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5" r:id="rId4"/>
    <p:sldId id="264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BC61"/>
    <a:srgbClr val="8DAA88"/>
    <a:srgbClr val="EBDBBB"/>
    <a:srgbClr val="E58E7F"/>
    <a:srgbClr val="F3D867"/>
    <a:srgbClr val="DC6450"/>
    <a:srgbClr val="62835D"/>
    <a:srgbClr val="DAB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B6535-04D2-401B-8074-99FB255100B3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2621E-D4C2-491A-87F2-6D7396FA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8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2621E-D4C2-491A-87F2-6D7396FAEE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9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EF2-A77A-4B88-B5FC-D8136E3A46B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630B-1E07-4FFF-AE9F-505711283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EF2-A77A-4B88-B5FC-D8136E3A46B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630B-1E07-4FFF-AE9F-505711283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1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EF2-A77A-4B88-B5FC-D8136E3A46B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630B-1E07-4FFF-AE9F-505711283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EF2-A77A-4B88-B5FC-D8136E3A46B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630B-1E07-4FFF-AE9F-505711283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8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EF2-A77A-4B88-B5FC-D8136E3A46B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630B-1E07-4FFF-AE9F-505711283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2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EF2-A77A-4B88-B5FC-D8136E3A46B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630B-1E07-4FFF-AE9F-505711283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EF2-A77A-4B88-B5FC-D8136E3A46B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630B-1E07-4FFF-AE9F-505711283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9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EF2-A77A-4B88-B5FC-D8136E3A46B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630B-1E07-4FFF-AE9F-505711283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9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EF2-A77A-4B88-B5FC-D8136E3A46B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630B-1E07-4FFF-AE9F-505711283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5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EF2-A77A-4B88-B5FC-D8136E3A46B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630B-1E07-4FFF-AE9F-505711283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1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EF2-A77A-4B88-B5FC-D8136E3A46B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630B-1E07-4FFF-AE9F-505711283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3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9AEF2-A77A-4B88-B5FC-D8136E3A46B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4630B-1E07-4FFF-AE9F-505711283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2233474"/>
            <a:ext cx="4343400" cy="3200400"/>
          </a:xfrm>
          <a:prstGeom prst="rect">
            <a:avLst/>
          </a:prstGeom>
          <a:solidFill>
            <a:srgbClr val="EBD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u="sng" dirty="0" smtClean="0"/>
              <a:t>The Blaine Public Library</a:t>
            </a:r>
            <a:endParaRPr lang="en-US" sz="54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2385874"/>
            <a:ext cx="6400800" cy="2895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tx1"/>
                </a:solidFill>
                <a:latin typeface="Blackadder ITC" panose="04020505051007020D02" pitchFamily="82" charset="0"/>
              </a:rPr>
              <a:t>Yesterday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and 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+mj-lt"/>
              </a:rPr>
              <a:t>Today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272" y="4572000"/>
            <a:ext cx="1678618" cy="188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37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Weekly Story Time Attendance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20 </a:t>
            </a:r>
            <a:r>
              <a:rPr lang="en-US" sz="3600" b="1" dirty="0" smtClean="0"/>
              <a:t>children</a:t>
            </a:r>
          </a:p>
          <a:p>
            <a:pPr algn="ctr"/>
            <a:r>
              <a:rPr lang="en-US" sz="3600" b="1" dirty="0" smtClean="0"/>
              <a:t> </a:t>
            </a:r>
            <a:r>
              <a:rPr lang="en-US" sz="5400" b="1" dirty="0" smtClean="0"/>
              <a:t>16</a:t>
            </a:r>
            <a:r>
              <a:rPr lang="en-US" sz="3600" b="1" dirty="0" smtClean="0"/>
              <a:t> adults</a:t>
            </a:r>
          </a:p>
          <a:p>
            <a:pPr algn="ctr"/>
            <a:r>
              <a:rPr lang="en-US" sz="3600" b="1" dirty="0" smtClean="0"/>
              <a:t>On average</a:t>
            </a:r>
          </a:p>
          <a:p>
            <a:pPr algn="ctr"/>
            <a:r>
              <a:rPr lang="en-US" sz="3600" b="1" dirty="0" smtClean="0"/>
              <a:t>In 2014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5" y="26670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A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So what’s the problem</a:t>
            </a:r>
            <a:endParaRPr lang="en-US" sz="7200" b="1" dirty="0"/>
          </a:p>
        </p:txBody>
      </p:sp>
      <p:pic>
        <p:nvPicPr>
          <p:cNvPr id="1029" name="Picture 5" descr="C:\Users\dfarmer\AppData\Local\Microsoft\Windows\Temporary Internet Files\Content.IE5\U4VXKHW5\20051022203016!Question_mark_alternat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199"/>
            <a:ext cx="2085768" cy="269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32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8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 smtClean="0"/>
              <a:t>Third highest volume branch in WCLS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 smtClean="0"/>
              <a:t>Narrow aisles create difficulty for patrons and staff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 smtClean="0"/>
              <a:t>Often falling short of ADA guidelines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3514077"/>
            <a:ext cx="37719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77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" y="3733800"/>
            <a:ext cx="3757295" cy="2503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87" y="685800"/>
            <a:ext cx="3733800" cy="248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7620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Changes in technology since 1988 require upgrades in infrastructure not </a:t>
            </a:r>
          </a:p>
          <a:p>
            <a:pPr algn="ctr"/>
            <a:r>
              <a:rPr lang="en-US" sz="2400" b="1" dirty="0" smtClean="0"/>
              <a:t>easily achievable on a concrete slab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3733800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Power supply and space requirements to support internet stations, printers, scanner, photocopier, digital screens and seating areas for laptop users is insufficient and limited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5460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841" y="48768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Program attendance often exceeds meeting room capacity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599"/>
            <a:ext cx="5522682" cy="414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32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Storage space is seriously lacking </a:t>
            </a:r>
          </a:p>
          <a:p>
            <a:pPr algn="ctr"/>
            <a:r>
              <a:rPr lang="en-US" sz="3200" b="1" dirty="0" smtClean="0"/>
              <a:t>for library materials, equipment, </a:t>
            </a:r>
          </a:p>
          <a:p>
            <a:pPr algn="ctr"/>
            <a:r>
              <a:rPr lang="en-US" sz="3200" b="1" dirty="0" smtClean="0"/>
              <a:t>and donations to the book sale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4384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5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Staff work areas often cannot be accessed without repositioning carts or furniture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70400" y="3775409"/>
            <a:ext cx="441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Check-in area is limited to one station, which is overwhelmed with an annual quarter million returns and requests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609600"/>
            <a:ext cx="38608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63" y="3623932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09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A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2743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staff </a:t>
            </a:r>
          </a:p>
          <a:p>
            <a:pPr algn="ctr"/>
            <a:r>
              <a:rPr lang="en-US" sz="3200" b="1" dirty="0" smtClean="0"/>
              <a:t>break room, restroom, and personal storage space is confined to a total 8’ x 10’ area and serves a staff of 14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03479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86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8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397" y="768459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foyer provides a free local phone, water fountain and restroom access,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71" y="381000"/>
            <a:ext cx="3454399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91798"/>
            <a:ext cx="4027994" cy="3020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695" y="3248024"/>
            <a:ext cx="381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000000"/>
                </a:solidFill>
              </a:rPr>
              <a:t>but is inadequate to handle the number of people that use the amenities, and lacks adequate display space for community information needs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7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1174367"/>
            <a:ext cx="297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0000"/>
                </a:solidFill>
              </a:rPr>
              <a:t>The public restrooms </a:t>
            </a:r>
            <a:r>
              <a:rPr lang="en-US" sz="3200" b="1" dirty="0" smtClean="0">
                <a:solidFill>
                  <a:srgbClr val="000000"/>
                </a:solidFill>
              </a:rPr>
              <a:t>serve thousands of visitors, but are in need of upgrade and </a:t>
            </a:r>
          </a:p>
          <a:p>
            <a:pPr lvl="0" algn="ctr"/>
            <a:r>
              <a:rPr lang="en-US" sz="3200" b="1" dirty="0" smtClean="0">
                <a:solidFill>
                  <a:srgbClr val="000000"/>
                </a:solidFill>
              </a:rPr>
              <a:t>to be </a:t>
            </a:r>
            <a:r>
              <a:rPr lang="en-US" sz="3200" b="1" dirty="0">
                <a:solidFill>
                  <a:srgbClr val="000000"/>
                </a:solidFill>
              </a:rPr>
              <a:t>brought 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lvl="0" algn="ctr"/>
            <a:r>
              <a:rPr lang="en-US" sz="3200" b="1" dirty="0" smtClean="0">
                <a:solidFill>
                  <a:srgbClr val="000000"/>
                </a:solidFill>
              </a:rPr>
              <a:t>up to ADA </a:t>
            </a:r>
            <a:r>
              <a:rPr lang="en-US" sz="3200" b="1" dirty="0">
                <a:solidFill>
                  <a:srgbClr val="000000"/>
                </a:solidFill>
              </a:rPr>
              <a:t>standards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0" y="1522000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0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777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1911</a:t>
            </a:r>
            <a:r>
              <a:rPr lang="en-US" dirty="0" smtClean="0"/>
              <a:t> – Central House – corner of Martin Street and Washington Avenue (Peace Portal Drive) - middle room on the ground floor</a:t>
            </a:r>
          </a:p>
          <a:p>
            <a:endParaRPr lang="en-US" dirty="0"/>
          </a:p>
          <a:p>
            <a:r>
              <a:rPr lang="en-US" b="1" dirty="0" smtClean="0"/>
              <a:t>WW1 Years </a:t>
            </a:r>
            <a:r>
              <a:rPr lang="en-US" dirty="0" smtClean="0"/>
              <a:t>– Home State Bank Building – east corner of Washington Avenue and G Street – a couple upstairs rooms</a:t>
            </a:r>
          </a:p>
          <a:p>
            <a:endParaRPr lang="en-US" dirty="0"/>
          </a:p>
          <a:p>
            <a:r>
              <a:rPr lang="en-US" b="1" dirty="0" smtClean="0"/>
              <a:t>Early 1920’s </a:t>
            </a:r>
            <a:r>
              <a:rPr lang="en-US" dirty="0" smtClean="0"/>
              <a:t>– future building of </a:t>
            </a:r>
            <a:r>
              <a:rPr lang="en-US" dirty="0" err="1" smtClean="0"/>
              <a:t>Amsberry’s</a:t>
            </a:r>
            <a:r>
              <a:rPr lang="en-US" dirty="0" smtClean="0"/>
              <a:t> Variety Store - west corner of G Street and Washington Avenue </a:t>
            </a:r>
          </a:p>
          <a:p>
            <a:endParaRPr lang="en-US" dirty="0"/>
          </a:p>
          <a:p>
            <a:r>
              <a:rPr lang="en-US" b="1" dirty="0" smtClean="0"/>
              <a:t>Late 1920’s </a:t>
            </a:r>
            <a:r>
              <a:rPr lang="en-US" dirty="0" smtClean="0"/>
              <a:t>– library books stored in a dark room behind the Blaine Utility Office in the Leader Building – northeast corner of 3</a:t>
            </a:r>
            <a:r>
              <a:rPr lang="en-US" baseline="30000" dirty="0" smtClean="0"/>
              <a:t>rd</a:t>
            </a:r>
            <a:r>
              <a:rPr lang="en-US" dirty="0" smtClean="0"/>
              <a:t> and Martin Streets</a:t>
            </a:r>
          </a:p>
          <a:p>
            <a:endParaRPr lang="en-US" dirty="0"/>
          </a:p>
          <a:p>
            <a:r>
              <a:rPr lang="en-US" b="1" dirty="0" smtClean="0"/>
              <a:t>1932</a:t>
            </a:r>
            <a:r>
              <a:rPr lang="en-US" dirty="0" smtClean="0"/>
              <a:t> – Blaine City Hall on H Street </a:t>
            </a:r>
          </a:p>
          <a:p>
            <a:endParaRPr lang="en-US" dirty="0"/>
          </a:p>
          <a:p>
            <a:r>
              <a:rPr lang="en-US" b="1" dirty="0" smtClean="0"/>
              <a:t>1988</a:t>
            </a:r>
            <a:r>
              <a:rPr lang="en-US" dirty="0" smtClean="0"/>
              <a:t> – converted Blaine Public Works Garage – corner of 3</a:t>
            </a:r>
            <a:r>
              <a:rPr lang="en-US" baseline="30000" dirty="0" smtClean="0"/>
              <a:t>rd</a:t>
            </a:r>
            <a:r>
              <a:rPr lang="en-US" dirty="0" smtClean="0"/>
              <a:t> and G Streets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7620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/>
              <a:t>Library Building History</a:t>
            </a:r>
            <a:endParaRPr lang="en-US" sz="4400" b="1" u="sng" dirty="0"/>
          </a:p>
        </p:txBody>
      </p:sp>
    </p:spTree>
    <p:extLst>
      <p:ext uri="{BB962C8B-B14F-4D97-AF65-F5344CB8AC3E}">
        <p14:creationId xmlns:p14="http://schemas.microsoft.com/office/powerpoint/2010/main" val="4163738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0676" y="7620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Why should a new library be the community’s top priority</a:t>
            </a:r>
            <a:endParaRPr lang="en-US" sz="5400" b="1" dirty="0"/>
          </a:p>
        </p:txBody>
      </p:sp>
      <p:pic>
        <p:nvPicPr>
          <p:cNvPr id="1026" name="Picture 2" descr="C:\Users\dfarmer\AppData\Local\Microsoft\Windows\Temporary Internet Files\Content.IE5\GCNSRM67\20051022203016!Question_mark_alternat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45" y="3733800"/>
            <a:ext cx="1659862" cy="214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55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B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2307" y="1776728"/>
            <a:ext cx="7543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000" dirty="0"/>
              <a:t>Equitable access to services and resources for all members of the </a:t>
            </a:r>
            <a:r>
              <a:rPr lang="en-US" sz="2000" dirty="0" smtClean="0"/>
              <a:t>community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000" dirty="0" smtClean="0"/>
              <a:t>Open 6 days a week (Future Sunday hours being discussed)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000" dirty="0" smtClean="0"/>
              <a:t>Program and meeting space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000" dirty="0" smtClean="0"/>
              <a:t>Visitor information and services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000" dirty="0" smtClean="0"/>
              <a:t>U.S. Immigration, Customs, and IRS help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000" dirty="0" smtClean="0"/>
              <a:t>Local history center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000" dirty="0" smtClean="0"/>
              <a:t>Community gathering center</a:t>
            </a:r>
          </a:p>
          <a:p>
            <a:pPr algn="ctr"/>
            <a:endParaRPr lang="en-US" sz="2000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8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Accomplishes many community goals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72790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924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lvl="8" indent="-285750" algn="ctr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3200" b="1" dirty="0" smtClean="0"/>
              <a:t>Benefits local economic development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Increases </a:t>
            </a:r>
            <a:r>
              <a:rPr lang="en-US" sz="2400" dirty="0"/>
              <a:t>attractiveness of the community to business because of its cultural and educational </a:t>
            </a:r>
            <a:r>
              <a:rPr lang="en-US" sz="2400" dirty="0" smtClean="0"/>
              <a:t>assets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Contributes to </a:t>
            </a:r>
            <a:r>
              <a:rPr lang="en-US" sz="2400" dirty="0"/>
              <a:t>developing skills, with consequent increases in </a:t>
            </a:r>
            <a:r>
              <a:rPr lang="en-US" sz="2400" dirty="0" smtClean="0"/>
              <a:t>work force productivity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Provides information </a:t>
            </a:r>
            <a:r>
              <a:rPr lang="en-US" sz="2400" dirty="0"/>
              <a:t>services and support to businesses</a:t>
            </a:r>
            <a:endParaRPr lang="en-US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 Makes available free </a:t>
            </a:r>
            <a:r>
              <a:rPr lang="en-US" sz="2400" dirty="0"/>
              <a:t>materials for </a:t>
            </a:r>
            <a:r>
              <a:rPr lang="en-US" sz="2400" dirty="0" smtClean="0"/>
              <a:t>patrons, freeing </a:t>
            </a:r>
            <a:r>
              <a:rPr lang="en-US" sz="2400" dirty="0"/>
              <a:t>up personal discretionary income that may be spent at local </a:t>
            </a:r>
            <a:r>
              <a:rPr lang="en-US" sz="2400" dirty="0" smtClean="0"/>
              <a:t>businesses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85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533400"/>
            <a:ext cx="5257801" cy="2213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24200"/>
            <a:ext cx="4364383" cy="3273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117864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Before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4196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After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1176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142" y="838200"/>
            <a:ext cx="7772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Current Building</a:t>
            </a:r>
          </a:p>
          <a:p>
            <a:pPr algn="ctr"/>
            <a:endParaRPr lang="en-US" sz="4800" b="1" dirty="0" smtClean="0"/>
          </a:p>
          <a:p>
            <a:pPr algn="ctr"/>
            <a:r>
              <a:rPr lang="en-US" sz="3600" b="1" dirty="0" smtClean="0"/>
              <a:t>*</a:t>
            </a:r>
            <a:r>
              <a:rPr lang="en-US" sz="3200" dirty="0" smtClean="0"/>
              <a:t>Owned and maintained by the City of Blaine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b="1" dirty="0" smtClean="0"/>
              <a:t>*</a:t>
            </a:r>
            <a:r>
              <a:rPr lang="en-US" sz="3200" dirty="0" smtClean="0"/>
              <a:t>5,400 </a:t>
            </a:r>
            <a:r>
              <a:rPr lang="en-US" sz="3200" dirty="0"/>
              <a:t>s</a:t>
            </a:r>
            <a:r>
              <a:rPr lang="en-US" sz="3200" dirty="0" smtClean="0"/>
              <a:t>quare feet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b="1" dirty="0" smtClean="0"/>
              <a:t>*</a:t>
            </a:r>
            <a:r>
              <a:rPr lang="en-US" sz="3200" dirty="0" smtClean="0"/>
              <a:t>Meeting room capacity – 45 persons</a:t>
            </a:r>
          </a:p>
          <a:p>
            <a:pPr algn="ctr"/>
            <a:endParaRPr lang="en-US" sz="3200" dirty="0" smtClean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265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A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4114800"/>
            <a:ext cx="6629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/>
          </a:p>
          <a:p>
            <a:r>
              <a:rPr lang="en-US" sz="4000" dirty="0" smtClean="0"/>
              <a:t>      1988………..47,642</a:t>
            </a:r>
          </a:p>
          <a:p>
            <a:r>
              <a:rPr lang="en-US" sz="4000" dirty="0" smtClean="0"/>
              <a:t>      2014………..</a:t>
            </a:r>
            <a:r>
              <a:rPr lang="en-US" sz="5400" b="1" dirty="0" smtClean="0"/>
              <a:t>220,456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3909" y="762000"/>
            <a:ext cx="464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/>
              <a:t>Items</a:t>
            </a:r>
          </a:p>
          <a:p>
            <a:pPr algn="ctr"/>
            <a:r>
              <a:rPr lang="en-US" sz="6000" b="1" u="sng" dirty="0" smtClean="0"/>
              <a:t> checked </a:t>
            </a:r>
          </a:p>
          <a:p>
            <a:pPr algn="ctr"/>
            <a:r>
              <a:rPr lang="en-US" sz="6000" b="1" u="sng" dirty="0" smtClean="0"/>
              <a:t>out</a:t>
            </a:r>
            <a:endParaRPr lang="en-US" sz="60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65564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3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8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407" y="685800"/>
            <a:ext cx="7391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Visitors through the doors</a:t>
            </a:r>
            <a:endParaRPr lang="en-US" sz="4800" b="1" u="sng" dirty="0"/>
          </a:p>
          <a:p>
            <a:pPr algn="ctr"/>
            <a:r>
              <a:rPr lang="en-US" sz="3200" dirty="0" smtClean="0"/>
              <a:t>(Does not include foyer area or restrooms)</a:t>
            </a:r>
          </a:p>
          <a:p>
            <a:pPr algn="ctr"/>
            <a:endParaRPr lang="en-US" sz="3200" dirty="0"/>
          </a:p>
          <a:p>
            <a:pPr algn="ctr"/>
            <a:r>
              <a:rPr lang="en-US" sz="5400" b="1" dirty="0" smtClean="0"/>
              <a:t>133,703 </a:t>
            </a:r>
            <a:r>
              <a:rPr lang="en-US" sz="3600" dirty="0" smtClean="0"/>
              <a:t>in 2014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07" y="3505200"/>
            <a:ext cx="3860800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37012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4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51192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Internet sessions</a:t>
            </a:r>
          </a:p>
          <a:p>
            <a:pPr algn="ctr"/>
            <a:r>
              <a:rPr lang="en-US" sz="4800" b="1" u="sng" dirty="0"/>
              <a:t>o</a:t>
            </a:r>
            <a:r>
              <a:rPr lang="en-US" sz="4800" b="1" u="sng" dirty="0" smtClean="0"/>
              <a:t>n 7 public stations</a:t>
            </a:r>
          </a:p>
          <a:p>
            <a:pPr algn="ctr"/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41" y="2971800"/>
            <a:ext cx="4914899" cy="3276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36576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15,986</a:t>
            </a:r>
          </a:p>
          <a:p>
            <a:pPr algn="ctr"/>
            <a:r>
              <a:rPr lang="en-US" sz="3600" dirty="0" smtClean="0"/>
              <a:t>In 2014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44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1244288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New Library </a:t>
            </a:r>
          </a:p>
          <a:p>
            <a:pPr algn="ctr"/>
            <a:r>
              <a:rPr lang="en-US" sz="4800" b="1" u="sng" dirty="0" smtClean="0"/>
              <a:t>Accounts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05200"/>
            <a:ext cx="35560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87767"/>
            <a:ext cx="3962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3434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974</a:t>
            </a:r>
          </a:p>
          <a:p>
            <a:pPr algn="ctr"/>
            <a:r>
              <a:rPr lang="en-US" sz="3600" dirty="0" smtClean="0"/>
              <a:t>In 2014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5339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400"/>
            <a:ext cx="4267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Programs</a:t>
            </a:r>
          </a:p>
          <a:p>
            <a:pPr algn="ctr"/>
            <a:r>
              <a:rPr lang="en-US" sz="5400" b="1" dirty="0" smtClean="0"/>
              <a:t>530 </a:t>
            </a:r>
            <a:r>
              <a:rPr lang="en-US" sz="3600" dirty="0" smtClean="0"/>
              <a:t>in 2014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4495800"/>
            <a:ext cx="3962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Attendance</a:t>
            </a:r>
          </a:p>
          <a:p>
            <a:pPr algn="ctr"/>
            <a:r>
              <a:rPr lang="en-US" sz="5400" b="1" dirty="0" smtClean="0"/>
              <a:t>6,449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08141"/>
            <a:ext cx="4234946" cy="3176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" y="3124200"/>
            <a:ext cx="3841590" cy="28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3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537</Words>
  <Application>Microsoft Office PowerPoint</Application>
  <PresentationFormat>On-screen Show (4:3)</PresentationFormat>
  <Paragraphs>100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The Blaine Public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</dc:title>
  <dc:creator>BLSTAFF5</dc:creator>
  <cp:lastModifiedBy>Michael Jones</cp:lastModifiedBy>
  <cp:revision>83</cp:revision>
  <dcterms:created xsi:type="dcterms:W3CDTF">2015-03-16T23:01:27Z</dcterms:created>
  <dcterms:modified xsi:type="dcterms:W3CDTF">2015-06-23T01:00:22Z</dcterms:modified>
</cp:coreProperties>
</file>