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515" r:id="rId6"/>
    <p:sldId id="718" r:id="rId7"/>
    <p:sldId id="621" r:id="rId8"/>
    <p:sldId id="720" r:id="rId9"/>
    <p:sldId id="623" r:id="rId10"/>
    <p:sldId id="638" r:id="rId11"/>
    <p:sldId id="657" r:id="rId12"/>
    <p:sldId id="685" r:id="rId13"/>
    <p:sldId id="658" r:id="rId14"/>
    <p:sldId id="723" r:id="rId15"/>
    <p:sldId id="695" r:id="rId16"/>
    <p:sldId id="736" r:id="rId17"/>
    <p:sldId id="677" r:id="rId18"/>
    <p:sldId id="713" r:id="rId19"/>
    <p:sldId id="728" r:id="rId20"/>
    <p:sldId id="731" r:id="rId21"/>
    <p:sldId id="614" r:id="rId22"/>
    <p:sldId id="665" r:id="rId23"/>
    <p:sldId id="737" r:id="rId2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9900"/>
    <a:srgbClr val="93E549"/>
    <a:srgbClr val="D7DEEA"/>
    <a:srgbClr val="979A7C"/>
    <a:srgbClr val="663300"/>
    <a:srgbClr val="1D239F"/>
    <a:srgbClr val="ACB9A3"/>
    <a:srgbClr val="86A13C"/>
    <a:srgbClr val="1A3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3834" autoAdjust="0"/>
  </p:normalViewPr>
  <p:slideViewPr>
    <p:cSldViewPr snapToGrid="0" snapToObjects="1">
      <p:cViewPr varScale="1">
        <p:scale>
          <a:sx n="97" d="100"/>
          <a:sy n="97" d="100"/>
        </p:scale>
        <p:origin x="33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4D2E62F-F3F6-4C55-9329-08DCCEEC425E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3389EAA-0BCE-4C49-B13C-FCCCF9D27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2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2582B25-BB1D-D741-B235-846D3BBBEED3}" type="datetimeFigureOut">
              <a:rPr lang="en-US" smtClean="0"/>
              <a:t>8/11/2025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2552505-AEFD-1F48-B6AD-7D2EBDFF5C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8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East Maple Ridge Planned Unit Development (File</a:t>
            </a:r>
            <a:r>
              <a:rPr lang="en-US" baseline="0" dirty="0"/>
              <a:t> 2020018), </a:t>
            </a:r>
            <a:r>
              <a:rPr lang="en-US" dirty="0"/>
              <a:t>Preliminary Plat (File 2020019), and associated permits</a:t>
            </a:r>
            <a:r>
              <a:rPr lang="en-US" baseline="0" dirty="0"/>
              <a:t> (Critical Areas Review (Permit 2020020) and SEPA (Permit 2020021)).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1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BF2AA-BA54-770C-2618-7D635612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F1C9A-D95E-BE7D-9DF6-4C5821826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9063A-99A1-428A-7677-F1206C767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East Maple Ridge Planned Unit Development (File</a:t>
            </a:r>
            <a:r>
              <a:rPr lang="en-US" baseline="0" dirty="0"/>
              <a:t> 2020018), </a:t>
            </a:r>
            <a:r>
              <a:rPr lang="en-US" dirty="0"/>
              <a:t>Preliminary Plat (File 2020019), and associated permits</a:t>
            </a:r>
            <a:r>
              <a:rPr lang="en-US" baseline="0" dirty="0"/>
              <a:t> (Critical Areas Review (Permit 2020020) and SEPA (Permit 2020021)).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0B29F-5D28-1C15-D67B-B6CFB19B2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42FA-5A8B-4AEB-89BD-48F129759EB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91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C84D-74D2-476A-8E27-DA47C3194310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1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7033-682E-4D64-83CD-F3342C7C73C8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4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C69B-92B9-47A9-9464-2240A7618FA9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43A2-3042-4EFE-BC73-55F208542206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0FF9-AAE7-48B7-B395-ABEF63CE0FF2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9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4B17-0F41-4E92-9940-4B5F9C557A59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4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68DA3-C849-4069-A930-C1A5E73523BA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8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C208-55D5-4125-952E-C2D58B78C98A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1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AA6A-9EBA-4903-8FC3-BFE0ACE7B2CE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BBB09-5F23-4596-9E8C-3FEB77A01773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0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6EA91-2085-4720-AFA3-666E6DED65C9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1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2AC1-9D7A-4E2A-A3DE-B57666525055}" type="datetime1">
              <a:rPr lang="en-US" smtClean="0"/>
              <a:t>8/11/2025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25F2D-791E-4540-9CAC-93D25907CCB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0582" y="1417638"/>
            <a:ext cx="9022836" cy="228600"/>
            <a:chOff x="65849" y="1525834"/>
            <a:chExt cx="9022836" cy="228600"/>
          </a:xfrm>
        </p:grpSpPr>
        <p:sp>
          <p:nvSpPr>
            <p:cNvPr id="8" name="Rectangle 7"/>
            <p:cNvSpPr/>
            <p:nvPr userDrawn="1"/>
          </p:nvSpPr>
          <p:spPr>
            <a:xfrm>
              <a:off x="3254819" y="1525834"/>
              <a:ext cx="5833866" cy="228600"/>
            </a:xfrm>
            <a:prstGeom prst="rect">
              <a:avLst/>
            </a:prstGeom>
            <a:solidFill>
              <a:srgbClr val="1A36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65849" y="1525834"/>
              <a:ext cx="1533407" cy="228600"/>
            </a:xfrm>
            <a:prstGeom prst="rect">
              <a:avLst/>
            </a:prstGeom>
            <a:solidFill>
              <a:srgbClr val="86A1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665107" y="1525834"/>
              <a:ext cx="1533407" cy="228600"/>
            </a:xfrm>
            <a:prstGeom prst="rect">
              <a:avLst/>
            </a:prstGeom>
            <a:solidFill>
              <a:srgbClr val="D7D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5080B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4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367" y="1664898"/>
            <a:ext cx="5692798" cy="3575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</a:rPr>
              <a:t>Inverness</a:t>
            </a:r>
          </a:p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</a:rPr>
              <a:t>PUD and Preliminary Plat</a:t>
            </a: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310" y="5746270"/>
            <a:ext cx="52481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Alex Wenger, AICP  CDS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835" y="2662538"/>
            <a:ext cx="270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Hearing Examiner Recommendation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5538" y="5726993"/>
            <a:ext cx="2725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August 11, 2025 6:00 PM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207" y="540021"/>
            <a:ext cx="85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City Council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47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21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50AF6-1779-5702-28F2-BE314296E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0A34D-886F-55F6-DC59-154F8A43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/>
          <a:lstStyle/>
          <a:p>
            <a:r>
              <a:rPr lang="en-US" dirty="0"/>
              <a:t>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1F15-F1AC-8C55-E6E7-F1B94EC08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600" b="1" u="sng" dirty="0"/>
              <a:t>BMC 17.80 SEPA</a:t>
            </a:r>
          </a:p>
          <a:p>
            <a:pPr marL="400050" lvl="1" indent="0">
              <a:buNone/>
            </a:pPr>
            <a:r>
              <a:rPr lang="en-US" sz="3200" dirty="0"/>
              <a:t>SEPA MDNS issued 9/25/2024  </a:t>
            </a:r>
            <a:r>
              <a:rPr lang="en-US" sz="3200" i="1" dirty="0"/>
              <a:t>Exhibit # 55</a:t>
            </a:r>
          </a:p>
          <a:p>
            <a:pPr marL="400050" lvl="1" indent="0">
              <a:buNone/>
            </a:pPr>
            <a:r>
              <a:rPr lang="en-US" sz="3200" dirty="0"/>
              <a:t>Conditions address project impacts – County traffic impact, Open Space, enhanced perimeter screening, lift station cost sharing</a:t>
            </a:r>
          </a:p>
          <a:p>
            <a:pPr marL="400050" lvl="1" indent="0">
              <a:buNone/>
            </a:pPr>
            <a:r>
              <a:rPr lang="en-US" sz="3200" dirty="0"/>
              <a:t>One comment received </a:t>
            </a:r>
          </a:p>
          <a:p>
            <a:pPr marL="400050" lvl="1" indent="0">
              <a:buNone/>
            </a:pPr>
            <a:r>
              <a:rPr lang="en-US" sz="3200" dirty="0"/>
              <a:t> - Amy Keenan, Whatcom County - Exhibit # 58</a:t>
            </a:r>
          </a:p>
          <a:p>
            <a:pPr marL="400050" lvl="1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D8195-42BE-7CB4-57D5-15C93392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8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12080-2038-D73F-A585-08A9924B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4625-A225-A46C-8BDB-A89ED86F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/>
          <a:lstStyle/>
          <a:p>
            <a:r>
              <a:rPr lang="en-US" dirty="0"/>
              <a:t>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700A1-DB26-29CA-6782-4CD5E919D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600" b="1" dirty="0"/>
              <a:t>Comprehensive Plan, RSMP Consistency</a:t>
            </a:r>
          </a:p>
          <a:p>
            <a:pPr marL="400050" lvl="1" indent="0">
              <a:buNone/>
            </a:pPr>
            <a:r>
              <a:rPr lang="en-US" sz="3600" dirty="0"/>
              <a:t>Consistent with comprehensive plan for West Blaine.</a:t>
            </a:r>
          </a:p>
          <a:p>
            <a:pPr marL="400050" lvl="1" indent="0">
              <a:buNone/>
            </a:pPr>
            <a:r>
              <a:rPr lang="en-US" sz="3600" dirty="0"/>
              <a:t>GMA-consistent with goals to encourage urban development, reduce sprawl, housing, open space and environmental protections.  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3600" dirty="0"/>
          </a:p>
          <a:p>
            <a:pPr marL="400050" lvl="1" indent="0">
              <a:buNone/>
            </a:pPr>
            <a:endParaRPr lang="en-US" sz="3600" dirty="0"/>
          </a:p>
          <a:p>
            <a:pPr marL="400050" lvl="1" indent="0" algn="ctr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0D3C-CA43-D784-C3BE-1EA3BD26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4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F488-01B6-6466-B9ED-9092451FE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D840-C9AD-1033-F7F9-1A7CA1AD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Review</a:t>
            </a:r>
            <a:br>
              <a:rPr lang="en-US" dirty="0"/>
            </a:br>
            <a:r>
              <a:rPr lang="en-US" dirty="0"/>
              <a:t>RPR Zone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5A6D-8AF4-32E6-A433-8834F0E8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9595"/>
            <a:ext cx="9144000" cy="4991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17.38.020 Permitted uses 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/>
              <a:t>17.38.030 Permitted accessory uses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/>
              <a:t>17.38.031 Conditional uses.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i="1" dirty="0">
                <a:sym typeface="Wingdings" panose="05000000000000000000" pitchFamily="2" charset="2"/>
              </a:rPr>
              <a:t>n/a</a:t>
            </a:r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17.38.050 Minimum lot size.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800" dirty="0"/>
              <a:t>17.38.055 Residential design standards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(Master Plan)</a:t>
            </a: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600" dirty="0"/>
              <a:t>17.38.060 Setback – Land coverage – Height – Lot width.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rgbClr val="00B050"/>
                </a:solidFill>
                <a:sym typeface="Wingdings" panose="05000000000000000000" pitchFamily="2" charset="2"/>
              </a:rPr>
              <a:t> PUD </a:t>
            </a:r>
          </a:p>
          <a:p>
            <a:pPr marL="0" indent="0">
              <a:buNone/>
            </a:pPr>
            <a:r>
              <a:rPr lang="en-US" sz="2800" dirty="0"/>
              <a:t>17.38.070 Off-street parking.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 2 per unit, (Master Plan)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7748-CF11-D5A4-F30D-88E25820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4F296-147C-A099-4310-E2D04D66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3F018-6075-DCFD-F308-AD900780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Review</a:t>
            </a:r>
            <a:br>
              <a:rPr lang="en-US" dirty="0"/>
            </a:br>
            <a:r>
              <a:rPr lang="en-US" dirty="0"/>
              <a:t>PUD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749B-81EB-C17F-D27C-51391582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87" y="3192847"/>
            <a:ext cx="8566030" cy="3163503"/>
          </a:xfrm>
        </p:spPr>
        <p:txBody>
          <a:bodyPr numCol="2">
            <a:no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Design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Meets PUD criteria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Comprehensive Plan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consistency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Public Welfare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Compatible with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Environs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Natural Features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Circulation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Open Space and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 Landscaping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Covenants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Public Services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</a:rPr>
              <a:t>Phasing 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279A7-AB14-4F2A-A585-468891C0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A62FA4-C970-C928-D917-A42B8D794F47}"/>
              </a:ext>
            </a:extLst>
          </p:cNvPr>
          <p:cNvSpPr txBox="1"/>
          <p:nvPr/>
        </p:nvSpPr>
        <p:spPr>
          <a:xfrm>
            <a:off x="90577" y="1735013"/>
            <a:ext cx="8962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BMC 17. 68 Planned Unit Development</a:t>
            </a:r>
            <a:endParaRPr 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17.68.080.A-K -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Criteria for Approval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75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5100F-03BE-A46E-185A-078FC57C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362F-D360-9108-FFC6-6C6D77F6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Review</a:t>
            </a:r>
            <a:br>
              <a:rPr lang="en-US" dirty="0"/>
            </a:br>
            <a:r>
              <a:rPr lang="en-US" dirty="0"/>
              <a:t>PUD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E56B4-485C-CB3D-8BB2-BBFC54B3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BMC </a:t>
            </a:r>
            <a:r>
              <a:rPr lang="en-US" sz="2800" i="0" u="sng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17.68.120 Residentia</a:t>
            </a:r>
            <a:r>
              <a:rPr lang="en-US" sz="28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PUD Standards</a:t>
            </a:r>
            <a:endParaRPr lang="en-US" sz="2400" u="sng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Lot configuration</a:t>
            </a:r>
            <a:r>
              <a:rPr lang="en-US" sz="2800" dirty="0">
                <a:solidFill>
                  <a:srgbClr val="00B050"/>
                </a:solidFill>
                <a:sym typeface="Wingdings" panose="05000000000000000000" pitchFamily="2" charset="2"/>
              </a:rPr>
              <a:t> </a:t>
            </a:r>
            <a:endParaRPr lang="en-US" sz="2800" i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Smallest parcel 8,004 sq. ft.  - 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 sq. ft. required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Most parcels 80 feet wide, some constrained (cul-de-sac)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8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RPR zone 75 feet required</a:t>
            </a:r>
            <a:endParaRPr lang="en-US" sz="18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lot widths permitted for PUDs, PUD allows increased residential density</a:t>
            </a:r>
          </a:p>
          <a:p>
            <a:pPr marL="0" indent="0">
              <a:buNone/>
            </a:pP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subordinate to Semiahmoo Resort Community Master Plan, CC&amp;Rs, Semiahmoo Resort Association oversight.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25376-1A50-6213-A07A-8468B57C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6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1E587-FA16-77B8-F266-7513C366E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E2DDC-F599-D503-A4BE-027FDF59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Review</a:t>
            </a:r>
            <a:br>
              <a:rPr lang="en-US" dirty="0"/>
            </a:br>
            <a:r>
              <a:rPr lang="en-US" dirty="0"/>
              <a:t>Subdivision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8066-3273-D042-9774-60F0A6351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2432800"/>
            <a:ext cx="8566030" cy="4288673"/>
          </a:xfrm>
        </p:spPr>
        <p:txBody>
          <a:bodyPr numCol="2">
            <a:normAutofit lnSpcReduction="10000"/>
          </a:bodyPr>
          <a:lstStyle/>
          <a:p>
            <a:pPr marL="400050" lvl="1" indent="0">
              <a:buNone/>
            </a:pPr>
            <a:r>
              <a:rPr lang="en-US" sz="2400" dirty="0"/>
              <a:t>Right-of-way widths 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Additional ROW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Utility easements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Required Improvements </a:t>
            </a:r>
          </a:p>
          <a:p>
            <a:pPr marL="400050" lvl="1" indent="0">
              <a:buNone/>
            </a:pPr>
            <a:r>
              <a:rPr lang="en-US" sz="2400" dirty="0"/>
              <a:t>- Municipal utilities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- Streets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- Lighting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- Street trees </a:t>
            </a:r>
            <a:r>
              <a:rPr lang="en-US" sz="2400" u="sng" dirty="0"/>
              <a:t>with final</a:t>
            </a:r>
          </a:p>
          <a:p>
            <a:pPr marL="400050" lvl="1" indent="0">
              <a:buNone/>
            </a:pPr>
            <a:r>
              <a:rPr lang="en-US" sz="2400" dirty="0"/>
              <a:t>- Pedestrian facilities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Block Length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Neighborhood pattern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Irregular lot shapes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Lot orientation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Flag lots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Through lots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Stormwater management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Trail corridors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/>
              <a:t>Parks and open space </a:t>
            </a:r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 </a:t>
            </a:r>
            <a:endParaRPr lang="en-US" sz="2400" dirty="0"/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  <a:p>
            <a:pPr marL="400050" lvl="1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889E-BB35-F8E5-36C2-71298FF9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00F7C-CCEF-1398-54FD-212D2011C0F5}"/>
              </a:ext>
            </a:extLst>
          </p:cNvPr>
          <p:cNvSpPr txBox="1"/>
          <p:nvPr/>
        </p:nvSpPr>
        <p:spPr>
          <a:xfrm>
            <a:off x="517585" y="1786470"/>
            <a:ext cx="84797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BMC 17.74 Subdivision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148405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C66DE-E063-A08E-86CB-201426705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A686-22A7-6E52-1968-B15E3206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>
            <a:normAutofit/>
          </a:bodyPr>
          <a:lstStyle/>
          <a:p>
            <a:r>
              <a:rPr lang="en-US" dirty="0"/>
              <a:t>Project Landscaping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37FEC-0A2B-DCDB-850F-DF20E5FA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6700" i="0" dirty="0">
              <a:solidFill>
                <a:srgbClr val="333333"/>
              </a:solidFill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8AAA5-18F9-4368-FF56-5D541D4F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 descr="A map of a land with many square objects&#10;&#10;AI-generated content may be incorrect.">
            <a:extLst>
              <a:ext uri="{FF2B5EF4-FFF2-40B4-BE49-F238E27FC236}">
                <a16:creationId xmlns:a16="http://schemas.microsoft.com/office/drawing/2014/main" id="{07240FBA-9C5E-D6E7-8093-520EFEA9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78" b="4988"/>
          <a:stretch>
            <a:fillRect/>
          </a:stretch>
        </p:blipFill>
        <p:spPr>
          <a:xfrm>
            <a:off x="897147" y="1729594"/>
            <a:ext cx="6858000" cy="415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BDBA-AD8E-D1AC-1260-882FEC01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0830-C1AB-51BC-186E-4621039D4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1" y="1600200"/>
            <a:ext cx="8402128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Conclusions in the Staff Report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Processed per Type II – CC procedures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SEPA Conducted – MDNS issued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Complies with Planned Unit Development, preliminary plat policy/use regulations.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Consistent with goals, policies and regulations applicable to this proposal.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Specific requirements and recommendations listed in Hearing Examiner’s Recommendation.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CCEBB-BB2D-6A3E-17AE-9F1D1B6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37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456E86-FCCA-BA13-1E35-85E9A62C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0830-C1AB-51BC-186E-4621039D4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Staff concurs with the Hearing Examiner's recommendation and advises that Council pass a motion to approve Ordinance 25-3034 and the Inverness PUD and Preliminary Plat.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CCEBB-BB2D-6A3E-17AE-9F1D1B6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823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9B71A-235A-F8B2-22EB-24BCDD58F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4DF32A-E8D9-7F93-AC67-134BA003A3AA}"/>
              </a:ext>
            </a:extLst>
          </p:cNvPr>
          <p:cNvSpPr/>
          <p:nvPr/>
        </p:nvSpPr>
        <p:spPr>
          <a:xfrm>
            <a:off x="3264368" y="5215944"/>
            <a:ext cx="5817463" cy="1557394"/>
          </a:xfrm>
          <a:prstGeom prst="rect">
            <a:avLst/>
          </a:prstGeom>
          <a:solidFill>
            <a:srgbClr val="1A36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7BF1A-A33B-7ABC-71D4-AD86DF8D0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4367" y="1664898"/>
            <a:ext cx="5692798" cy="3575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</a:rPr>
              <a:t>Inverness</a:t>
            </a:r>
          </a:p>
          <a:p>
            <a:pPr>
              <a:spcBef>
                <a:spcPts val="0"/>
              </a:spcBef>
            </a:pPr>
            <a:r>
              <a:rPr lang="en-US" sz="6000" b="1" dirty="0">
                <a:solidFill>
                  <a:srgbClr val="000000"/>
                </a:solidFill>
              </a:rPr>
              <a:t>PUD and Preliminary Plat</a:t>
            </a:r>
          </a:p>
          <a:p>
            <a:pPr>
              <a:spcBef>
                <a:spcPts val="0"/>
              </a:spcBef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FE2B05-7BD5-7220-686A-F22D25C8F110}"/>
              </a:ext>
            </a:extLst>
          </p:cNvPr>
          <p:cNvSpPr/>
          <p:nvPr/>
        </p:nvSpPr>
        <p:spPr>
          <a:xfrm>
            <a:off x="65849" y="5215944"/>
            <a:ext cx="3132666" cy="1557394"/>
          </a:xfrm>
          <a:prstGeom prst="rect">
            <a:avLst/>
          </a:prstGeom>
          <a:solidFill>
            <a:srgbClr val="88A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A076C1-DB3E-7EED-C640-0256DA1B2A4A}"/>
              </a:ext>
            </a:extLst>
          </p:cNvPr>
          <p:cNvSpPr/>
          <p:nvPr/>
        </p:nvSpPr>
        <p:spPr>
          <a:xfrm>
            <a:off x="65849" y="1409251"/>
            <a:ext cx="3132666" cy="3675665"/>
          </a:xfrm>
          <a:prstGeom prst="rect">
            <a:avLst/>
          </a:prstGeom>
          <a:solidFill>
            <a:srgbClr val="D7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srgbClr val="5080B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D7520C-8C1F-9BF5-A7B5-2CDD15442F57}"/>
              </a:ext>
            </a:extLst>
          </p:cNvPr>
          <p:cNvSpPr txBox="1"/>
          <p:nvPr/>
        </p:nvSpPr>
        <p:spPr>
          <a:xfrm>
            <a:off x="3534310" y="5746270"/>
            <a:ext cx="52481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Alex Wenger, </a:t>
            </a:r>
            <a:r>
              <a:rPr lang="en-US" sz="2000" dirty="0" err="1">
                <a:solidFill>
                  <a:schemeClr val="bg1"/>
                </a:solidFill>
              </a:rPr>
              <a:t>AICP</a:t>
            </a:r>
            <a:r>
              <a:rPr lang="en-US" sz="2000" dirty="0">
                <a:solidFill>
                  <a:schemeClr val="bg1"/>
                </a:solidFill>
              </a:rPr>
              <a:t>,  CDS Director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City of Blaine Community Development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073BD-9F95-EE86-15AC-2E3C6C8DECB3}"/>
              </a:ext>
            </a:extLst>
          </p:cNvPr>
          <p:cNvSpPr txBox="1"/>
          <p:nvPr/>
        </p:nvSpPr>
        <p:spPr>
          <a:xfrm>
            <a:off x="186834" y="2662538"/>
            <a:ext cx="2839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Hearing Examiner Recommendation</a:t>
            </a:r>
          </a:p>
          <a:p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69F882-F8E7-8438-A6AC-604EC67C4A92}"/>
              </a:ext>
            </a:extLst>
          </p:cNvPr>
          <p:cNvSpPr txBox="1"/>
          <p:nvPr/>
        </p:nvSpPr>
        <p:spPr>
          <a:xfrm>
            <a:off x="505538" y="5726993"/>
            <a:ext cx="2725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August 11, 2025 6:00 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E0FAE-EC3A-8C0B-C5C3-46FEBAC8DF1A}"/>
              </a:ext>
            </a:extLst>
          </p:cNvPr>
          <p:cNvSpPr txBox="1"/>
          <p:nvPr/>
        </p:nvSpPr>
        <p:spPr>
          <a:xfrm>
            <a:off x="222207" y="540021"/>
            <a:ext cx="856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City Council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EA6E2BD2-340A-996E-A7B6-2DF9F0C6F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47" y="5340053"/>
            <a:ext cx="1132941" cy="863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456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8C23E-1175-DC9A-FA47-50D281D41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45DC-171A-F0D2-F8B8-0C4FED49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 &amp;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63741-8825-41E5-E389-F4A07D10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D1B86-426D-81C7-79A2-B00A4B412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49" t="2719" r="4339" b="2613"/>
          <a:stretch>
            <a:fillRect/>
          </a:stretch>
        </p:blipFill>
        <p:spPr>
          <a:xfrm>
            <a:off x="94892" y="1690778"/>
            <a:ext cx="8945592" cy="50306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6F6E8EA-387C-0944-5CAD-2C4A65E6CDD1}"/>
              </a:ext>
            </a:extLst>
          </p:cNvPr>
          <p:cNvSpPr/>
          <p:nvPr/>
        </p:nvSpPr>
        <p:spPr>
          <a:xfrm>
            <a:off x="4839420" y="5080958"/>
            <a:ext cx="1785668" cy="1687069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88384-E340-6451-3FAC-A67D22A762E7}"/>
              </a:ext>
            </a:extLst>
          </p:cNvPr>
          <p:cNvSpPr txBox="1"/>
          <p:nvPr/>
        </p:nvSpPr>
        <p:spPr>
          <a:xfrm>
            <a:off x="6836434" y="5693648"/>
            <a:ext cx="17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Inverness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EDC6A7-E5A1-CA10-4B23-5948E3A4AD89}"/>
              </a:ext>
            </a:extLst>
          </p:cNvPr>
          <p:cNvCxnSpPr>
            <a:stCxn id="9" idx="1"/>
          </p:cNvCxnSpPr>
          <p:nvPr/>
        </p:nvCxnSpPr>
        <p:spPr>
          <a:xfrm flipH="1">
            <a:off x="6689785" y="5878314"/>
            <a:ext cx="146649" cy="23812"/>
          </a:xfrm>
          <a:prstGeom prst="straightConnector1">
            <a:avLst/>
          </a:prstGeom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6B0337-2E27-F95C-6EDD-1D955876772F}"/>
              </a:ext>
            </a:extLst>
          </p:cNvPr>
          <p:cNvSpPr/>
          <p:nvPr/>
        </p:nvSpPr>
        <p:spPr>
          <a:xfrm>
            <a:off x="5727939" y="5287992"/>
            <a:ext cx="303363" cy="1224951"/>
          </a:xfrm>
          <a:custGeom>
            <a:avLst/>
            <a:gdLst>
              <a:gd name="connsiteX0" fmla="*/ 0 w 379562"/>
              <a:gd name="connsiteY0" fmla="*/ 646981 h 1224951"/>
              <a:gd name="connsiteX1" fmla="*/ 172529 w 379562"/>
              <a:gd name="connsiteY1" fmla="*/ 422694 h 1224951"/>
              <a:gd name="connsiteX2" fmla="*/ 250166 w 379562"/>
              <a:gd name="connsiteY2" fmla="*/ 327804 h 1224951"/>
              <a:gd name="connsiteX3" fmla="*/ 379562 w 379562"/>
              <a:gd name="connsiteY3" fmla="*/ 0 h 1224951"/>
              <a:gd name="connsiteX4" fmla="*/ 379562 w 379562"/>
              <a:gd name="connsiteY4" fmla="*/ 1224951 h 1224951"/>
              <a:gd name="connsiteX5" fmla="*/ 0 w 379562"/>
              <a:gd name="connsiteY5" fmla="*/ 646981 h 1224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62" h="1224951">
                <a:moveTo>
                  <a:pt x="0" y="646981"/>
                </a:moveTo>
                <a:lnTo>
                  <a:pt x="172529" y="422694"/>
                </a:lnTo>
                <a:lnTo>
                  <a:pt x="250166" y="327804"/>
                </a:lnTo>
                <a:lnTo>
                  <a:pt x="379562" y="0"/>
                </a:lnTo>
                <a:lnTo>
                  <a:pt x="379562" y="1224951"/>
                </a:lnTo>
                <a:lnTo>
                  <a:pt x="0" y="646981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24E0EDB-B9DF-115B-FA3E-F3BB4601693E}"/>
              </a:ext>
            </a:extLst>
          </p:cNvPr>
          <p:cNvSpPr/>
          <p:nvPr/>
        </p:nvSpPr>
        <p:spPr>
          <a:xfrm>
            <a:off x="5020574" y="5943600"/>
            <a:ext cx="1026543" cy="577970"/>
          </a:xfrm>
          <a:custGeom>
            <a:avLst/>
            <a:gdLst>
              <a:gd name="connsiteX0" fmla="*/ 690113 w 1026543"/>
              <a:gd name="connsiteY0" fmla="*/ 0 h 577970"/>
              <a:gd name="connsiteX1" fmla="*/ 577969 w 1026543"/>
              <a:gd name="connsiteY1" fmla="*/ 146649 h 577970"/>
              <a:gd name="connsiteX2" fmla="*/ 345056 w 1026543"/>
              <a:gd name="connsiteY2" fmla="*/ 103517 h 577970"/>
              <a:gd name="connsiteX3" fmla="*/ 224286 w 1026543"/>
              <a:gd name="connsiteY3" fmla="*/ 103517 h 577970"/>
              <a:gd name="connsiteX4" fmla="*/ 103517 w 1026543"/>
              <a:gd name="connsiteY4" fmla="*/ 103517 h 577970"/>
              <a:gd name="connsiteX5" fmla="*/ 0 w 1026543"/>
              <a:gd name="connsiteY5" fmla="*/ 146649 h 577970"/>
              <a:gd name="connsiteX6" fmla="*/ 60384 w 1026543"/>
              <a:gd name="connsiteY6" fmla="*/ 258792 h 577970"/>
              <a:gd name="connsiteX7" fmla="*/ 172528 w 1026543"/>
              <a:gd name="connsiteY7" fmla="*/ 345057 h 577970"/>
              <a:gd name="connsiteX8" fmla="*/ 276045 w 1026543"/>
              <a:gd name="connsiteY8" fmla="*/ 431321 h 577970"/>
              <a:gd name="connsiteX9" fmla="*/ 474452 w 1026543"/>
              <a:gd name="connsiteY9" fmla="*/ 508958 h 577970"/>
              <a:gd name="connsiteX10" fmla="*/ 595222 w 1026543"/>
              <a:gd name="connsiteY10" fmla="*/ 577970 h 577970"/>
              <a:gd name="connsiteX11" fmla="*/ 785003 w 1026543"/>
              <a:gd name="connsiteY11" fmla="*/ 577970 h 577970"/>
              <a:gd name="connsiteX12" fmla="*/ 1026543 w 1026543"/>
              <a:gd name="connsiteY12" fmla="*/ 569343 h 577970"/>
              <a:gd name="connsiteX13" fmla="*/ 690113 w 1026543"/>
              <a:gd name="connsiteY13" fmla="*/ 0 h 5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6543" h="577970">
                <a:moveTo>
                  <a:pt x="690113" y="0"/>
                </a:moveTo>
                <a:lnTo>
                  <a:pt x="577969" y="146649"/>
                </a:lnTo>
                <a:lnTo>
                  <a:pt x="345056" y="103517"/>
                </a:lnTo>
                <a:lnTo>
                  <a:pt x="224286" y="103517"/>
                </a:lnTo>
                <a:lnTo>
                  <a:pt x="103517" y="103517"/>
                </a:lnTo>
                <a:lnTo>
                  <a:pt x="0" y="146649"/>
                </a:lnTo>
                <a:lnTo>
                  <a:pt x="60384" y="258792"/>
                </a:lnTo>
                <a:lnTo>
                  <a:pt x="172528" y="345057"/>
                </a:lnTo>
                <a:lnTo>
                  <a:pt x="276045" y="431321"/>
                </a:lnTo>
                <a:lnTo>
                  <a:pt x="474452" y="508958"/>
                </a:lnTo>
                <a:lnTo>
                  <a:pt x="595222" y="577970"/>
                </a:lnTo>
                <a:lnTo>
                  <a:pt x="785003" y="577970"/>
                </a:lnTo>
                <a:lnTo>
                  <a:pt x="1026543" y="569343"/>
                </a:lnTo>
                <a:lnTo>
                  <a:pt x="690113" y="0"/>
                </a:lnTo>
                <a:close/>
              </a:path>
            </a:pathLst>
          </a:cu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BDBA-AD8E-D1AC-1260-882FEC01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Project Description &amp;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65D0-4470-9382-D0E2-21E49524A9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990" y="1830387"/>
            <a:ext cx="3308323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Applicant: Fratelli’s LLC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Agent: Cascade Engineering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37.01-acre site</a:t>
            </a:r>
          </a:p>
          <a:p>
            <a:pPr marL="0" indent="0">
              <a:buNone/>
            </a:pPr>
            <a:r>
              <a:rPr lang="en-US" dirty="0"/>
              <a:t>Two parcels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Steep slopes </a:t>
            </a:r>
          </a:p>
          <a:p>
            <a:pPr marL="0" indent="0">
              <a:buNone/>
            </a:pPr>
            <a:r>
              <a:rPr lang="en-US" dirty="0"/>
              <a:t>Two wetlands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A36B2-C7FF-467B-9602-012D8375A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97" r="10297" b="1344"/>
          <a:stretch>
            <a:fillRect/>
          </a:stretch>
        </p:blipFill>
        <p:spPr>
          <a:xfrm>
            <a:off x="3433313" y="1722104"/>
            <a:ext cx="5253487" cy="506688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CCEBB-BB2D-6A3E-17AE-9F1D1B6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525F2D-791E-4540-9CAC-93D25907CCB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3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4DF9B-6EBF-E0D3-0F25-4B98830A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1318-2468-898D-C071-8319396A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Project Description &amp;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27A0-CFAC-9B58-3669-A6039E6EF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793" y="1830387"/>
            <a:ext cx="3226280" cy="4752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63 SFR lots</a:t>
            </a:r>
          </a:p>
          <a:p>
            <a:pPr marL="0" indent="0">
              <a:buNone/>
            </a:pPr>
            <a:r>
              <a:rPr lang="en-US" dirty="0"/>
              <a:t>     - single phase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Open Space tracts</a:t>
            </a:r>
          </a:p>
          <a:p>
            <a:pPr marL="0" indent="0">
              <a:buNone/>
            </a:pPr>
            <a:r>
              <a:rPr lang="en-US" dirty="0"/>
              <a:t>Community park</a:t>
            </a:r>
          </a:p>
          <a:p>
            <a:pPr marL="0" indent="0">
              <a:buNone/>
            </a:pPr>
            <a:r>
              <a:rPr lang="en-US" dirty="0"/>
              <a:t>Stormwater tract</a:t>
            </a:r>
          </a:p>
          <a:p>
            <a:pPr marL="0" indent="0">
              <a:buNone/>
            </a:pPr>
            <a:r>
              <a:rPr lang="en-US" dirty="0"/>
              <a:t>Private roads</a:t>
            </a:r>
          </a:p>
          <a:p>
            <a:pPr marL="0" indent="0">
              <a:buNone/>
            </a:pPr>
            <a:r>
              <a:rPr lang="en-US" dirty="0"/>
              <a:t>Connecting trails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5AEDC1-E8B6-FCC8-1C0B-C5B2EA4CB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17" t="3274" r="3517" b="2626"/>
          <a:stretch>
            <a:fillRect/>
          </a:stretch>
        </p:blipFill>
        <p:spPr>
          <a:xfrm>
            <a:off x="3370053" y="1830388"/>
            <a:ext cx="5316747" cy="4891088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6B76F-BF85-3903-E2E1-A71D8949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1525F2D-791E-4540-9CAC-93D25907CCB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BDBA-AD8E-D1AC-1260-882FEC01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DC7C8-81F0-DECC-198B-D58D716AF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81" y="1794294"/>
            <a:ext cx="8773063" cy="4789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Planned Unit Development and Preliminary Plat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BMC 17.06 – Both Type II CC Decisions</a:t>
            </a:r>
          </a:p>
          <a:p>
            <a:pPr marL="457200" lvl="1" indent="0">
              <a:buNone/>
            </a:pPr>
            <a:r>
              <a:rPr lang="en-US" sz="3200" dirty="0"/>
              <a:t> BMC 2.58.070.B empowers Hearing Examiner</a:t>
            </a:r>
          </a:p>
          <a:p>
            <a:pPr marL="457200" lvl="1" indent="0">
              <a:buNone/>
            </a:pPr>
            <a:r>
              <a:rPr lang="en-US" sz="3200" dirty="0"/>
              <a:t> Open record hearing  </a:t>
            </a:r>
          </a:p>
          <a:p>
            <a:pPr lvl="1"/>
            <a:r>
              <a:rPr lang="en-US" sz="3200" dirty="0"/>
              <a:t>   recommendation to City Council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Quasi-judicial decision</a:t>
            </a:r>
          </a:p>
          <a:p>
            <a:pPr marL="0" indent="0">
              <a:buNone/>
            </a:pPr>
            <a:r>
              <a:rPr lang="en-US" dirty="0"/>
              <a:t>	 Final decision by City Council – Closed Record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CCEBB-BB2D-6A3E-17AE-9F1D1B6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7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BDBA-AD8E-D1AC-1260-882FEC019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CCEBB-BB2D-6A3E-17AE-9F1D1B6A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78E89-4CEC-3961-FE0A-88FED2C51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1" y="1704075"/>
            <a:ext cx="8738558" cy="5027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5/25/2022		Community Conference</a:t>
            </a:r>
          </a:p>
          <a:p>
            <a:pPr marL="0" indent="0">
              <a:buNone/>
            </a:pPr>
            <a:r>
              <a:rPr lang="en-US" sz="3600" dirty="0"/>
              <a:t>12/29/2022		Application Complete</a:t>
            </a:r>
          </a:p>
          <a:p>
            <a:pPr marL="0" indent="0">
              <a:buNone/>
            </a:pPr>
            <a:r>
              <a:rPr lang="en-US" sz="3600" dirty="0"/>
              <a:t>12/29/2022		Notice of Application</a:t>
            </a:r>
          </a:p>
          <a:p>
            <a:pPr marL="0" indent="0">
              <a:buNone/>
            </a:pPr>
            <a:r>
              <a:rPr lang="en-US" sz="3600" dirty="0"/>
              <a:t>  9/25/2024		SEPA Determination	</a:t>
            </a:r>
          </a:p>
          <a:p>
            <a:pPr marL="0" indent="0">
              <a:buNone/>
            </a:pPr>
            <a:r>
              <a:rPr lang="en-US" sz="3600" dirty="0"/>
              <a:t>  6/10/2025		Critical Area Determination</a:t>
            </a:r>
          </a:p>
          <a:p>
            <a:pPr marL="0" indent="0">
              <a:buNone/>
            </a:pPr>
            <a:r>
              <a:rPr lang="en-US" sz="3600" dirty="0"/>
              <a:t>  6/10/2025		Public Hearing Notice</a:t>
            </a:r>
            <a:r>
              <a:rPr lang="en-US" sz="4000" dirty="0"/>
              <a:t>		  	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800" i="1" dirty="0"/>
              <a:t>BMC 17.06.100-110 Notice requirements met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45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19D23-F7F7-D45D-9B02-38CF20838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8841-04D7-2D42-FBC7-C5B0D8B8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/>
          <a:lstStyle/>
          <a:p>
            <a:r>
              <a:rPr lang="en-US" dirty="0"/>
              <a:t>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B0415-E6BC-BC4D-7F50-81B431493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 lnSpcReduction="10000"/>
          </a:bodyPr>
          <a:lstStyle/>
          <a:p>
            <a:pPr marL="400050" lvl="1" indent="0" algn="ctr">
              <a:buNone/>
            </a:pPr>
            <a:r>
              <a:rPr lang="en-US" sz="3600" b="1" dirty="0"/>
              <a:t>Public Comments</a:t>
            </a:r>
          </a:p>
          <a:p>
            <a:pPr marL="0" indent="0">
              <a:buNone/>
            </a:pPr>
            <a:r>
              <a:rPr lang="en-US" dirty="0"/>
              <a:t>Comments summarized, addressed in staff report.</a:t>
            </a:r>
          </a:p>
          <a:p>
            <a:pPr marL="0" indent="0">
              <a:buNone/>
            </a:pPr>
            <a:r>
              <a:rPr lang="en-US" dirty="0"/>
              <a:t>Concerns raised re: Density; Landscape design; Maintenance; Stormwater, flooding and erosion; Roads; Draft CC&amp;Rs; Safety; Semiahmoo Resort Association responsibilities and obligations.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One SEPA comment re: traffic impacts, downstream drainage impacts.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1199B-1D84-A735-B37E-B4982E55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96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4EF0-F228-2A06-7028-757B39B40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6616-C7E6-FEBC-7B0A-81357953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265497"/>
            <a:ext cx="8108830" cy="1143000"/>
          </a:xfrm>
        </p:spPr>
        <p:txBody>
          <a:bodyPr/>
          <a:lstStyle/>
          <a:p>
            <a:r>
              <a:rPr lang="en-US" dirty="0"/>
              <a:t>Project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A6B50-01C6-568F-8263-CF2BBD42D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0" y="1729595"/>
            <a:ext cx="8566030" cy="4991879"/>
          </a:xfrm>
        </p:spPr>
        <p:txBody>
          <a:bodyPr>
            <a:normAutofit fontScale="92500"/>
          </a:bodyPr>
          <a:lstStyle/>
          <a:p>
            <a:pPr marL="400050" lvl="1" indent="0">
              <a:buNone/>
            </a:pPr>
            <a:r>
              <a:rPr lang="en-US" sz="3600" dirty="0"/>
              <a:t>BMC 3.80		Impact Fees</a:t>
            </a:r>
          </a:p>
          <a:p>
            <a:pPr marL="400050" lvl="1" indent="0">
              <a:buNone/>
            </a:pPr>
            <a:r>
              <a:rPr lang="en-US" sz="3600" dirty="0"/>
              <a:t>BMC 17.05		Traffic Concurrency</a:t>
            </a:r>
          </a:p>
          <a:p>
            <a:pPr marL="400050" lvl="1" indent="0">
              <a:buNone/>
            </a:pPr>
            <a:r>
              <a:rPr lang="en-US" sz="3600" dirty="0"/>
              <a:t>BMC 17.80 	SEPA</a:t>
            </a:r>
          </a:p>
          <a:p>
            <a:pPr marL="400050" lvl="1" indent="0">
              <a:buNone/>
            </a:pPr>
            <a:r>
              <a:rPr lang="en-US" sz="3600" dirty="0"/>
              <a:t>BMC 17.82 	Critical Area Review</a:t>
            </a:r>
          </a:p>
          <a:p>
            <a:pPr marL="400050" lvl="1" indent="0">
              <a:buNone/>
            </a:pPr>
            <a:r>
              <a:rPr lang="en-US" sz="3600" dirty="0"/>
              <a:t>BMC 17.38 	Residential Planned Recreation</a:t>
            </a:r>
          </a:p>
          <a:p>
            <a:pPr marL="400050" lvl="1" indent="0">
              <a:buNone/>
            </a:pPr>
            <a:r>
              <a:rPr lang="en-US" sz="3600" dirty="0"/>
              <a:t>BMC 17.60 	Subdivisions</a:t>
            </a:r>
          </a:p>
          <a:p>
            <a:pPr marL="400050" lvl="1" indent="0">
              <a:buNone/>
            </a:pPr>
            <a:r>
              <a:rPr lang="en-US" sz="3600" dirty="0"/>
              <a:t>BMC 17.68 	Planned Unit Development</a:t>
            </a:r>
          </a:p>
          <a:p>
            <a:pPr marL="400050" lvl="1" indent="0">
              <a:buNone/>
            </a:pPr>
            <a:r>
              <a:rPr lang="en-US" sz="3600" dirty="0"/>
              <a:t>BMC 17.74	 	Subdivision Design Standards</a:t>
            </a:r>
          </a:p>
          <a:p>
            <a:pPr marL="400050" lvl="1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9FF22-9EB2-6468-295A-438E319D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5B24-88F7-FDD6-3FC2-E6F0A096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B250-5163-78F3-7ACF-595633A9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PUD Application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8D16-3381-0298-DA79-D960B44B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25F2D-791E-4540-9CAC-93D25907CCBF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188D5-A42D-6498-D560-A893566C5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3" y="1828799"/>
            <a:ext cx="8646948" cy="46755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BF642-E4F5-F320-737E-C56D4190276F}"/>
              </a:ext>
            </a:extLst>
          </p:cNvPr>
          <p:cNvSpPr txBox="1"/>
          <p:nvPr/>
        </p:nvSpPr>
        <p:spPr>
          <a:xfrm>
            <a:off x="457200" y="1828799"/>
            <a:ext cx="78155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Pedestrian/Bicycle facilities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Trail easement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Buffer perimeter planting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PUD buffer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Foundation height – minimal increase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Lot Coverage  - Standard per </a:t>
            </a:r>
            <a:r>
              <a:rPr lang="en-US" sz="3200" dirty="0" err="1"/>
              <a:t>RSMP</a:t>
            </a:r>
            <a:endParaRPr lang="en-US" sz="3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25% Building Coverage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35% Lot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Setbacks – Standard per </a:t>
            </a:r>
            <a:r>
              <a:rPr lang="en-US" sz="3200" dirty="0" err="1"/>
              <a:t>RSMP</a:t>
            </a:r>
            <a:endParaRPr lang="en-US" sz="3200" dirty="0"/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400" dirty="0"/>
              <a:t>25’ Front, 30’ Rear and 10’ side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28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D7FFEE5A703F42913FFBD88D357A72" ma:contentTypeVersion="1" ma:contentTypeDescription="Create a new document." ma:contentTypeScope="" ma:versionID="afc7409f99e5ca3af7c7eb03e93243b6">
  <xsd:schema xmlns:xsd="http://www.w3.org/2001/XMLSchema" xmlns:xs="http://www.w3.org/2001/XMLSchema" xmlns:p="http://schemas.microsoft.com/office/2006/metadata/properties" xmlns:ns2="d001729d-95b1-4eb4-8fec-e6363d62dab5" targetNamespace="http://schemas.microsoft.com/office/2006/metadata/properties" ma:root="true" ma:fieldsID="64aee1a1174c6b03e362bc1c13604f76" ns2:_="">
    <xsd:import namespace="d001729d-95b1-4eb4-8fec-e6363d62dab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1729d-95b1-4eb4-8fec-e6363d62da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1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01729d-95b1-4eb4-8fec-e6363d62dab5">DNR53RKXWQDQ-132-7693</_dlc_DocId>
    <_dlc_DocIdUrl xmlns="d001729d-95b1-4eb4-8fec-e6363d62dab5">
      <Url>http://sharepoint/Planning/_layouts/15/DocIdRedir.aspx?ID=DNR53RKXWQDQ-132-7693</Url>
      <Description>DNR53RKXWQDQ-132-7693</Description>
    </_dlc_DocIdUrl>
  </documentManagement>
</p:properties>
</file>

<file path=customXml/itemProps1.xml><?xml version="1.0" encoding="utf-8"?>
<ds:datastoreItem xmlns:ds="http://schemas.openxmlformats.org/officeDocument/2006/customXml" ds:itemID="{E55BC076-8EEB-4D0A-ABC8-C46010D86F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EE2FFC-98C0-4EE3-9D43-776984E9ABA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50AAA3B-4CE5-487B-A629-B86E113A6D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1729d-95b1-4eb4-8fec-e6363d62d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D07EF6-F9F3-4E97-8811-86F17433DEB5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d001729d-95b1-4eb4-8fec-e6363d62da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15885</TotalTime>
  <Words>875</Words>
  <Application>Microsoft Office PowerPoint</Application>
  <PresentationFormat>On-screen Show (4:3)</PresentationFormat>
  <Paragraphs>183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Office Theme</vt:lpstr>
      <vt:lpstr>PowerPoint Presentation</vt:lpstr>
      <vt:lpstr>Project Description &amp; Background</vt:lpstr>
      <vt:lpstr>Project Description &amp; Background</vt:lpstr>
      <vt:lpstr>Project Description &amp; Background</vt:lpstr>
      <vt:lpstr>Review Process</vt:lpstr>
      <vt:lpstr>Review Process</vt:lpstr>
      <vt:lpstr>Project Review</vt:lpstr>
      <vt:lpstr>Project Review</vt:lpstr>
      <vt:lpstr>PUD Application Requests</vt:lpstr>
      <vt:lpstr>Project Review</vt:lpstr>
      <vt:lpstr>Project Review</vt:lpstr>
      <vt:lpstr>Project Review RPR Zone regulations</vt:lpstr>
      <vt:lpstr>Project Review PUD</vt:lpstr>
      <vt:lpstr>Project Review PUD</vt:lpstr>
      <vt:lpstr>Project Review Subdivision Design</vt:lpstr>
      <vt:lpstr>Project Landscaping Layout</vt:lpstr>
      <vt:lpstr>Staff Recommendations</vt:lpstr>
      <vt:lpstr>         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INTRODUCTION</dc:title>
  <dc:creator>Anne Fritzel</dc:creator>
  <cp:lastModifiedBy>Alex Wenger</cp:lastModifiedBy>
  <cp:revision>538</cp:revision>
  <cp:lastPrinted>2020-06-09T22:35:51Z</cp:lastPrinted>
  <dcterms:created xsi:type="dcterms:W3CDTF">2014-03-18T06:14:22Z</dcterms:created>
  <dcterms:modified xsi:type="dcterms:W3CDTF">2025-08-11T22:45:44Z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0x010100F1D7FFEE5A703F42913FFBD88D357A72</vt:lpwstr>
  </property>
  <property fmtid="{D5CDD505-2E9C-101B-9397-08002B2CF9AE}" pid="3" name="_dlc_DocIdItemGuid">
    <vt:lpwstr>f7adc840-9b61-495e-8aaa-cca7f15cfa3c</vt:lpwstr>
  </property>
</Properties>
</file>