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515" r:id="rId6"/>
    <p:sldId id="673" r:id="rId7"/>
    <p:sldId id="672" r:id="rId8"/>
    <p:sldId id="688" r:id="rId9"/>
    <p:sldId id="683" r:id="rId10"/>
    <p:sldId id="666" r:id="rId11"/>
    <p:sldId id="671" r:id="rId12"/>
    <p:sldId id="689" r:id="rId13"/>
    <p:sldId id="676" r:id="rId14"/>
    <p:sldId id="680" r:id="rId15"/>
    <p:sldId id="682" r:id="rId16"/>
    <p:sldId id="684" r:id="rId1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79A7C"/>
    <a:srgbClr val="93E549"/>
    <a:srgbClr val="86A13C"/>
    <a:srgbClr val="D7DEEA"/>
    <a:srgbClr val="663300"/>
    <a:srgbClr val="1D239F"/>
    <a:srgbClr val="ACB9A3"/>
    <a:srgbClr val="1A3662"/>
    <a:srgbClr val="0F0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28" autoAdjust="0"/>
    <p:restoredTop sz="93834" autoAdjust="0"/>
  </p:normalViewPr>
  <p:slideViewPr>
    <p:cSldViewPr snapToGrid="0" snapToObjects="1">
      <p:cViewPr varScale="1">
        <p:scale>
          <a:sx n="97" d="100"/>
          <a:sy n="97" d="100"/>
        </p:scale>
        <p:origin x="34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522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74D2E62F-F3F6-4C55-9329-08DCCEEC425E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F3389EAA-0BCE-4C49-B13C-FCCCF9D2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26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E2582B25-BB1D-D741-B235-846D3BBBEED3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72552505-AEFD-1F48-B6AD-7D2EBDFF5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8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42FA-5A8B-4AEB-89BD-48F129759E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2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2505-AEFD-1F48-B6AD-7D2EBDFF5C3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94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2505-AEFD-1F48-B6AD-7D2EBDFF5C3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53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F0D13-B868-1ED8-E61E-5DFF33FFE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69795A-3280-0EBC-FF01-3D47D8E64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EAFA5C-22F8-E2AB-0F50-E4EAA654E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0EB15-D8AF-0DF4-21C3-BB7C203990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42FA-5A8B-4AEB-89BD-48F129759EB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2505-AEFD-1F48-B6AD-7D2EBDFF5C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8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2505-AEFD-1F48-B6AD-7D2EBDFF5C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5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2505-AEFD-1F48-B6AD-7D2EBDFF5C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18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2505-AEFD-1F48-B6AD-7D2EBDFF5C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75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2505-AEFD-1F48-B6AD-7D2EBDFF5C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52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2505-AEFD-1F48-B6AD-7D2EBDFF5C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29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2505-AEFD-1F48-B6AD-7D2EBDFF5C3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75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2505-AEFD-1F48-B6AD-7D2EBDFF5C3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5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84D-74D2-476A-8E27-DA47C3194310}" type="datetime1">
              <a:rPr lang="en-US" smtClean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1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7033-682E-4D64-83CD-F3342C7C73C8}" type="datetime1">
              <a:rPr lang="en-US" smtClean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4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C69B-92B9-47A9-9464-2240A7618FA9}" type="datetime1">
              <a:rPr lang="en-US" smtClean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43A2-3042-4EFE-BC73-55F208542206}" type="datetime1">
              <a:rPr lang="en-US" smtClean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0FF9-AAE7-48B7-B395-ABEF63CE0FF2}" type="datetime1">
              <a:rPr lang="en-US" smtClean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9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4B17-0F41-4E92-9940-4B5F9C557A59}" type="datetime1">
              <a:rPr lang="en-US" smtClean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4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8DA3-C849-4069-A930-C1A5E73523BA}" type="datetime1">
              <a:rPr lang="en-US" smtClean="0"/>
              <a:t>6/23/2025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8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C208-55D5-4125-952E-C2D58B78C98A}" type="datetime1">
              <a:rPr lang="en-US" smtClean="0"/>
              <a:t>6/23/2025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1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AA6A-9EBA-4903-8FC3-BFE0ACE7B2CE}" type="datetime1">
              <a:rPr lang="en-US" smtClean="0"/>
              <a:t>6/23/2025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6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BB09-5F23-4596-9E8C-3FEB77A01773}" type="datetime1">
              <a:rPr lang="en-US" smtClean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0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EA91-2085-4720-AFA3-666E6DED65C9}" type="datetime1">
              <a:rPr lang="en-US" smtClean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1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62AC1-9D7A-4E2A-A3DE-B57666525055}" type="datetime1">
              <a:rPr lang="en-US" smtClean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582" y="1417638"/>
            <a:ext cx="9022836" cy="228600"/>
            <a:chOff x="65849" y="1525834"/>
            <a:chExt cx="9022836" cy="228600"/>
          </a:xfrm>
        </p:grpSpPr>
        <p:sp>
          <p:nvSpPr>
            <p:cNvPr id="8" name="Rectangle 7"/>
            <p:cNvSpPr/>
            <p:nvPr userDrawn="1"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1A3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86A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D7D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43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64368" y="5215944"/>
            <a:ext cx="5817463" cy="1557394"/>
          </a:xfrm>
          <a:prstGeom prst="rect">
            <a:avLst/>
          </a:prstGeom>
          <a:solidFill>
            <a:srgbClr val="1A3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4334" y="1624245"/>
            <a:ext cx="5568134" cy="3460671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endParaRPr lang="en-US" sz="2000" b="1" dirty="0">
              <a:solidFill>
                <a:srgbClr val="000000"/>
              </a:solidFill>
              <a:cs typeface="Arial Black"/>
            </a:endParaRPr>
          </a:p>
          <a:p>
            <a:pPr>
              <a:spcBef>
                <a:spcPts val="0"/>
              </a:spcBef>
            </a:pPr>
            <a:r>
              <a:rPr lang="en-US" sz="3900" dirty="0">
                <a:solidFill>
                  <a:srgbClr val="000000"/>
                </a:solidFill>
              </a:rPr>
              <a:t>Residential Office Zoning Text Amendment</a:t>
            </a:r>
          </a:p>
          <a:p>
            <a:pPr>
              <a:spcBef>
                <a:spcPts val="0"/>
              </a:spcBef>
            </a:pP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49" y="5215944"/>
            <a:ext cx="3132666" cy="1557394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49" y="1409251"/>
            <a:ext cx="3132666" cy="3675665"/>
          </a:xfrm>
          <a:prstGeom prst="rect">
            <a:avLst/>
          </a:prstGeom>
          <a:solidFill>
            <a:srgbClr val="D7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4310" y="5411972"/>
            <a:ext cx="52481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Alex Wenger, AICP, CDS Director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City of Blaine Community Development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773" y="1486142"/>
            <a:ext cx="2700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50" y="2493818"/>
            <a:ext cx="3308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June 23, 2025</a:t>
            </a:r>
          </a:p>
          <a:p>
            <a:r>
              <a:rPr lang="en-US" sz="3200" b="1" dirty="0"/>
              <a:t>6:00 PM</a:t>
            </a:r>
          </a:p>
          <a:p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2182" y="358461"/>
            <a:ext cx="856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City Council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47" y="5340053"/>
            <a:ext cx="1132941" cy="86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8211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262B-F006-0ECE-4E22-7C3BFF948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Motel 2</a:t>
            </a:r>
          </a:p>
        </p:txBody>
      </p:sp>
      <p:pic>
        <p:nvPicPr>
          <p:cNvPr id="6" name="Content Placeholder 5" descr="Aerial view of a building&#10;&#10;AI-generated content may be incorrect.">
            <a:extLst>
              <a:ext uri="{FF2B5EF4-FFF2-40B4-BE49-F238E27FC236}">
                <a16:creationId xmlns:a16="http://schemas.microsoft.com/office/drawing/2014/main" id="{88E510E9-EFA7-FA40-8A68-D3FE3E0D0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097416"/>
            <a:ext cx="8229600" cy="353153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F5FC9-830F-FEE7-9160-556A521E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BE18-C0C7-3152-D288-31E6DEE8B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EE9E6-C84E-FD6C-6C72-D2D4EAB0B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Per BMC 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17.04.050(B)(6) – Council should make a motion to put the proposal on a future meeting agenda to deliberate and take action. </a:t>
            </a:r>
          </a:p>
          <a:p>
            <a:pPr marL="0" indent="0">
              <a:buNone/>
            </a:pP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Staff recommends July 14</a:t>
            </a:r>
            <a:r>
              <a:rPr lang="en-US" sz="28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90F7B-5E44-CCB4-338E-717B8FC6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1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EEC62-455F-1700-483F-CBB49882B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9A0BCB-C558-1D5F-1AF3-DE3C4D5A173B}"/>
              </a:ext>
            </a:extLst>
          </p:cNvPr>
          <p:cNvSpPr/>
          <p:nvPr/>
        </p:nvSpPr>
        <p:spPr>
          <a:xfrm>
            <a:off x="3264368" y="5215944"/>
            <a:ext cx="5817463" cy="1557394"/>
          </a:xfrm>
          <a:prstGeom prst="rect">
            <a:avLst/>
          </a:prstGeom>
          <a:solidFill>
            <a:srgbClr val="1A3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4F6F1-C565-135E-485B-E999ACADD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4334" y="1624245"/>
            <a:ext cx="5568134" cy="3460671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endParaRPr lang="en-US" sz="2000" b="1" dirty="0">
              <a:solidFill>
                <a:srgbClr val="000000"/>
              </a:solidFill>
              <a:cs typeface="Arial Black"/>
            </a:endParaRPr>
          </a:p>
          <a:p>
            <a:pPr>
              <a:spcBef>
                <a:spcPts val="0"/>
              </a:spcBef>
            </a:pPr>
            <a:r>
              <a:rPr lang="en-US" sz="3900" dirty="0">
                <a:solidFill>
                  <a:srgbClr val="000000"/>
                </a:solidFill>
              </a:rPr>
              <a:t>Residential Office Zoning Text Amendment</a:t>
            </a:r>
          </a:p>
          <a:p>
            <a:pPr>
              <a:spcBef>
                <a:spcPts val="0"/>
              </a:spcBef>
            </a:pP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7D2776-6DB5-8614-8660-EE9AFEF608FF}"/>
              </a:ext>
            </a:extLst>
          </p:cNvPr>
          <p:cNvSpPr/>
          <p:nvPr/>
        </p:nvSpPr>
        <p:spPr>
          <a:xfrm>
            <a:off x="65849" y="5215944"/>
            <a:ext cx="3132666" cy="1557394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F5507E-4B77-06A1-9798-71D7A67FCCF0}"/>
              </a:ext>
            </a:extLst>
          </p:cNvPr>
          <p:cNvSpPr/>
          <p:nvPr/>
        </p:nvSpPr>
        <p:spPr>
          <a:xfrm>
            <a:off x="65849" y="1409251"/>
            <a:ext cx="3132666" cy="3675665"/>
          </a:xfrm>
          <a:prstGeom prst="rect">
            <a:avLst/>
          </a:prstGeom>
          <a:solidFill>
            <a:srgbClr val="D7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38AD77-B4D9-FA26-5F66-EF87EB96A86B}"/>
              </a:ext>
            </a:extLst>
          </p:cNvPr>
          <p:cNvSpPr txBox="1"/>
          <p:nvPr/>
        </p:nvSpPr>
        <p:spPr>
          <a:xfrm>
            <a:off x="3534310" y="5411972"/>
            <a:ext cx="52481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Alex Wenger, AICP, CDS Director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City of Blaine Community Development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4B558-86A3-D377-3168-ED5B3C6AFF35}"/>
              </a:ext>
            </a:extLst>
          </p:cNvPr>
          <p:cNvSpPr txBox="1"/>
          <p:nvPr/>
        </p:nvSpPr>
        <p:spPr>
          <a:xfrm>
            <a:off x="314773" y="1486142"/>
            <a:ext cx="2700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56E64-DF67-A396-2BE8-06F8EC4737F0}"/>
              </a:ext>
            </a:extLst>
          </p:cNvPr>
          <p:cNvSpPr txBox="1"/>
          <p:nvPr/>
        </p:nvSpPr>
        <p:spPr>
          <a:xfrm>
            <a:off x="65850" y="2493818"/>
            <a:ext cx="3308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June 23, 2025</a:t>
            </a:r>
          </a:p>
          <a:p>
            <a:r>
              <a:rPr lang="en-US" sz="3200" b="1" dirty="0"/>
              <a:t>6:00 PM</a:t>
            </a:r>
          </a:p>
          <a:p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93264-E4D3-4FE7-4587-C623E85D0662}"/>
              </a:ext>
            </a:extLst>
          </p:cNvPr>
          <p:cNvSpPr txBox="1"/>
          <p:nvPr/>
        </p:nvSpPr>
        <p:spPr>
          <a:xfrm>
            <a:off x="521545" y="322327"/>
            <a:ext cx="856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City Council</a:t>
            </a: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9DF4986D-E1DD-74FA-5BB2-2080247D2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47" y="5340053"/>
            <a:ext cx="1132941" cy="86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122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4472-6044-5AD0-C777-ECBBE0486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Planning Commission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73A97-E41F-05F3-FA7C-E98D78724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en-US" sz="3100" kern="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May 8</a:t>
            </a:r>
            <a:r>
              <a:rPr lang="en-US" sz="3100" kern="0" baseline="30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100" kern="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PC voted unanimously to recommend approval (7-0). </a:t>
            </a:r>
          </a:p>
          <a:p>
            <a:r>
              <a:rPr lang="en-US" sz="31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April 17</a:t>
            </a:r>
            <a:r>
              <a:rPr lang="en-US" sz="3100" kern="0" baseline="30000" dirty="0">
                <a:solidFill>
                  <a:srgbClr val="333333"/>
                </a:solidFill>
                <a:cs typeface="Times New Roman" panose="02020603050405020304" pitchFamily="18" charset="0"/>
              </a:rPr>
              <a:t>th</a:t>
            </a:r>
            <a:r>
              <a:rPr lang="en-US" sz="31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 – PC held a public hearing</a:t>
            </a:r>
            <a:endParaRPr lang="en-US" sz="2000" kern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r>
              <a:rPr lang="en-US" sz="31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March 13</a:t>
            </a:r>
            <a:r>
              <a:rPr lang="en-US" sz="3100" kern="0" baseline="30000" dirty="0">
                <a:solidFill>
                  <a:srgbClr val="333333"/>
                </a:solidFill>
                <a:cs typeface="Times New Roman" panose="02020603050405020304" pitchFamily="18" charset="0"/>
              </a:rPr>
              <a:t>th</a:t>
            </a:r>
            <a:r>
              <a:rPr lang="en-US" sz="31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 – PC discussed zoning changes</a:t>
            </a:r>
          </a:p>
          <a:p>
            <a:endParaRPr lang="en-US" sz="3100" kern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1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City Council to receive PC’s recommendation and then schedule a meeting to deliberate &amp; take action. </a:t>
            </a:r>
            <a:endParaRPr lang="en-US" sz="2700" kern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endParaRPr lang="en-US" sz="31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77D5D-AD4B-C243-B381-DE3ED811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5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974ED-549D-05A9-2D22-5098F2808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C7B8E2-046D-64F4-8EC5-E16B12A419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A6B39-43C6-752F-452E-A7279E22D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09" y="1802449"/>
            <a:ext cx="6187891" cy="489770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F0ADE2-5729-E1EE-744B-8C4C05A5F56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R/O Zoning District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8B6ABB1-A8B4-54BD-90FA-BC7A85044256}"/>
              </a:ext>
            </a:extLst>
          </p:cNvPr>
          <p:cNvSpPr/>
          <p:nvPr/>
        </p:nvSpPr>
        <p:spPr>
          <a:xfrm>
            <a:off x="2618210" y="2144564"/>
            <a:ext cx="4223344" cy="4111511"/>
          </a:xfrm>
          <a:custGeom>
            <a:avLst/>
            <a:gdLst>
              <a:gd name="connsiteX0" fmla="*/ 0 w 4223344"/>
              <a:gd name="connsiteY0" fmla="*/ 243401 h 4111511"/>
              <a:gd name="connsiteX1" fmla="*/ 486803 w 4223344"/>
              <a:gd name="connsiteY1" fmla="*/ 263137 h 4111511"/>
              <a:gd name="connsiteX2" fmla="*/ 486803 w 4223344"/>
              <a:gd name="connsiteY2" fmla="*/ 0 h 4111511"/>
              <a:gd name="connsiteX3" fmla="*/ 848616 w 4223344"/>
              <a:gd name="connsiteY3" fmla="*/ 19735 h 4111511"/>
              <a:gd name="connsiteX4" fmla="*/ 835459 w 4223344"/>
              <a:gd name="connsiteY4" fmla="*/ 1177537 h 4111511"/>
              <a:gd name="connsiteX5" fmla="*/ 1151223 w 4223344"/>
              <a:gd name="connsiteY5" fmla="*/ 1190694 h 4111511"/>
              <a:gd name="connsiteX6" fmla="*/ 1138066 w 4223344"/>
              <a:gd name="connsiteY6" fmla="*/ 1605134 h 4111511"/>
              <a:gd name="connsiteX7" fmla="*/ 1552507 w 4223344"/>
              <a:gd name="connsiteY7" fmla="*/ 1598555 h 4111511"/>
              <a:gd name="connsiteX8" fmla="*/ 1526193 w 4223344"/>
              <a:gd name="connsiteY8" fmla="*/ 2111672 h 4111511"/>
              <a:gd name="connsiteX9" fmla="*/ 1947212 w 4223344"/>
              <a:gd name="connsiteY9" fmla="*/ 2098515 h 4111511"/>
              <a:gd name="connsiteX10" fmla="*/ 1934055 w 4223344"/>
              <a:gd name="connsiteY10" fmla="*/ 2236662 h 4111511"/>
              <a:gd name="connsiteX11" fmla="*/ 2177456 w 4223344"/>
              <a:gd name="connsiteY11" fmla="*/ 2262976 h 4111511"/>
              <a:gd name="connsiteX12" fmla="*/ 2170878 w 4223344"/>
              <a:gd name="connsiteY12" fmla="*/ 2532691 h 4111511"/>
              <a:gd name="connsiteX13" fmla="*/ 3039229 w 4223344"/>
              <a:gd name="connsiteY13" fmla="*/ 2605053 h 4111511"/>
              <a:gd name="connsiteX14" fmla="*/ 3065543 w 4223344"/>
              <a:gd name="connsiteY14" fmla="*/ 2690573 h 4111511"/>
              <a:gd name="connsiteX15" fmla="*/ 3308944 w 4223344"/>
              <a:gd name="connsiteY15" fmla="*/ 2710308 h 4111511"/>
              <a:gd name="connsiteX16" fmla="*/ 3276052 w 4223344"/>
              <a:gd name="connsiteY16" fmla="*/ 3078699 h 4111511"/>
              <a:gd name="connsiteX17" fmla="*/ 4223344 w 4223344"/>
              <a:gd name="connsiteY17" fmla="*/ 3098435 h 4111511"/>
              <a:gd name="connsiteX18" fmla="*/ 4183873 w 4223344"/>
              <a:gd name="connsiteY18" fmla="*/ 4065462 h 4111511"/>
              <a:gd name="connsiteX19" fmla="*/ 3927315 w 4223344"/>
              <a:gd name="connsiteY19" fmla="*/ 4111511 h 4111511"/>
              <a:gd name="connsiteX20" fmla="*/ 3026072 w 4223344"/>
              <a:gd name="connsiteY20" fmla="*/ 3223424 h 4111511"/>
              <a:gd name="connsiteX21" fmla="*/ 2690573 w 4223344"/>
              <a:gd name="connsiteY21" fmla="*/ 2973445 h 4111511"/>
              <a:gd name="connsiteX22" fmla="*/ 1782751 w 4223344"/>
              <a:gd name="connsiteY22" fmla="*/ 2631367 h 4111511"/>
              <a:gd name="connsiteX23" fmla="*/ 1493301 w 4223344"/>
              <a:gd name="connsiteY23" fmla="*/ 2427436 h 4111511"/>
              <a:gd name="connsiteX24" fmla="*/ 789410 w 4223344"/>
              <a:gd name="connsiteY24" fmla="*/ 1802486 h 4111511"/>
              <a:gd name="connsiteX25" fmla="*/ 460489 w 4223344"/>
              <a:gd name="connsiteY25" fmla="*/ 1539350 h 4111511"/>
              <a:gd name="connsiteX26" fmla="*/ 151304 w 4223344"/>
              <a:gd name="connsiteY26" fmla="*/ 1039390 h 4111511"/>
              <a:gd name="connsiteX27" fmla="*/ 0 w 4223344"/>
              <a:gd name="connsiteY27" fmla="*/ 592058 h 4111511"/>
              <a:gd name="connsiteX28" fmla="*/ 0 w 4223344"/>
              <a:gd name="connsiteY28" fmla="*/ 243401 h 411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23344" h="4111511">
                <a:moveTo>
                  <a:pt x="0" y="243401"/>
                </a:moveTo>
                <a:lnTo>
                  <a:pt x="486803" y="263137"/>
                </a:lnTo>
                <a:lnTo>
                  <a:pt x="486803" y="0"/>
                </a:lnTo>
                <a:lnTo>
                  <a:pt x="848616" y="19735"/>
                </a:lnTo>
                <a:lnTo>
                  <a:pt x="835459" y="1177537"/>
                </a:lnTo>
                <a:lnTo>
                  <a:pt x="1151223" y="1190694"/>
                </a:lnTo>
                <a:lnTo>
                  <a:pt x="1138066" y="1605134"/>
                </a:lnTo>
                <a:lnTo>
                  <a:pt x="1552507" y="1598555"/>
                </a:lnTo>
                <a:lnTo>
                  <a:pt x="1526193" y="2111672"/>
                </a:lnTo>
                <a:lnTo>
                  <a:pt x="1947212" y="2098515"/>
                </a:lnTo>
                <a:lnTo>
                  <a:pt x="1934055" y="2236662"/>
                </a:lnTo>
                <a:lnTo>
                  <a:pt x="2177456" y="2262976"/>
                </a:lnTo>
                <a:lnTo>
                  <a:pt x="2170878" y="2532691"/>
                </a:lnTo>
                <a:lnTo>
                  <a:pt x="3039229" y="2605053"/>
                </a:lnTo>
                <a:lnTo>
                  <a:pt x="3065543" y="2690573"/>
                </a:lnTo>
                <a:lnTo>
                  <a:pt x="3308944" y="2710308"/>
                </a:lnTo>
                <a:lnTo>
                  <a:pt x="3276052" y="3078699"/>
                </a:lnTo>
                <a:lnTo>
                  <a:pt x="4223344" y="3098435"/>
                </a:lnTo>
                <a:lnTo>
                  <a:pt x="4183873" y="4065462"/>
                </a:lnTo>
                <a:lnTo>
                  <a:pt x="3927315" y="4111511"/>
                </a:lnTo>
                <a:lnTo>
                  <a:pt x="3026072" y="3223424"/>
                </a:lnTo>
                <a:lnTo>
                  <a:pt x="2690573" y="2973445"/>
                </a:lnTo>
                <a:lnTo>
                  <a:pt x="1782751" y="2631367"/>
                </a:lnTo>
                <a:lnTo>
                  <a:pt x="1493301" y="2427436"/>
                </a:lnTo>
                <a:lnTo>
                  <a:pt x="789410" y="1802486"/>
                </a:lnTo>
                <a:lnTo>
                  <a:pt x="460489" y="1539350"/>
                </a:lnTo>
                <a:lnTo>
                  <a:pt x="151304" y="1039390"/>
                </a:lnTo>
                <a:lnTo>
                  <a:pt x="0" y="592058"/>
                </a:lnTo>
                <a:lnTo>
                  <a:pt x="0" y="243401"/>
                </a:lnTo>
                <a:close/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9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EC80B-250A-F4E0-7D36-E9ABB6E65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66582-CD07-E680-FE31-C1292128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Amendment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39303-1536-05CE-FA1C-200D91CA1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en-US" sz="3100" kern="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Docketed by City Council in 2024 &amp; 2025</a:t>
            </a:r>
          </a:p>
          <a:p>
            <a:pPr lvl="1"/>
            <a:r>
              <a:rPr lang="en-US" sz="2700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Accommodate housing as part of Comp Plan</a:t>
            </a:r>
            <a:endParaRPr lang="en-US" sz="2700" kern="0" dirty="0">
              <a:solidFill>
                <a:srgbClr val="333333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Amendment properly noticed and published</a:t>
            </a:r>
          </a:p>
          <a:p>
            <a:pPr lvl="1"/>
            <a:r>
              <a:rPr lang="en-US" sz="27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Additional outreach to property owners</a:t>
            </a:r>
          </a:p>
          <a:p>
            <a:pPr lvl="1"/>
            <a:r>
              <a:rPr lang="en-US" sz="27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Two comments </a:t>
            </a:r>
            <a:r>
              <a:rPr lang="en-US" sz="20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(Salishan Neighborhood, Dave &amp; Eve Tupper)</a:t>
            </a:r>
          </a:p>
          <a:p>
            <a:r>
              <a:rPr lang="en-US" sz="31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SEPA Determination issued</a:t>
            </a:r>
          </a:p>
          <a:p>
            <a:pPr lvl="1"/>
            <a:r>
              <a:rPr lang="en-US" sz="27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No comments</a:t>
            </a:r>
          </a:p>
          <a:p>
            <a:r>
              <a:rPr lang="en-US" sz="31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Legislative amendment – PC recommendation</a:t>
            </a:r>
          </a:p>
          <a:p>
            <a:pPr lvl="1"/>
            <a:r>
              <a:rPr lang="en-US" sz="27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City Council makes final decision</a:t>
            </a:r>
          </a:p>
          <a:p>
            <a:endParaRPr lang="en-US" sz="31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F804C-12C5-C97B-FA38-127746E1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2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1EC18-7664-7FD0-A6B8-06C9EB53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AD5C4-29A2-7C84-C288-7CABE0E93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proposed text changes to BMC 17.26 are intended to encourage a broader range of uses within the zone and create flexibility in development regulations.</a:t>
            </a:r>
          </a:p>
          <a:p>
            <a:r>
              <a:rPr lang="en-US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Housing Goal #1: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encourage the development of a variety of housing types and prices, including an adequate supply of housing in a price range affordable to employees at available jobs in Blaine and housing which meets the needs of senior citizens. </a:t>
            </a:r>
          </a:p>
          <a:p>
            <a:r>
              <a:rPr lang="en-US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Housing Goal #2: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preserve and enhance the housing and residential neighborhoods which currently exist within the City.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A7AE3-AED3-C8CF-1798-80F3B1B0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2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4472-6044-5AD0-C777-ECBBE0486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Zoning Amendment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73A97-E41F-05F3-FA7C-E98D78724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sz="28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Add townhouses, multifamily, hotels &amp; motels as permitted uses</a:t>
            </a:r>
          </a:p>
          <a:p>
            <a:pPr lvl="1"/>
            <a:r>
              <a:rPr lang="en-US" sz="24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New hotels and motels are conditionally permitted east of Harrison Avenue</a:t>
            </a:r>
          </a:p>
          <a:p>
            <a:r>
              <a:rPr lang="en-US" sz="28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Increase building height for commercial, mixed-use and multifamily to 45 feet, east of Harrison Avenue. </a:t>
            </a:r>
          </a:p>
          <a:p>
            <a:r>
              <a:rPr lang="en-US" sz="28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Allows for smaller lots for townhouses w/</a:t>
            </a:r>
            <a:r>
              <a:rPr lang="en-US" sz="2800" kern="0" dirty="0" err="1">
                <a:solidFill>
                  <a:srgbClr val="333333"/>
                </a:solidFill>
                <a:cs typeface="Times New Roman" panose="02020603050405020304" pitchFamily="18" charset="0"/>
              </a:rPr>
              <a:t>cc&amp;r’s</a:t>
            </a:r>
            <a:endParaRPr lang="en-US" sz="2800" kern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r>
              <a:rPr lang="en-US" sz="28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Allows Accessory dwelling units</a:t>
            </a:r>
          </a:p>
          <a:p>
            <a:r>
              <a:rPr lang="en-US" sz="28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Adjusts building standards:</a:t>
            </a:r>
          </a:p>
          <a:p>
            <a:pPr lvl="1"/>
            <a:r>
              <a:rPr lang="en-US" sz="24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New setbacks. </a:t>
            </a:r>
          </a:p>
          <a:p>
            <a:pPr lvl="1"/>
            <a:r>
              <a:rPr lang="en-US" sz="24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20% Open Area for multifamily</a:t>
            </a:r>
          </a:p>
          <a:p>
            <a:pPr lvl="1"/>
            <a:r>
              <a:rPr lang="en-US" sz="2400" kern="0" dirty="0">
                <a:solidFill>
                  <a:srgbClr val="333333"/>
                </a:solidFill>
                <a:cs typeface="Times New Roman" panose="02020603050405020304" pitchFamily="18" charset="0"/>
              </a:rPr>
              <a:t>10% for commercial</a:t>
            </a:r>
          </a:p>
          <a:p>
            <a:endParaRPr lang="en-US" sz="3100" kern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endParaRPr lang="en-US" sz="3100" kern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endParaRPr lang="en-US" sz="3100" kern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endParaRPr lang="en-US" sz="31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77D5D-AD4B-C243-B381-DE3ED811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FF97E-1DBB-0209-F74D-1186399F8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1C5C-FFC3-8B1F-7BAD-C59757E0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Zoning Amendment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95157-7C5A-55B5-FFE2-E5755E9E9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78" y="1600200"/>
            <a:ext cx="8229600" cy="5121275"/>
          </a:xfrm>
        </p:spPr>
        <p:txBody>
          <a:bodyPr>
            <a:normAutofit/>
          </a:bodyPr>
          <a:lstStyle/>
          <a:p>
            <a:r>
              <a:rPr lang="en-US" kern="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New design standards</a:t>
            </a:r>
          </a:p>
          <a:p>
            <a:pPr lvl="1"/>
            <a:r>
              <a:rPr lang="en-US" sz="2700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Remove language with ambiguous terms</a:t>
            </a:r>
          </a:p>
          <a:p>
            <a:pPr lvl="1"/>
            <a:r>
              <a:rPr lang="en-US" sz="2700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Add required architectural standards</a:t>
            </a:r>
          </a:p>
          <a:p>
            <a:r>
              <a:rPr lang="en-US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Administrative departure process</a:t>
            </a:r>
          </a:p>
          <a:p>
            <a:pPr marL="0" indent="0">
              <a:buNone/>
            </a:pPr>
            <a:endParaRPr lang="en-US" kern="0" dirty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kern="0" dirty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Note - No changes to parking requirements</a:t>
            </a:r>
          </a:p>
          <a:p>
            <a:endParaRPr lang="en-US" sz="3100" kern="0" dirty="0">
              <a:solidFill>
                <a:srgbClr val="333333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kern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lvl="1"/>
            <a:endParaRPr lang="en-US" sz="2400" kern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endParaRPr lang="en-US" sz="3100" kern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endParaRPr lang="en-US" sz="3100" kern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endParaRPr lang="en-US" sz="3100" kern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endParaRPr lang="en-US" sz="31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2587E-5329-83A9-BBCA-BFDB7273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2EA6-F60E-803A-8BE4-1879B907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Permitted Uses &amp; Building Heights</a:t>
            </a:r>
          </a:p>
        </p:txBody>
      </p:sp>
      <p:pic>
        <p:nvPicPr>
          <p:cNvPr id="6" name="Content Placeholder 5" descr="A aerial view of a city&#10;&#10;AI-generated content may be incorrect.">
            <a:extLst>
              <a:ext uri="{FF2B5EF4-FFF2-40B4-BE49-F238E27FC236}">
                <a16:creationId xmlns:a16="http://schemas.microsoft.com/office/drawing/2014/main" id="{21671EBF-DE50-E589-46BA-1CDCB0CDB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6750" r="8698" b="-1"/>
          <a:stretch>
            <a:fillRect/>
          </a:stretch>
        </p:blipFill>
        <p:spPr>
          <a:xfrm>
            <a:off x="457200" y="1600200"/>
            <a:ext cx="8229600" cy="4525963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D9539-FE79-D604-51D5-D51E54E1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1525F2D-791E-4540-9CAC-93D25907CCB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4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AAC7-8BBC-81BE-2E2C-D3D73422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Motel 1</a:t>
            </a:r>
          </a:p>
        </p:txBody>
      </p:sp>
      <p:pic>
        <p:nvPicPr>
          <p:cNvPr id="6" name="Content Placeholder 5" descr="Aerial view of a building&#10;&#10;AI-generated content may be incorrect.">
            <a:extLst>
              <a:ext uri="{FF2B5EF4-FFF2-40B4-BE49-F238E27FC236}">
                <a16:creationId xmlns:a16="http://schemas.microsoft.com/office/drawing/2014/main" id="{4526B8A0-EDF7-F35D-B7B4-1BECD68CE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097416"/>
            <a:ext cx="8229600" cy="353153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09741-D2ED-6AEE-BAEB-98B3F48A2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26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D7FFEE5A703F42913FFBD88D357A72" ma:contentTypeVersion="1" ma:contentTypeDescription="Create a new document." ma:contentTypeScope="" ma:versionID="afc7409f99e5ca3af7c7eb03e93243b6">
  <xsd:schema xmlns:xsd="http://www.w3.org/2001/XMLSchema" xmlns:xs="http://www.w3.org/2001/XMLSchema" xmlns:p="http://schemas.microsoft.com/office/2006/metadata/properties" xmlns:ns2="d001729d-95b1-4eb4-8fec-e6363d62dab5" targetNamespace="http://schemas.microsoft.com/office/2006/metadata/properties" ma:root="true" ma:fieldsID="64aee1a1174c6b03e362bc1c13604f76" ns2:_="">
    <xsd:import namespace="d001729d-95b1-4eb4-8fec-e6363d62dab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1729d-95b1-4eb4-8fec-e6363d62da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01729d-95b1-4eb4-8fec-e6363d62dab5">DNR53RKXWQDQ-132-7693</_dlc_DocId>
    <_dlc_DocIdUrl xmlns="d001729d-95b1-4eb4-8fec-e6363d62dab5">
      <Url>http://sharepoint/Planning/_layouts/15/DocIdRedir.aspx?ID=DNR53RKXWQDQ-132-7693</Url>
      <Description>DNR53RKXWQDQ-132-7693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50AAA3B-4CE5-487B-A629-B86E113A6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1729d-95b1-4eb4-8fec-e6363d62d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5BC076-8EEB-4D0A-ABC8-C46010D86F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D07EF6-F9F3-4E97-8811-86F17433DEB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d001729d-95b1-4eb4-8fec-e6363d62dab5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BEE2FFC-98C0-4EE3-9D43-776984E9ABA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13149</TotalTime>
  <Words>418</Words>
  <Application>Microsoft Office PowerPoint</Application>
  <PresentationFormat>On-screen Show (4:3)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Office Theme</vt:lpstr>
      <vt:lpstr>PowerPoint Presentation</vt:lpstr>
      <vt:lpstr>Planning Commission Recommendation</vt:lpstr>
      <vt:lpstr>PowerPoint Presentation</vt:lpstr>
      <vt:lpstr>Text Amendment Background</vt:lpstr>
      <vt:lpstr>Purpose</vt:lpstr>
      <vt:lpstr>Zoning Amendment Overview</vt:lpstr>
      <vt:lpstr>Zoning Amendment Overview</vt:lpstr>
      <vt:lpstr>Permitted Uses &amp; Building Heights</vt:lpstr>
      <vt:lpstr>Motel 1</vt:lpstr>
      <vt:lpstr>Motel 2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INTRODUCTION</dc:title>
  <dc:creator>Anne Fritzel</dc:creator>
  <cp:lastModifiedBy>Alex Wenger</cp:lastModifiedBy>
  <cp:revision>492</cp:revision>
  <cp:lastPrinted>2020-06-09T22:35:51Z</cp:lastPrinted>
  <dcterms:created xsi:type="dcterms:W3CDTF">2014-03-18T06:14:22Z</dcterms:created>
  <dcterms:modified xsi:type="dcterms:W3CDTF">2025-06-23T20:43:16Z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0x010100F1D7FFEE5A703F42913FFBD88D357A72</vt:lpwstr>
  </property>
  <property fmtid="{D5CDD505-2E9C-101B-9397-08002B2CF9AE}" pid="3" name="_dlc_DocIdItemGuid">
    <vt:lpwstr>f7adc840-9b61-495e-8aaa-cca7f15cfa3c</vt:lpwstr>
  </property>
</Properties>
</file>