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7" r:id="rId5"/>
    <p:sldId id="593" r:id="rId6"/>
    <p:sldId id="595" r:id="rId7"/>
    <p:sldId id="580" r:id="rId8"/>
    <p:sldId id="582" r:id="rId9"/>
    <p:sldId id="596" r:id="rId10"/>
    <p:sldId id="597" r:id="rId11"/>
    <p:sldId id="579" r:id="rId12"/>
    <p:sldId id="583" r:id="rId13"/>
    <p:sldId id="599" r:id="rId14"/>
    <p:sldId id="584" r:id="rId15"/>
    <p:sldId id="268" r:id="rId16"/>
    <p:sldId id="267" r:id="rId17"/>
    <p:sldId id="598" r:id="rId18"/>
    <p:sldId id="269" r:id="rId19"/>
    <p:sldId id="270" r:id="rId20"/>
    <p:sldId id="271" r:id="rId21"/>
    <p:sldId id="600" r:id="rId22"/>
    <p:sldId id="594" r:id="rId23"/>
    <p:sldId id="586" r:id="rId24"/>
    <p:sldId id="587" r:id="rId25"/>
    <p:sldId id="590" r:id="rId26"/>
    <p:sldId id="591" r:id="rId27"/>
    <p:sldId id="592" r:id="rId28"/>
    <p:sldId id="588" r:id="rId29"/>
    <p:sldId id="589" r:id="rId30"/>
    <p:sldId id="262" r:id="rId31"/>
  </p:sldIdLst>
  <p:sldSz cx="9144000" cy="5143500" type="screen16x9"/>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2">
          <p15:clr>
            <a:srgbClr val="A4A3A4"/>
          </p15:clr>
        </p15:guide>
        <p15:guide id="2" orient="horz" pos="2900">
          <p15:clr>
            <a:srgbClr val="A4A3A4"/>
          </p15:clr>
        </p15:guide>
        <p15:guide id="3" orient="horz" pos="717">
          <p15:clr>
            <a:srgbClr val="A4A3A4"/>
          </p15:clr>
        </p15:guide>
        <p15:guide id="4" orient="horz" pos="825">
          <p15:clr>
            <a:srgbClr val="A4A3A4"/>
          </p15:clr>
        </p15:guide>
        <p15:guide id="5" pos="290">
          <p15:clr>
            <a:srgbClr val="A4A3A4"/>
          </p15:clr>
        </p15:guide>
        <p15:guide id="6" pos="5474">
          <p15:clr>
            <a:srgbClr val="A4A3A4"/>
          </p15:clr>
        </p15:guide>
        <p15:guide id="7" pos="2882">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DC9B67-CD85-44B0-00D8-5AFFECAC74FE}" name="Joan Becker" initials="JB" userId="Joan Beck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731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3" autoAdjust="0"/>
    <p:restoredTop sz="86405" autoAdjust="0"/>
  </p:normalViewPr>
  <p:slideViewPr>
    <p:cSldViewPr snapToGrid="0" snapToObjects="1">
      <p:cViewPr varScale="1">
        <p:scale>
          <a:sx n="146" d="100"/>
          <a:sy n="146" d="100"/>
        </p:scale>
        <p:origin x="192" y="108"/>
      </p:cViewPr>
      <p:guideLst>
        <p:guide orient="horz" pos="1862"/>
        <p:guide orient="horz" pos="2900"/>
        <p:guide orient="horz" pos="717"/>
        <p:guide orient="horz" pos="825"/>
        <p:guide pos="290"/>
        <p:guide pos="5474"/>
        <p:guide pos="288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6" d="100"/>
          <a:sy n="126" d="100"/>
        </p:scale>
        <p:origin x="996" y="102"/>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 Becker" userId="35872177607_tp_box_2" providerId="OAuth2" clId="{73DC2625-2E84-4AF9-981E-CB4225DCB464}"/>
    <pc:docChg chg="undo custSel modSld modNotesMaster modHandout">
      <pc:chgData name="Joan Becker" userId="35872177607_tp_box_2" providerId="OAuth2" clId="{73DC2625-2E84-4AF9-981E-CB4225DCB464}" dt="2025-02-18T18:38:34.251" v="106" actId="20577"/>
      <pc:docMkLst>
        <pc:docMk/>
      </pc:docMkLst>
      <pc:sldChg chg="modSp mod">
        <pc:chgData name="Joan Becker" userId="35872177607_tp_box_2" providerId="OAuth2" clId="{73DC2625-2E84-4AF9-981E-CB4225DCB464}" dt="2025-02-18T18:15:34.977" v="78" actId="27636"/>
        <pc:sldMkLst>
          <pc:docMk/>
          <pc:sldMk cId="1421493740" sldId="267"/>
        </pc:sldMkLst>
        <pc:spChg chg="mod">
          <ac:chgData name="Joan Becker" userId="35872177607_tp_box_2" providerId="OAuth2" clId="{73DC2625-2E84-4AF9-981E-CB4225DCB464}" dt="2025-02-18T16:38:42.263" v="27" actId="1076"/>
          <ac:spMkLst>
            <pc:docMk/>
            <pc:sldMk cId="1421493740" sldId="267"/>
            <ac:spMk id="2" creationId="{5B75BCE9-3377-195C-BEC8-BFCCA4BF2080}"/>
          </ac:spMkLst>
        </pc:spChg>
        <pc:spChg chg="mod">
          <ac:chgData name="Joan Becker" userId="35872177607_tp_box_2" providerId="OAuth2" clId="{73DC2625-2E84-4AF9-981E-CB4225DCB464}" dt="2025-02-18T18:15:34.977" v="78" actId="27636"/>
          <ac:spMkLst>
            <pc:docMk/>
            <pc:sldMk cId="1421493740" sldId="267"/>
            <ac:spMk id="3" creationId="{E046D3B0-A4A8-0F7C-25C8-49909250BABB}"/>
          </ac:spMkLst>
        </pc:spChg>
      </pc:sldChg>
      <pc:sldChg chg="modSp mod">
        <pc:chgData name="Joan Becker" userId="35872177607_tp_box_2" providerId="OAuth2" clId="{73DC2625-2E84-4AF9-981E-CB4225DCB464}" dt="2025-02-18T18:13:49.080" v="71" actId="20577"/>
        <pc:sldMkLst>
          <pc:docMk/>
          <pc:sldMk cId="2570548740" sldId="268"/>
        </pc:sldMkLst>
        <pc:spChg chg="mod">
          <ac:chgData name="Joan Becker" userId="35872177607_tp_box_2" providerId="OAuth2" clId="{73DC2625-2E84-4AF9-981E-CB4225DCB464}" dt="2025-02-18T18:13:49.080" v="71" actId="20577"/>
          <ac:spMkLst>
            <pc:docMk/>
            <pc:sldMk cId="2570548740" sldId="268"/>
            <ac:spMk id="3" creationId="{D75C2987-3EB1-DFA4-3AAB-5D9A92FA35CC}"/>
          </ac:spMkLst>
        </pc:spChg>
      </pc:sldChg>
      <pc:sldChg chg="modSp mod modCm">
        <pc:chgData name="Joan Becker" userId="35872177607_tp_box_2" providerId="OAuth2" clId="{73DC2625-2E84-4AF9-981E-CB4225DCB464}" dt="2025-02-18T16:50:22.190" v="44" actId="20577"/>
        <pc:sldMkLst>
          <pc:docMk/>
          <pc:sldMk cId="2746926498" sldId="269"/>
        </pc:sldMkLst>
        <pc:spChg chg="mod">
          <ac:chgData name="Joan Becker" userId="35872177607_tp_box_2" providerId="OAuth2" clId="{73DC2625-2E84-4AF9-981E-CB4225DCB464}" dt="2025-02-18T16:48:33.217" v="40" actId="14100"/>
          <ac:spMkLst>
            <pc:docMk/>
            <pc:sldMk cId="2746926498" sldId="269"/>
            <ac:spMk id="2" creationId="{D61E73EB-89DE-85A3-6901-205048EEBB09}"/>
          </ac:spMkLst>
        </pc:spChg>
        <pc:spChg chg="mod">
          <ac:chgData name="Joan Becker" userId="35872177607_tp_box_2" providerId="OAuth2" clId="{73DC2625-2E84-4AF9-981E-CB4225DCB464}" dt="2025-02-18T16:50:22.190" v="44" actId="20577"/>
          <ac:spMkLst>
            <pc:docMk/>
            <pc:sldMk cId="2746926498" sldId="269"/>
            <ac:spMk id="3" creationId="{50E76CBA-A1F3-0C62-3D75-9E87BCFF4D48}"/>
          </ac:spMkLst>
        </pc:spChg>
        <pc:extLst>
          <p:ext xmlns:p="http://schemas.openxmlformats.org/presentationml/2006/main" uri="{D6D511B9-2390-475A-947B-AFAB55BFBCF1}">
            <pc226:cmChg xmlns:pc226="http://schemas.microsoft.com/office/powerpoint/2022/06/main/command" chg="mod">
              <pc226:chgData name="Joan Becker" userId="35872177607_tp_box_2" providerId="OAuth2" clId="{73DC2625-2E84-4AF9-981E-CB4225DCB464}" dt="2025-02-18T16:50:22.190" v="44" actId="20577"/>
              <pc2:cmMkLst xmlns:pc2="http://schemas.microsoft.com/office/powerpoint/2019/9/main/command">
                <pc:docMk/>
                <pc:sldMk cId="2746926498" sldId="269"/>
                <pc2:cmMk id="{30290351-4A25-4781-8C11-FD8E372A04DD}"/>
              </pc2:cmMkLst>
            </pc226:cmChg>
          </p:ext>
        </pc:extLst>
      </pc:sldChg>
      <pc:sldChg chg="modSp mod">
        <pc:chgData name="Joan Becker" userId="35872177607_tp_box_2" providerId="OAuth2" clId="{73DC2625-2E84-4AF9-981E-CB4225DCB464}" dt="2025-02-18T18:19:15.690" v="84" actId="20577"/>
        <pc:sldMkLst>
          <pc:docMk/>
          <pc:sldMk cId="3030397178" sldId="270"/>
        </pc:sldMkLst>
        <pc:spChg chg="mod">
          <ac:chgData name="Joan Becker" userId="35872177607_tp_box_2" providerId="OAuth2" clId="{73DC2625-2E84-4AF9-981E-CB4225DCB464}" dt="2025-02-18T18:19:15.690" v="84" actId="20577"/>
          <ac:spMkLst>
            <pc:docMk/>
            <pc:sldMk cId="3030397178" sldId="270"/>
            <ac:spMk id="3" creationId="{795B6BBF-7F60-1F46-3F59-2DFAE1482AEB}"/>
          </ac:spMkLst>
        </pc:spChg>
      </pc:sldChg>
      <pc:sldChg chg="modSp mod">
        <pc:chgData name="Joan Becker" userId="35872177607_tp_box_2" providerId="OAuth2" clId="{73DC2625-2E84-4AF9-981E-CB4225DCB464}" dt="2025-02-18T16:54:06.688" v="49" actId="1076"/>
        <pc:sldMkLst>
          <pc:docMk/>
          <pc:sldMk cId="2438789424" sldId="271"/>
        </pc:sldMkLst>
        <pc:spChg chg="mod">
          <ac:chgData name="Joan Becker" userId="35872177607_tp_box_2" providerId="OAuth2" clId="{73DC2625-2E84-4AF9-981E-CB4225DCB464}" dt="2025-02-18T16:53:53.056" v="47" actId="122"/>
          <ac:spMkLst>
            <pc:docMk/>
            <pc:sldMk cId="2438789424" sldId="271"/>
            <ac:spMk id="2" creationId="{C0C3494F-5890-DE6F-2346-E789D5B2A9C1}"/>
          </ac:spMkLst>
        </pc:spChg>
        <pc:spChg chg="mod">
          <ac:chgData name="Joan Becker" userId="35872177607_tp_box_2" providerId="OAuth2" clId="{73DC2625-2E84-4AF9-981E-CB4225DCB464}" dt="2025-02-18T16:54:06.688" v="49" actId="1076"/>
          <ac:spMkLst>
            <pc:docMk/>
            <pc:sldMk cId="2438789424" sldId="271"/>
            <ac:spMk id="3" creationId="{5967CB01-D06C-5E24-8C5B-5655F0AB1FD0}"/>
          </ac:spMkLst>
        </pc:spChg>
      </pc:sldChg>
      <pc:sldChg chg="modSp mod">
        <pc:chgData name="Joan Becker" userId="35872177607_tp_box_2" providerId="OAuth2" clId="{73DC2625-2E84-4AF9-981E-CB4225DCB464}" dt="2025-02-18T16:31:37.426" v="18" actId="20577"/>
        <pc:sldMkLst>
          <pc:docMk/>
          <pc:sldMk cId="3164621507" sldId="579"/>
        </pc:sldMkLst>
        <pc:spChg chg="mod">
          <ac:chgData name="Joan Becker" userId="35872177607_tp_box_2" providerId="OAuth2" clId="{73DC2625-2E84-4AF9-981E-CB4225DCB464}" dt="2025-02-18T16:31:37.426" v="18" actId="20577"/>
          <ac:spMkLst>
            <pc:docMk/>
            <pc:sldMk cId="3164621507" sldId="579"/>
            <ac:spMk id="2" creationId="{00000000-0000-0000-0000-000000000000}"/>
          </ac:spMkLst>
        </pc:spChg>
        <pc:spChg chg="mod">
          <ac:chgData name="Joan Becker" userId="35872177607_tp_box_2" providerId="OAuth2" clId="{73DC2625-2E84-4AF9-981E-CB4225DCB464}" dt="2025-02-18T16:27:33.214" v="15" actId="20577"/>
          <ac:spMkLst>
            <pc:docMk/>
            <pc:sldMk cId="3164621507" sldId="579"/>
            <ac:spMk id="3" creationId="{00000000-0000-0000-0000-000000000000}"/>
          </ac:spMkLst>
        </pc:spChg>
      </pc:sldChg>
      <pc:sldChg chg="modSp mod modCm">
        <pc:chgData name="Joan Becker" userId="35872177607_tp_box_2" providerId="OAuth2" clId="{73DC2625-2E84-4AF9-981E-CB4225DCB464}" dt="2025-02-18T16:19:36.468" v="8" actId="313"/>
        <pc:sldMkLst>
          <pc:docMk/>
          <pc:sldMk cId="2701388937" sldId="580"/>
        </pc:sldMkLst>
        <pc:spChg chg="mod">
          <ac:chgData name="Joan Becker" userId="35872177607_tp_box_2" providerId="OAuth2" clId="{73DC2625-2E84-4AF9-981E-CB4225DCB464}" dt="2025-02-18T16:19:36.468" v="8" actId="313"/>
          <ac:spMkLst>
            <pc:docMk/>
            <pc:sldMk cId="2701388937" sldId="58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Joan Becker" userId="35872177607_tp_box_2" providerId="OAuth2" clId="{73DC2625-2E84-4AF9-981E-CB4225DCB464}" dt="2025-02-18T16:19:36.468" v="8" actId="313"/>
              <pc2:cmMkLst xmlns:pc2="http://schemas.microsoft.com/office/powerpoint/2019/9/main/command">
                <pc:docMk/>
                <pc:sldMk cId="2701388937" sldId="580"/>
                <pc2:cmMk id="{AAFB55AD-50DD-4AAD-B765-43A40F66214E}"/>
              </pc2:cmMkLst>
            </pc226:cmChg>
            <pc226:cmChg xmlns:pc226="http://schemas.microsoft.com/office/powerpoint/2022/06/main/command" chg="mod">
              <pc226:chgData name="Joan Becker" userId="35872177607_tp_box_2" providerId="OAuth2" clId="{73DC2625-2E84-4AF9-981E-CB4225DCB464}" dt="2025-02-18T16:19:36.468" v="8" actId="313"/>
              <pc2:cmMkLst xmlns:pc2="http://schemas.microsoft.com/office/powerpoint/2019/9/main/command">
                <pc:docMk/>
                <pc:sldMk cId="2701388937" sldId="580"/>
                <pc2:cmMk id="{AC35F6F0-C343-45F5-88BB-A7BCD13EAD34}"/>
              </pc2:cmMkLst>
            </pc226:cmChg>
          </p:ext>
        </pc:extLst>
      </pc:sldChg>
      <pc:sldChg chg="modSp mod">
        <pc:chgData name="Joan Becker" userId="35872177607_tp_box_2" providerId="OAuth2" clId="{73DC2625-2E84-4AF9-981E-CB4225DCB464}" dt="2025-02-18T18:04:06.636" v="66" actId="20577"/>
        <pc:sldMkLst>
          <pc:docMk/>
          <pc:sldMk cId="3736798244" sldId="582"/>
        </pc:sldMkLst>
        <pc:spChg chg="mod">
          <ac:chgData name="Joan Becker" userId="35872177607_tp_box_2" providerId="OAuth2" clId="{73DC2625-2E84-4AF9-981E-CB4225DCB464}" dt="2025-02-18T17:51:38.946" v="63" actId="1076"/>
          <ac:spMkLst>
            <pc:docMk/>
            <pc:sldMk cId="3736798244" sldId="582"/>
            <ac:spMk id="2" creationId="{00000000-0000-0000-0000-000000000000}"/>
          </ac:spMkLst>
        </pc:spChg>
        <pc:spChg chg="mod">
          <ac:chgData name="Joan Becker" userId="35872177607_tp_box_2" providerId="OAuth2" clId="{73DC2625-2E84-4AF9-981E-CB4225DCB464}" dt="2025-02-18T18:04:06.636" v="66" actId="20577"/>
          <ac:spMkLst>
            <pc:docMk/>
            <pc:sldMk cId="3736798244" sldId="582"/>
            <ac:spMk id="3" creationId="{00000000-0000-0000-0000-000000000000}"/>
          </ac:spMkLst>
        </pc:spChg>
      </pc:sldChg>
      <pc:sldChg chg="modSp mod">
        <pc:chgData name="Joan Becker" userId="35872177607_tp_box_2" providerId="OAuth2" clId="{73DC2625-2E84-4AF9-981E-CB4225DCB464}" dt="2025-02-18T17:01:05.987" v="54" actId="20577"/>
        <pc:sldMkLst>
          <pc:docMk/>
          <pc:sldMk cId="353679559" sldId="586"/>
        </pc:sldMkLst>
        <pc:spChg chg="mod">
          <ac:chgData name="Joan Becker" userId="35872177607_tp_box_2" providerId="OAuth2" clId="{73DC2625-2E84-4AF9-981E-CB4225DCB464}" dt="2025-02-18T17:01:05.987" v="54" actId="20577"/>
          <ac:spMkLst>
            <pc:docMk/>
            <pc:sldMk cId="353679559" sldId="586"/>
            <ac:spMk id="3" creationId="{00000000-0000-0000-0000-000000000000}"/>
          </ac:spMkLst>
        </pc:spChg>
      </pc:sldChg>
      <pc:sldChg chg="modSp mod">
        <pc:chgData name="Joan Becker" userId="35872177607_tp_box_2" providerId="OAuth2" clId="{73DC2625-2E84-4AF9-981E-CB4225DCB464}" dt="2025-02-18T17:12:35.206" v="55" actId="255"/>
        <pc:sldMkLst>
          <pc:docMk/>
          <pc:sldMk cId="162824257" sldId="587"/>
        </pc:sldMkLst>
        <pc:spChg chg="mod">
          <ac:chgData name="Joan Becker" userId="35872177607_tp_box_2" providerId="OAuth2" clId="{73DC2625-2E84-4AF9-981E-CB4225DCB464}" dt="2025-02-18T17:12:35.206" v="55" actId="255"/>
          <ac:spMkLst>
            <pc:docMk/>
            <pc:sldMk cId="162824257" sldId="587"/>
            <ac:spMk id="3" creationId="{00000000-0000-0000-0000-000000000000}"/>
          </ac:spMkLst>
        </pc:spChg>
      </pc:sldChg>
      <pc:sldChg chg="modSp mod">
        <pc:chgData name="Joan Becker" userId="35872177607_tp_box_2" providerId="OAuth2" clId="{73DC2625-2E84-4AF9-981E-CB4225DCB464}" dt="2025-02-18T17:20:47.438" v="56" actId="20577"/>
        <pc:sldMkLst>
          <pc:docMk/>
          <pc:sldMk cId="2434483469" sldId="590"/>
        </pc:sldMkLst>
        <pc:spChg chg="mod">
          <ac:chgData name="Joan Becker" userId="35872177607_tp_box_2" providerId="OAuth2" clId="{73DC2625-2E84-4AF9-981E-CB4225DCB464}" dt="2025-02-18T17:20:47.438" v="56" actId="20577"/>
          <ac:spMkLst>
            <pc:docMk/>
            <pc:sldMk cId="2434483469" sldId="590"/>
            <ac:spMk id="3" creationId="{00000000-0000-0000-0000-000000000000}"/>
          </ac:spMkLst>
        </pc:spChg>
      </pc:sldChg>
      <pc:sldChg chg="modSp mod">
        <pc:chgData name="Joan Becker" userId="35872177607_tp_box_2" providerId="OAuth2" clId="{73DC2625-2E84-4AF9-981E-CB4225DCB464}" dt="2025-02-18T18:34:29.069" v="102" actId="14"/>
        <pc:sldMkLst>
          <pc:docMk/>
          <pc:sldMk cId="438459522" sldId="591"/>
        </pc:sldMkLst>
        <pc:spChg chg="mod">
          <ac:chgData name="Joan Becker" userId="35872177607_tp_box_2" providerId="OAuth2" clId="{73DC2625-2E84-4AF9-981E-CB4225DCB464}" dt="2025-02-18T18:34:29.069" v="102" actId="14"/>
          <ac:spMkLst>
            <pc:docMk/>
            <pc:sldMk cId="438459522" sldId="591"/>
            <ac:spMk id="3" creationId="{00000000-0000-0000-0000-000000000000}"/>
          </ac:spMkLst>
        </pc:spChg>
      </pc:sldChg>
      <pc:sldChg chg="modSp mod">
        <pc:chgData name="Joan Becker" userId="35872177607_tp_box_2" providerId="OAuth2" clId="{73DC2625-2E84-4AF9-981E-CB4225DCB464}" dt="2025-02-18T17:23:46.365" v="61" actId="20577"/>
        <pc:sldMkLst>
          <pc:docMk/>
          <pc:sldMk cId="1330111904" sldId="592"/>
        </pc:sldMkLst>
        <pc:spChg chg="mod">
          <ac:chgData name="Joan Becker" userId="35872177607_tp_box_2" providerId="OAuth2" clId="{73DC2625-2E84-4AF9-981E-CB4225DCB464}" dt="2025-02-18T17:22:23.531" v="57" actId="113"/>
          <ac:spMkLst>
            <pc:docMk/>
            <pc:sldMk cId="1330111904" sldId="592"/>
            <ac:spMk id="2" creationId="{FFF13916-EF11-C991-7C51-683E950DC45E}"/>
          </ac:spMkLst>
        </pc:spChg>
        <pc:spChg chg="mod">
          <ac:chgData name="Joan Becker" userId="35872177607_tp_box_2" providerId="OAuth2" clId="{73DC2625-2E84-4AF9-981E-CB4225DCB464}" dt="2025-02-18T17:23:46.365" v="61" actId="20577"/>
          <ac:spMkLst>
            <pc:docMk/>
            <pc:sldMk cId="1330111904" sldId="592"/>
            <ac:spMk id="3" creationId="{14FB4C35-A36C-7E18-A319-BDCEE8112ED5}"/>
          </ac:spMkLst>
        </pc:spChg>
      </pc:sldChg>
      <pc:sldChg chg="modSp mod">
        <pc:chgData name="Joan Becker" userId="35872177607_tp_box_2" providerId="OAuth2" clId="{73DC2625-2E84-4AF9-981E-CB4225DCB464}" dt="2025-02-18T17:26:42.650" v="62" actId="948"/>
        <pc:sldMkLst>
          <pc:docMk/>
          <pc:sldMk cId="3645733070" sldId="593"/>
        </pc:sldMkLst>
        <pc:spChg chg="mod">
          <ac:chgData name="Joan Becker" userId="35872177607_tp_box_2" providerId="OAuth2" clId="{73DC2625-2E84-4AF9-981E-CB4225DCB464}" dt="2025-02-18T17:26:42.650" v="62" actId="948"/>
          <ac:spMkLst>
            <pc:docMk/>
            <pc:sldMk cId="3645733070" sldId="593"/>
            <ac:spMk id="3" creationId="{07A6FC38-1576-6258-5CE4-79CC6498C780}"/>
          </ac:spMkLst>
        </pc:spChg>
      </pc:sldChg>
      <pc:sldChg chg="modSp mod modCm">
        <pc:chgData name="Joan Becker" userId="35872177607_tp_box_2" providerId="OAuth2" clId="{73DC2625-2E84-4AF9-981E-CB4225DCB464}" dt="2025-02-18T18:38:34.251" v="106" actId="20577"/>
        <pc:sldMkLst>
          <pc:docMk/>
          <pc:sldMk cId="1619686984" sldId="594"/>
        </pc:sldMkLst>
        <pc:spChg chg="mod">
          <ac:chgData name="Joan Becker" userId="35872177607_tp_box_2" providerId="OAuth2" clId="{73DC2625-2E84-4AF9-981E-CB4225DCB464}" dt="2025-02-18T18:38:34.251" v="106" actId="20577"/>
          <ac:spMkLst>
            <pc:docMk/>
            <pc:sldMk cId="1619686984" sldId="594"/>
            <ac:spMk id="3" creationId="{58D0F2A9-D183-318B-64CC-8091EF3225AA}"/>
          </ac:spMkLst>
        </pc:spChg>
        <pc:extLst>
          <p:ext xmlns:p="http://schemas.openxmlformats.org/presentationml/2006/main" uri="{D6D511B9-2390-475A-947B-AFAB55BFBCF1}">
            <pc226:cmChg xmlns:pc226="http://schemas.microsoft.com/office/powerpoint/2022/06/main/command" chg="mod">
              <pc226:chgData name="Joan Becker" userId="35872177607_tp_box_2" providerId="OAuth2" clId="{73DC2625-2E84-4AF9-981E-CB4225DCB464}" dt="2025-02-18T18:38:34.251" v="106" actId="20577"/>
              <pc2:cmMkLst xmlns:pc2="http://schemas.microsoft.com/office/powerpoint/2019/9/main/command">
                <pc:docMk/>
                <pc:sldMk cId="1619686984" sldId="594"/>
                <pc2:cmMk id="{F2CF9D13-01EE-4586-AE43-C94D10DDDBE6}"/>
              </pc2:cmMkLst>
            </pc226:cmChg>
            <pc226:cmChg xmlns:pc226="http://schemas.microsoft.com/office/powerpoint/2022/06/main/command" chg="mod">
              <pc226:chgData name="Joan Becker" userId="35872177607_tp_box_2" providerId="OAuth2" clId="{73DC2625-2E84-4AF9-981E-CB4225DCB464}" dt="2025-02-18T18:38:34.251" v="106" actId="20577"/>
              <pc2:cmMkLst xmlns:pc2="http://schemas.microsoft.com/office/powerpoint/2019/9/main/command">
                <pc:docMk/>
                <pc:sldMk cId="1619686984" sldId="594"/>
                <pc2:cmMk id="{EFBC0948-5A95-4B19-9D08-0AA552FED1F7}"/>
              </pc2:cmMkLst>
            </pc226:cmChg>
          </p:ext>
        </pc:extLst>
      </pc:sldChg>
      <pc:sldChg chg="modSp mod">
        <pc:chgData name="Joan Becker" userId="35872177607_tp_box_2" providerId="OAuth2" clId="{73DC2625-2E84-4AF9-981E-CB4225DCB464}" dt="2025-02-15T00:40:07.209" v="2" actId="20577"/>
        <pc:sldMkLst>
          <pc:docMk/>
          <pc:sldMk cId="434982604" sldId="596"/>
        </pc:sldMkLst>
        <pc:spChg chg="mod">
          <ac:chgData name="Joan Becker" userId="35872177607_tp_box_2" providerId="OAuth2" clId="{73DC2625-2E84-4AF9-981E-CB4225DCB464}" dt="2025-02-15T00:40:07.209" v="2" actId="20577"/>
          <ac:spMkLst>
            <pc:docMk/>
            <pc:sldMk cId="434982604" sldId="596"/>
            <ac:spMk id="3" creationId="{CCF5EFAE-4C54-97D9-8024-E37CA13241F7}"/>
          </ac:spMkLst>
        </pc:spChg>
      </pc:sldChg>
      <pc:sldChg chg="modSp mod">
        <pc:chgData name="Joan Becker" userId="35872177607_tp_box_2" providerId="OAuth2" clId="{73DC2625-2E84-4AF9-981E-CB4225DCB464}" dt="2025-02-18T18:06:22.791" v="70" actId="20577"/>
        <pc:sldMkLst>
          <pc:docMk/>
          <pc:sldMk cId="4284988516" sldId="597"/>
        </pc:sldMkLst>
        <pc:spChg chg="mod">
          <ac:chgData name="Joan Becker" userId="35872177607_tp_box_2" providerId="OAuth2" clId="{73DC2625-2E84-4AF9-981E-CB4225DCB464}" dt="2025-02-18T18:06:22.791" v="70" actId="20577"/>
          <ac:spMkLst>
            <pc:docMk/>
            <pc:sldMk cId="4284988516" sldId="597"/>
            <ac:spMk id="3" creationId="{E9740773-9CF7-3155-F661-8351E4C2FC75}"/>
          </ac:spMkLst>
        </pc:spChg>
      </pc:sldChg>
      <pc:sldChg chg="modSp mod">
        <pc:chgData name="Joan Becker" userId="35872177607_tp_box_2" providerId="OAuth2" clId="{73DC2625-2E84-4AF9-981E-CB4225DCB464}" dt="2025-02-18T16:40:59.964" v="36" actId="20577"/>
        <pc:sldMkLst>
          <pc:docMk/>
          <pc:sldMk cId="791335371" sldId="598"/>
        </pc:sldMkLst>
        <pc:spChg chg="mod">
          <ac:chgData name="Joan Becker" userId="35872177607_tp_box_2" providerId="OAuth2" clId="{73DC2625-2E84-4AF9-981E-CB4225DCB464}" dt="2025-02-18T16:40:59.964" v="36" actId="20577"/>
          <ac:spMkLst>
            <pc:docMk/>
            <pc:sldMk cId="791335371" sldId="598"/>
            <ac:spMk id="3" creationId="{DCFBC9EC-677D-FD8D-7048-B01166B71A1C}"/>
          </ac:spMkLst>
        </pc:spChg>
      </pc:sldChg>
      <pc:sldChg chg="modSp mod">
        <pc:chgData name="Joan Becker" userId="35872177607_tp_box_2" providerId="OAuth2" clId="{73DC2625-2E84-4AF9-981E-CB4225DCB464}" dt="2025-02-18T16:30:45.060" v="16" actId="113"/>
        <pc:sldMkLst>
          <pc:docMk/>
          <pc:sldMk cId="1770543014" sldId="599"/>
        </pc:sldMkLst>
        <pc:spChg chg="mod">
          <ac:chgData name="Joan Becker" userId="35872177607_tp_box_2" providerId="OAuth2" clId="{73DC2625-2E84-4AF9-981E-CB4225DCB464}" dt="2025-02-18T16:30:45.060" v="16" actId="113"/>
          <ac:spMkLst>
            <pc:docMk/>
            <pc:sldMk cId="1770543014" sldId="599"/>
            <ac:spMk id="2" creationId="{05CC5780-0E1C-8E2F-8A84-ABC034C6F586}"/>
          </ac:spMkLst>
        </pc:spChg>
      </pc:sldChg>
      <pc:sldChg chg="modSp mod modCm">
        <pc:chgData name="Joan Becker" userId="35872177607_tp_box_2" providerId="OAuth2" clId="{73DC2625-2E84-4AF9-981E-CB4225DCB464}" dt="2025-02-18T18:27:41.013" v="85" actId="20577"/>
        <pc:sldMkLst>
          <pc:docMk/>
          <pc:sldMk cId="2963629967" sldId="600"/>
        </pc:sldMkLst>
        <pc:spChg chg="mod">
          <ac:chgData name="Joan Becker" userId="35872177607_tp_box_2" providerId="OAuth2" clId="{73DC2625-2E84-4AF9-981E-CB4225DCB464}" dt="2025-02-18T18:27:41.013" v="85" actId="20577"/>
          <ac:spMkLst>
            <pc:docMk/>
            <pc:sldMk cId="2963629967" sldId="600"/>
            <ac:spMk id="3" creationId="{B622B0FC-0F29-8AEA-E8E7-F1389968B7F3}"/>
          </ac:spMkLst>
        </pc:spChg>
        <pc:extLst>
          <p:ext xmlns:p="http://schemas.openxmlformats.org/presentationml/2006/main" uri="{D6D511B9-2390-475A-947B-AFAB55BFBCF1}">
            <pc226:cmChg xmlns:pc226="http://schemas.microsoft.com/office/powerpoint/2022/06/main/command" chg="mod">
              <pc226:chgData name="Joan Becker" userId="35872177607_tp_box_2" providerId="OAuth2" clId="{73DC2625-2E84-4AF9-981E-CB4225DCB464}" dt="2025-02-18T18:27:41.013" v="85" actId="20577"/>
              <pc2:cmMkLst xmlns:pc2="http://schemas.microsoft.com/office/powerpoint/2019/9/main/command">
                <pc:docMk/>
                <pc:sldMk cId="2963629967" sldId="600"/>
                <pc2:cmMk id="{3E59B8F2-92A2-4202-9D15-7919A3139E2C}"/>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1155"/>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sz="quarter" idx="1"/>
          </p:nvPr>
        </p:nvSpPr>
        <p:spPr>
          <a:xfrm>
            <a:off x="5273004" y="1"/>
            <a:ext cx="4033943" cy="351155"/>
          </a:xfrm>
          <a:prstGeom prst="rect">
            <a:avLst/>
          </a:prstGeom>
        </p:spPr>
        <p:txBody>
          <a:bodyPr vert="horz" lIns="93312" tIns="46656" rIns="93312" bIns="46656" rtlCol="0"/>
          <a:lstStyle>
            <a:lvl1pPr algn="r">
              <a:defRPr sz="1200"/>
            </a:lvl1pPr>
          </a:lstStyle>
          <a:p>
            <a:fld id="{64C87EDD-D7BC-4A29-965E-C2E5077C1C24}" type="datetimeFigureOut">
              <a:rPr lang="en-US" smtClean="0"/>
              <a:pPr/>
              <a:t>2/24/2025</a:t>
            </a:fld>
            <a:endParaRPr lang="en-US" dirty="0"/>
          </a:p>
        </p:txBody>
      </p:sp>
      <p:sp>
        <p:nvSpPr>
          <p:cNvPr id="4" name="Footer Placeholder 3"/>
          <p:cNvSpPr>
            <a:spLocks noGrp="1"/>
          </p:cNvSpPr>
          <p:nvPr>
            <p:ph type="ftr" sz="quarter" idx="2"/>
          </p:nvPr>
        </p:nvSpPr>
        <p:spPr>
          <a:xfrm>
            <a:off x="1" y="6670727"/>
            <a:ext cx="4033943" cy="351155"/>
          </a:xfrm>
          <a:prstGeom prst="rect">
            <a:avLst/>
          </a:prstGeom>
        </p:spPr>
        <p:txBody>
          <a:bodyPr vert="horz" lIns="93312" tIns="46656" rIns="93312" bIns="466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4" y="6670727"/>
            <a:ext cx="4033943" cy="351155"/>
          </a:xfrm>
          <a:prstGeom prst="rect">
            <a:avLst/>
          </a:prstGeom>
        </p:spPr>
        <p:txBody>
          <a:bodyPr vert="horz" lIns="93312" tIns="46656" rIns="93312" bIns="46656" rtlCol="0" anchor="b"/>
          <a:lstStyle>
            <a:lvl1pPr algn="r">
              <a:defRPr sz="1200"/>
            </a:lvl1pPr>
          </a:lstStyle>
          <a:p>
            <a:fld id="{5A03EB3F-9CB9-4775-9AA8-E92C1B707A7D}" type="slidenum">
              <a:rPr lang="en-US" smtClean="0"/>
              <a:pPr/>
              <a:t>‹#›</a:t>
            </a:fld>
            <a:endParaRPr lang="en-US" dirty="0"/>
          </a:p>
        </p:txBody>
      </p:sp>
    </p:spTree>
    <p:extLst>
      <p:ext uri="{BB962C8B-B14F-4D97-AF65-F5344CB8AC3E}">
        <p14:creationId xmlns:p14="http://schemas.microsoft.com/office/powerpoint/2010/main" val="29514756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2113"/>
          </a:xfrm>
          <a:prstGeom prst="rect">
            <a:avLst/>
          </a:prstGeom>
        </p:spPr>
        <p:txBody>
          <a:bodyPr vert="horz" lIns="91427" tIns="45714" rIns="91427" bIns="45714" rtlCol="0"/>
          <a:lstStyle>
            <a:lvl1pPr algn="l">
              <a:defRPr sz="1200"/>
            </a:lvl1pPr>
          </a:lstStyle>
          <a:p>
            <a:endParaRPr lang="en-US" dirty="0"/>
          </a:p>
        </p:txBody>
      </p:sp>
      <p:sp>
        <p:nvSpPr>
          <p:cNvPr id="3" name="Date Placeholder 2"/>
          <p:cNvSpPr>
            <a:spLocks noGrp="1"/>
          </p:cNvSpPr>
          <p:nvPr>
            <p:ph type="dt" idx="1"/>
          </p:nvPr>
        </p:nvSpPr>
        <p:spPr>
          <a:xfrm>
            <a:off x="5273193" y="0"/>
            <a:ext cx="4033804" cy="352113"/>
          </a:xfrm>
          <a:prstGeom prst="rect">
            <a:avLst/>
          </a:prstGeom>
        </p:spPr>
        <p:txBody>
          <a:bodyPr vert="horz" lIns="91427" tIns="45714" rIns="91427" bIns="45714" rtlCol="0"/>
          <a:lstStyle>
            <a:lvl1pPr algn="r">
              <a:defRPr sz="1200"/>
            </a:lvl1pPr>
          </a:lstStyle>
          <a:p>
            <a:fld id="{B0E73C8E-477D-4289-BC2E-849C6B73F7DA}" type="datetimeFigureOut">
              <a:rPr lang="en-US" smtClean="0"/>
              <a:t>2/24/2025</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427" tIns="45714" rIns="91427" bIns="45714" rtlCol="0" anchor="ctr"/>
          <a:lstStyle/>
          <a:p>
            <a:endParaRPr lang="en-US" dirty="0"/>
          </a:p>
        </p:txBody>
      </p:sp>
      <p:sp>
        <p:nvSpPr>
          <p:cNvPr id="5" name="Notes Placeholder 4"/>
          <p:cNvSpPr>
            <a:spLocks noGrp="1"/>
          </p:cNvSpPr>
          <p:nvPr>
            <p:ph type="body" sz="quarter" idx="3"/>
          </p:nvPr>
        </p:nvSpPr>
        <p:spPr>
          <a:xfrm>
            <a:off x="930070" y="3379808"/>
            <a:ext cx="7448963" cy="2765406"/>
          </a:xfrm>
          <a:prstGeom prst="rect">
            <a:avLst/>
          </a:prstGeom>
        </p:spPr>
        <p:txBody>
          <a:bodyPr vert="horz" lIns="91427" tIns="45714" rIns="91427" bIns="457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70988"/>
            <a:ext cx="4033804" cy="352113"/>
          </a:xfrm>
          <a:prstGeom prst="rect">
            <a:avLst/>
          </a:prstGeom>
        </p:spPr>
        <p:txBody>
          <a:bodyPr vert="horz" lIns="91427" tIns="45714" rIns="91427"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193" y="6670988"/>
            <a:ext cx="4033804" cy="352113"/>
          </a:xfrm>
          <a:prstGeom prst="rect">
            <a:avLst/>
          </a:prstGeom>
        </p:spPr>
        <p:txBody>
          <a:bodyPr vert="horz" lIns="91427" tIns="45714" rIns="91427" bIns="45714" rtlCol="0" anchor="b"/>
          <a:lstStyle>
            <a:lvl1pPr algn="r">
              <a:defRPr sz="1200"/>
            </a:lvl1pPr>
          </a:lstStyle>
          <a:p>
            <a:fld id="{34204DD0-C2B5-41CF-82A4-6D3FA82FE432}" type="slidenum">
              <a:rPr lang="en-US" smtClean="0"/>
              <a:t>‹#›</a:t>
            </a:fld>
            <a:endParaRPr lang="en-US" dirty="0"/>
          </a:p>
        </p:txBody>
      </p:sp>
    </p:spTree>
    <p:extLst>
      <p:ext uri="{BB962C8B-B14F-4D97-AF65-F5344CB8AC3E}">
        <p14:creationId xmlns:p14="http://schemas.microsoft.com/office/powerpoint/2010/main" val="27137961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this training:</a:t>
            </a:r>
          </a:p>
          <a:p>
            <a:endParaRPr lang="en-US" b="1" dirty="0"/>
          </a:p>
          <a:p>
            <a:r>
              <a:rPr lang="en-US" b="1" dirty="0"/>
              <a:t>Typically, train on OPMA, Public Records, And Ethics.</a:t>
            </a:r>
          </a:p>
          <a:p>
            <a:endParaRPr lang="en-US" b="1" dirty="0"/>
          </a:p>
          <a:p>
            <a:r>
              <a:rPr lang="en-US" b="1" dirty="0"/>
              <a:t>I will be working with Administration to ensure that all required OPMA and Public records training has occurred.</a:t>
            </a:r>
          </a:p>
          <a:p>
            <a:endParaRPr lang="en-US" b="1" dirty="0"/>
          </a:p>
          <a:p>
            <a:r>
              <a:rPr lang="en-US" b="1" dirty="0"/>
              <a:t>There are some misconceptions about ethics guidelines, including among those in the public, so some dedicated time.</a:t>
            </a:r>
          </a:p>
        </p:txBody>
      </p:sp>
      <p:sp>
        <p:nvSpPr>
          <p:cNvPr id="4" name="Slide Number Placeholder 3"/>
          <p:cNvSpPr>
            <a:spLocks noGrp="1"/>
          </p:cNvSpPr>
          <p:nvPr>
            <p:ph type="sldNum" sz="quarter" idx="5"/>
          </p:nvPr>
        </p:nvSpPr>
        <p:spPr/>
        <p:txBody>
          <a:bodyPr/>
          <a:lstStyle/>
          <a:p>
            <a:fld id="{84D7E9F6-C25A-4D79-A830-B1B1E28D9719}" type="slidenum">
              <a:rPr lang="en-US" smtClean="0"/>
              <a:t>1</a:t>
            </a:fld>
            <a:endParaRPr lang="en-US" dirty="0"/>
          </a:p>
        </p:txBody>
      </p:sp>
    </p:spTree>
    <p:extLst>
      <p:ext uri="{BB962C8B-B14F-4D97-AF65-F5344CB8AC3E}">
        <p14:creationId xmlns:p14="http://schemas.microsoft.com/office/powerpoint/2010/main" val="57392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we leave municipal ethics statute – stated purpose –</a:t>
            </a:r>
          </a:p>
          <a:p>
            <a:endParaRPr lang="en-US" b="1" dirty="0"/>
          </a:p>
          <a:p>
            <a:r>
              <a:rPr lang="en-US" b="1" dirty="0"/>
              <a:t>Certain balance. Might this apply differently in smaller cities?</a:t>
            </a:r>
          </a:p>
          <a:p>
            <a:endParaRPr lang="en-US" b="1" dirty="0"/>
          </a:p>
          <a:p>
            <a:r>
              <a:rPr lang="en-US" b="1" dirty="0"/>
              <a:t>In my opinion, this BALANCE is why the State has not imposed the same rules for local jurisdictions: There are exceptions and these rules for contracts do not apply to non-contract legislative matters.</a:t>
            </a:r>
          </a:p>
        </p:txBody>
      </p:sp>
    </p:spTree>
    <p:extLst>
      <p:ext uri="{BB962C8B-B14F-4D97-AF65-F5344CB8AC3E}">
        <p14:creationId xmlns:p14="http://schemas.microsoft.com/office/powerpoint/2010/main" val="287257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Only one slide. Comes up but not often – not straightforward.</a:t>
            </a:r>
          </a:p>
          <a:p>
            <a:endParaRPr lang="en-US" b="1" dirty="0"/>
          </a:p>
          <a:p>
            <a:r>
              <a:rPr lang="en-US" b="1" dirty="0"/>
              <a:t>Judicial doctrine so not clearly defined.</a:t>
            </a:r>
          </a:p>
          <a:p>
            <a:endParaRPr lang="en-US" b="1" dirty="0"/>
          </a:p>
          <a:p>
            <a:r>
              <a:rPr lang="en-US" b="1" dirty="0"/>
              <a:t>Key is conflicting loyalties</a:t>
            </a:r>
          </a:p>
        </p:txBody>
      </p:sp>
    </p:spTree>
    <p:extLst>
      <p:ext uri="{BB962C8B-B14F-4D97-AF65-F5344CB8AC3E}">
        <p14:creationId xmlns:p14="http://schemas.microsoft.com/office/powerpoint/2010/main" val="296414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Several Slides on this</a:t>
            </a:r>
          </a:p>
        </p:txBody>
      </p:sp>
      <p:sp>
        <p:nvSpPr>
          <p:cNvPr id="4" name="Slide Number Placeholder 3"/>
          <p:cNvSpPr>
            <a:spLocks noGrp="1"/>
          </p:cNvSpPr>
          <p:nvPr>
            <p:ph type="sldNum" sz="quarter" idx="5"/>
          </p:nvPr>
        </p:nvSpPr>
        <p:spPr/>
        <p:txBody>
          <a:bodyPr/>
          <a:lstStyle/>
          <a:p>
            <a:fld id="{84D7E9F6-C25A-4D79-A830-B1B1E28D9719}" type="slidenum">
              <a:rPr lang="en-US" smtClean="0"/>
              <a:t>12</a:t>
            </a:fld>
            <a:endParaRPr lang="en-US" dirty="0"/>
          </a:p>
        </p:txBody>
      </p:sp>
    </p:spTree>
    <p:extLst>
      <p:ext uri="{BB962C8B-B14F-4D97-AF65-F5344CB8AC3E}">
        <p14:creationId xmlns:p14="http://schemas.microsoft.com/office/powerpoint/2010/main" val="1008150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 CONTEXT – different types of decision. There are several types of actions in which the appearance of fairness doctrine does not apply.</a:t>
            </a:r>
          </a:p>
          <a:p>
            <a:endParaRPr lang="en-US" sz="1600" b="1" dirty="0"/>
          </a:p>
          <a:p>
            <a:r>
              <a:rPr lang="en-US" sz="1600" b="1" dirty="0"/>
              <a:t>Take a moment when reviewing agenda to identify what type of action you are being asked to make.</a:t>
            </a:r>
          </a:p>
        </p:txBody>
      </p:sp>
      <p:sp>
        <p:nvSpPr>
          <p:cNvPr id="4" name="Slide Number Placeholder 3"/>
          <p:cNvSpPr>
            <a:spLocks noGrp="1"/>
          </p:cNvSpPr>
          <p:nvPr>
            <p:ph type="sldNum" sz="quarter" idx="5"/>
          </p:nvPr>
        </p:nvSpPr>
        <p:spPr/>
        <p:txBody>
          <a:bodyPr/>
          <a:lstStyle/>
          <a:p>
            <a:fld id="{84D7E9F6-C25A-4D79-A830-B1B1E28D9719}" type="slidenum">
              <a:rPr lang="en-US" smtClean="0"/>
              <a:t>13</a:t>
            </a:fld>
            <a:endParaRPr lang="en-US" dirty="0"/>
          </a:p>
        </p:txBody>
      </p:sp>
    </p:spTree>
    <p:extLst>
      <p:ext uri="{BB962C8B-B14F-4D97-AF65-F5344CB8AC3E}">
        <p14:creationId xmlns:p14="http://schemas.microsoft.com/office/powerpoint/2010/main" val="11242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more obvious than others</a:t>
            </a:r>
          </a:p>
        </p:txBody>
      </p:sp>
    </p:spTree>
    <p:extLst>
      <p:ext uri="{BB962C8B-B14F-4D97-AF65-F5344CB8AC3E}">
        <p14:creationId xmlns:p14="http://schemas.microsoft.com/office/powerpoint/2010/main" val="189141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Drill down into the situation</a:t>
            </a:r>
          </a:p>
          <a:p>
            <a:endParaRPr lang="en-US" sz="1800" b="1" dirty="0"/>
          </a:p>
          <a:p>
            <a:r>
              <a:rPr lang="en-US" sz="1800" b="1" dirty="0"/>
              <a:t>or take the safe approach, especially if it is at all a close call</a:t>
            </a:r>
          </a:p>
          <a:p>
            <a:endParaRPr lang="en-US" sz="1800" b="1" dirty="0"/>
          </a:p>
          <a:p>
            <a:r>
              <a:rPr lang="en-US" sz="1800" b="1" dirty="0"/>
              <a:t>Whey put the entire City decision at risk of appeal?</a:t>
            </a:r>
          </a:p>
        </p:txBody>
      </p:sp>
      <p:sp>
        <p:nvSpPr>
          <p:cNvPr id="4" name="Slide Number Placeholder 3"/>
          <p:cNvSpPr>
            <a:spLocks noGrp="1"/>
          </p:cNvSpPr>
          <p:nvPr>
            <p:ph type="sldNum" sz="quarter" idx="5"/>
          </p:nvPr>
        </p:nvSpPr>
        <p:spPr/>
        <p:txBody>
          <a:bodyPr/>
          <a:lstStyle/>
          <a:p>
            <a:fld id="{84D7E9F6-C25A-4D79-A830-B1B1E28D9719}" type="slidenum">
              <a:rPr lang="en-US" smtClean="0"/>
              <a:t>15</a:t>
            </a:fld>
            <a:endParaRPr lang="en-US" dirty="0"/>
          </a:p>
        </p:txBody>
      </p:sp>
    </p:spTree>
    <p:extLst>
      <p:ext uri="{BB962C8B-B14F-4D97-AF65-F5344CB8AC3E}">
        <p14:creationId xmlns:p14="http://schemas.microsoft.com/office/powerpoint/2010/main" val="3237464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2</a:t>
            </a:r>
            <a:r>
              <a:rPr lang="en-US" sz="1800" b="1" baseline="30000" dirty="0"/>
              <a:t>nd</a:t>
            </a:r>
            <a:r>
              <a:rPr lang="en-US" sz="1800" b="1" dirty="0"/>
              <a:t> part of Appearance of Fairness doctrine – Ex parte communication – </a:t>
            </a:r>
          </a:p>
          <a:p>
            <a:endParaRPr lang="en-US" sz="1800" b="1" dirty="0"/>
          </a:p>
          <a:p>
            <a:r>
              <a:rPr lang="en-US" sz="1800" b="1" dirty="0"/>
              <a:t>Same reason I cannot call up a judge and have discussion on case – no discussion or engagement with anyone really outside of City staff when a quasi-judicial matter is pending.</a:t>
            </a:r>
          </a:p>
        </p:txBody>
      </p:sp>
      <p:sp>
        <p:nvSpPr>
          <p:cNvPr id="4" name="Slide Number Placeholder 3"/>
          <p:cNvSpPr>
            <a:spLocks noGrp="1"/>
          </p:cNvSpPr>
          <p:nvPr>
            <p:ph type="sldNum" sz="quarter" idx="5"/>
          </p:nvPr>
        </p:nvSpPr>
        <p:spPr/>
        <p:txBody>
          <a:bodyPr/>
          <a:lstStyle/>
          <a:p>
            <a:fld id="{84D7E9F6-C25A-4D79-A830-B1B1E28D9719}" type="slidenum">
              <a:rPr lang="en-US" smtClean="0"/>
              <a:t>16</a:t>
            </a:fld>
            <a:endParaRPr lang="en-US" dirty="0"/>
          </a:p>
        </p:txBody>
      </p:sp>
    </p:spTree>
    <p:extLst>
      <p:ext uri="{BB962C8B-B14F-4D97-AF65-F5344CB8AC3E}">
        <p14:creationId xmlns:p14="http://schemas.microsoft.com/office/powerpoint/2010/main" val="9522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Recommendation – no response - advise this needs to be made part of the record at public hearing.</a:t>
            </a:r>
          </a:p>
        </p:txBody>
      </p:sp>
      <p:sp>
        <p:nvSpPr>
          <p:cNvPr id="4" name="Slide Number Placeholder 3"/>
          <p:cNvSpPr>
            <a:spLocks noGrp="1"/>
          </p:cNvSpPr>
          <p:nvPr>
            <p:ph type="sldNum" sz="quarter" idx="5"/>
          </p:nvPr>
        </p:nvSpPr>
        <p:spPr/>
        <p:txBody>
          <a:bodyPr/>
          <a:lstStyle/>
          <a:p>
            <a:fld id="{84D7E9F6-C25A-4D79-A830-B1B1E28D9719}" type="slidenum">
              <a:rPr lang="en-US" smtClean="0"/>
              <a:t>17</a:t>
            </a:fld>
            <a:endParaRPr lang="en-US" dirty="0"/>
          </a:p>
        </p:txBody>
      </p:sp>
    </p:spTree>
    <p:extLst>
      <p:ext uri="{BB962C8B-B14F-4D97-AF65-F5344CB8AC3E}">
        <p14:creationId xmlns:p14="http://schemas.microsoft.com/office/powerpoint/2010/main" val="189174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was a situation addressed in a State Attorney General Opinion – it hits on several principles we have discussed.</a:t>
            </a:r>
          </a:p>
          <a:p>
            <a:endParaRPr lang="en-US" b="1" dirty="0"/>
          </a:p>
          <a:p>
            <a:endParaRPr lang="en-US" b="1" dirty="0"/>
          </a:p>
          <a:p>
            <a:endParaRPr lang="en-US" b="1" dirty="0"/>
          </a:p>
          <a:p>
            <a:r>
              <a:rPr lang="en-US" b="1" dirty="0"/>
              <a:t>And there is a timing issue, something that is not a problem immediately may quickly become a problem. May be better to not place yourself in the position that will become a problem.</a:t>
            </a:r>
          </a:p>
          <a:p>
            <a:endParaRPr lang="en-US" dirty="0"/>
          </a:p>
        </p:txBody>
      </p:sp>
    </p:spTree>
    <p:extLst>
      <p:ext uri="{BB962C8B-B14F-4D97-AF65-F5344CB8AC3E}">
        <p14:creationId xmlns:p14="http://schemas.microsoft.com/office/powerpoint/2010/main" val="3282727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r>
              <a:rPr lang="en-US" b="1" dirty="0"/>
              <a:t>City of Ferndale Ethics Handbook – 2020:</a:t>
            </a:r>
          </a:p>
          <a:p>
            <a:endParaRPr lang="en-US" b="1" dirty="0"/>
          </a:p>
          <a:p>
            <a:r>
              <a:rPr lang="en-US" b="1" i="1" dirty="0"/>
              <a:t>“An elected official shall not discuss and/or vote on an issue that he or she stands to gain from financially, or one for which either the elected official or an immediate family member has an ownership interest.”</a:t>
            </a:r>
          </a:p>
          <a:p>
            <a:endParaRPr lang="en-US" b="1" dirty="0"/>
          </a:p>
          <a:p>
            <a:pPr marL="285750" indent="-285750">
              <a:buFont typeface="Wingdings" panose="05000000000000000000" pitchFamily="2" charset="2"/>
              <a:buChar char="Ø"/>
            </a:pPr>
            <a:r>
              <a:rPr lang="en-US" b="1" dirty="0"/>
              <a:t>Not limited to contracts and not limited to quasi-judicial matters. </a:t>
            </a:r>
          </a:p>
          <a:p>
            <a:pPr marL="285750" indent="-285750">
              <a:buFont typeface="Wingdings" panose="05000000000000000000" pitchFamily="2" charset="2"/>
              <a:buChar char="Ø"/>
            </a:pPr>
            <a:r>
              <a:rPr lang="en-US" b="1" dirty="0"/>
              <a:t>Blaine does not have this rule. Perhaps this should be left to the democratic/election process.</a:t>
            </a:r>
          </a:p>
          <a:p>
            <a:pPr marL="285750" indent="-285750">
              <a:buFont typeface="Wingdings" panose="05000000000000000000" pitchFamily="2" charset="2"/>
              <a:buChar char="Ø"/>
            </a:pPr>
            <a:r>
              <a:rPr lang="en-US" b="1" dirty="0"/>
              <a:t>Example: Tenant protection ordinance – landlord; Zoning change with ownership interest – It depends.</a:t>
            </a:r>
          </a:p>
        </p:txBody>
      </p:sp>
    </p:spTree>
    <p:extLst>
      <p:ext uri="{BB962C8B-B14F-4D97-AF65-F5344CB8AC3E}">
        <p14:creationId xmlns:p14="http://schemas.microsoft.com/office/powerpoint/2010/main" val="15064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big picture is important because these issues, these situations are often not black and white.</a:t>
            </a:r>
          </a:p>
          <a:p>
            <a:endParaRPr lang="en-US" b="1" dirty="0"/>
          </a:p>
          <a:p>
            <a:r>
              <a:rPr lang="en-US" b="1" dirty="0"/>
              <a:t>And, although there are rules handed down by the State for local elected officials, they:</a:t>
            </a:r>
          </a:p>
          <a:p>
            <a:endParaRPr lang="en-US" b="1" dirty="0"/>
          </a:p>
          <a:p>
            <a:pPr marL="342900" indent="-342900">
              <a:buAutoNum type="arabicPeriod"/>
            </a:pPr>
            <a:r>
              <a:rPr lang="en-US" b="1" dirty="0"/>
              <a:t>Do not necessarily tell you what should be done, based on perception or optics.</a:t>
            </a:r>
          </a:p>
          <a:p>
            <a:pPr marL="342900" indent="-342900">
              <a:buAutoNum type="arabicPeriod"/>
            </a:pPr>
            <a:r>
              <a:rPr lang="en-US" b="1" dirty="0"/>
              <a:t>Are very fact specific</a:t>
            </a:r>
          </a:p>
          <a:p>
            <a:pPr marL="342900" indent="-342900">
              <a:buAutoNum type="arabicPeriod"/>
            </a:pPr>
            <a:endParaRPr lang="en-US" b="1" dirty="0"/>
          </a:p>
          <a:p>
            <a:r>
              <a:rPr lang="en-US" b="1" dirty="0"/>
              <a:t>To be discussed later, but not all complaints raise ethical issues even though they may be framed that way – it may be a disagreement over policy direction or how the law should be applied.</a:t>
            </a:r>
          </a:p>
          <a:p>
            <a:pPr marL="342900" indent="-342900">
              <a:buAutoNum type="arabicPeriod"/>
            </a:pPr>
            <a:endParaRPr lang="en-US" b="1" dirty="0"/>
          </a:p>
          <a:p>
            <a:r>
              <a:rPr lang="en-US" b="1" dirty="0"/>
              <a:t>Therefore, hope to impart some general principles so that you can identify issues as they arise.</a:t>
            </a:r>
          </a:p>
        </p:txBody>
      </p:sp>
    </p:spTree>
    <p:extLst>
      <p:ext uri="{BB962C8B-B14F-4D97-AF65-F5344CB8AC3E}">
        <p14:creationId xmlns:p14="http://schemas.microsoft.com/office/powerpoint/2010/main" val="872646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b="1" i="0" dirty="0">
                <a:solidFill>
                  <a:srgbClr val="2B2B2B"/>
                </a:solidFill>
                <a:effectLst/>
                <a:latin typeface="Droid Serif"/>
              </a:rPr>
              <a:t>Agencies may only spend public dollars to conduct legally authorized lobbying.</a:t>
            </a:r>
          </a:p>
          <a:p>
            <a:pPr algn="l" fontAlgn="base">
              <a:buFont typeface="Arial" panose="020B0604020202020204" pitchFamily="34" charset="0"/>
              <a:buChar char="•"/>
            </a:pPr>
            <a:endParaRPr lang="en-US" b="1" i="0" dirty="0">
              <a:solidFill>
                <a:srgbClr val="2B2B2B"/>
              </a:solidFill>
              <a:effectLst/>
              <a:latin typeface="Droid Serif"/>
            </a:endParaRPr>
          </a:p>
          <a:p>
            <a:pPr algn="l" fontAlgn="base">
              <a:buFont typeface="Arial" panose="020B0604020202020204" pitchFamily="34" charset="0"/>
              <a:buChar char="•"/>
            </a:pPr>
            <a:r>
              <a:rPr lang="en-US" b="1" dirty="0">
                <a:solidFill>
                  <a:srgbClr val="2B2B2B"/>
                </a:solidFill>
                <a:latin typeface="Droid Serif"/>
              </a:rPr>
              <a:t> Campaigns for levy or other ballot measure OR Campaign For candidate</a:t>
            </a:r>
            <a:endParaRPr lang="en-US" b="1" i="0" dirty="0">
              <a:solidFill>
                <a:srgbClr val="2B2B2B"/>
              </a:solidFill>
              <a:effectLst/>
              <a:latin typeface="Droid Serif"/>
            </a:endParaRPr>
          </a:p>
          <a:p>
            <a:pPr algn="l" fontAlgn="base">
              <a:buFont typeface="Arial" panose="020B0604020202020204" pitchFamily="34" charset="0"/>
              <a:buChar char="•"/>
            </a:pPr>
            <a:endParaRPr lang="en-US" b="1" dirty="0">
              <a:solidFill>
                <a:srgbClr val="2B2B2B"/>
              </a:solidFill>
              <a:latin typeface="Droid Serif"/>
            </a:endParaRPr>
          </a:p>
          <a:p>
            <a:pPr algn="l" fontAlgn="base">
              <a:buFont typeface="Arial" panose="020B0604020202020204" pitchFamily="34" charset="0"/>
              <a:buChar char="•"/>
            </a:pPr>
            <a:r>
              <a:rPr lang="en-US" b="1" i="0" dirty="0">
                <a:solidFill>
                  <a:srgbClr val="2B2B2B"/>
                </a:solidFill>
                <a:effectLst/>
                <a:latin typeface="Droid Serif"/>
              </a:rPr>
              <a:t>Examples:</a:t>
            </a:r>
          </a:p>
          <a:p>
            <a:pPr algn="l" fontAlgn="base">
              <a:buFont typeface="Arial" panose="020B0604020202020204" pitchFamily="34" charset="0"/>
              <a:buChar char="•"/>
            </a:pPr>
            <a:endParaRPr lang="en-US" b="1" dirty="0">
              <a:solidFill>
                <a:srgbClr val="2B2B2B"/>
              </a:solidFill>
              <a:latin typeface="Droid Serif"/>
            </a:endParaRPr>
          </a:p>
          <a:p>
            <a:pPr lvl="1" fontAlgn="base">
              <a:buFont typeface="Arial" panose="020B0604020202020204" pitchFamily="34" charset="0"/>
              <a:buChar char="•"/>
            </a:pPr>
            <a:r>
              <a:rPr lang="en-US" b="1" i="0" dirty="0">
                <a:solidFill>
                  <a:srgbClr val="2B2B2B"/>
                </a:solidFill>
                <a:effectLst/>
                <a:latin typeface="Droid Serif"/>
              </a:rPr>
              <a:t>Using city </a:t>
            </a:r>
            <a:r>
              <a:rPr lang="en-US" b="1" dirty="0">
                <a:solidFill>
                  <a:srgbClr val="2B2B2B"/>
                </a:solidFill>
                <a:latin typeface="Droid Serif"/>
              </a:rPr>
              <a:t>vehicles as stage for photo;</a:t>
            </a:r>
          </a:p>
          <a:p>
            <a:pPr lvl="1" fontAlgn="base">
              <a:buFont typeface="Arial" panose="020B0604020202020204" pitchFamily="34" charset="0"/>
              <a:buChar char="•"/>
            </a:pPr>
            <a:r>
              <a:rPr lang="en-US" b="1" i="0" dirty="0">
                <a:solidFill>
                  <a:srgbClr val="2B2B2B"/>
                </a:solidFill>
                <a:effectLst/>
                <a:latin typeface="Droid Serif"/>
              </a:rPr>
              <a:t>Using city social media to promote a ballot measure or candidate</a:t>
            </a:r>
          </a:p>
          <a:p>
            <a:endParaRPr lang="en-US" dirty="0"/>
          </a:p>
        </p:txBody>
      </p:sp>
    </p:spTree>
    <p:extLst>
      <p:ext uri="{BB962C8B-B14F-4D97-AF65-F5344CB8AC3E}">
        <p14:creationId xmlns:p14="http://schemas.microsoft.com/office/powerpoint/2010/main" val="1438983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B2B2B"/>
                </a:solidFill>
                <a:latin typeface="Droid Serif"/>
              </a:rPr>
              <a:t>In general, City </a:t>
            </a:r>
            <a:r>
              <a:rPr lang="en-US" b="1" i="0" dirty="0">
                <a:solidFill>
                  <a:srgbClr val="2B2B2B"/>
                </a:solidFill>
                <a:effectLst/>
                <a:latin typeface="Droid Serif"/>
              </a:rPr>
              <a:t>must restrict publicly supported activities related to </a:t>
            </a:r>
            <a:r>
              <a:rPr lang="en-US" b="1" dirty="0">
                <a:solidFill>
                  <a:srgbClr val="2B2B2B"/>
                </a:solidFill>
                <a:latin typeface="Droid Serif"/>
              </a:rPr>
              <a:t>campaigns, example for ballot measure, </a:t>
            </a:r>
            <a:r>
              <a:rPr lang="en-US" b="1" i="0" dirty="0">
                <a:solidFill>
                  <a:srgbClr val="2B2B2B"/>
                </a:solidFill>
                <a:effectLst/>
                <a:latin typeface="Droid Serif"/>
              </a:rPr>
              <a:t>to providing objective information. </a:t>
            </a:r>
          </a:p>
          <a:p>
            <a:endParaRPr lang="en-US" b="1" dirty="0">
              <a:solidFill>
                <a:srgbClr val="2B2B2B"/>
              </a:solidFill>
              <a:latin typeface="Droid Serif"/>
            </a:endParaRPr>
          </a:p>
          <a:p>
            <a:r>
              <a:rPr lang="en-US" b="1" i="0" dirty="0">
                <a:solidFill>
                  <a:srgbClr val="2B2B2B"/>
                </a:solidFill>
                <a:effectLst/>
                <a:latin typeface="Droid Serif"/>
              </a:rPr>
              <a:t>Another common approach, for example for a city ballot measure such as a levy lid lift it so produce an objective and fair presentation of facts (what are the budget implications specifically). It can be the difference between here is what the funds will be used for versus “you should vote for the measure so the City can do XYZ.”</a:t>
            </a:r>
          </a:p>
          <a:p>
            <a:endParaRPr lang="en-US" b="1" dirty="0">
              <a:solidFill>
                <a:srgbClr val="2B2B2B"/>
              </a:solidFill>
              <a:latin typeface="Droid Serif"/>
            </a:endParaRPr>
          </a:p>
          <a:p>
            <a:r>
              <a:rPr lang="en-US" b="1" dirty="0">
                <a:solidFill>
                  <a:srgbClr val="2B2B2B"/>
                </a:solidFill>
                <a:latin typeface="Droid Serif"/>
              </a:rPr>
              <a:t>OR can pass a resolution after a public hearing with opportunity for opposing viewpoints</a:t>
            </a:r>
            <a:endParaRPr lang="en-US" b="1" dirty="0"/>
          </a:p>
        </p:txBody>
      </p:sp>
    </p:spTree>
    <p:extLst>
      <p:ext uri="{BB962C8B-B14F-4D97-AF65-F5344CB8AC3E}">
        <p14:creationId xmlns:p14="http://schemas.microsoft.com/office/powerpoint/2010/main" val="4142496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 the nature of “other rules” than ethics per se.</a:t>
            </a:r>
          </a:p>
        </p:txBody>
      </p:sp>
    </p:spTree>
    <p:extLst>
      <p:ext uri="{BB962C8B-B14F-4D97-AF65-F5344CB8AC3E}">
        <p14:creationId xmlns:p14="http://schemas.microsoft.com/office/powerpoint/2010/main" val="3686924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Please, please understand that there are situations in which the organization must conduct an investigation for the protection of the organization – It may be a “Little i” investigation.</a:t>
            </a:r>
          </a:p>
        </p:txBody>
      </p:sp>
    </p:spTree>
    <p:extLst>
      <p:ext uri="{BB962C8B-B14F-4D97-AF65-F5344CB8AC3E}">
        <p14:creationId xmlns:p14="http://schemas.microsoft.com/office/powerpoint/2010/main" val="3904219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complaints do not implicate ethics at all – though there can still be a perception issue</a:t>
            </a:r>
          </a:p>
        </p:txBody>
      </p:sp>
    </p:spTree>
    <p:extLst>
      <p:ext uri="{BB962C8B-B14F-4D97-AF65-F5344CB8AC3E}">
        <p14:creationId xmlns:p14="http://schemas.microsoft.com/office/powerpoint/2010/main" val="891959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pointers, principles to bear in mind.</a:t>
            </a:r>
          </a:p>
        </p:txBody>
      </p:sp>
    </p:spTree>
    <p:extLst>
      <p:ext uri="{BB962C8B-B14F-4D97-AF65-F5344CB8AC3E}">
        <p14:creationId xmlns:p14="http://schemas.microsoft.com/office/powerpoint/2010/main" val="681788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7968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D7E9F6-C25A-4D79-A830-B1B1E28D9719}" type="slidenum">
              <a:rPr lang="en-US" smtClean="0"/>
              <a:t>27</a:t>
            </a:fld>
            <a:endParaRPr lang="en-US" dirty="0"/>
          </a:p>
        </p:txBody>
      </p:sp>
    </p:spTree>
    <p:extLst>
      <p:ext uri="{BB962C8B-B14F-4D97-AF65-F5344CB8AC3E}">
        <p14:creationId xmlns:p14="http://schemas.microsoft.com/office/powerpoint/2010/main" val="148042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Checklist,</a:t>
            </a:r>
          </a:p>
          <a:p>
            <a:endParaRPr lang="en-US" b="1" dirty="0"/>
          </a:p>
          <a:p>
            <a:r>
              <a:rPr lang="en-US" b="1" dirty="0"/>
              <a:t>Bones of the presentation, </a:t>
            </a:r>
          </a:p>
          <a:p>
            <a:endParaRPr lang="en-US" b="1" dirty="0"/>
          </a:p>
          <a:p>
            <a:r>
              <a:rPr lang="en-US" b="1" dirty="0"/>
              <a:t>will go through Each.</a:t>
            </a:r>
          </a:p>
        </p:txBody>
      </p:sp>
    </p:spTree>
    <p:extLst>
      <p:ext uri="{BB962C8B-B14F-4D97-AF65-F5344CB8AC3E}">
        <p14:creationId xmlns:p14="http://schemas.microsoft.com/office/powerpoint/2010/main" val="2740006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Cannot co-exist.</a:t>
            </a:r>
          </a:p>
          <a:p>
            <a:endParaRPr lang="en-US" b="1" dirty="0"/>
          </a:p>
          <a:p>
            <a:r>
              <a:rPr lang="en-US" b="1" dirty="0"/>
              <a:t>Two categories of exception: Specific and Remote Interest (Defined)</a:t>
            </a:r>
          </a:p>
          <a:p>
            <a:endParaRPr lang="en-US" b="1" dirty="0"/>
          </a:p>
          <a:p>
            <a:pPr lvl="1"/>
            <a:r>
              <a:rPr lang="en-US" b="1" dirty="0"/>
              <a:t>Specific: has been used by Blaine – dollar amount</a:t>
            </a:r>
          </a:p>
          <a:p>
            <a:pPr lvl="1"/>
            <a:endParaRPr lang="en-US" b="1" dirty="0"/>
          </a:p>
          <a:p>
            <a:pPr lvl="1"/>
            <a:r>
              <a:rPr lang="en-US" b="1" dirty="0"/>
              <a:t>Remote –Discussed below</a:t>
            </a:r>
          </a:p>
        </p:txBody>
      </p:sp>
    </p:spTree>
    <p:extLst>
      <p:ext uri="{BB962C8B-B14F-4D97-AF65-F5344CB8AC3E}">
        <p14:creationId xmlns:p14="http://schemas.microsoft.com/office/powerpoint/2010/main" val="371187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Remote is a defined term – For this exception, we cannot just declare an interest remote.</a:t>
            </a:r>
          </a:p>
          <a:p>
            <a:endParaRPr lang="en-US" b="1" dirty="0"/>
          </a:p>
          <a:p>
            <a:r>
              <a:rPr lang="en-US" b="1" dirty="0"/>
              <a:t>It has to be in of the specified categories.</a:t>
            </a:r>
          </a:p>
        </p:txBody>
      </p:sp>
    </p:spTree>
    <p:extLst>
      <p:ext uri="{BB962C8B-B14F-4D97-AF65-F5344CB8AC3E}">
        <p14:creationId xmlns:p14="http://schemas.microsoft.com/office/powerpoint/2010/main" val="192595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Bullet can be tricky: best not to participate in any way</a:t>
            </a:r>
          </a:p>
        </p:txBody>
      </p:sp>
    </p:spTree>
    <p:extLst>
      <p:ext uri="{BB962C8B-B14F-4D97-AF65-F5344CB8AC3E}">
        <p14:creationId xmlns:p14="http://schemas.microsoft.com/office/powerpoint/2010/main" val="314471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hypothetical is loosely analogous to a situation I worked in in the past</a:t>
            </a:r>
          </a:p>
        </p:txBody>
      </p:sp>
    </p:spTree>
    <p:extLst>
      <p:ext uri="{BB962C8B-B14F-4D97-AF65-F5344CB8AC3E}">
        <p14:creationId xmlns:p14="http://schemas.microsoft.com/office/powerpoint/2010/main" val="193176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Go through Examples</a:t>
            </a:r>
          </a:p>
          <a:p>
            <a:endParaRPr lang="en-US" altLang="en-US" dirty="0"/>
          </a:p>
          <a:p>
            <a:r>
              <a:rPr lang="en-US" altLang="en-US" dirty="0"/>
              <a:t>Most of time, if there is a violation, it is due to not thinking – not intentional. But that will not likely be a defense.</a:t>
            </a:r>
          </a:p>
          <a:p>
            <a:endParaRPr lang="en-US" altLang="en-US" dirty="0"/>
          </a:p>
          <a:p>
            <a:r>
              <a:rPr lang="en-US" altLang="en-US" dirty="0"/>
              <a:t>REMEMBER: The conduct of the Council members and senior staff set the cultural tone of the organization</a:t>
            </a:r>
          </a:p>
        </p:txBody>
      </p:sp>
    </p:spTree>
    <p:extLst>
      <p:ext uri="{BB962C8B-B14F-4D97-AF65-F5344CB8AC3E}">
        <p14:creationId xmlns:p14="http://schemas.microsoft.com/office/powerpoint/2010/main" val="17094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do not want to be facing these.</a:t>
            </a:r>
          </a:p>
        </p:txBody>
      </p:sp>
    </p:spTree>
    <p:extLst>
      <p:ext uri="{BB962C8B-B14F-4D97-AF65-F5344CB8AC3E}">
        <p14:creationId xmlns:p14="http://schemas.microsoft.com/office/powerpoint/2010/main" val="2798946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4" name="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28" name="logo"/>
          <p:cNvGrpSpPr>
            <a:grpSpLocks noChangeAspect="1"/>
          </p:cNvGrpSpPr>
          <p:nvPr userDrawn="1"/>
        </p:nvGrpSpPr>
        <p:grpSpPr bwMode="auto">
          <a:xfrm>
            <a:off x="460375" y="485032"/>
            <a:ext cx="2637478" cy="238564"/>
            <a:chOff x="264" y="274"/>
            <a:chExt cx="5760" cy="521"/>
          </a:xfrm>
          <a:solidFill>
            <a:schemeClr val="bg2"/>
          </a:solidFill>
        </p:grpSpPr>
        <p:sp>
          <p:nvSpPr>
            <p:cNvPr id="129" name="Freeform 6"/>
            <p:cNvSpPr>
              <a:spLocks noEditPoints="1"/>
            </p:cNvSpPr>
            <p:nvPr userDrawn="1"/>
          </p:nvSpPr>
          <p:spPr bwMode="auto">
            <a:xfrm>
              <a:off x="2806" y="659"/>
              <a:ext cx="132" cy="134"/>
            </a:xfrm>
            <a:custGeom>
              <a:avLst/>
              <a:gdLst>
                <a:gd name="T0" fmla="*/ 181 w 395"/>
                <a:gd name="T1" fmla="*/ 21 h 400"/>
                <a:gd name="T2" fmla="*/ 190 w 395"/>
                <a:gd name="T3" fmla="*/ 1 h 400"/>
                <a:gd name="T4" fmla="*/ 192 w 395"/>
                <a:gd name="T5" fmla="*/ 0 h 400"/>
                <a:gd name="T6" fmla="*/ 197 w 395"/>
                <a:gd name="T7" fmla="*/ 4 h 400"/>
                <a:gd name="T8" fmla="*/ 204 w 395"/>
                <a:gd name="T9" fmla="*/ 18 h 400"/>
                <a:gd name="T10" fmla="*/ 324 w 395"/>
                <a:gd name="T11" fmla="*/ 332 h 400"/>
                <a:gd name="T12" fmla="*/ 332 w 395"/>
                <a:gd name="T13" fmla="*/ 347 h 400"/>
                <a:gd name="T14" fmla="*/ 344 w 395"/>
                <a:gd name="T15" fmla="*/ 369 h 400"/>
                <a:gd name="T16" fmla="*/ 356 w 395"/>
                <a:gd name="T17" fmla="*/ 383 h 400"/>
                <a:gd name="T18" fmla="*/ 369 w 395"/>
                <a:gd name="T19" fmla="*/ 390 h 400"/>
                <a:gd name="T20" fmla="*/ 380 w 395"/>
                <a:gd name="T21" fmla="*/ 392 h 400"/>
                <a:gd name="T22" fmla="*/ 390 w 395"/>
                <a:gd name="T23" fmla="*/ 392 h 400"/>
                <a:gd name="T24" fmla="*/ 395 w 395"/>
                <a:gd name="T25" fmla="*/ 395 h 400"/>
                <a:gd name="T26" fmla="*/ 395 w 395"/>
                <a:gd name="T27" fmla="*/ 396 h 400"/>
                <a:gd name="T28" fmla="*/ 392 w 395"/>
                <a:gd name="T29" fmla="*/ 400 h 400"/>
                <a:gd name="T30" fmla="*/ 385 w 395"/>
                <a:gd name="T31" fmla="*/ 400 h 400"/>
                <a:gd name="T32" fmla="*/ 304 w 395"/>
                <a:gd name="T33" fmla="*/ 398 h 400"/>
                <a:gd name="T34" fmla="*/ 292 w 395"/>
                <a:gd name="T35" fmla="*/ 398 h 400"/>
                <a:gd name="T36" fmla="*/ 288 w 395"/>
                <a:gd name="T37" fmla="*/ 395 h 400"/>
                <a:gd name="T38" fmla="*/ 289 w 395"/>
                <a:gd name="T39" fmla="*/ 394 h 400"/>
                <a:gd name="T40" fmla="*/ 292 w 395"/>
                <a:gd name="T41" fmla="*/ 391 h 400"/>
                <a:gd name="T42" fmla="*/ 295 w 395"/>
                <a:gd name="T43" fmla="*/ 388 h 400"/>
                <a:gd name="T44" fmla="*/ 295 w 395"/>
                <a:gd name="T45" fmla="*/ 378 h 400"/>
                <a:gd name="T46" fmla="*/ 247 w 395"/>
                <a:gd name="T47" fmla="*/ 250 h 400"/>
                <a:gd name="T48" fmla="*/ 242 w 395"/>
                <a:gd name="T49" fmla="*/ 247 h 400"/>
                <a:gd name="T50" fmla="*/ 130 w 395"/>
                <a:gd name="T51" fmla="*/ 247 h 400"/>
                <a:gd name="T52" fmla="*/ 125 w 395"/>
                <a:gd name="T53" fmla="*/ 252 h 400"/>
                <a:gd name="T54" fmla="*/ 94 w 395"/>
                <a:gd name="T55" fmla="*/ 343 h 400"/>
                <a:gd name="T56" fmla="*/ 86 w 395"/>
                <a:gd name="T57" fmla="*/ 371 h 400"/>
                <a:gd name="T58" fmla="*/ 86 w 395"/>
                <a:gd name="T59" fmla="*/ 378 h 400"/>
                <a:gd name="T60" fmla="*/ 88 w 395"/>
                <a:gd name="T61" fmla="*/ 385 h 400"/>
                <a:gd name="T62" fmla="*/ 93 w 395"/>
                <a:gd name="T63" fmla="*/ 389 h 400"/>
                <a:gd name="T64" fmla="*/ 106 w 395"/>
                <a:gd name="T65" fmla="*/ 392 h 400"/>
                <a:gd name="T66" fmla="*/ 112 w 395"/>
                <a:gd name="T67" fmla="*/ 392 h 400"/>
                <a:gd name="T68" fmla="*/ 117 w 395"/>
                <a:gd name="T69" fmla="*/ 395 h 400"/>
                <a:gd name="T70" fmla="*/ 117 w 395"/>
                <a:gd name="T71" fmla="*/ 396 h 400"/>
                <a:gd name="T72" fmla="*/ 114 w 395"/>
                <a:gd name="T73" fmla="*/ 400 h 400"/>
                <a:gd name="T74" fmla="*/ 108 w 395"/>
                <a:gd name="T75" fmla="*/ 400 h 400"/>
                <a:gd name="T76" fmla="*/ 68 w 395"/>
                <a:gd name="T77" fmla="*/ 398 h 400"/>
                <a:gd name="T78" fmla="*/ 46 w 395"/>
                <a:gd name="T79" fmla="*/ 400 h 400"/>
                <a:gd name="T80" fmla="*/ 10 w 395"/>
                <a:gd name="T81" fmla="*/ 400 h 400"/>
                <a:gd name="T82" fmla="*/ 0 w 395"/>
                <a:gd name="T83" fmla="*/ 398 h 400"/>
                <a:gd name="T84" fmla="*/ 0 w 395"/>
                <a:gd name="T85" fmla="*/ 396 h 400"/>
                <a:gd name="T86" fmla="*/ 1 w 395"/>
                <a:gd name="T87" fmla="*/ 394 h 400"/>
                <a:gd name="T88" fmla="*/ 5 w 395"/>
                <a:gd name="T89" fmla="*/ 392 h 400"/>
                <a:gd name="T90" fmla="*/ 20 w 395"/>
                <a:gd name="T91" fmla="*/ 391 h 400"/>
                <a:gd name="T92" fmla="*/ 35 w 395"/>
                <a:gd name="T93" fmla="*/ 386 h 400"/>
                <a:gd name="T94" fmla="*/ 46 w 395"/>
                <a:gd name="T95" fmla="*/ 375 h 400"/>
                <a:gd name="T96" fmla="*/ 56 w 395"/>
                <a:gd name="T97" fmla="*/ 361 h 400"/>
                <a:gd name="T98" fmla="*/ 181 w 395"/>
                <a:gd name="T99" fmla="*/ 21 h 400"/>
                <a:gd name="T100" fmla="*/ 236 w 395"/>
                <a:gd name="T101" fmla="*/ 228 h 400"/>
                <a:gd name="T102" fmla="*/ 237 w 395"/>
                <a:gd name="T103" fmla="*/ 227 h 400"/>
                <a:gd name="T104" fmla="*/ 188 w 395"/>
                <a:gd name="T105" fmla="*/ 84 h 400"/>
                <a:gd name="T106" fmla="*/ 186 w 395"/>
                <a:gd name="T107" fmla="*/ 80 h 400"/>
                <a:gd name="T108" fmla="*/ 182 w 395"/>
                <a:gd name="T109" fmla="*/ 80 h 400"/>
                <a:gd name="T110" fmla="*/ 135 w 395"/>
                <a:gd name="T111" fmla="*/ 225 h 400"/>
                <a:gd name="T112" fmla="*/ 134 w 395"/>
                <a:gd name="T113" fmla="*/ 227 h 400"/>
                <a:gd name="T114" fmla="*/ 2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1" y="21"/>
                  </a:moveTo>
                  <a:lnTo>
                    <a:pt x="181" y="21"/>
                  </a:lnTo>
                  <a:lnTo>
                    <a:pt x="187" y="4"/>
                  </a:lnTo>
                  <a:lnTo>
                    <a:pt x="190" y="1"/>
                  </a:lnTo>
                  <a:lnTo>
                    <a:pt x="192" y="0"/>
                  </a:lnTo>
                  <a:lnTo>
                    <a:pt x="192" y="0"/>
                  </a:lnTo>
                  <a:lnTo>
                    <a:pt x="194" y="1"/>
                  </a:lnTo>
                  <a:lnTo>
                    <a:pt x="197" y="4"/>
                  </a:lnTo>
                  <a:lnTo>
                    <a:pt x="204" y="18"/>
                  </a:lnTo>
                  <a:lnTo>
                    <a:pt x="204" y="18"/>
                  </a:lnTo>
                  <a:lnTo>
                    <a:pt x="255" y="153"/>
                  </a:lnTo>
                  <a:lnTo>
                    <a:pt x="324" y="332"/>
                  </a:lnTo>
                  <a:lnTo>
                    <a:pt x="324" y="332"/>
                  </a:lnTo>
                  <a:lnTo>
                    <a:pt x="332" y="347"/>
                  </a:lnTo>
                  <a:lnTo>
                    <a:pt x="338" y="360"/>
                  </a:lnTo>
                  <a:lnTo>
                    <a:pt x="344" y="369"/>
                  </a:lnTo>
                  <a:lnTo>
                    <a:pt x="350" y="377"/>
                  </a:lnTo>
                  <a:lnTo>
                    <a:pt x="356" y="383"/>
                  </a:lnTo>
                  <a:lnTo>
                    <a:pt x="361" y="386"/>
                  </a:lnTo>
                  <a:lnTo>
                    <a:pt x="369" y="390"/>
                  </a:lnTo>
                  <a:lnTo>
                    <a:pt x="369" y="390"/>
                  </a:lnTo>
                  <a:lnTo>
                    <a:pt x="380" y="392"/>
                  </a:lnTo>
                  <a:lnTo>
                    <a:pt x="390" y="392"/>
                  </a:lnTo>
                  <a:lnTo>
                    <a:pt x="390" y="392"/>
                  </a:lnTo>
                  <a:lnTo>
                    <a:pt x="393" y="394"/>
                  </a:lnTo>
                  <a:lnTo>
                    <a:pt x="395" y="395"/>
                  </a:lnTo>
                  <a:lnTo>
                    <a:pt x="395" y="396"/>
                  </a:lnTo>
                  <a:lnTo>
                    <a:pt x="395" y="396"/>
                  </a:lnTo>
                  <a:lnTo>
                    <a:pt x="395" y="398"/>
                  </a:lnTo>
                  <a:lnTo>
                    <a:pt x="392" y="400"/>
                  </a:lnTo>
                  <a:lnTo>
                    <a:pt x="385" y="400"/>
                  </a:lnTo>
                  <a:lnTo>
                    <a:pt x="385" y="400"/>
                  </a:lnTo>
                  <a:lnTo>
                    <a:pt x="355" y="400"/>
                  </a:lnTo>
                  <a:lnTo>
                    <a:pt x="304" y="398"/>
                  </a:lnTo>
                  <a:lnTo>
                    <a:pt x="304" y="398"/>
                  </a:lnTo>
                  <a:lnTo>
                    <a:pt x="292" y="398"/>
                  </a:lnTo>
                  <a:lnTo>
                    <a:pt x="289" y="397"/>
                  </a:lnTo>
                  <a:lnTo>
                    <a:pt x="288" y="395"/>
                  </a:lnTo>
                  <a:lnTo>
                    <a:pt x="288" y="395"/>
                  </a:lnTo>
                  <a:lnTo>
                    <a:pt x="289" y="394"/>
                  </a:lnTo>
                  <a:lnTo>
                    <a:pt x="292" y="391"/>
                  </a:lnTo>
                  <a:lnTo>
                    <a:pt x="292" y="391"/>
                  </a:lnTo>
                  <a:lnTo>
                    <a:pt x="294" y="390"/>
                  </a:lnTo>
                  <a:lnTo>
                    <a:pt x="295" y="388"/>
                  </a:lnTo>
                  <a:lnTo>
                    <a:pt x="296" y="384"/>
                  </a:lnTo>
                  <a:lnTo>
                    <a:pt x="295" y="378"/>
                  </a:lnTo>
                  <a:lnTo>
                    <a:pt x="247" y="250"/>
                  </a:lnTo>
                  <a:lnTo>
                    <a:pt x="247" y="250"/>
                  </a:lnTo>
                  <a:lnTo>
                    <a:pt x="244" y="248"/>
                  </a:lnTo>
                  <a:lnTo>
                    <a:pt x="242" y="247"/>
                  </a:lnTo>
                  <a:lnTo>
                    <a:pt x="130" y="247"/>
                  </a:lnTo>
                  <a:lnTo>
                    <a:pt x="130" y="247"/>
                  </a:lnTo>
                  <a:lnTo>
                    <a:pt x="126" y="248"/>
                  </a:lnTo>
                  <a:lnTo>
                    <a:pt x="125" y="252"/>
                  </a:lnTo>
                  <a:lnTo>
                    <a:pt x="94" y="343"/>
                  </a:lnTo>
                  <a:lnTo>
                    <a:pt x="94" y="343"/>
                  </a:lnTo>
                  <a:lnTo>
                    <a:pt x="89" y="362"/>
                  </a:lnTo>
                  <a:lnTo>
                    <a:pt x="86" y="371"/>
                  </a:lnTo>
                  <a:lnTo>
                    <a:pt x="86" y="378"/>
                  </a:lnTo>
                  <a:lnTo>
                    <a:pt x="86" y="378"/>
                  </a:lnTo>
                  <a:lnTo>
                    <a:pt x="86" y="381"/>
                  </a:lnTo>
                  <a:lnTo>
                    <a:pt x="88" y="385"/>
                  </a:lnTo>
                  <a:lnTo>
                    <a:pt x="90" y="388"/>
                  </a:lnTo>
                  <a:lnTo>
                    <a:pt x="93" y="389"/>
                  </a:lnTo>
                  <a:lnTo>
                    <a:pt x="100" y="392"/>
                  </a:lnTo>
                  <a:lnTo>
                    <a:pt x="106" y="392"/>
                  </a:lnTo>
                  <a:lnTo>
                    <a:pt x="112" y="392"/>
                  </a:lnTo>
                  <a:lnTo>
                    <a:pt x="112" y="392"/>
                  </a:lnTo>
                  <a:lnTo>
                    <a:pt x="116" y="394"/>
                  </a:lnTo>
                  <a:lnTo>
                    <a:pt x="117" y="395"/>
                  </a:lnTo>
                  <a:lnTo>
                    <a:pt x="117" y="396"/>
                  </a:lnTo>
                  <a:lnTo>
                    <a:pt x="117" y="396"/>
                  </a:lnTo>
                  <a:lnTo>
                    <a:pt x="116" y="398"/>
                  </a:lnTo>
                  <a:lnTo>
                    <a:pt x="114" y="400"/>
                  </a:lnTo>
                  <a:lnTo>
                    <a:pt x="108" y="400"/>
                  </a:lnTo>
                  <a:lnTo>
                    <a:pt x="108" y="400"/>
                  </a:lnTo>
                  <a:lnTo>
                    <a:pt x="86" y="400"/>
                  </a:lnTo>
                  <a:lnTo>
                    <a:pt x="68" y="398"/>
                  </a:lnTo>
                  <a:lnTo>
                    <a:pt x="68" y="398"/>
                  </a:lnTo>
                  <a:lnTo>
                    <a:pt x="46" y="400"/>
                  </a:lnTo>
                  <a:lnTo>
                    <a:pt x="10" y="400"/>
                  </a:lnTo>
                  <a:lnTo>
                    <a:pt x="10" y="400"/>
                  </a:lnTo>
                  <a:lnTo>
                    <a:pt x="3" y="400"/>
                  </a:lnTo>
                  <a:lnTo>
                    <a:pt x="0" y="398"/>
                  </a:lnTo>
                  <a:lnTo>
                    <a:pt x="0" y="396"/>
                  </a:lnTo>
                  <a:lnTo>
                    <a:pt x="0" y="396"/>
                  </a:lnTo>
                  <a:lnTo>
                    <a:pt x="0" y="395"/>
                  </a:lnTo>
                  <a:lnTo>
                    <a:pt x="1" y="394"/>
                  </a:lnTo>
                  <a:lnTo>
                    <a:pt x="5" y="392"/>
                  </a:lnTo>
                  <a:lnTo>
                    <a:pt x="5" y="392"/>
                  </a:lnTo>
                  <a:lnTo>
                    <a:pt x="20" y="391"/>
                  </a:lnTo>
                  <a:lnTo>
                    <a:pt x="20" y="391"/>
                  </a:lnTo>
                  <a:lnTo>
                    <a:pt x="28" y="390"/>
                  </a:lnTo>
                  <a:lnTo>
                    <a:pt x="35" y="386"/>
                  </a:lnTo>
                  <a:lnTo>
                    <a:pt x="42" y="381"/>
                  </a:lnTo>
                  <a:lnTo>
                    <a:pt x="46" y="375"/>
                  </a:lnTo>
                  <a:lnTo>
                    <a:pt x="51" y="369"/>
                  </a:lnTo>
                  <a:lnTo>
                    <a:pt x="56" y="361"/>
                  </a:lnTo>
                  <a:lnTo>
                    <a:pt x="63" y="343"/>
                  </a:lnTo>
                  <a:lnTo>
                    <a:pt x="181" y="21"/>
                  </a:lnTo>
                  <a:close/>
                  <a:moveTo>
                    <a:pt x="236" y="228"/>
                  </a:moveTo>
                  <a:lnTo>
                    <a:pt x="236" y="228"/>
                  </a:lnTo>
                  <a:lnTo>
                    <a:pt x="237" y="228"/>
                  </a:lnTo>
                  <a:lnTo>
                    <a:pt x="237" y="227"/>
                  </a:lnTo>
                  <a:lnTo>
                    <a:pt x="237" y="225"/>
                  </a:lnTo>
                  <a:lnTo>
                    <a:pt x="188" y="84"/>
                  </a:lnTo>
                  <a:lnTo>
                    <a:pt x="188" y="84"/>
                  </a:lnTo>
                  <a:lnTo>
                    <a:pt x="186" y="80"/>
                  </a:lnTo>
                  <a:lnTo>
                    <a:pt x="184" y="78"/>
                  </a:lnTo>
                  <a:lnTo>
                    <a:pt x="182" y="80"/>
                  </a:lnTo>
                  <a:lnTo>
                    <a:pt x="180" y="84"/>
                  </a:lnTo>
                  <a:lnTo>
                    <a:pt x="135" y="225"/>
                  </a:lnTo>
                  <a:lnTo>
                    <a:pt x="135" y="225"/>
                  </a:lnTo>
                  <a:lnTo>
                    <a:pt x="134"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
            <p:cNvSpPr>
              <a:spLocks/>
            </p:cNvSpPr>
            <p:nvPr userDrawn="1"/>
          </p:nvSpPr>
          <p:spPr bwMode="auto">
            <a:xfrm>
              <a:off x="2959" y="659"/>
              <a:ext cx="110" cy="134"/>
            </a:xfrm>
            <a:custGeom>
              <a:avLst/>
              <a:gdLst>
                <a:gd name="T0" fmla="*/ 189 w 329"/>
                <a:gd name="T1" fmla="*/ 249 h 400"/>
                <a:gd name="T2" fmla="*/ 190 w 329"/>
                <a:gd name="T3" fmla="*/ 343 h 400"/>
                <a:gd name="T4" fmla="*/ 192 w 329"/>
                <a:gd name="T5" fmla="*/ 362 h 400"/>
                <a:gd name="T6" fmla="*/ 198 w 329"/>
                <a:gd name="T7" fmla="*/ 381 h 400"/>
                <a:gd name="T8" fmla="*/ 202 w 329"/>
                <a:gd name="T9" fmla="*/ 388 h 400"/>
                <a:gd name="T10" fmla="*/ 212 w 329"/>
                <a:gd name="T11" fmla="*/ 391 h 400"/>
                <a:gd name="T12" fmla="*/ 236 w 329"/>
                <a:gd name="T13" fmla="*/ 392 h 400"/>
                <a:gd name="T14" fmla="*/ 239 w 329"/>
                <a:gd name="T15" fmla="*/ 394 h 400"/>
                <a:gd name="T16" fmla="*/ 240 w 329"/>
                <a:gd name="T17" fmla="*/ 396 h 400"/>
                <a:gd name="T18" fmla="*/ 238 w 329"/>
                <a:gd name="T19" fmla="*/ 398 h 400"/>
                <a:gd name="T20" fmla="*/ 232 w 329"/>
                <a:gd name="T21" fmla="*/ 400 h 400"/>
                <a:gd name="T22" fmla="*/ 190 w 329"/>
                <a:gd name="T23" fmla="*/ 400 h 400"/>
                <a:gd name="T24" fmla="*/ 167 w 329"/>
                <a:gd name="T25" fmla="*/ 398 h 400"/>
                <a:gd name="T26" fmla="*/ 118 w 329"/>
                <a:gd name="T27" fmla="*/ 400 h 400"/>
                <a:gd name="T28" fmla="*/ 110 w 329"/>
                <a:gd name="T29" fmla="*/ 400 h 400"/>
                <a:gd name="T30" fmla="*/ 109 w 329"/>
                <a:gd name="T31" fmla="*/ 396 h 400"/>
                <a:gd name="T32" fmla="*/ 109 w 329"/>
                <a:gd name="T33" fmla="*/ 394 h 400"/>
                <a:gd name="T34" fmla="*/ 113 w 329"/>
                <a:gd name="T35" fmla="*/ 392 h 400"/>
                <a:gd name="T36" fmla="*/ 128 w 329"/>
                <a:gd name="T37" fmla="*/ 391 h 400"/>
                <a:gd name="T38" fmla="*/ 132 w 329"/>
                <a:gd name="T39" fmla="*/ 390 h 400"/>
                <a:gd name="T40" fmla="*/ 137 w 329"/>
                <a:gd name="T41" fmla="*/ 385 h 400"/>
                <a:gd name="T42" fmla="*/ 142 w 329"/>
                <a:gd name="T43" fmla="*/ 373 h 400"/>
                <a:gd name="T44" fmla="*/ 143 w 329"/>
                <a:gd name="T45" fmla="*/ 362 h 400"/>
                <a:gd name="T46" fmla="*/ 145 w 329"/>
                <a:gd name="T47" fmla="*/ 316 h 400"/>
                <a:gd name="T48" fmla="*/ 145 w 329"/>
                <a:gd name="T49" fmla="*/ 29 h 400"/>
                <a:gd name="T50" fmla="*/ 69 w 329"/>
                <a:gd name="T51" fmla="*/ 31 h 400"/>
                <a:gd name="T52" fmla="*/ 41 w 329"/>
                <a:gd name="T53" fmla="*/ 33 h 400"/>
                <a:gd name="T54" fmla="*/ 28 w 329"/>
                <a:gd name="T55" fmla="*/ 37 h 400"/>
                <a:gd name="T56" fmla="*/ 19 w 329"/>
                <a:gd name="T57" fmla="*/ 44 h 400"/>
                <a:gd name="T58" fmla="*/ 17 w 329"/>
                <a:gd name="T59" fmla="*/ 48 h 400"/>
                <a:gd name="T60" fmla="*/ 7 w 329"/>
                <a:gd name="T61" fmla="*/ 63 h 400"/>
                <a:gd name="T62" fmla="*/ 5 w 329"/>
                <a:gd name="T63" fmla="*/ 68 h 400"/>
                <a:gd name="T64" fmla="*/ 2 w 329"/>
                <a:gd name="T65" fmla="*/ 68 h 400"/>
                <a:gd name="T66" fmla="*/ 0 w 329"/>
                <a:gd name="T67" fmla="*/ 65 h 400"/>
                <a:gd name="T68" fmla="*/ 5 w 329"/>
                <a:gd name="T69" fmla="*/ 37 h 400"/>
                <a:gd name="T70" fmla="*/ 11 w 329"/>
                <a:gd name="T71" fmla="*/ 10 h 400"/>
                <a:gd name="T72" fmla="*/ 14 w 329"/>
                <a:gd name="T73" fmla="*/ 1 h 400"/>
                <a:gd name="T74" fmla="*/ 17 w 329"/>
                <a:gd name="T75" fmla="*/ 0 h 400"/>
                <a:gd name="T76" fmla="*/ 24 w 329"/>
                <a:gd name="T77" fmla="*/ 3 h 400"/>
                <a:gd name="T78" fmla="*/ 39 w 329"/>
                <a:gd name="T79" fmla="*/ 6 h 400"/>
                <a:gd name="T80" fmla="*/ 80 w 329"/>
                <a:gd name="T81" fmla="*/ 9 h 400"/>
                <a:gd name="T82" fmla="*/ 274 w 329"/>
                <a:gd name="T83" fmla="*/ 9 h 400"/>
                <a:gd name="T84" fmla="*/ 312 w 329"/>
                <a:gd name="T85" fmla="*/ 6 h 400"/>
                <a:gd name="T86" fmla="*/ 326 w 329"/>
                <a:gd name="T87" fmla="*/ 4 h 400"/>
                <a:gd name="T88" fmla="*/ 329 w 329"/>
                <a:gd name="T89" fmla="*/ 6 h 400"/>
                <a:gd name="T90" fmla="*/ 329 w 329"/>
                <a:gd name="T91" fmla="*/ 10 h 400"/>
                <a:gd name="T92" fmla="*/ 327 w 329"/>
                <a:gd name="T93" fmla="*/ 67 h 400"/>
                <a:gd name="T94" fmla="*/ 326 w 329"/>
                <a:gd name="T95" fmla="*/ 72 h 400"/>
                <a:gd name="T96" fmla="*/ 324 w 329"/>
                <a:gd name="T97" fmla="*/ 74 h 400"/>
                <a:gd name="T98" fmla="*/ 321 w 329"/>
                <a:gd name="T99" fmla="*/ 73 h 400"/>
                <a:gd name="T100" fmla="*/ 319 w 329"/>
                <a:gd name="T101" fmla="*/ 65 h 400"/>
                <a:gd name="T102" fmla="*/ 319 w 329"/>
                <a:gd name="T103" fmla="*/ 60 h 400"/>
                <a:gd name="T104" fmla="*/ 315 w 329"/>
                <a:gd name="T105" fmla="*/ 49 h 400"/>
                <a:gd name="T106" fmla="*/ 304 w 329"/>
                <a:gd name="T107" fmla="*/ 40 h 400"/>
                <a:gd name="T108" fmla="*/ 286 w 329"/>
                <a:gd name="T109" fmla="*/ 34 h 400"/>
                <a:gd name="T110" fmla="*/ 255 w 329"/>
                <a:gd name="T111" fmla="*/ 31 h 400"/>
                <a:gd name="T112" fmla="*/ 189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89" y="249"/>
                  </a:moveTo>
                  <a:lnTo>
                    <a:pt x="189" y="249"/>
                  </a:lnTo>
                  <a:lnTo>
                    <a:pt x="190" y="316"/>
                  </a:lnTo>
                  <a:lnTo>
                    <a:pt x="190" y="343"/>
                  </a:lnTo>
                  <a:lnTo>
                    <a:pt x="192" y="362"/>
                  </a:lnTo>
                  <a:lnTo>
                    <a:pt x="192" y="362"/>
                  </a:lnTo>
                  <a:lnTo>
                    <a:pt x="194" y="373"/>
                  </a:lnTo>
                  <a:lnTo>
                    <a:pt x="198" y="381"/>
                  </a:lnTo>
                  <a:lnTo>
                    <a:pt x="200" y="385"/>
                  </a:lnTo>
                  <a:lnTo>
                    <a:pt x="202" y="388"/>
                  </a:lnTo>
                  <a:lnTo>
                    <a:pt x="207" y="390"/>
                  </a:lnTo>
                  <a:lnTo>
                    <a:pt x="212" y="391"/>
                  </a:lnTo>
                  <a:lnTo>
                    <a:pt x="212" y="391"/>
                  </a:lnTo>
                  <a:lnTo>
                    <a:pt x="236" y="392"/>
                  </a:lnTo>
                  <a:lnTo>
                    <a:pt x="236" y="392"/>
                  </a:lnTo>
                  <a:lnTo>
                    <a:pt x="239" y="394"/>
                  </a:lnTo>
                  <a:lnTo>
                    <a:pt x="240" y="396"/>
                  </a:lnTo>
                  <a:lnTo>
                    <a:pt x="240" y="396"/>
                  </a:lnTo>
                  <a:lnTo>
                    <a:pt x="239" y="397"/>
                  </a:lnTo>
                  <a:lnTo>
                    <a:pt x="238" y="398"/>
                  </a:lnTo>
                  <a:lnTo>
                    <a:pt x="235" y="400"/>
                  </a:lnTo>
                  <a:lnTo>
                    <a:pt x="232" y="400"/>
                  </a:lnTo>
                  <a:lnTo>
                    <a:pt x="232" y="400"/>
                  </a:lnTo>
                  <a:lnTo>
                    <a:pt x="190" y="400"/>
                  </a:lnTo>
                  <a:lnTo>
                    <a:pt x="167" y="398"/>
                  </a:lnTo>
                  <a:lnTo>
                    <a:pt x="167" y="398"/>
                  </a:lnTo>
                  <a:lnTo>
                    <a:pt x="147" y="400"/>
                  </a:lnTo>
                  <a:lnTo>
                    <a:pt x="118" y="400"/>
                  </a:lnTo>
                  <a:lnTo>
                    <a:pt x="118" y="400"/>
                  </a:lnTo>
                  <a:lnTo>
                    <a:pt x="110" y="400"/>
                  </a:lnTo>
                  <a:lnTo>
                    <a:pt x="109" y="398"/>
                  </a:lnTo>
                  <a:lnTo>
                    <a:pt x="109" y="396"/>
                  </a:lnTo>
                  <a:lnTo>
                    <a:pt x="109" y="396"/>
                  </a:lnTo>
                  <a:lnTo>
                    <a:pt x="109" y="394"/>
                  </a:lnTo>
                  <a:lnTo>
                    <a:pt x="113" y="392"/>
                  </a:lnTo>
                  <a:lnTo>
                    <a:pt x="113" y="392"/>
                  </a:lnTo>
                  <a:lnTo>
                    <a:pt x="121" y="392"/>
                  </a:lnTo>
                  <a:lnTo>
                    <a:pt x="128" y="391"/>
                  </a:lnTo>
                  <a:lnTo>
                    <a:pt x="128" y="391"/>
                  </a:lnTo>
                  <a:lnTo>
                    <a:pt x="132" y="390"/>
                  </a:lnTo>
                  <a:lnTo>
                    <a:pt x="134" y="388"/>
                  </a:lnTo>
                  <a:lnTo>
                    <a:pt x="137" y="385"/>
                  </a:lnTo>
                  <a:lnTo>
                    <a:pt x="139" y="381"/>
                  </a:lnTo>
                  <a:lnTo>
                    <a:pt x="142" y="373"/>
                  </a:lnTo>
                  <a:lnTo>
                    <a:pt x="143" y="362"/>
                  </a:lnTo>
                  <a:lnTo>
                    <a:pt x="143" y="362"/>
                  </a:lnTo>
                  <a:lnTo>
                    <a:pt x="145" y="343"/>
                  </a:lnTo>
                  <a:lnTo>
                    <a:pt x="145" y="316"/>
                  </a:lnTo>
                  <a:lnTo>
                    <a:pt x="145" y="249"/>
                  </a:lnTo>
                  <a:lnTo>
                    <a:pt x="145" y="29"/>
                  </a:lnTo>
                  <a:lnTo>
                    <a:pt x="69" y="31"/>
                  </a:lnTo>
                  <a:lnTo>
                    <a:pt x="69" y="31"/>
                  </a:lnTo>
                  <a:lnTo>
                    <a:pt x="48" y="32"/>
                  </a:lnTo>
                  <a:lnTo>
                    <a:pt x="41" y="33"/>
                  </a:lnTo>
                  <a:lnTo>
                    <a:pt x="34" y="34"/>
                  </a:lnTo>
                  <a:lnTo>
                    <a:pt x="28" y="37"/>
                  </a:lnTo>
                  <a:lnTo>
                    <a:pt x="24" y="40"/>
                  </a:lnTo>
                  <a:lnTo>
                    <a:pt x="19" y="44"/>
                  </a:lnTo>
                  <a:lnTo>
                    <a:pt x="17" y="48"/>
                  </a:lnTo>
                  <a:lnTo>
                    <a:pt x="17" y="48"/>
                  </a:lnTo>
                  <a:lnTo>
                    <a:pt x="11" y="57"/>
                  </a:lnTo>
                  <a:lnTo>
                    <a:pt x="7" y="63"/>
                  </a:lnTo>
                  <a:lnTo>
                    <a:pt x="7" y="63"/>
                  </a:lnTo>
                  <a:lnTo>
                    <a:pt x="5" y="68"/>
                  </a:lnTo>
                  <a:lnTo>
                    <a:pt x="2" y="68"/>
                  </a:lnTo>
                  <a:lnTo>
                    <a:pt x="2" y="68"/>
                  </a:lnTo>
                  <a:lnTo>
                    <a:pt x="0" y="67"/>
                  </a:lnTo>
                  <a:lnTo>
                    <a:pt x="0" y="65"/>
                  </a:lnTo>
                  <a:lnTo>
                    <a:pt x="0" y="65"/>
                  </a:lnTo>
                  <a:lnTo>
                    <a:pt x="5" y="37"/>
                  </a:lnTo>
                  <a:lnTo>
                    <a:pt x="11" y="10"/>
                  </a:lnTo>
                  <a:lnTo>
                    <a:pt x="11" y="10"/>
                  </a:lnTo>
                  <a:lnTo>
                    <a:pt x="13" y="4"/>
                  </a:lnTo>
                  <a:lnTo>
                    <a:pt x="14" y="1"/>
                  </a:lnTo>
                  <a:lnTo>
                    <a:pt x="17" y="0"/>
                  </a:lnTo>
                  <a:lnTo>
                    <a:pt x="17" y="0"/>
                  </a:lnTo>
                  <a:lnTo>
                    <a:pt x="19" y="1"/>
                  </a:lnTo>
                  <a:lnTo>
                    <a:pt x="24" y="3"/>
                  </a:lnTo>
                  <a:lnTo>
                    <a:pt x="30" y="5"/>
                  </a:lnTo>
                  <a:lnTo>
                    <a:pt x="39" y="6"/>
                  </a:lnTo>
                  <a:lnTo>
                    <a:pt x="39" y="6"/>
                  </a:lnTo>
                  <a:lnTo>
                    <a:pt x="80" y="9"/>
                  </a:lnTo>
                  <a:lnTo>
                    <a:pt x="274" y="9"/>
                  </a:lnTo>
                  <a:lnTo>
                    <a:pt x="274" y="9"/>
                  </a:lnTo>
                  <a:lnTo>
                    <a:pt x="296" y="9"/>
                  </a:lnTo>
                  <a:lnTo>
                    <a:pt x="312" y="6"/>
                  </a:lnTo>
                  <a:lnTo>
                    <a:pt x="326" y="4"/>
                  </a:lnTo>
                  <a:lnTo>
                    <a:pt x="326" y="4"/>
                  </a:lnTo>
                  <a:lnTo>
                    <a:pt x="327" y="4"/>
                  </a:lnTo>
                  <a:lnTo>
                    <a:pt x="329" y="6"/>
                  </a:lnTo>
                  <a:lnTo>
                    <a:pt x="329" y="10"/>
                  </a:lnTo>
                  <a:lnTo>
                    <a:pt x="329" y="10"/>
                  </a:lnTo>
                  <a:lnTo>
                    <a:pt x="327" y="67"/>
                  </a:lnTo>
                  <a:lnTo>
                    <a:pt x="327" y="67"/>
                  </a:lnTo>
                  <a:lnTo>
                    <a:pt x="327" y="71"/>
                  </a:lnTo>
                  <a:lnTo>
                    <a:pt x="326" y="72"/>
                  </a:lnTo>
                  <a:lnTo>
                    <a:pt x="325" y="73"/>
                  </a:lnTo>
                  <a:lnTo>
                    <a:pt x="324" y="74"/>
                  </a:lnTo>
                  <a:lnTo>
                    <a:pt x="324" y="74"/>
                  </a:lnTo>
                  <a:lnTo>
                    <a:pt x="321" y="73"/>
                  </a:lnTo>
                  <a:lnTo>
                    <a:pt x="320" y="72"/>
                  </a:lnTo>
                  <a:lnTo>
                    <a:pt x="319" y="65"/>
                  </a:lnTo>
                  <a:lnTo>
                    <a:pt x="319" y="60"/>
                  </a:lnTo>
                  <a:lnTo>
                    <a:pt x="319" y="60"/>
                  </a:lnTo>
                  <a:lnTo>
                    <a:pt x="318" y="54"/>
                  </a:lnTo>
                  <a:lnTo>
                    <a:pt x="315" y="49"/>
                  </a:lnTo>
                  <a:lnTo>
                    <a:pt x="310" y="44"/>
                  </a:lnTo>
                  <a:lnTo>
                    <a:pt x="304" y="40"/>
                  </a:lnTo>
                  <a:lnTo>
                    <a:pt x="296" y="37"/>
                  </a:lnTo>
                  <a:lnTo>
                    <a:pt x="286" y="34"/>
                  </a:lnTo>
                  <a:lnTo>
                    <a:pt x="272" y="32"/>
                  </a:lnTo>
                  <a:lnTo>
                    <a:pt x="255" y="31"/>
                  </a:lnTo>
                  <a:lnTo>
                    <a:pt x="189" y="29"/>
                  </a:lnTo>
                  <a:lnTo>
                    <a:pt x="189"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0"/>
            <p:cNvSpPr>
              <a:spLocks/>
            </p:cNvSpPr>
            <p:nvPr userDrawn="1"/>
          </p:nvSpPr>
          <p:spPr bwMode="auto">
            <a:xfrm>
              <a:off x="3115" y="659"/>
              <a:ext cx="110" cy="134"/>
            </a:xfrm>
            <a:custGeom>
              <a:avLst/>
              <a:gdLst>
                <a:gd name="T0" fmla="*/ 191 w 329"/>
                <a:gd name="T1" fmla="*/ 249 h 400"/>
                <a:gd name="T2" fmla="*/ 191 w 329"/>
                <a:gd name="T3" fmla="*/ 343 h 400"/>
                <a:gd name="T4" fmla="*/ 192 w 329"/>
                <a:gd name="T5" fmla="*/ 362 h 400"/>
                <a:gd name="T6" fmla="*/ 198 w 329"/>
                <a:gd name="T7" fmla="*/ 381 h 400"/>
                <a:gd name="T8" fmla="*/ 203 w 329"/>
                <a:gd name="T9" fmla="*/ 388 h 400"/>
                <a:gd name="T10" fmla="*/ 213 w 329"/>
                <a:gd name="T11" fmla="*/ 391 h 400"/>
                <a:gd name="T12" fmla="*/ 237 w 329"/>
                <a:gd name="T13" fmla="*/ 392 h 400"/>
                <a:gd name="T14" fmla="*/ 239 w 329"/>
                <a:gd name="T15" fmla="*/ 394 h 400"/>
                <a:gd name="T16" fmla="*/ 241 w 329"/>
                <a:gd name="T17" fmla="*/ 396 h 400"/>
                <a:gd name="T18" fmla="*/ 238 w 329"/>
                <a:gd name="T19" fmla="*/ 398 h 400"/>
                <a:gd name="T20" fmla="*/ 232 w 329"/>
                <a:gd name="T21" fmla="*/ 400 h 400"/>
                <a:gd name="T22" fmla="*/ 191 w 329"/>
                <a:gd name="T23" fmla="*/ 400 h 400"/>
                <a:gd name="T24" fmla="*/ 169 w 329"/>
                <a:gd name="T25" fmla="*/ 398 h 400"/>
                <a:gd name="T26" fmla="*/ 118 w 329"/>
                <a:gd name="T27" fmla="*/ 400 h 400"/>
                <a:gd name="T28" fmla="*/ 111 w 329"/>
                <a:gd name="T29" fmla="*/ 400 h 400"/>
                <a:gd name="T30" fmla="*/ 109 w 329"/>
                <a:gd name="T31" fmla="*/ 396 h 400"/>
                <a:gd name="T32" fmla="*/ 109 w 329"/>
                <a:gd name="T33" fmla="*/ 394 h 400"/>
                <a:gd name="T34" fmla="*/ 113 w 329"/>
                <a:gd name="T35" fmla="*/ 392 h 400"/>
                <a:gd name="T36" fmla="*/ 129 w 329"/>
                <a:gd name="T37" fmla="*/ 391 h 400"/>
                <a:gd name="T38" fmla="*/ 133 w 329"/>
                <a:gd name="T39" fmla="*/ 390 h 400"/>
                <a:gd name="T40" fmla="*/ 137 w 329"/>
                <a:gd name="T41" fmla="*/ 385 h 400"/>
                <a:gd name="T42" fmla="*/ 142 w 329"/>
                <a:gd name="T43" fmla="*/ 373 h 400"/>
                <a:gd name="T44" fmla="*/ 143 w 329"/>
                <a:gd name="T45" fmla="*/ 362 h 400"/>
                <a:gd name="T46" fmla="*/ 146 w 329"/>
                <a:gd name="T47" fmla="*/ 316 h 400"/>
                <a:gd name="T48" fmla="*/ 147 w 329"/>
                <a:gd name="T49" fmla="*/ 29 h 400"/>
                <a:gd name="T50" fmla="*/ 69 w 329"/>
                <a:gd name="T51" fmla="*/ 31 h 400"/>
                <a:gd name="T52" fmla="*/ 41 w 329"/>
                <a:gd name="T53" fmla="*/ 33 h 400"/>
                <a:gd name="T54" fmla="*/ 28 w 329"/>
                <a:gd name="T55" fmla="*/ 37 h 400"/>
                <a:gd name="T56" fmla="*/ 20 w 329"/>
                <a:gd name="T57" fmla="*/ 44 h 400"/>
                <a:gd name="T58" fmla="*/ 17 w 329"/>
                <a:gd name="T59" fmla="*/ 48 h 400"/>
                <a:gd name="T60" fmla="*/ 8 w 329"/>
                <a:gd name="T61" fmla="*/ 63 h 400"/>
                <a:gd name="T62" fmla="*/ 5 w 329"/>
                <a:gd name="T63" fmla="*/ 68 h 400"/>
                <a:gd name="T64" fmla="*/ 3 w 329"/>
                <a:gd name="T65" fmla="*/ 68 h 400"/>
                <a:gd name="T66" fmla="*/ 0 w 329"/>
                <a:gd name="T67" fmla="*/ 65 h 400"/>
                <a:gd name="T68" fmla="*/ 6 w 329"/>
                <a:gd name="T69" fmla="*/ 37 h 400"/>
                <a:gd name="T70" fmla="*/ 11 w 329"/>
                <a:gd name="T71" fmla="*/ 10 h 400"/>
                <a:gd name="T72" fmla="*/ 15 w 329"/>
                <a:gd name="T73" fmla="*/ 1 h 400"/>
                <a:gd name="T74" fmla="*/ 17 w 329"/>
                <a:gd name="T75" fmla="*/ 0 h 400"/>
                <a:gd name="T76" fmla="*/ 25 w 329"/>
                <a:gd name="T77" fmla="*/ 3 h 400"/>
                <a:gd name="T78" fmla="*/ 40 w 329"/>
                <a:gd name="T79" fmla="*/ 6 h 400"/>
                <a:gd name="T80" fmla="*/ 80 w 329"/>
                <a:gd name="T81" fmla="*/ 9 h 400"/>
                <a:gd name="T82" fmla="*/ 276 w 329"/>
                <a:gd name="T83" fmla="*/ 9 h 400"/>
                <a:gd name="T84" fmla="*/ 312 w 329"/>
                <a:gd name="T85" fmla="*/ 6 h 400"/>
                <a:gd name="T86" fmla="*/ 327 w 329"/>
                <a:gd name="T87" fmla="*/ 4 h 400"/>
                <a:gd name="T88" fmla="*/ 329 w 329"/>
                <a:gd name="T89" fmla="*/ 6 h 400"/>
                <a:gd name="T90" fmla="*/ 329 w 329"/>
                <a:gd name="T91" fmla="*/ 10 h 400"/>
                <a:gd name="T92" fmla="*/ 328 w 329"/>
                <a:gd name="T93" fmla="*/ 67 h 400"/>
                <a:gd name="T94" fmla="*/ 327 w 329"/>
                <a:gd name="T95" fmla="*/ 72 h 400"/>
                <a:gd name="T96" fmla="*/ 324 w 329"/>
                <a:gd name="T97" fmla="*/ 74 h 400"/>
                <a:gd name="T98" fmla="*/ 323 w 329"/>
                <a:gd name="T99" fmla="*/ 73 h 400"/>
                <a:gd name="T100" fmla="*/ 319 w 329"/>
                <a:gd name="T101" fmla="*/ 65 h 400"/>
                <a:gd name="T102" fmla="*/ 319 w 329"/>
                <a:gd name="T103" fmla="*/ 60 h 400"/>
                <a:gd name="T104" fmla="*/ 316 w 329"/>
                <a:gd name="T105" fmla="*/ 49 h 400"/>
                <a:gd name="T106" fmla="*/ 305 w 329"/>
                <a:gd name="T107" fmla="*/ 40 h 400"/>
                <a:gd name="T108" fmla="*/ 287 w 329"/>
                <a:gd name="T109" fmla="*/ 34 h 400"/>
                <a:gd name="T110" fmla="*/ 255 w 329"/>
                <a:gd name="T111" fmla="*/ 31 h 400"/>
                <a:gd name="T112" fmla="*/ 191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1" y="249"/>
                  </a:moveTo>
                  <a:lnTo>
                    <a:pt x="191" y="249"/>
                  </a:lnTo>
                  <a:lnTo>
                    <a:pt x="191" y="316"/>
                  </a:lnTo>
                  <a:lnTo>
                    <a:pt x="191" y="343"/>
                  </a:lnTo>
                  <a:lnTo>
                    <a:pt x="192" y="362"/>
                  </a:lnTo>
                  <a:lnTo>
                    <a:pt x="192" y="362"/>
                  </a:lnTo>
                  <a:lnTo>
                    <a:pt x="194" y="373"/>
                  </a:lnTo>
                  <a:lnTo>
                    <a:pt x="198" y="381"/>
                  </a:lnTo>
                  <a:lnTo>
                    <a:pt x="200" y="385"/>
                  </a:lnTo>
                  <a:lnTo>
                    <a:pt x="203" y="388"/>
                  </a:lnTo>
                  <a:lnTo>
                    <a:pt x="208" y="390"/>
                  </a:lnTo>
                  <a:lnTo>
                    <a:pt x="213" y="391"/>
                  </a:lnTo>
                  <a:lnTo>
                    <a:pt x="213" y="391"/>
                  </a:lnTo>
                  <a:lnTo>
                    <a:pt x="237" y="392"/>
                  </a:lnTo>
                  <a:lnTo>
                    <a:pt x="237" y="392"/>
                  </a:lnTo>
                  <a:lnTo>
                    <a:pt x="239" y="394"/>
                  </a:lnTo>
                  <a:lnTo>
                    <a:pt x="241" y="396"/>
                  </a:lnTo>
                  <a:lnTo>
                    <a:pt x="241" y="396"/>
                  </a:lnTo>
                  <a:lnTo>
                    <a:pt x="239" y="397"/>
                  </a:lnTo>
                  <a:lnTo>
                    <a:pt x="238" y="398"/>
                  </a:lnTo>
                  <a:lnTo>
                    <a:pt x="236" y="400"/>
                  </a:lnTo>
                  <a:lnTo>
                    <a:pt x="232" y="400"/>
                  </a:lnTo>
                  <a:lnTo>
                    <a:pt x="232" y="400"/>
                  </a:lnTo>
                  <a:lnTo>
                    <a:pt x="191" y="400"/>
                  </a:lnTo>
                  <a:lnTo>
                    <a:pt x="169" y="398"/>
                  </a:lnTo>
                  <a:lnTo>
                    <a:pt x="169" y="398"/>
                  </a:lnTo>
                  <a:lnTo>
                    <a:pt x="148" y="400"/>
                  </a:lnTo>
                  <a:lnTo>
                    <a:pt x="118" y="400"/>
                  </a:lnTo>
                  <a:lnTo>
                    <a:pt x="118" y="400"/>
                  </a:lnTo>
                  <a:lnTo>
                    <a:pt x="111" y="400"/>
                  </a:lnTo>
                  <a:lnTo>
                    <a:pt x="109" y="398"/>
                  </a:lnTo>
                  <a:lnTo>
                    <a:pt x="109" y="396"/>
                  </a:lnTo>
                  <a:lnTo>
                    <a:pt x="109" y="396"/>
                  </a:lnTo>
                  <a:lnTo>
                    <a:pt x="109" y="394"/>
                  </a:lnTo>
                  <a:lnTo>
                    <a:pt x="113" y="392"/>
                  </a:lnTo>
                  <a:lnTo>
                    <a:pt x="113" y="392"/>
                  </a:lnTo>
                  <a:lnTo>
                    <a:pt x="122" y="392"/>
                  </a:lnTo>
                  <a:lnTo>
                    <a:pt x="129" y="391"/>
                  </a:lnTo>
                  <a:lnTo>
                    <a:pt x="129" y="391"/>
                  </a:lnTo>
                  <a:lnTo>
                    <a:pt x="133" y="390"/>
                  </a:lnTo>
                  <a:lnTo>
                    <a:pt x="135" y="388"/>
                  </a:lnTo>
                  <a:lnTo>
                    <a:pt x="137" y="385"/>
                  </a:lnTo>
                  <a:lnTo>
                    <a:pt x="140" y="381"/>
                  </a:lnTo>
                  <a:lnTo>
                    <a:pt x="142" y="373"/>
                  </a:lnTo>
                  <a:lnTo>
                    <a:pt x="143" y="362"/>
                  </a:lnTo>
                  <a:lnTo>
                    <a:pt x="143" y="362"/>
                  </a:lnTo>
                  <a:lnTo>
                    <a:pt x="146" y="343"/>
                  </a:lnTo>
                  <a:lnTo>
                    <a:pt x="146" y="316"/>
                  </a:lnTo>
                  <a:lnTo>
                    <a:pt x="147" y="249"/>
                  </a:lnTo>
                  <a:lnTo>
                    <a:pt x="147" y="29"/>
                  </a:lnTo>
                  <a:lnTo>
                    <a:pt x="69" y="31"/>
                  </a:lnTo>
                  <a:lnTo>
                    <a:pt x="69" y="31"/>
                  </a:lnTo>
                  <a:lnTo>
                    <a:pt x="49" y="32"/>
                  </a:lnTo>
                  <a:lnTo>
                    <a:pt x="41" y="33"/>
                  </a:lnTo>
                  <a:lnTo>
                    <a:pt x="34" y="34"/>
                  </a:lnTo>
                  <a:lnTo>
                    <a:pt x="28" y="37"/>
                  </a:lnTo>
                  <a:lnTo>
                    <a:pt x="25" y="40"/>
                  </a:lnTo>
                  <a:lnTo>
                    <a:pt x="20" y="44"/>
                  </a:lnTo>
                  <a:lnTo>
                    <a:pt x="17" y="48"/>
                  </a:lnTo>
                  <a:lnTo>
                    <a:pt x="17" y="48"/>
                  </a:lnTo>
                  <a:lnTo>
                    <a:pt x="11" y="57"/>
                  </a:lnTo>
                  <a:lnTo>
                    <a:pt x="8" y="63"/>
                  </a:lnTo>
                  <a:lnTo>
                    <a:pt x="8" y="63"/>
                  </a:lnTo>
                  <a:lnTo>
                    <a:pt x="5" y="68"/>
                  </a:lnTo>
                  <a:lnTo>
                    <a:pt x="3" y="68"/>
                  </a:lnTo>
                  <a:lnTo>
                    <a:pt x="3" y="68"/>
                  </a:lnTo>
                  <a:lnTo>
                    <a:pt x="1" y="67"/>
                  </a:lnTo>
                  <a:lnTo>
                    <a:pt x="0" y="65"/>
                  </a:lnTo>
                  <a:lnTo>
                    <a:pt x="0" y="65"/>
                  </a:lnTo>
                  <a:lnTo>
                    <a:pt x="6" y="37"/>
                  </a:lnTo>
                  <a:lnTo>
                    <a:pt x="11" y="10"/>
                  </a:lnTo>
                  <a:lnTo>
                    <a:pt x="11" y="10"/>
                  </a:lnTo>
                  <a:lnTo>
                    <a:pt x="14" y="4"/>
                  </a:lnTo>
                  <a:lnTo>
                    <a:pt x="15" y="1"/>
                  </a:lnTo>
                  <a:lnTo>
                    <a:pt x="17" y="0"/>
                  </a:lnTo>
                  <a:lnTo>
                    <a:pt x="17" y="0"/>
                  </a:lnTo>
                  <a:lnTo>
                    <a:pt x="20" y="1"/>
                  </a:lnTo>
                  <a:lnTo>
                    <a:pt x="25" y="3"/>
                  </a:lnTo>
                  <a:lnTo>
                    <a:pt x="31" y="5"/>
                  </a:lnTo>
                  <a:lnTo>
                    <a:pt x="40" y="6"/>
                  </a:lnTo>
                  <a:lnTo>
                    <a:pt x="40" y="6"/>
                  </a:lnTo>
                  <a:lnTo>
                    <a:pt x="80" y="9"/>
                  </a:lnTo>
                  <a:lnTo>
                    <a:pt x="276" y="9"/>
                  </a:lnTo>
                  <a:lnTo>
                    <a:pt x="276" y="9"/>
                  </a:lnTo>
                  <a:lnTo>
                    <a:pt x="296" y="9"/>
                  </a:lnTo>
                  <a:lnTo>
                    <a:pt x="312" y="6"/>
                  </a:lnTo>
                  <a:lnTo>
                    <a:pt x="327" y="4"/>
                  </a:lnTo>
                  <a:lnTo>
                    <a:pt x="327" y="4"/>
                  </a:lnTo>
                  <a:lnTo>
                    <a:pt x="328" y="4"/>
                  </a:lnTo>
                  <a:lnTo>
                    <a:pt x="329" y="6"/>
                  </a:lnTo>
                  <a:lnTo>
                    <a:pt x="329" y="10"/>
                  </a:lnTo>
                  <a:lnTo>
                    <a:pt x="329" y="10"/>
                  </a:lnTo>
                  <a:lnTo>
                    <a:pt x="328" y="67"/>
                  </a:lnTo>
                  <a:lnTo>
                    <a:pt x="328" y="67"/>
                  </a:lnTo>
                  <a:lnTo>
                    <a:pt x="328" y="71"/>
                  </a:lnTo>
                  <a:lnTo>
                    <a:pt x="327" y="72"/>
                  </a:lnTo>
                  <a:lnTo>
                    <a:pt x="325" y="73"/>
                  </a:lnTo>
                  <a:lnTo>
                    <a:pt x="324" y="74"/>
                  </a:lnTo>
                  <a:lnTo>
                    <a:pt x="324" y="74"/>
                  </a:lnTo>
                  <a:lnTo>
                    <a:pt x="323" y="73"/>
                  </a:lnTo>
                  <a:lnTo>
                    <a:pt x="322" y="72"/>
                  </a:lnTo>
                  <a:lnTo>
                    <a:pt x="319" y="65"/>
                  </a:lnTo>
                  <a:lnTo>
                    <a:pt x="319" y="60"/>
                  </a:lnTo>
                  <a:lnTo>
                    <a:pt x="319" y="60"/>
                  </a:lnTo>
                  <a:lnTo>
                    <a:pt x="318" y="54"/>
                  </a:lnTo>
                  <a:lnTo>
                    <a:pt x="316" y="49"/>
                  </a:lnTo>
                  <a:lnTo>
                    <a:pt x="311" y="44"/>
                  </a:lnTo>
                  <a:lnTo>
                    <a:pt x="305" y="40"/>
                  </a:lnTo>
                  <a:lnTo>
                    <a:pt x="298" y="37"/>
                  </a:lnTo>
                  <a:lnTo>
                    <a:pt x="287" y="34"/>
                  </a:lnTo>
                  <a:lnTo>
                    <a:pt x="272" y="32"/>
                  </a:lnTo>
                  <a:lnTo>
                    <a:pt x="255" y="31"/>
                  </a:lnTo>
                  <a:lnTo>
                    <a:pt x="191" y="29"/>
                  </a:lnTo>
                  <a:lnTo>
                    <a:pt x="191"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1"/>
            <p:cNvSpPr>
              <a:spLocks noEditPoints="1"/>
            </p:cNvSpPr>
            <p:nvPr userDrawn="1"/>
          </p:nvSpPr>
          <p:spPr bwMode="auto">
            <a:xfrm>
              <a:off x="3271" y="659"/>
              <a:ext cx="136" cy="136"/>
            </a:xfrm>
            <a:custGeom>
              <a:avLst/>
              <a:gdLst>
                <a:gd name="T0" fmla="*/ 226 w 409"/>
                <a:gd name="T1" fmla="*/ 1 h 407"/>
                <a:gd name="T2" fmla="*/ 286 w 409"/>
                <a:gd name="T3" fmla="*/ 14 h 407"/>
                <a:gd name="T4" fmla="*/ 337 w 409"/>
                <a:gd name="T5" fmla="*/ 40 h 407"/>
                <a:gd name="T6" fmla="*/ 375 w 409"/>
                <a:gd name="T7" fmla="*/ 80 h 407"/>
                <a:gd name="T8" fmla="*/ 400 w 409"/>
                <a:gd name="T9" fmla="*/ 133 h 407"/>
                <a:gd name="T10" fmla="*/ 409 w 409"/>
                <a:gd name="T11" fmla="*/ 194 h 407"/>
                <a:gd name="T12" fmla="*/ 405 w 409"/>
                <a:gd name="T13" fmla="*/ 237 h 407"/>
                <a:gd name="T14" fmla="*/ 386 w 409"/>
                <a:gd name="T15" fmla="*/ 295 h 407"/>
                <a:gd name="T16" fmla="*/ 352 w 409"/>
                <a:gd name="T17" fmla="*/ 345 h 407"/>
                <a:gd name="T18" fmla="*/ 305 w 409"/>
                <a:gd name="T19" fmla="*/ 381 h 407"/>
                <a:gd name="T20" fmla="*/ 247 w 409"/>
                <a:gd name="T21" fmla="*/ 403 h 407"/>
                <a:gd name="T22" fmla="*/ 202 w 409"/>
                <a:gd name="T23" fmla="*/ 407 h 407"/>
                <a:gd name="T24" fmla="*/ 130 w 409"/>
                <a:gd name="T25" fmla="*/ 396 h 407"/>
                <a:gd name="T26" fmla="*/ 76 w 409"/>
                <a:gd name="T27" fmla="*/ 367 h 407"/>
                <a:gd name="T28" fmla="*/ 37 w 409"/>
                <a:gd name="T29" fmla="*/ 326 h 407"/>
                <a:gd name="T30" fmla="*/ 11 w 409"/>
                <a:gd name="T31" fmla="*/ 275 h 407"/>
                <a:gd name="T32" fmla="*/ 0 w 409"/>
                <a:gd name="T33" fmla="*/ 221 h 407"/>
                <a:gd name="T34" fmla="*/ 0 w 409"/>
                <a:gd name="T35" fmla="*/ 187 h 407"/>
                <a:gd name="T36" fmla="*/ 13 w 409"/>
                <a:gd name="T37" fmla="*/ 136 h 407"/>
                <a:gd name="T38" fmla="*/ 37 w 409"/>
                <a:gd name="T39" fmla="*/ 86 h 407"/>
                <a:gd name="T40" fmla="*/ 77 w 409"/>
                <a:gd name="T41" fmla="*/ 43 h 407"/>
                <a:gd name="T42" fmla="*/ 133 w 409"/>
                <a:gd name="T43" fmla="*/ 12 h 407"/>
                <a:gd name="T44" fmla="*/ 204 w 409"/>
                <a:gd name="T45" fmla="*/ 0 h 407"/>
                <a:gd name="T46" fmla="*/ 225 w 409"/>
                <a:gd name="T47" fmla="*/ 388 h 407"/>
                <a:gd name="T48" fmla="*/ 258 w 409"/>
                <a:gd name="T49" fmla="*/ 381 h 407"/>
                <a:gd name="T50" fmla="*/ 293 w 409"/>
                <a:gd name="T51" fmla="*/ 364 h 407"/>
                <a:gd name="T52" fmla="*/ 326 w 409"/>
                <a:gd name="T53" fmla="*/ 332 h 407"/>
                <a:gd name="T54" fmla="*/ 350 w 409"/>
                <a:gd name="T55" fmla="*/ 282 h 407"/>
                <a:gd name="T56" fmla="*/ 360 w 409"/>
                <a:gd name="T57" fmla="*/ 209 h 407"/>
                <a:gd name="T58" fmla="*/ 356 w 409"/>
                <a:gd name="T59" fmla="*/ 165 h 407"/>
                <a:gd name="T60" fmla="*/ 339 w 409"/>
                <a:gd name="T61" fmla="*/ 109 h 407"/>
                <a:gd name="T62" fmla="*/ 311 w 409"/>
                <a:gd name="T63" fmla="*/ 67 h 407"/>
                <a:gd name="T64" fmla="*/ 275 w 409"/>
                <a:gd name="T65" fmla="*/ 37 h 407"/>
                <a:gd name="T66" fmla="*/ 232 w 409"/>
                <a:gd name="T67" fmla="*/ 21 h 407"/>
                <a:gd name="T68" fmla="*/ 202 w 409"/>
                <a:gd name="T69" fmla="*/ 17 h 407"/>
                <a:gd name="T70" fmla="*/ 155 w 409"/>
                <a:gd name="T71" fmla="*/ 23 h 407"/>
                <a:gd name="T72" fmla="*/ 116 w 409"/>
                <a:gd name="T73" fmla="*/ 41 h 407"/>
                <a:gd name="T74" fmla="*/ 83 w 409"/>
                <a:gd name="T75" fmla="*/ 72 h 407"/>
                <a:gd name="T76" fmla="*/ 61 w 409"/>
                <a:gd name="T77" fmla="*/ 114 h 407"/>
                <a:gd name="T78" fmla="*/ 50 w 409"/>
                <a:gd name="T79" fmla="*/ 168 h 407"/>
                <a:gd name="T80" fmla="*/ 50 w 409"/>
                <a:gd name="T81" fmla="*/ 210 h 407"/>
                <a:gd name="T82" fmla="*/ 62 w 409"/>
                <a:gd name="T83" fmla="*/ 271 h 407"/>
                <a:gd name="T84" fmla="*/ 87 w 409"/>
                <a:gd name="T85" fmla="*/ 320 h 407"/>
                <a:gd name="T86" fmla="*/ 122 w 409"/>
                <a:gd name="T87" fmla="*/ 357 h 407"/>
                <a:gd name="T88" fmla="*/ 165 w 409"/>
                <a:gd name="T89" fmla="*/ 379 h 407"/>
                <a:gd name="T90" fmla="*/ 215 w 409"/>
                <a:gd name="T91" fmla="*/ 38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9" h="407">
                  <a:moveTo>
                    <a:pt x="204" y="0"/>
                  </a:moveTo>
                  <a:lnTo>
                    <a:pt x="204" y="0"/>
                  </a:lnTo>
                  <a:lnTo>
                    <a:pt x="226" y="1"/>
                  </a:lnTo>
                  <a:lnTo>
                    <a:pt x="247" y="4"/>
                  </a:lnTo>
                  <a:lnTo>
                    <a:pt x="267" y="7"/>
                  </a:lnTo>
                  <a:lnTo>
                    <a:pt x="286" y="14"/>
                  </a:lnTo>
                  <a:lnTo>
                    <a:pt x="304" y="21"/>
                  </a:lnTo>
                  <a:lnTo>
                    <a:pt x="321" y="31"/>
                  </a:lnTo>
                  <a:lnTo>
                    <a:pt x="337" y="40"/>
                  </a:lnTo>
                  <a:lnTo>
                    <a:pt x="351" y="52"/>
                  </a:lnTo>
                  <a:lnTo>
                    <a:pt x="363" y="66"/>
                  </a:lnTo>
                  <a:lnTo>
                    <a:pt x="375" y="80"/>
                  </a:lnTo>
                  <a:lnTo>
                    <a:pt x="385" y="96"/>
                  </a:lnTo>
                  <a:lnTo>
                    <a:pt x="394" y="113"/>
                  </a:lnTo>
                  <a:lnTo>
                    <a:pt x="400" y="133"/>
                  </a:lnTo>
                  <a:lnTo>
                    <a:pt x="405" y="152"/>
                  </a:lnTo>
                  <a:lnTo>
                    <a:pt x="408" y="173"/>
                  </a:lnTo>
                  <a:lnTo>
                    <a:pt x="409" y="194"/>
                  </a:lnTo>
                  <a:lnTo>
                    <a:pt x="409" y="194"/>
                  </a:lnTo>
                  <a:lnTo>
                    <a:pt x="408" y="216"/>
                  </a:lnTo>
                  <a:lnTo>
                    <a:pt x="405" y="237"/>
                  </a:lnTo>
                  <a:lnTo>
                    <a:pt x="401" y="258"/>
                  </a:lnTo>
                  <a:lnTo>
                    <a:pt x="394" y="277"/>
                  </a:lnTo>
                  <a:lnTo>
                    <a:pt x="386" y="295"/>
                  </a:lnTo>
                  <a:lnTo>
                    <a:pt x="377" y="313"/>
                  </a:lnTo>
                  <a:lnTo>
                    <a:pt x="365" y="329"/>
                  </a:lnTo>
                  <a:lnTo>
                    <a:pt x="352" y="345"/>
                  </a:lnTo>
                  <a:lnTo>
                    <a:pt x="338" y="358"/>
                  </a:lnTo>
                  <a:lnTo>
                    <a:pt x="322" y="371"/>
                  </a:lnTo>
                  <a:lnTo>
                    <a:pt x="305" y="381"/>
                  </a:lnTo>
                  <a:lnTo>
                    <a:pt x="287" y="390"/>
                  </a:lnTo>
                  <a:lnTo>
                    <a:pt x="267" y="397"/>
                  </a:lnTo>
                  <a:lnTo>
                    <a:pt x="247" y="403"/>
                  </a:lnTo>
                  <a:lnTo>
                    <a:pt x="225" y="406"/>
                  </a:lnTo>
                  <a:lnTo>
                    <a:pt x="202" y="407"/>
                  </a:lnTo>
                  <a:lnTo>
                    <a:pt x="202" y="407"/>
                  </a:lnTo>
                  <a:lnTo>
                    <a:pt x="176" y="406"/>
                  </a:lnTo>
                  <a:lnTo>
                    <a:pt x="152" y="402"/>
                  </a:lnTo>
                  <a:lnTo>
                    <a:pt x="130" y="396"/>
                  </a:lnTo>
                  <a:lnTo>
                    <a:pt x="111" y="389"/>
                  </a:lnTo>
                  <a:lnTo>
                    <a:pt x="93" y="379"/>
                  </a:lnTo>
                  <a:lnTo>
                    <a:pt x="76" y="367"/>
                  </a:lnTo>
                  <a:lnTo>
                    <a:pt x="61" y="355"/>
                  </a:lnTo>
                  <a:lnTo>
                    <a:pt x="48" y="340"/>
                  </a:lnTo>
                  <a:lnTo>
                    <a:pt x="37" y="326"/>
                  </a:lnTo>
                  <a:lnTo>
                    <a:pt x="27" y="309"/>
                  </a:lnTo>
                  <a:lnTo>
                    <a:pt x="19" y="292"/>
                  </a:lnTo>
                  <a:lnTo>
                    <a:pt x="11" y="275"/>
                  </a:lnTo>
                  <a:lnTo>
                    <a:pt x="7" y="256"/>
                  </a:lnTo>
                  <a:lnTo>
                    <a:pt x="3" y="239"/>
                  </a:lnTo>
                  <a:lnTo>
                    <a:pt x="0" y="221"/>
                  </a:lnTo>
                  <a:lnTo>
                    <a:pt x="0" y="203"/>
                  </a:lnTo>
                  <a:lnTo>
                    <a:pt x="0" y="203"/>
                  </a:lnTo>
                  <a:lnTo>
                    <a:pt x="0" y="187"/>
                  </a:lnTo>
                  <a:lnTo>
                    <a:pt x="3" y="170"/>
                  </a:lnTo>
                  <a:lnTo>
                    <a:pt x="7" y="153"/>
                  </a:lnTo>
                  <a:lnTo>
                    <a:pt x="13" y="136"/>
                  </a:lnTo>
                  <a:lnTo>
                    <a:pt x="19" y="119"/>
                  </a:lnTo>
                  <a:lnTo>
                    <a:pt x="27" y="102"/>
                  </a:lnTo>
                  <a:lnTo>
                    <a:pt x="37" y="86"/>
                  </a:lnTo>
                  <a:lnTo>
                    <a:pt x="49" y="71"/>
                  </a:lnTo>
                  <a:lnTo>
                    <a:pt x="62" y="56"/>
                  </a:lnTo>
                  <a:lnTo>
                    <a:pt x="77" y="43"/>
                  </a:lnTo>
                  <a:lnTo>
                    <a:pt x="94" y="31"/>
                  </a:lnTo>
                  <a:lnTo>
                    <a:pt x="112" y="20"/>
                  </a:lnTo>
                  <a:lnTo>
                    <a:pt x="133" y="12"/>
                  </a:lnTo>
                  <a:lnTo>
                    <a:pt x="155" y="5"/>
                  </a:lnTo>
                  <a:lnTo>
                    <a:pt x="179" y="1"/>
                  </a:lnTo>
                  <a:lnTo>
                    <a:pt x="204" y="0"/>
                  </a:lnTo>
                  <a:close/>
                  <a:moveTo>
                    <a:pt x="215" y="388"/>
                  </a:moveTo>
                  <a:lnTo>
                    <a:pt x="215" y="388"/>
                  </a:lnTo>
                  <a:lnTo>
                    <a:pt x="225" y="388"/>
                  </a:lnTo>
                  <a:lnTo>
                    <a:pt x="236" y="386"/>
                  </a:lnTo>
                  <a:lnTo>
                    <a:pt x="247" y="384"/>
                  </a:lnTo>
                  <a:lnTo>
                    <a:pt x="258" y="381"/>
                  </a:lnTo>
                  <a:lnTo>
                    <a:pt x="270" y="377"/>
                  </a:lnTo>
                  <a:lnTo>
                    <a:pt x="282" y="371"/>
                  </a:lnTo>
                  <a:lnTo>
                    <a:pt x="293" y="364"/>
                  </a:lnTo>
                  <a:lnTo>
                    <a:pt x="305" y="355"/>
                  </a:lnTo>
                  <a:lnTo>
                    <a:pt x="316" y="345"/>
                  </a:lnTo>
                  <a:lnTo>
                    <a:pt x="326" y="332"/>
                  </a:lnTo>
                  <a:lnTo>
                    <a:pt x="335" y="318"/>
                  </a:lnTo>
                  <a:lnTo>
                    <a:pt x="343" y="301"/>
                  </a:lnTo>
                  <a:lnTo>
                    <a:pt x="350" y="282"/>
                  </a:lnTo>
                  <a:lnTo>
                    <a:pt x="355" y="260"/>
                  </a:lnTo>
                  <a:lnTo>
                    <a:pt x="358" y="237"/>
                  </a:lnTo>
                  <a:lnTo>
                    <a:pt x="360" y="209"/>
                  </a:lnTo>
                  <a:lnTo>
                    <a:pt x="360" y="209"/>
                  </a:lnTo>
                  <a:lnTo>
                    <a:pt x="358" y="187"/>
                  </a:lnTo>
                  <a:lnTo>
                    <a:pt x="356" y="165"/>
                  </a:lnTo>
                  <a:lnTo>
                    <a:pt x="351" y="146"/>
                  </a:lnTo>
                  <a:lnTo>
                    <a:pt x="346" y="126"/>
                  </a:lnTo>
                  <a:lnTo>
                    <a:pt x="339" y="109"/>
                  </a:lnTo>
                  <a:lnTo>
                    <a:pt x="331" y="94"/>
                  </a:lnTo>
                  <a:lnTo>
                    <a:pt x="322" y="80"/>
                  </a:lnTo>
                  <a:lnTo>
                    <a:pt x="311" y="67"/>
                  </a:lnTo>
                  <a:lnTo>
                    <a:pt x="300" y="56"/>
                  </a:lnTo>
                  <a:lnTo>
                    <a:pt x="287" y="45"/>
                  </a:lnTo>
                  <a:lnTo>
                    <a:pt x="275" y="37"/>
                  </a:lnTo>
                  <a:lnTo>
                    <a:pt x="260" y="31"/>
                  </a:lnTo>
                  <a:lnTo>
                    <a:pt x="247" y="24"/>
                  </a:lnTo>
                  <a:lnTo>
                    <a:pt x="232" y="21"/>
                  </a:lnTo>
                  <a:lnTo>
                    <a:pt x="216" y="18"/>
                  </a:lnTo>
                  <a:lnTo>
                    <a:pt x="202" y="17"/>
                  </a:lnTo>
                  <a:lnTo>
                    <a:pt x="202" y="17"/>
                  </a:lnTo>
                  <a:lnTo>
                    <a:pt x="185" y="18"/>
                  </a:lnTo>
                  <a:lnTo>
                    <a:pt x="170" y="21"/>
                  </a:lnTo>
                  <a:lnTo>
                    <a:pt x="155" y="23"/>
                  </a:lnTo>
                  <a:lnTo>
                    <a:pt x="141" y="28"/>
                  </a:lnTo>
                  <a:lnTo>
                    <a:pt x="128" y="34"/>
                  </a:lnTo>
                  <a:lnTo>
                    <a:pt x="116" y="41"/>
                  </a:lnTo>
                  <a:lnTo>
                    <a:pt x="104" y="51"/>
                  </a:lnTo>
                  <a:lnTo>
                    <a:pt x="93" y="61"/>
                  </a:lnTo>
                  <a:lnTo>
                    <a:pt x="83" y="72"/>
                  </a:lnTo>
                  <a:lnTo>
                    <a:pt x="74" y="85"/>
                  </a:lnTo>
                  <a:lnTo>
                    <a:pt x="67" y="99"/>
                  </a:lnTo>
                  <a:lnTo>
                    <a:pt x="61" y="114"/>
                  </a:lnTo>
                  <a:lnTo>
                    <a:pt x="56" y="130"/>
                  </a:lnTo>
                  <a:lnTo>
                    <a:pt x="53" y="148"/>
                  </a:lnTo>
                  <a:lnTo>
                    <a:pt x="50" y="168"/>
                  </a:lnTo>
                  <a:lnTo>
                    <a:pt x="50" y="188"/>
                  </a:lnTo>
                  <a:lnTo>
                    <a:pt x="50" y="188"/>
                  </a:lnTo>
                  <a:lnTo>
                    <a:pt x="50" y="210"/>
                  </a:lnTo>
                  <a:lnTo>
                    <a:pt x="53" y="232"/>
                  </a:lnTo>
                  <a:lnTo>
                    <a:pt x="57" y="252"/>
                  </a:lnTo>
                  <a:lnTo>
                    <a:pt x="62" y="271"/>
                  </a:lnTo>
                  <a:lnTo>
                    <a:pt x="70" y="288"/>
                  </a:lnTo>
                  <a:lnTo>
                    <a:pt x="78" y="305"/>
                  </a:lnTo>
                  <a:lnTo>
                    <a:pt x="87" y="320"/>
                  </a:lnTo>
                  <a:lnTo>
                    <a:pt x="98" y="334"/>
                  </a:lnTo>
                  <a:lnTo>
                    <a:pt x="110" y="346"/>
                  </a:lnTo>
                  <a:lnTo>
                    <a:pt x="122" y="357"/>
                  </a:lnTo>
                  <a:lnTo>
                    <a:pt x="136" y="366"/>
                  </a:lnTo>
                  <a:lnTo>
                    <a:pt x="151" y="373"/>
                  </a:lnTo>
                  <a:lnTo>
                    <a:pt x="165" y="379"/>
                  </a:lnTo>
                  <a:lnTo>
                    <a:pt x="182" y="384"/>
                  </a:lnTo>
                  <a:lnTo>
                    <a:pt x="198" y="386"/>
                  </a:lnTo>
                  <a:lnTo>
                    <a:pt x="215" y="388"/>
                  </a:lnTo>
                  <a:lnTo>
                    <a:pt x="215"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4"/>
            <p:cNvSpPr>
              <a:spLocks noEditPoints="1"/>
            </p:cNvSpPr>
            <p:nvPr userDrawn="1"/>
          </p:nvSpPr>
          <p:spPr bwMode="auto">
            <a:xfrm>
              <a:off x="3472" y="662"/>
              <a:ext cx="131" cy="131"/>
            </a:xfrm>
            <a:custGeom>
              <a:avLst/>
              <a:gdLst>
                <a:gd name="T0" fmla="*/ 43 w 392"/>
                <a:gd name="T1" fmla="*/ 39 h 393"/>
                <a:gd name="T2" fmla="*/ 39 w 392"/>
                <a:gd name="T3" fmla="*/ 19 h 393"/>
                <a:gd name="T4" fmla="*/ 22 w 392"/>
                <a:gd name="T5" fmla="*/ 9 h 393"/>
                <a:gd name="T6" fmla="*/ 3 w 392"/>
                <a:gd name="T7" fmla="*/ 8 h 393"/>
                <a:gd name="T8" fmla="*/ 0 w 392"/>
                <a:gd name="T9" fmla="*/ 3 h 393"/>
                <a:gd name="T10" fmla="*/ 45 w 392"/>
                <a:gd name="T11" fmla="*/ 2 h 393"/>
                <a:gd name="T12" fmla="*/ 127 w 392"/>
                <a:gd name="T13" fmla="*/ 0 h 393"/>
                <a:gd name="T14" fmla="*/ 189 w 392"/>
                <a:gd name="T15" fmla="*/ 8 h 393"/>
                <a:gd name="T16" fmla="*/ 223 w 392"/>
                <a:gd name="T17" fmla="*/ 24 h 393"/>
                <a:gd name="T18" fmla="*/ 246 w 392"/>
                <a:gd name="T19" fmla="*/ 49 h 393"/>
                <a:gd name="T20" fmla="*/ 258 w 392"/>
                <a:gd name="T21" fmla="*/ 94 h 393"/>
                <a:gd name="T22" fmla="*/ 251 w 392"/>
                <a:gd name="T23" fmla="*/ 138 h 393"/>
                <a:gd name="T24" fmla="*/ 212 w 392"/>
                <a:gd name="T25" fmla="*/ 198 h 393"/>
                <a:gd name="T26" fmla="*/ 280 w 392"/>
                <a:gd name="T27" fmla="*/ 320 h 393"/>
                <a:gd name="T28" fmla="*/ 324 w 392"/>
                <a:gd name="T29" fmla="*/ 365 h 393"/>
                <a:gd name="T30" fmla="*/ 355 w 392"/>
                <a:gd name="T31" fmla="*/ 382 h 393"/>
                <a:gd name="T32" fmla="*/ 387 w 392"/>
                <a:gd name="T33" fmla="*/ 385 h 393"/>
                <a:gd name="T34" fmla="*/ 392 w 392"/>
                <a:gd name="T35" fmla="*/ 389 h 393"/>
                <a:gd name="T36" fmla="*/ 343 w 392"/>
                <a:gd name="T37" fmla="*/ 393 h 393"/>
                <a:gd name="T38" fmla="*/ 297 w 392"/>
                <a:gd name="T39" fmla="*/ 388 h 393"/>
                <a:gd name="T40" fmla="*/ 270 w 392"/>
                <a:gd name="T41" fmla="*/ 372 h 393"/>
                <a:gd name="T42" fmla="*/ 217 w 392"/>
                <a:gd name="T43" fmla="*/ 306 h 393"/>
                <a:gd name="T44" fmla="*/ 160 w 392"/>
                <a:gd name="T45" fmla="*/ 230 h 393"/>
                <a:gd name="T46" fmla="*/ 90 w 392"/>
                <a:gd name="T47" fmla="*/ 226 h 393"/>
                <a:gd name="T48" fmla="*/ 86 w 392"/>
                <a:gd name="T49" fmla="*/ 242 h 393"/>
                <a:gd name="T50" fmla="*/ 88 w 392"/>
                <a:gd name="T51" fmla="*/ 355 h 393"/>
                <a:gd name="T52" fmla="*/ 99 w 392"/>
                <a:gd name="T53" fmla="*/ 381 h 393"/>
                <a:gd name="T54" fmla="*/ 132 w 392"/>
                <a:gd name="T55" fmla="*/ 385 h 393"/>
                <a:gd name="T56" fmla="*/ 137 w 392"/>
                <a:gd name="T57" fmla="*/ 389 h 393"/>
                <a:gd name="T58" fmla="*/ 128 w 392"/>
                <a:gd name="T59" fmla="*/ 393 h 393"/>
                <a:gd name="T60" fmla="*/ 64 w 392"/>
                <a:gd name="T61" fmla="*/ 391 h 393"/>
                <a:gd name="T62" fmla="*/ 10 w 392"/>
                <a:gd name="T63" fmla="*/ 393 h 393"/>
                <a:gd name="T64" fmla="*/ 8 w 392"/>
                <a:gd name="T65" fmla="*/ 387 h 393"/>
                <a:gd name="T66" fmla="*/ 27 w 392"/>
                <a:gd name="T67" fmla="*/ 384 h 393"/>
                <a:gd name="T68" fmla="*/ 36 w 392"/>
                <a:gd name="T69" fmla="*/ 378 h 393"/>
                <a:gd name="T70" fmla="*/ 42 w 392"/>
                <a:gd name="T71" fmla="*/ 355 h 393"/>
                <a:gd name="T72" fmla="*/ 45 w 392"/>
                <a:gd name="T73" fmla="*/ 151 h 393"/>
                <a:gd name="T74" fmla="*/ 90 w 392"/>
                <a:gd name="T75" fmla="*/ 202 h 393"/>
                <a:gd name="T76" fmla="*/ 127 w 392"/>
                <a:gd name="T77" fmla="*/ 211 h 393"/>
                <a:gd name="T78" fmla="*/ 164 w 392"/>
                <a:gd name="T79" fmla="*/ 209 h 393"/>
                <a:gd name="T80" fmla="*/ 190 w 392"/>
                <a:gd name="T81" fmla="*/ 196 h 393"/>
                <a:gd name="T82" fmla="*/ 210 w 392"/>
                <a:gd name="T83" fmla="*/ 161 h 393"/>
                <a:gd name="T84" fmla="*/ 215 w 392"/>
                <a:gd name="T85" fmla="*/ 121 h 393"/>
                <a:gd name="T86" fmla="*/ 209 w 392"/>
                <a:gd name="T87" fmla="*/ 77 h 393"/>
                <a:gd name="T88" fmla="*/ 190 w 392"/>
                <a:gd name="T89" fmla="*/ 44 h 393"/>
                <a:gd name="T90" fmla="*/ 162 w 392"/>
                <a:gd name="T91" fmla="*/ 25 h 393"/>
                <a:gd name="T92" fmla="*/ 125 w 392"/>
                <a:gd name="T93" fmla="*/ 17 h 393"/>
                <a:gd name="T94" fmla="*/ 91 w 392"/>
                <a:gd name="T95" fmla="*/ 2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393">
                  <a:moveTo>
                    <a:pt x="45" y="151"/>
                  </a:moveTo>
                  <a:lnTo>
                    <a:pt x="45" y="151"/>
                  </a:lnTo>
                  <a:lnTo>
                    <a:pt x="45" y="71"/>
                  </a:lnTo>
                  <a:lnTo>
                    <a:pt x="43" y="39"/>
                  </a:lnTo>
                  <a:lnTo>
                    <a:pt x="43" y="39"/>
                  </a:lnTo>
                  <a:lnTo>
                    <a:pt x="42" y="27"/>
                  </a:lnTo>
                  <a:lnTo>
                    <a:pt x="41" y="22"/>
                  </a:lnTo>
                  <a:lnTo>
                    <a:pt x="39" y="19"/>
                  </a:lnTo>
                  <a:lnTo>
                    <a:pt x="36" y="15"/>
                  </a:lnTo>
                  <a:lnTo>
                    <a:pt x="33" y="13"/>
                  </a:lnTo>
                  <a:lnTo>
                    <a:pt x="28" y="11"/>
                  </a:lnTo>
                  <a:lnTo>
                    <a:pt x="22" y="9"/>
                  </a:lnTo>
                  <a:lnTo>
                    <a:pt x="22" y="9"/>
                  </a:lnTo>
                  <a:lnTo>
                    <a:pt x="13" y="8"/>
                  </a:lnTo>
                  <a:lnTo>
                    <a:pt x="3" y="8"/>
                  </a:lnTo>
                  <a:lnTo>
                    <a:pt x="3" y="8"/>
                  </a:lnTo>
                  <a:lnTo>
                    <a:pt x="1" y="7"/>
                  </a:lnTo>
                  <a:lnTo>
                    <a:pt x="0" y="4"/>
                  </a:lnTo>
                  <a:lnTo>
                    <a:pt x="0" y="4"/>
                  </a:lnTo>
                  <a:lnTo>
                    <a:pt x="0" y="3"/>
                  </a:lnTo>
                  <a:lnTo>
                    <a:pt x="2" y="2"/>
                  </a:lnTo>
                  <a:lnTo>
                    <a:pt x="8" y="0"/>
                  </a:lnTo>
                  <a:lnTo>
                    <a:pt x="8" y="0"/>
                  </a:lnTo>
                  <a:lnTo>
                    <a:pt x="45" y="2"/>
                  </a:lnTo>
                  <a:lnTo>
                    <a:pt x="67" y="2"/>
                  </a:lnTo>
                  <a:lnTo>
                    <a:pt x="67" y="2"/>
                  </a:lnTo>
                  <a:lnTo>
                    <a:pt x="127" y="0"/>
                  </a:lnTo>
                  <a:lnTo>
                    <a:pt x="127" y="0"/>
                  </a:lnTo>
                  <a:lnTo>
                    <a:pt x="153" y="2"/>
                  </a:lnTo>
                  <a:lnTo>
                    <a:pt x="165" y="3"/>
                  </a:lnTo>
                  <a:lnTo>
                    <a:pt x="177" y="4"/>
                  </a:lnTo>
                  <a:lnTo>
                    <a:pt x="189" y="8"/>
                  </a:lnTo>
                  <a:lnTo>
                    <a:pt x="201" y="11"/>
                  </a:lnTo>
                  <a:lnTo>
                    <a:pt x="212" y="16"/>
                  </a:lnTo>
                  <a:lnTo>
                    <a:pt x="223" y="24"/>
                  </a:lnTo>
                  <a:lnTo>
                    <a:pt x="223" y="24"/>
                  </a:lnTo>
                  <a:lnTo>
                    <a:pt x="228" y="27"/>
                  </a:lnTo>
                  <a:lnTo>
                    <a:pt x="234" y="33"/>
                  </a:lnTo>
                  <a:lnTo>
                    <a:pt x="240" y="41"/>
                  </a:lnTo>
                  <a:lnTo>
                    <a:pt x="246" y="49"/>
                  </a:lnTo>
                  <a:lnTo>
                    <a:pt x="251" y="59"/>
                  </a:lnTo>
                  <a:lnTo>
                    <a:pt x="255" y="70"/>
                  </a:lnTo>
                  <a:lnTo>
                    <a:pt x="258" y="81"/>
                  </a:lnTo>
                  <a:lnTo>
                    <a:pt x="258" y="94"/>
                  </a:lnTo>
                  <a:lnTo>
                    <a:pt x="258" y="94"/>
                  </a:lnTo>
                  <a:lnTo>
                    <a:pt x="258" y="109"/>
                  </a:lnTo>
                  <a:lnTo>
                    <a:pt x="256" y="123"/>
                  </a:lnTo>
                  <a:lnTo>
                    <a:pt x="251" y="138"/>
                  </a:lnTo>
                  <a:lnTo>
                    <a:pt x="245" y="152"/>
                  </a:lnTo>
                  <a:lnTo>
                    <a:pt x="236" y="167"/>
                  </a:lnTo>
                  <a:lnTo>
                    <a:pt x="226" y="183"/>
                  </a:lnTo>
                  <a:lnTo>
                    <a:pt x="212" y="198"/>
                  </a:lnTo>
                  <a:lnTo>
                    <a:pt x="195" y="214"/>
                  </a:lnTo>
                  <a:lnTo>
                    <a:pt x="195" y="214"/>
                  </a:lnTo>
                  <a:lnTo>
                    <a:pt x="255" y="288"/>
                  </a:lnTo>
                  <a:lnTo>
                    <a:pt x="280" y="320"/>
                  </a:lnTo>
                  <a:lnTo>
                    <a:pt x="304" y="347"/>
                  </a:lnTo>
                  <a:lnTo>
                    <a:pt x="304" y="347"/>
                  </a:lnTo>
                  <a:lnTo>
                    <a:pt x="314" y="356"/>
                  </a:lnTo>
                  <a:lnTo>
                    <a:pt x="324" y="365"/>
                  </a:lnTo>
                  <a:lnTo>
                    <a:pt x="332" y="371"/>
                  </a:lnTo>
                  <a:lnTo>
                    <a:pt x="341" y="376"/>
                  </a:lnTo>
                  <a:lnTo>
                    <a:pt x="349" y="379"/>
                  </a:lnTo>
                  <a:lnTo>
                    <a:pt x="355" y="382"/>
                  </a:lnTo>
                  <a:lnTo>
                    <a:pt x="368" y="384"/>
                  </a:lnTo>
                  <a:lnTo>
                    <a:pt x="368" y="384"/>
                  </a:lnTo>
                  <a:lnTo>
                    <a:pt x="380" y="385"/>
                  </a:lnTo>
                  <a:lnTo>
                    <a:pt x="387" y="385"/>
                  </a:lnTo>
                  <a:lnTo>
                    <a:pt x="387" y="385"/>
                  </a:lnTo>
                  <a:lnTo>
                    <a:pt x="391" y="387"/>
                  </a:lnTo>
                  <a:lnTo>
                    <a:pt x="392" y="389"/>
                  </a:lnTo>
                  <a:lnTo>
                    <a:pt x="392" y="389"/>
                  </a:lnTo>
                  <a:lnTo>
                    <a:pt x="392" y="391"/>
                  </a:lnTo>
                  <a:lnTo>
                    <a:pt x="389" y="393"/>
                  </a:lnTo>
                  <a:lnTo>
                    <a:pt x="380" y="393"/>
                  </a:lnTo>
                  <a:lnTo>
                    <a:pt x="343" y="393"/>
                  </a:lnTo>
                  <a:lnTo>
                    <a:pt x="343" y="393"/>
                  </a:lnTo>
                  <a:lnTo>
                    <a:pt x="324" y="393"/>
                  </a:lnTo>
                  <a:lnTo>
                    <a:pt x="309" y="390"/>
                  </a:lnTo>
                  <a:lnTo>
                    <a:pt x="297" y="388"/>
                  </a:lnTo>
                  <a:lnTo>
                    <a:pt x="287" y="383"/>
                  </a:lnTo>
                  <a:lnTo>
                    <a:pt x="287" y="383"/>
                  </a:lnTo>
                  <a:lnTo>
                    <a:pt x="279" y="378"/>
                  </a:lnTo>
                  <a:lnTo>
                    <a:pt x="270" y="372"/>
                  </a:lnTo>
                  <a:lnTo>
                    <a:pt x="263" y="364"/>
                  </a:lnTo>
                  <a:lnTo>
                    <a:pt x="255" y="355"/>
                  </a:lnTo>
                  <a:lnTo>
                    <a:pt x="238" y="333"/>
                  </a:lnTo>
                  <a:lnTo>
                    <a:pt x="217" y="306"/>
                  </a:lnTo>
                  <a:lnTo>
                    <a:pt x="217" y="306"/>
                  </a:lnTo>
                  <a:lnTo>
                    <a:pt x="184" y="263"/>
                  </a:lnTo>
                  <a:lnTo>
                    <a:pt x="160" y="230"/>
                  </a:lnTo>
                  <a:lnTo>
                    <a:pt x="160" y="230"/>
                  </a:lnTo>
                  <a:lnTo>
                    <a:pt x="158" y="228"/>
                  </a:lnTo>
                  <a:lnTo>
                    <a:pt x="154" y="228"/>
                  </a:lnTo>
                  <a:lnTo>
                    <a:pt x="90" y="226"/>
                  </a:lnTo>
                  <a:lnTo>
                    <a:pt x="90" y="226"/>
                  </a:lnTo>
                  <a:lnTo>
                    <a:pt x="87" y="228"/>
                  </a:lnTo>
                  <a:lnTo>
                    <a:pt x="86" y="230"/>
                  </a:lnTo>
                  <a:lnTo>
                    <a:pt x="86" y="242"/>
                  </a:lnTo>
                  <a:lnTo>
                    <a:pt x="86" y="242"/>
                  </a:lnTo>
                  <a:lnTo>
                    <a:pt x="87" y="309"/>
                  </a:lnTo>
                  <a:lnTo>
                    <a:pt x="87" y="336"/>
                  </a:lnTo>
                  <a:lnTo>
                    <a:pt x="88" y="355"/>
                  </a:lnTo>
                  <a:lnTo>
                    <a:pt x="88" y="355"/>
                  </a:lnTo>
                  <a:lnTo>
                    <a:pt x="91" y="366"/>
                  </a:lnTo>
                  <a:lnTo>
                    <a:pt x="93" y="374"/>
                  </a:lnTo>
                  <a:lnTo>
                    <a:pt x="97" y="378"/>
                  </a:lnTo>
                  <a:lnTo>
                    <a:pt x="99" y="381"/>
                  </a:lnTo>
                  <a:lnTo>
                    <a:pt x="104" y="383"/>
                  </a:lnTo>
                  <a:lnTo>
                    <a:pt x="109" y="384"/>
                  </a:lnTo>
                  <a:lnTo>
                    <a:pt x="109" y="384"/>
                  </a:lnTo>
                  <a:lnTo>
                    <a:pt x="132" y="385"/>
                  </a:lnTo>
                  <a:lnTo>
                    <a:pt x="132" y="385"/>
                  </a:lnTo>
                  <a:lnTo>
                    <a:pt x="136" y="387"/>
                  </a:lnTo>
                  <a:lnTo>
                    <a:pt x="137" y="389"/>
                  </a:lnTo>
                  <a:lnTo>
                    <a:pt x="137" y="389"/>
                  </a:lnTo>
                  <a:lnTo>
                    <a:pt x="136" y="390"/>
                  </a:lnTo>
                  <a:lnTo>
                    <a:pt x="135" y="391"/>
                  </a:lnTo>
                  <a:lnTo>
                    <a:pt x="132" y="393"/>
                  </a:lnTo>
                  <a:lnTo>
                    <a:pt x="128" y="393"/>
                  </a:lnTo>
                  <a:lnTo>
                    <a:pt x="128" y="393"/>
                  </a:lnTo>
                  <a:lnTo>
                    <a:pt x="87" y="393"/>
                  </a:lnTo>
                  <a:lnTo>
                    <a:pt x="64" y="391"/>
                  </a:lnTo>
                  <a:lnTo>
                    <a:pt x="64" y="391"/>
                  </a:lnTo>
                  <a:lnTo>
                    <a:pt x="46" y="393"/>
                  </a:lnTo>
                  <a:lnTo>
                    <a:pt x="16" y="393"/>
                  </a:lnTo>
                  <a:lnTo>
                    <a:pt x="16" y="393"/>
                  </a:lnTo>
                  <a:lnTo>
                    <a:pt x="10" y="393"/>
                  </a:lnTo>
                  <a:lnTo>
                    <a:pt x="8" y="391"/>
                  </a:lnTo>
                  <a:lnTo>
                    <a:pt x="7" y="389"/>
                  </a:lnTo>
                  <a:lnTo>
                    <a:pt x="7" y="389"/>
                  </a:lnTo>
                  <a:lnTo>
                    <a:pt x="8" y="387"/>
                  </a:lnTo>
                  <a:lnTo>
                    <a:pt x="12" y="385"/>
                  </a:lnTo>
                  <a:lnTo>
                    <a:pt x="12" y="385"/>
                  </a:lnTo>
                  <a:lnTo>
                    <a:pt x="19" y="385"/>
                  </a:lnTo>
                  <a:lnTo>
                    <a:pt x="27" y="384"/>
                  </a:lnTo>
                  <a:lnTo>
                    <a:pt x="27" y="384"/>
                  </a:lnTo>
                  <a:lnTo>
                    <a:pt x="30" y="383"/>
                  </a:lnTo>
                  <a:lnTo>
                    <a:pt x="34" y="381"/>
                  </a:lnTo>
                  <a:lnTo>
                    <a:pt x="36" y="378"/>
                  </a:lnTo>
                  <a:lnTo>
                    <a:pt x="37" y="374"/>
                  </a:lnTo>
                  <a:lnTo>
                    <a:pt x="41" y="366"/>
                  </a:lnTo>
                  <a:lnTo>
                    <a:pt x="42" y="355"/>
                  </a:lnTo>
                  <a:lnTo>
                    <a:pt x="42" y="355"/>
                  </a:lnTo>
                  <a:lnTo>
                    <a:pt x="43" y="336"/>
                  </a:lnTo>
                  <a:lnTo>
                    <a:pt x="45" y="309"/>
                  </a:lnTo>
                  <a:lnTo>
                    <a:pt x="45" y="242"/>
                  </a:lnTo>
                  <a:lnTo>
                    <a:pt x="45" y="151"/>
                  </a:lnTo>
                  <a:close/>
                  <a:moveTo>
                    <a:pt x="86" y="196"/>
                  </a:moveTo>
                  <a:lnTo>
                    <a:pt x="86" y="196"/>
                  </a:lnTo>
                  <a:lnTo>
                    <a:pt x="87" y="200"/>
                  </a:lnTo>
                  <a:lnTo>
                    <a:pt x="90" y="202"/>
                  </a:lnTo>
                  <a:lnTo>
                    <a:pt x="90" y="202"/>
                  </a:lnTo>
                  <a:lnTo>
                    <a:pt x="98" y="206"/>
                  </a:lnTo>
                  <a:lnTo>
                    <a:pt x="111" y="208"/>
                  </a:lnTo>
                  <a:lnTo>
                    <a:pt x="127" y="211"/>
                  </a:lnTo>
                  <a:lnTo>
                    <a:pt x="144" y="211"/>
                  </a:lnTo>
                  <a:lnTo>
                    <a:pt x="144" y="211"/>
                  </a:lnTo>
                  <a:lnTo>
                    <a:pt x="154" y="211"/>
                  </a:lnTo>
                  <a:lnTo>
                    <a:pt x="164" y="209"/>
                  </a:lnTo>
                  <a:lnTo>
                    <a:pt x="173" y="206"/>
                  </a:lnTo>
                  <a:lnTo>
                    <a:pt x="183" y="201"/>
                  </a:lnTo>
                  <a:lnTo>
                    <a:pt x="183" y="201"/>
                  </a:lnTo>
                  <a:lnTo>
                    <a:pt x="190" y="196"/>
                  </a:lnTo>
                  <a:lnTo>
                    <a:pt x="196" y="189"/>
                  </a:lnTo>
                  <a:lnTo>
                    <a:pt x="201" y="180"/>
                  </a:lnTo>
                  <a:lnTo>
                    <a:pt x="206" y="170"/>
                  </a:lnTo>
                  <a:lnTo>
                    <a:pt x="210" y="161"/>
                  </a:lnTo>
                  <a:lnTo>
                    <a:pt x="212" y="149"/>
                  </a:lnTo>
                  <a:lnTo>
                    <a:pt x="215" y="135"/>
                  </a:lnTo>
                  <a:lnTo>
                    <a:pt x="215" y="121"/>
                  </a:lnTo>
                  <a:lnTo>
                    <a:pt x="215" y="121"/>
                  </a:lnTo>
                  <a:lnTo>
                    <a:pt x="215" y="109"/>
                  </a:lnTo>
                  <a:lnTo>
                    <a:pt x="213" y="98"/>
                  </a:lnTo>
                  <a:lnTo>
                    <a:pt x="211" y="87"/>
                  </a:lnTo>
                  <a:lnTo>
                    <a:pt x="209" y="77"/>
                  </a:lnTo>
                  <a:lnTo>
                    <a:pt x="205" y="68"/>
                  </a:lnTo>
                  <a:lnTo>
                    <a:pt x="201" y="60"/>
                  </a:lnTo>
                  <a:lnTo>
                    <a:pt x="196" y="51"/>
                  </a:lnTo>
                  <a:lnTo>
                    <a:pt x="190" y="44"/>
                  </a:lnTo>
                  <a:lnTo>
                    <a:pt x="184" y="38"/>
                  </a:lnTo>
                  <a:lnTo>
                    <a:pt x="178" y="33"/>
                  </a:lnTo>
                  <a:lnTo>
                    <a:pt x="171" y="28"/>
                  </a:lnTo>
                  <a:lnTo>
                    <a:pt x="162" y="25"/>
                  </a:lnTo>
                  <a:lnTo>
                    <a:pt x="154" y="21"/>
                  </a:lnTo>
                  <a:lnTo>
                    <a:pt x="144" y="19"/>
                  </a:lnTo>
                  <a:lnTo>
                    <a:pt x="135" y="17"/>
                  </a:lnTo>
                  <a:lnTo>
                    <a:pt x="125" y="17"/>
                  </a:lnTo>
                  <a:lnTo>
                    <a:pt x="125" y="17"/>
                  </a:lnTo>
                  <a:lnTo>
                    <a:pt x="104" y="19"/>
                  </a:lnTo>
                  <a:lnTo>
                    <a:pt x="91" y="20"/>
                  </a:lnTo>
                  <a:lnTo>
                    <a:pt x="91" y="20"/>
                  </a:lnTo>
                  <a:lnTo>
                    <a:pt x="87" y="22"/>
                  </a:lnTo>
                  <a:lnTo>
                    <a:pt x="86" y="26"/>
                  </a:lnTo>
                  <a:lnTo>
                    <a:pt x="8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7"/>
            <p:cNvSpPr>
              <a:spLocks/>
            </p:cNvSpPr>
            <p:nvPr userDrawn="1"/>
          </p:nvSpPr>
          <p:spPr bwMode="auto">
            <a:xfrm>
              <a:off x="3633" y="659"/>
              <a:ext cx="139" cy="135"/>
            </a:xfrm>
            <a:custGeom>
              <a:avLst/>
              <a:gdLst>
                <a:gd name="T0" fmla="*/ 72 w 417"/>
                <a:gd name="T1" fmla="*/ 329 h 403"/>
                <a:gd name="T2" fmla="*/ 75 w 417"/>
                <a:gd name="T3" fmla="*/ 366 h 403"/>
                <a:gd name="T4" fmla="*/ 80 w 417"/>
                <a:gd name="T5" fmla="*/ 380 h 403"/>
                <a:gd name="T6" fmla="*/ 87 w 417"/>
                <a:gd name="T7" fmla="*/ 388 h 403"/>
                <a:gd name="T8" fmla="*/ 92 w 417"/>
                <a:gd name="T9" fmla="*/ 390 h 403"/>
                <a:gd name="T10" fmla="*/ 119 w 417"/>
                <a:gd name="T11" fmla="*/ 392 h 403"/>
                <a:gd name="T12" fmla="*/ 121 w 417"/>
                <a:gd name="T13" fmla="*/ 394 h 403"/>
                <a:gd name="T14" fmla="*/ 122 w 417"/>
                <a:gd name="T15" fmla="*/ 396 h 403"/>
                <a:gd name="T16" fmla="*/ 120 w 417"/>
                <a:gd name="T17" fmla="*/ 400 h 403"/>
                <a:gd name="T18" fmla="*/ 112 w 417"/>
                <a:gd name="T19" fmla="*/ 400 h 403"/>
                <a:gd name="T20" fmla="*/ 58 w 417"/>
                <a:gd name="T21" fmla="*/ 398 h 403"/>
                <a:gd name="T22" fmla="*/ 40 w 417"/>
                <a:gd name="T23" fmla="*/ 400 h 403"/>
                <a:gd name="T24" fmla="*/ 8 w 417"/>
                <a:gd name="T25" fmla="*/ 400 h 403"/>
                <a:gd name="T26" fmla="*/ 1 w 417"/>
                <a:gd name="T27" fmla="*/ 398 h 403"/>
                <a:gd name="T28" fmla="*/ 0 w 417"/>
                <a:gd name="T29" fmla="*/ 396 h 403"/>
                <a:gd name="T30" fmla="*/ 4 w 417"/>
                <a:gd name="T31" fmla="*/ 392 h 403"/>
                <a:gd name="T32" fmla="*/ 13 w 417"/>
                <a:gd name="T33" fmla="*/ 392 h 403"/>
                <a:gd name="T34" fmla="*/ 25 w 417"/>
                <a:gd name="T35" fmla="*/ 390 h 403"/>
                <a:gd name="T36" fmla="*/ 34 w 417"/>
                <a:gd name="T37" fmla="*/ 384 h 403"/>
                <a:gd name="T38" fmla="*/ 38 w 417"/>
                <a:gd name="T39" fmla="*/ 373 h 403"/>
                <a:gd name="T40" fmla="*/ 41 w 417"/>
                <a:gd name="T41" fmla="*/ 354 h 403"/>
                <a:gd name="T42" fmla="*/ 41 w 417"/>
                <a:gd name="T43" fmla="*/ 26 h 403"/>
                <a:gd name="T44" fmla="*/ 42 w 417"/>
                <a:gd name="T45" fmla="*/ 14 h 403"/>
                <a:gd name="T46" fmla="*/ 44 w 417"/>
                <a:gd name="T47" fmla="*/ 1 h 403"/>
                <a:gd name="T48" fmla="*/ 47 w 417"/>
                <a:gd name="T49" fmla="*/ 0 h 403"/>
                <a:gd name="T50" fmla="*/ 55 w 417"/>
                <a:gd name="T51" fmla="*/ 6 h 403"/>
                <a:gd name="T52" fmla="*/ 65 w 417"/>
                <a:gd name="T53" fmla="*/ 17 h 403"/>
                <a:gd name="T54" fmla="*/ 230 w 417"/>
                <a:gd name="T55" fmla="*/ 194 h 403"/>
                <a:gd name="T56" fmla="*/ 355 w 417"/>
                <a:gd name="T57" fmla="*/ 330 h 403"/>
                <a:gd name="T58" fmla="*/ 349 w 417"/>
                <a:gd name="T59" fmla="*/ 67 h 403"/>
                <a:gd name="T60" fmla="*/ 347 w 417"/>
                <a:gd name="T61" fmla="*/ 38 h 403"/>
                <a:gd name="T62" fmla="*/ 342 w 417"/>
                <a:gd name="T63" fmla="*/ 26 h 403"/>
                <a:gd name="T64" fmla="*/ 335 w 417"/>
                <a:gd name="T65" fmla="*/ 20 h 403"/>
                <a:gd name="T66" fmla="*/ 328 w 417"/>
                <a:gd name="T67" fmla="*/ 17 h 403"/>
                <a:gd name="T68" fmla="*/ 303 w 417"/>
                <a:gd name="T69" fmla="*/ 15 h 403"/>
                <a:gd name="T70" fmla="*/ 301 w 417"/>
                <a:gd name="T71" fmla="*/ 15 h 403"/>
                <a:gd name="T72" fmla="*/ 299 w 417"/>
                <a:gd name="T73" fmla="*/ 11 h 403"/>
                <a:gd name="T74" fmla="*/ 299 w 417"/>
                <a:gd name="T75" fmla="*/ 9 h 403"/>
                <a:gd name="T76" fmla="*/ 310 w 417"/>
                <a:gd name="T77" fmla="*/ 7 h 403"/>
                <a:gd name="T78" fmla="*/ 343 w 417"/>
                <a:gd name="T79" fmla="*/ 9 h 403"/>
                <a:gd name="T80" fmla="*/ 364 w 417"/>
                <a:gd name="T81" fmla="*/ 9 h 403"/>
                <a:gd name="T82" fmla="*/ 407 w 417"/>
                <a:gd name="T83" fmla="*/ 7 h 403"/>
                <a:gd name="T84" fmla="*/ 415 w 417"/>
                <a:gd name="T85" fmla="*/ 7 h 403"/>
                <a:gd name="T86" fmla="*/ 417 w 417"/>
                <a:gd name="T87" fmla="*/ 11 h 403"/>
                <a:gd name="T88" fmla="*/ 417 w 417"/>
                <a:gd name="T89" fmla="*/ 12 h 403"/>
                <a:gd name="T90" fmla="*/ 411 w 417"/>
                <a:gd name="T91" fmla="*/ 15 h 403"/>
                <a:gd name="T92" fmla="*/ 406 w 417"/>
                <a:gd name="T93" fmla="*/ 15 h 403"/>
                <a:gd name="T94" fmla="*/ 399 w 417"/>
                <a:gd name="T95" fmla="*/ 16 h 403"/>
                <a:gd name="T96" fmla="*/ 389 w 417"/>
                <a:gd name="T97" fmla="*/ 21 h 403"/>
                <a:gd name="T98" fmla="*/ 383 w 417"/>
                <a:gd name="T99" fmla="*/ 29 h 403"/>
                <a:gd name="T100" fmla="*/ 381 w 417"/>
                <a:gd name="T101" fmla="*/ 43 h 403"/>
                <a:gd name="T102" fmla="*/ 378 w 417"/>
                <a:gd name="T103" fmla="*/ 367 h 403"/>
                <a:gd name="T104" fmla="*/ 378 w 417"/>
                <a:gd name="T105" fmla="*/ 386 h 403"/>
                <a:gd name="T106" fmla="*/ 376 w 417"/>
                <a:gd name="T107" fmla="*/ 402 h 403"/>
                <a:gd name="T108" fmla="*/ 375 w 417"/>
                <a:gd name="T109" fmla="*/ 403 h 403"/>
                <a:gd name="T110" fmla="*/ 364 w 417"/>
                <a:gd name="T111" fmla="*/ 397 h 403"/>
                <a:gd name="T112" fmla="*/ 337 w 417"/>
                <a:gd name="T113" fmla="*/ 371 h 403"/>
                <a:gd name="T114" fmla="*/ 201 w 417"/>
                <a:gd name="T115" fmla="*/ 230 h 403"/>
                <a:gd name="T116" fmla="*/ 116 w 417"/>
                <a:gd name="T117" fmla="*/ 137 h 403"/>
                <a:gd name="T118" fmla="*/ 72 w 417"/>
                <a:gd name="T119" fmla="*/ 32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403">
                  <a:moveTo>
                    <a:pt x="72" y="329"/>
                  </a:moveTo>
                  <a:lnTo>
                    <a:pt x="72" y="329"/>
                  </a:lnTo>
                  <a:lnTo>
                    <a:pt x="74" y="356"/>
                  </a:lnTo>
                  <a:lnTo>
                    <a:pt x="75" y="366"/>
                  </a:lnTo>
                  <a:lnTo>
                    <a:pt x="77" y="374"/>
                  </a:lnTo>
                  <a:lnTo>
                    <a:pt x="80" y="380"/>
                  </a:lnTo>
                  <a:lnTo>
                    <a:pt x="83" y="385"/>
                  </a:lnTo>
                  <a:lnTo>
                    <a:pt x="87" y="388"/>
                  </a:lnTo>
                  <a:lnTo>
                    <a:pt x="92" y="390"/>
                  </a:lnTo>
                  <a:lnTo>
                    <a:pt x="92" y="390"/>
                  </a:lnTo>
                  <a:lnTo>
                    <a:pt x="108" y="392"/>
                  </a:lnTo>
                  <a:lnTo>
                    <a:pt x="119" y="392"/>
                  </a:lnTo>
                  <a:lnTo>
                    <a:pt x="119" y="392"/>
                  </a:lnTo>
                  <a:lnTo>
                    <a:pt x="121" y="394"/>
                  </a:lnTo>
                  <a:lnTo>
                    <a:pt x="122" y="396"/>
                  </a:lnTo>
                  <a:lnTo>
                    <a:pt x="122" y="396"/>
                  </a:lnTo>
                  <a:lnTo>
                    <a:pt x="122" y="398"/>
                  </a:lnTo>
                  <a:lnTo>
                    <a:pt x="120" y="400"/>
                  </a:lnTo>
                  <a:lnTo>
                    <a:pt x="112" y="400"/>
                  </a:lnTo>
                  <a:lnTo>
                    <a:pt x="112" y="400"/>
                  </a:lnTo>
                  <a:lnTo>
                    <a:pt x="76" y="400"/>
                  </a:lnTo>
                  <a:lnTo>
                    <a:pt x="58" y="398"/>
                  </a:lnTo>
                  <a:lnTo>
                    <a:pt x="58" y="398"/>
                  </a:lnTo>
                  <a:lnTo>
                    <a:pt x="40" y="400"/>
                  </a:lnTo>
                  <a:lnTo>
                    <a:pt x="8" y="400"/>
                  </a:lnTo>
                  <a:lnTo>
                    <a:pt x="8" y="400"/>
                  </a:lnTo>
                  <a:lnTo>
                    <a:pt x="2" y="400"/>
                  </a:lnTo>
                  <a:lnTo>
                    <a:pt x="1" y="398"/>
                  </a:lnTo>
                  <a:lnTo>
                    <a:pt x="0" y="396"/>
                  </a:lnTo>
                  <a:lnTo>
                    <a:pt x="0" y="396"/>
                  </a:lnTo>
                  <a:lnTo>
                    <a:pt x="1" y="394"/>
                  </a:lnTo>
                  <a:lnTo>
                    <a:pt x="4" y="392"/>
                  </a:lnTo>
                  <a:lnTo>
                    <a:pt x="4" y="392"/>
                  </a:lnTo>
                  <a:lnTo>
                    <a:pt x="13" y="392"/>
                  </a:lnTo>
                  <a:lnTo>
                    <a:pt x="25" y="390"/>
                  </a:lnTo>
                  <a:lnTo>
                    <a:pt x="25" y="390"/>
                  </a:lnTo>
                  <a:lnTo>
                    <a:pt x="30" y="388"/>
                  </a:lnTo>
                  <a:lnTo>
                    <a:pt x="34" y="384"/>
                  </a:lnTo>
                  <a:lnTo>
                    <a:pt x="36" y="380"/>
                  </a:lnTo>
                  <a:lnTo>
                    <a:pt x="38" y="373"/>
                  </a:lnTo>
                  <a:lnTo>
                    <a:pt x="40" y="364"/>
                  </a:lnTo>
                  <a:lnTo>
                    <a:pt x="41" y="354"/>
                  </a:lnTo>
                  <a:lnTo>
                    <a:pt x="41" y="323"/>
                  </a:lnTo>
                  <a:lnTo>
                    <a:pt x="41" y="26"/>
                  </a:lnTo>
                  <a:lnTo>
                    <a:pt x="41" y="26"/>
                  </a:lnTo>
                  <a:lnTo>
                    <a:pt x="42" y="14"/>
                  </a:lnTo>
                  <a:lnTo>
                    <a:pt x="42" y="5"/>
                  </a:lnTo>
                  <a:lnTo>
                    <a:pt x="44" y="1"/>
                  </a:lnTo>
                  <a:lnTo>
                    <a:pt x="47" y="0"/>
                  </a:lnTo>
                  <a:lnTo>
                    <a:pt x="47" y="0"/>
                  </a:lnTo>
                  <a:lnTo>
                    <a:pt x="51" y="3"/>
                  </a:lnTo>
                  <a:lnTo>
                    <a:pt x="55" y="6"/>
                  </a:lnTo>
                  <a:lnTo>
                    <a:pt x="65" y="17"/>
                  </a:lnTo>
                  <a:lnTo>
                    <a:pt x="65" y="17"/>
                  </a:lnTo>
                  <a:lnTo>
                    <a:pt x="230" y="194"/>
                  </a:lnTo>
                  <a:lnTo>
                    <a:pt x="230" y="194"/>
                  </a:lnTo>
                  <a:lnTo>
                    <a:pt x="305" y="277"/>
                  </a:lnTo>
                  <a:lnTo>
                    <a:pt x="355" y="330"/>
                  </a:lnTo>
                  <a:lnTo>
                    <a:pt x="349" y="67"/>
                  </a:lnTo>
                  <a:lnTo>
                    <a:pt x="349" y="67"/>
                  </a:lnTo>
                  <a:lnTo>
                    <a:pt x="348" y="45"/>
                  </a:lnTo>
                  <a:lnTo>
                    <a:pt x="347" y="38"/>
                  </a:lnTo>
                  <a:lnTo>
                    <a:pt x="344" y="31"/>
                  </a:lnTo>
                  <a:lnTo>
                    <a:pt x="342" y="26"/>
                  </a:lnTo>
                  <a:lnTo>
                    <a:pt x="338" y="22"/>
                  </a:lnTo>
                  <a:lnTo>
                    <a:pt x="335" y="20"/>
                  </a:lnTo>
                  <a:lnTo>
                    <a:pt x="328" y="17"/>
                  </a:lnTo>
                  <a:lnTo>
                    <a:pt x="328" y="17"/>
                  </a:lnTo>
                  <a:lnTo>
                    <a:pt x="314" y="15"/>
                  </a:lnTo>
                  <a:lnTo>
                    <a:pt x="303" y="15"/>
                  </a:lnTo>
                  <a:lnTo>
                    <a:pt x="303" y="15"/>
                  </a:lnTo>
                  <a:lnTo>
                    <a:pt x="301" y="15"/>
                  </a:lnTo>
                  <a:lnTo>
                    <a:pt x="299" y="14"/>
                  </a:lnTo>
                  <a:lnTo>
                    <a:pt x="299" y="11"/>
                  </a:lnTo>
                  <a:lnTo>
                    <a:pt x="299" y="11"/>
                  </a:lnTo>
                  <a:lnTo>
                    <a:pt x="299" y="9"/>
                  </a:lnTo>
                  <a:lnTo>
                    <a:pt x="302" y="7"/>
                  </a:lnTo>
                  <a:lnTo>
                    <a:pt x="310" y="7"/>
                  </a:lnTo>
                  <a:lnTo>
                    <a:pt x="310" y="7"/>
                  </a:lnTo>
                  <a:lnTo>
                    <a:pt x="343" y="9"/>
                  </a:lnTo>
                  <a:lnTo>
                    <a:pt x="364" y="9"/>
                  </a:lnTo>
                  <a:lnTo>
                    <a:pt x="364" y="9"/>
                  </a:lnTo>
                  <a:lnTo>
                    <a:pt x="379" y="9"/>
                  </a:lnTo>
                  <a:lnTo>
                    <a:pt x="407" y="7"/>
                  </a:lnTo>
                  <a:lnTo>
                    <a:pt x="407" y="7"/>
                  </a:lnTo>
                  <a:lnTo>
                    <a:pt x="415" y="7"/>
                  </a:lnTo>
                  <a:lnTo>
                    <a:pt x="416" y="9"/>
                  </a:lnTo>
                  <a:lnTo>
                    <a:pt x="417" y="11"/>
                  </a:lnTo>
                  <a:lnTo>
                    <a:pt x="417" y="11"/>
                  </a:lnTo>
                  <a:lnTo>
                    <a:pt x="417" y="12"/>
                  </a:lnTo>
                  <a:lnTo>
                    <a:pt x="416" y="14"/>
                  </a:lnTo>
                  <a:lnTo>
                    <a:pt x="411" y="15"/>
                  </a:lnTo>
                  <a:lnTo>
                    <a:pt x="411" y="15"/>
                  </a:lnTo>
                  <a:lnTo>
                    <a:pt x="406" y="15"/>
                  </a:lnTo>
                  <a:lnTo>
                    <a:pt x="399" y="16"/>
                  </a:lnTo>
                  <a:lnTo>
                    <a:pt x="399" y="16"/>
                  </a:lnTo>
                  <a:lnTo>
                    <a:pt x="393" y="18"/>
                  </a:lnTo>
                  <a:lnTo>
                    <a:pt x="389" y="21"/>
                  </a:lnTo>
                  <a:lnTo>
                    <a:pt x="386" y="24"/>
                  </a:lnTo>
                  <a:lnTo>
                    <a:pt x="383" y="29"/>
                  </a:lnTo>
                  <a:lnTo>
                    <a:pt x="381" y="35"/>
                  </a:lnTo>
                  <a:lnTo>
                    <a:pt x="381" y="43"/>
                  </a:lnTo>
                  <a:lnTo>
                    <a:pt x="379" y="62"/>
                  </a:lnTo>
                  <a:lnTo>
                    <a:pt x="378" y="367"/>
                  </a:lnTo>
                  <a:lnTo>
                    <a:pt x="378" y="367"/>
                  </a:lnTo>
                  <a:lnTo>
                    <a:pt x="378" y="386"/>
                  </a:lnTo>
                  <a:lnTo>
                    <a:pt x="378" y="398"/>
                  </a:lnTo>
                  <a:lnTo>
                    <a:pt x="376" y="402"/>
                  </a:lnTo>
                  <a:lnTo>
                    <a:pt x="375" y="403"/>
                  </a:lnTo>
                  <a:lnTo>
                    <a:pt x="375" y="403"/>
                  </a:lnTo>
                  <a:lnTo>
                    <a:pt x="370" y="402"/>
                  </a:lnTo>
                  <a:lnTo>
                    <a:pt x="364" y="397"/>
                  </a:lnTo>
                  <a:lnTo>
                    <a:pt x="337" y="371"/>
                  </a:lnTo>
                  <a:lnTo>
                    <a:pt x="337" y="371"/>
                  </a:lnTo>
                  <a:lnTo>
                    <a:pt x="287" y="321"/>
                  </a:lnTo>
                  <a:lnTo>
                    <a:pt x="201" y="230"/>
                  </a:lnTo>
                  <a:lnTo>
                    <a:pt x="201" y="230"/>
                  </a:lnTo>
                  <a:lnTo>
                    <a:pt x="116" y="137"/>
                  </a:lnTo>
                  <a:lnTo>
                    <a:pt x="65" y="80"/>
                  </a:lnTo>
                  <a:lnTo>
                    <a:pt x="7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8"/>
            <p:cNvSpPr>
              <a:spLocks/>
            </p:cNvSpPr>
            <p:nvPr userDrawn="1"/>
          </p:nvSpPr>
          <p:spPr bwMode="auto">
            <a:xfrm>
              <a:off x="3836" y="661"/>
              <a:ext cx="76" cy="132"/>
            </a:xfrm>
            <a:custGeom>
              <a:avLst/>
              <a:gdLst>
                <a:gd name="T0" fmla="*/ 44 w 230"/>
                <a:gd name="T1" fmla="*/ 312 h 398"/>
                <a:gd name="T2" fmla="*/ 42 w 230"/>
                <a:gd name="T3" fmla="*/ 358 h 398"/>
                <a:gd name="T4" fmla="*/ 36 w 230"/>
                <a:gd name="T5" fmla="*/ 381 h 398"/>
                <a:gd name="T6" fmla="*/ 28 w 230"/>
                <a:gd name="T7" fmla="*/ 387 h 398"/>
                <a:gd name="T8" fmla="*/ 12 w 230"/>
                <a:gd name="T9" fmla="*/ 388 h 398"/>
                <a:gd name="T10" fmla="*/ 8 w 230"/>
                <a:gd name="T11" fmla="*/ 392 h 398"/>
                <a:gd name="T12" fmla="*/ 9 w 230"/>
                <a:gd name="T13" fmla="*/ 396 h 398"/>
                <a:gd name="T14" fmla="*/ 47 w 230"/>
                <a:gd name="T15" fmla="*/ 396 h 398"/>
                <a:gd name="T16" fmla="*/ 108 w 230"/>
                <a:gd name="T17" fmla="*/ 396 h 398"/>
                <a:gd name="T18" fmla="*/ 195 w 230"/>
                <a:gd name="T19" fmla="*/ 398 h 398"/>
                <a:gd name="T20" fmla="*/ 218 w 230"/>
                <a:gd name="T21" fmla="*/ 394 h 398"/>
                <a:gd name="T22" fmla="*/ 223 w 230"/>
                <a:gd name="T23" fmla="*/ 385 h 398"/>
                <a:gd name="T24" fmla="*/ 230 w 230"/>
                <a:gd name="T25" fmla="*/ 334 h 398"/>
                <a:gd name="T26" fmla="*/ 229 w 230"/>
                <a:gd name="T27" fmla="*/ 326 h 398"/>
                <a:gd name="T28" fmla="*/ 225 w 230"/>
                <a:gd name="T29" fmla="*/ 326 h 398"/>
                <a:gd name="T30" fmla="*/ 222 w 230"/>
                <a:gd name="T31" fmla="*/ 334 h 398"/>
                <a:gd name="T32" fmla="*/ 211 w 230"/>
                <a:gd name="T33" fmla="*/ 363 h 398"/>
                <a:gd name="T34" fmla="*/ 199 w 230"/>
                <a:gd name="T35" fmla="*/ 371 h 398"/>
                <a:gd name="T36" fmla="*/ 174 w 230"/>
                <a:gd name="T37" fmla="*/ 376 h 398"/>
                <a:gd name="T38" fmla="*/ 132 w 230"/>
                <a:gd name="T39" fmla="*/ 376 h 398"/>
                <a:gd name="T40" fmla="*/ 100 w 230"/>
                <a:gd name="T41" fmla="*/ 369 h 398"/>
                <a:gd name="T42" fmla="*/ 89 w 230"/>
                <a:gd name="T43" fmla="*/ 346 h 398"/>
                <a:gd name="T44" fmla="*/ 88 w 230"/>
                <a:gd name="T45" fmla="*/ 292 h 398"/>
                <a:gd name="T46" fmla="*/ 88 w 230"/>
                <a:gd name="T47" fmla="*/ 200 h 398"/>
                <a:gd name="T48" fmla="*/ 92 w 230"/>
                <a:gd name="T49" fmla="*/ 197 h 398"/>
                <a:gd name="T50" fmla="*/ 167 w 230"/>
                <a:gd name="T51" fmla="*/ 199 h 398"/>
                <a:gd name="T52" fmla="*/ 184 w 230"/>
                <a:gd name="T53" fmla="*/ 204 h 398"/>
                <a:gd name="T54" fmla="*/ 194 w 230"/>
                <a:gd name="T55" fmla="*/ 217 h 398"/>
                <a:gd name="T56" fmla="*/ 195 w 230"/>
                <a:gd name="T57" fmla="*/ 234 h 398"/>
                <a:gd name="T58" fmla="*/ 197 w 230"/>
                <a:gd name="T59" fmla="*/ 238 h 398"/>
                <a:gd name="T60" fmla="*/ 201 w 230"/>
                <a:gd name="T61" fmla="*/ 238 h 398"/>
                <a:gd name="T62" fmla="*/ 202 w 230"/>
                <a:gd name="T63" fmla="*/ 229 h 398"/>
                <a:gd name="T64" fmla="*/ 207 w 230"/>
                <a:gd name="T65" fmla="*/ 176 h 398"/>
                <a:gd name="T66" fmla="*/ 208 w 230"/>
                <a:gd name="T67" fmla="*/ 164 h 398"/>
                <a:gd name="T68" fmla="*/ 203 w 230"/>
                <a:gd name="T69" fmla="*/ 164 h 398"/>
                <a:gd name="T70" fmla="*/ 195 w 230"/>
                <a:gd name="T71" fmla="*/ 172 h 398"/>
                <a:gd name="T72" fmla="*/ 174 w 230"/>
                <a:gd name="T73" fmla="*/ 176 h 398"/>
                <a:gd name="T74" fmla="*/ 92 w 230"/>
                <a:gd name="T75" fmla="*/ 177 h 398"/>
                <a:gd name="T76" fmla="*/ 89 w 230"/>
                <a:gd name="T77" fmla="*/ 176 h 398"/>
                <a:gd name="T78" fmla="*/ 88 w 230"/>
                <a:gd name="T79" fmla="*/ 29 h 398"/>
                <a:gd name="T80" fmla="*/ 92 w 230"/>
                <a:gd name="T81" fmla="*/ 24 h 398"/>
                <a:gd name="T82" fmla="*/ 163 w 230"/>
                <a:gd name="T83" fmla="*/ 25 h 398"/>
                <a:gd name="T84" fmla="*/ 186 w 230"/>
                <a:gd name="T85" fmla="*/ 30 h 398"/>
                <a:gd name="T86" fmla="*/ 196 w 230"/>
                <a:gd name="T87" fmla="*/ 37 h 398"/>
                <a:gd name="T88" fmla="*/ 201 w 230"/>
                <a:gd name="T89" fmla="*/ 48 h 398"/>
                <a:gd name="T90" fmla="*/ 202 w 230"/>
                <a:gd name="T91" fmla="*/ 62 h 398"/>
                <a:gd name="T92" fmla="*/ 207 w 230"/>
                <a:gd name="T93" fmla="*/ 68 h 398"/>
                <a:gd name="T94" fmla="*/ 210 w 230"/>
                <a:gd name="T95" fmla="*/ 67 h 398"/>
                <a:gd name="T96" fmla="*/ 212 w 230"/>
                <a:gd name="T97" fmla="*/ 45 h 398"/>
                <a:gd name="T98" fmla="*/ 216 w 230"/>
                <a:gd name="T99" fmla="*/ 12 h 398"/>
                <a:gd name="T100" fmla="*/ 217 w 230"/>
                <a:gd name="T101" fmla="*/ 1 h 398"/>
                <a:gd name="T102" fmla="*/ 212 w 230"/>
                <a:gd name="T103" fmla="*/ 0 h 398"/>
                <a:gd name="T104" fmla="*/ 199 w 230"/>
                <a:gd name="T105" fmla="*/ 3 h 398"/>
                <a:gd name="T106" fmla="*/ 68 w 230"/>
                <a:gd name="T107" fmla="*/ 5 h 398"/>
                <a:gd name="T108" fmla="*/ 8 w 230"/>
                <a:gd name="T109" fmla="*/ 3 h 398"/>
                <a:gd name="T110" fmla="*/ 1 w 230"/>
                <a:gd name="T111" fmla="*/ 6 h 398"/>
                <a:gd name="T112" fmla="*/ 1 w 230"/>
                <a:gd name="T113" fmla="*/ 10 h 398"/>
                <a:gd name="T114" fmla="*/ 4 w 230"/>
                <a:gd name="T115" fmla="*/ 11 h 398"/>
                <a:gd name="T116" fmla="*/ 21 w 230"/>
                <a:gd name="T117" fmla="*/ 12 h 398"/>
                <a:gd name="T118" fmla="*/ 36 w 230"/>
                <a:gd name="T119" fmla="*/ 18 h 398"/>
                <a:gd name="T120" fmla="*/ 42 w 230"/>
                <a:gd name="T121" fmla="*/ 30 h 398"/>
                <a:gd name="T122" fmla="*/ 44 w 230"/>
                <a:gd name="T123" fmla="*/ 7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398">
                  <a:moveTo>
                    <a:pt x="44" y="245"/>
                  </a:moveTo>
                  <a:lnTo>
                    <a:pt x="44" y="245"/>
                  </a:lnTo>
                  <a:lnTo>
                    <a:pt x="44" y="312"/>
                  </a:lnTo>
                  <a:lnTo>
                    <a:pt x="44" y="339"/>
                  </a:lnTo>
                  <a:lnTo>
                    <a:pt x="42" y="358"/>
                  </a:lnTo>
                  <a:lnTo>
                    <a:pt x="42" y="358"/>
                  </a:lnTo>
                  <a:lnTo>
                    <a:pt x="41" y="369"/>
                  </a:lnTo>
                  <a:lnTo>
                    <a:pt x="38" y="377"/>
                  </a:lnTo>
                  <a:lnTo>
                    <a:pt x="36" y="381"/>
                  </a:lnTo>
                  <a:lnTo>
                    <a:pt x="34" y="384"/>
                  </a:lnTo>
                  <a:lnTo>
                    <a:pt x="31" y="386"/>
                  </a:lnTo>
                  <a:lnTo>
                    <a:pt x="28" y="387"/>
                  </a:lnTo>
                  <a:lnTo>
                    <a:pt x="28" y="387"/>
                  </a:lnTo>
                  <a:lnTo>
                    <a:pt x="20" y="388"/>
                  </a:lnTo>
                  <a:lnTo>
                    <a:pt x="12" y="388"/>
                  </a:lnTo>
                  <a:lnTo>
                    <a:pt x="12" y="388"/>
                  </a:lnTo>
                  <a:lnTo>
                    <a:pt x="9" y="390"/>
                  </a:lnTo>
                  <a:lnTo>
                    <a:pt x="8" y="392"/>
                  </a:lnTo>
                  <a:lnTo>
                    <a:pt x="8" y="392"/>
                  </a:lnTo>
                  <a:lnTo>
                    <a:pt x="8" y="394"/>
                  </a:lnTo>
                  <a:lnTo>
                    <a:pt x="9" y="396"/>
                  </a:lnTo>
                  <a:lnTo>
                    <a:pt x="17" y="396"/>
                  </a:lnTo>
                  <a:lnTo>
                    <a:pt x="17" y="396"/>
                  </a:lnTo>
                  <a:lnTo>
                    <a:pt x="47" y="396"/>
                  </a:lnTo>
                  <a:lnTo>
                    <a:pt x="68" y="394"/>
                  </a:lnTo>
                  <a:lnTo>
                    <a:pt x="68" y="394"/>
                  </a:lnTo>
                  <a:lnTo>
                    <a:pt x="108" y="396"/>
                  </a:lnTo>
                  <a:lnTo>
                    <a:pt x="144" y="397"/>
                  </a:lnTo>
                  <a:lnTo>
                    <a:pt x="195" y="398"/>
                  </a:lnTo>
                  <a:lnTo>
                    <a:pt x="195" y="398"/>
                  </a:lnTo>
                  <a:lnTo>
                    <a:pt x="207" y="397"/>
                  </a:lnTo>
                  <a:lnTo>
                    <a:pt x="216" y="396"/>
                  </a:lnTo>
                  <a:lnTo>
                    <a:pt x="218" y="394"/>
                  </a:lnTo>
                  <a:lnTo>
                    <a:pt x="220" y="392"/>
                  </a:lnTo>
                  <a:lnTo>
                    <a:pt x="223" y="385"/>
                  </a:lnTo>
                  <a:lnTo>
                    <a:pt x="223" y="385"/>
                  </a:lnTo>
                  <a:lnTo>
                    <a:pt x="225" y="373"/>
                  </a:lnTo>
                  <a:lnTo>
                    <a:pt x="228" y="357"/>
                  </a:lnTo>
                  <a:lnTo>
                    <a:pt x="230" y="334"/>
                  </a:lnTo>
                  <a:lnTo>
                    <a:pt x="230" y="334"/>
                  </a:lnTo>
                  <a:lnTo>
                    <a:pt x="229" y="329"/>
                  </a:lnTo>
                  <a:lnTo>
                    <a:pt x="229" y="326"/>
                  </a:lnTo>
                  <a:lnTo>
                    <a:pt x="227" y="326"/>
                  </a:lnTo>
                  <a:lnTo>
                    <a:pt x="227" y="326"/>
                  </a:lnTo>
                  <a:lnTo>
                    <a:pt x="225" y="326"/>
                  </a:lnTo>
                  <a:lnTo>
                    <a:pt x="224" y="328"/>
                  </a:lnTo>
                  <a:lnTo>
                    <a:pt x="222" y="334"/>
                  </a:lnTo>
                  <a:lnTo>
                    <a:pt x="222" y="334"/>
                  </a:lnTo>
                  <a:lnTo>
                    <a:pt x="219" y="348"/>
                  </a:lnTo>
                  <a:lnTo>
                    <a:pt x="214" y="358"/>
                  </a:lnTo>
                  <a:lnTo>
                    <a:pt x="211" y="363"/>
                  </a:lnTo>
                  <a:lnTo>
                    <a:pt x="207" y="365"/>
                  </a:lnTo>
                  <a:lnTo>
                    <a:pt x="203" y="369"/>
                  </a:lnTo>
                  <a:lnTo>
                    <a:pt x="199" y="371"/>
                  </a:lnTo>
                  <a:lnTo>
                    <a:pt x="199" y="371"/>
                  </a:lnTo>
                  <a:lnTo>
                    <a:pt x="188" y="375"/>
                  </a:lnTo>
                  <a:lnTo>
                    <a:pt x="174" y="376"/>
                  </a:lnTo>
                  <a:lnTo>
                    <a:pt x="149" y="377"/>
                  </a:lnTo>
                  <a:lnTo>
                    <a:pt x="149" y="377"/>
                  </a:lnTo>
                  <a:lnTo>
                    <a:pt x="132" y="376"/>
                  </a:lnTo>
                  <a:lnTo>
                    <a:pt x="119" y="375"/>
                  </a:lnTo>
                  <a:lnTo>
                    <a:pt x="108" y="373"/>
                  </a:lnTo>
                  <a:lnTo>
                    <a:pt x="100" y="369"/>
                  </a:lnTo>
                  <a:lnTo>
                    <a:pt x="95" y="363"/>
                  </a:lnTo>
                  <a:lnTo>
                    <a:pt x="92" y="356"/>
                  </a:lnTo>
                  <a:lnTo>
                    <a:pt x="89" y="346"/>
                  </a:lnTo>
                  <a:lnTo>
                    <a:pt x="88" y="334"/>
                  </a:lnTo>
                  <a:lnTo>
                    <a:pt x="88" y="334"/>
                  </a:lnTo>
                  <a:lnTo>
                    <a:pt x="88" y="292"/>
                  </a:lnTo>
                  <a:lnTo>
                    <a:pt x="88" y="245"/>
                  </a:lnTo>
                  <a:lnTo>
                    <a:pt x="88" y="200"/>
                  </a:lnTo>
                  <a:lnTo>
                    <a:pt x="88" y="200"/>
                  </a:lnTo>
                  <a:lnTo>
                    <a:pt x="89" y="198"/>
                  </a:lnTo>
                  <a:lnTo>
                    <a:pt x="92" y="197"/>
                  </a:lnTo>
                  <a:lnTo>
                    <a:pt x="92" y="197"/>
                  </a:lnTo>
                  <a:lnTo>
                    <a:pt x="127" y="197"/>
                  </a:lnTo>
                  <a:lnTo>
                    <a:pt x="167" y="199"/>
                  </a:lnTo>
                  <a:lnTo>
                    <a:pt x="167" y="199"/>
                  </a:lnTo>
                  <a:lnTo>
                    <a:pt x="173" y="200"/>
                  </a:lnTo>
                  <a:lnTo>
                    <a:pt x="179" y="201"/>
                  </a:lnTo>
                  <a:lnTo>
                    <a:pt x="184" y="204"/>
                  </a:lnTo>
                  <a:lnTo>
                    <a:pt x="186" y="206"/>
                  </a:lnTo>
                  <a:lnTo>
                    <a:pt x="191" y="211"/>
                  </a:lnTo>
                  <a:lnTo>
                    <a:pt x="194" y="217"/>
                  </a:lnTo>
                  <a:lnTo>
                    <a:pt x="194" y="217"/>
                  </a:lnTo>
                  <a:lnTo>
                    <a:pt x="195" y="226"/>
                  </a:lnTo>
                  <a:lnTo>
                    <a:pt x="195" y="234"/>
                  </a:lnTo>
                  <a:lnTo>
                    <a:pt x="195" y="234"/>
                  </a:lnTo>
                  <a:lnTo>
                    <a:pt x="196" y="238"/>
                  </a:lnTo>
                  <a:lnTo>
                    <a:pt x="197" y="238"/>
                  </a:lnTo>
                  <a:lnTo>
                    <a:pt x="200" y="239"/>
                  </a:lnTo>
                  <a:lnTo>
                    <a:pt x="200" y="239"/>
                  </a:lnTo>
                  <a:lnTo>
                    <a:pt x="201" y="238"/>
                  </a:lnTo>
                  <a:lnTo>
                    <a:pt x="202" y="235"/>
                  </a:lnTo>
                  <a:lnTo>
                    <a:pt x="202" y="229"/>
                  </a:lnTo>
                  <a:lnTo>
                    <a:pt x="202" y="229"/>
                  </a:lnTo>
                  <a:lnTo>
                    <a:pt x="205" y="195"/>
                  </a:lnTo>
                  <a:lnTo>
                    <a:pt x="205" y="195"/>
                  </a:lnTo>
                  <a:lnTo>
                    <a:pt x="207" y="176"/>
                  </a:lnTo>
                  <a:lnTo>
                    <a:pt x="210" y="166"/>
                  </a:lnTo>
                  <a:lnTo>
                    <a:pt x="210" y="166"/>
                  </a:lnTo>
                  <a:lnTo>
                    <a:pt x="208" y="164"/>
                  </a:lnTo>
                  <a:lnTo>
                    <a:pt x="207" y="163"/>
                  </a:lnTo>
                  <a:lnTo>
                    <a:pt x="207" y="163"/>
                  </a:lnTo>
                  <a:lnTo>
                    <a:pt x="203" y="164"/>
                  </a:lnTo>
                  <a:lnTo>
                    <a:pt x="199" y="169"/>
                  </a:lnTo>
                  <a:lnTo>
                    <a:pt x="199" y="169"/>
                  </a:lnTo>
                  <a:lnTo>
                    <a:pt x="195" y="172"/>
                  </a:lnTo>
                  <a:lnTo>
                    <a:pt x="189" y="175"/>
                  </a:lnTo>
                  <a:lnTo>
                    <a:pt x="183" y="176"/>
                  </a:lnTo>
                  <a:lnTo>
                    <a:pt x="174" y="176"/>
                  </a:lnTo>
                  <a:lnTo>
                    <a:pt x="174" y="176"/>
                  </a:lnTo>
                  <a:lnTo>
                    <a:pt x="131" y="177"/>
                  </a:lnTo>
                  <a:lnTo>
                    <a:pt x="92" y="177"/>
                  </a:lnTo>
                  <a:lnTo>
                    <a:pt x="92" y="177"/>
                  </a:lnTo>
                  <a:lnTo>
                    <a:pt x="91" y="177"/>
                  </a:lnTo>
                  <a:lnTo>
                    <a:pt x="89" y="176"/>
                  </a:lnTo>
                  <a:lnTo>
                    <a:pt x="88" y="172"/>
                  </a:lnTo>
                  <a:lnTo>
                    <a:pt x="88" y="29"/>
                  </a:lnTo>
                  <a:lnTo>
                    <a:pt x="88" y="29"/>
                  </a:lnTo>
                  <a:lnTo>
                    <a:pt x="89" y="25"/>
                  </a:lnTo>
                  <a:lnTo>
                    <a:pt x="91" y="24"/>
                  </a:lnTo>
                  <a:lnTo>
                    <a:pt x="92" y="24"/>
                  </a:lnTo>
                  <a:lnTo>
                    <a:pt x="92" y="24"/>
                  </a:lnTo>
                  <a:lnTo>
                    <a:pt x="126" y="24"/>
                  </a:lnTo>
                  <a:lnTo>
                    <a:pt x="163" y="25"/>
                  </a:lnTo>
                  <a:lnTo>
                    <a:pt x="163" y="25"/>
                  </a:lnTo>
                  <a:lnTo>
                    <a:pt x="180" y="28"/>
                  </a:lnTo>
                  <a:lnTo>
                    <a:pt x="186" y="30"/>
                  </a:lnTo>
                  <a:lnTo>
                    <a:pt x="190" y="33"/>
                  </a:lnTo>
                  <a:lnTo>
                    <a:pt x="194" y="35"/>
                  </a:lnTo>
                  <a:lnTo>
                    <a:pt x="196" y="37"/>
                  </a:lnTo>
                  <a:lnTo>
                    <a:pt x="200" y="44"/>
                  </a:lnTo>
                  <a:lnTo>
                    <a:pt x="200" y="44"/>
                  </a:lnTo>
                  <a:lnTo>
                    <a:pt x="201" y="48"/>
                  </a:lnTo>
                  <a:lnTo>
                    <a:pt x="202" y="53"/>
                  </a:lnTo>
                  <a:lnTo>
                    <a:pt x="202" y="62"/>
                  </a:lnTo>
                  <a:lnTo>
                    <a:pt x="202" y="62"/>
                  </a:lnTo>
                  <a:lnTo>
                    <a:pt x="203" y="67"/>
                  </a:lnTo>
                  <a:lnTo>
                    <a:pt x="205" y="68"/>
                  </a:lnTo>
                  <a:lnTo>
                    <a:pt x="207" y="68"/>
                  </a:lnTo>
                  <a:lnTo>
                    <a:pt x="207" y="68"/>
                  </a:lnTo>
                  <a:lnTo>
                    <a:pt x="208" y="68"/>
                  </a:lnTo>
                  <a:lnTo>
                    <a:pt x="210" y="67"/>
                  </a:lnTo>
                  <a:lnTo>
                    <a:pt x="211" y="63"/>
                  </a:lnTo>
                  <a:lnTo>
                    <a:pt x="211" y="63"/>
                  </a:lnTo>
                  <a:lnTo>
                    <a:pt x="212" y="45"/>
                  </a:lnTo>
                  <a:lnTo>
                    <a:pt x="213" y="29"/>
                  </a:lnTo>
                  <a:lnTo>
                    <a:pt x="213" y="29"/>
                  </a:lnTo>
                  <a:lnTo>
                    <a:pt x="216" y="12"/>
                  </a:lnTo>
                  <a:lnTo>
                    <a:pt x="217" y="3"/>
                  </a:lnTo>
                  <a:lnTo>
                    <a:pt x="217" y="3"/>
                  </a:lnTo>
                  <a:lnTo>
                    <a:pt x="217" y="1"/>
                  </a:lnTo>
                  <a:lnTo>
                    <a:pt x="216" y="0"/>
                  </a:lnTo>
                  <a:lnTo>
                    <a:pt x="216" y="0"/>
                  </a:lnTo>
                  <a:lnTo>
                    <a:pt x="212" y="0"/>
                  </a:lnTo>
                  <a:lnTo>
                    <a:pt x="208" y="2"/>
                  </a:lnTo>
                  <a:lnTo>
                    <a:pt x="208" y="2"/>
                  </a:lnTo>
                  <a:lnTo>
                    <a:pt x="199" y="3"/>
                  </a:lnTo>
                  <a:lnTo>
                    <a:pt x="185" y="5"/>
                  </a:lnTo>
                  <a:lnTo>
                    <a:pt x="185" y="5"/>
                  </a:lnTo>
                  <a:lnTo>
                    <a:pt x="68" y="5"/>
                  </a:lnTo>
                  <a:lnTo>
                    <a:pt x="68" y="5"/>
                  </a:lnTo>
                  <a:lnTo>
                    <a:pt x="46" y="5"/>
                  </a:lnTo>
                  <a:lnTo>
                    <a:pt x="8" y="3"/>
                  </a:lnTo>
                  <a:lnTo>
                    <a:pt x="8" y="3"/>
                  </a:lnTo>
                  <a:lnTo>
                    <a:pt x="2" y="5"/>
                  </a:lnTo>
                  <a:lnTo>
                    <a:pt x="1" y="6"/>
                  </a:lnTo>
                  <a:lnTo>
                    <a:pt x="0" y="7"/>
                  </a:lnTo>
                  <a:lnTo>
                    <a:pt x="0" y="7"/>
                  </a:lnTo>
                  <a:lnTo>
                    <a:pt x="1" y="10"/>
                  </a:lnTo>
                  <a:lnTo>
                    <a:pt x="1" y="10"/>
                  </a:lnTo>
                  <a:lnTo>
                    <a:pt x="4" y="11"/>
                  </a:lnTo>
                  <a:lnTo>
                    <a:pt x="4" y="11"/>
                  </a:lnTo>
                  <a:lnTo>
                    <a:pt x="13" y="11"/>
                  </a:lnTo>
                  <a:lnTo>
                    <a:pt x="21" y="12"/>
                  </a:lnTo>
                  <a:lnTo>
                    <a:pt x="21" y="12"/>
                  </a:lnTo>
                  <a:lnTo>
                    <a:pt x="28" y="14"/>
                  </a:lnTo>
                  <a:lnTo>
                    <a:pt x="32" y="16"/>
                  </a:lnTo>
                  <a:lnTo>
                    <a:pt x="36" y="18"/>
                  </a:lnTo>
                  <a:lnTo>
                    <a:pt x="38" y="22"/>
                  </a:lnTo>
                  <a:lnTo>
                    <a:pt x="41" y="25"/>
                  </a:lnTo>
                  <a:lnTo>
                    <a:pt x="42" y="30"/>
                  </a:lnTo>
                  <a:lnTo>
                    <a:pt x="43" y="42"/>
                  </a:lnTo>
                  <a:lnTo>
                    <a:pt x="43" y="42"/>
                  </a:lnTo>
                  <a:lnTo>
                    <a:pt x="44" y="74"/>
                  </a:lnTo>
                  <a:lnTo>
                    <a:pt x="44" y="154"/>
                  </a:lnTo>
                  <a:lnTo>
                    <a:pt x="44"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9"/>
            <p:cNvSpPr>
              <a:spLocks/>
            </p:cNvSpPr>
            <p:nvPr userDrawn="1"/>
          </p:nvSpPr>
          <p:spPr bwMode="auto">
            <a:xfrm>
              <a:off x="3959" y="662"/>
              <a:ext cx="125" cy="131"/>
            </a:xfrm>
            <a:custGeom>
              <a:avLst/>
              <a:gdLst>
                <a:gd name="T0" fmla="*/ 165 w 375"/>
                <a:gd name="T1" fmla="*/ 240 h 393"/>
                <a:gd name="T2" fmla="*/ 154 w 375"/>
                <a:gd name="T3" fmla="*/ 204 h 393"/>
                <a:gd name="T4" fmla="*/ 114 w 375"/>
                <a:gd name="T5" fmla="*/ 136 h 393"/>
                <a:gd name="T6" fmla="*/ 63 w 375"/>
                <a:gd name="T7" fmla="*/ 55 h 393"/>
                <a:gd name="T8" fmla="*/ 35 w 375"/>
                <a:gd name="T9" fmla="*/ 22 h 393"/>
                <a:gd name="T10" fmla="*/ 22 w 375"/>
                <a:gd name="T11" fmla="*/ 13 h 393"/>
                <a:gd name="T12" fmla="*/ 5 w 375"/>
                <a:gd name="T13" fmla="*/ 8 h 393"/>
                <a:gd name="T14" fmla="*/ 0 w 375"/>
                <a:gd name="T15" fmla="*/ 5 h 393"/>
                <a:gd name="T16" fmla="*/ 0 w 375"/>
                <a:gd name="T17" fmla="*/ 3 h 393"/>
                <a:gd name="T18" fmla="*/ 7 w 375"/>
                <a:gd name="T19" fmla="*/ 0 h 393"/>
                <a:gd name="T20" fmla="*/ 74 w 375"/>
                <a:gd name="T21" fmla="*/ 2 h 393"/>
                <a:gd name="T22" fmla="*/ 108 w 375"/>
                <a:gd name="T23" fmla="*/ 2 h 393"/>
                <a:gd name="T24" fmla="*/ 109 w 375"/>
                <a:gd name="T25" fmla="*/ 4 h 393"/>
                <a:gd name="T26" fmla="*/ 100 w 375"/>
                <a:gd name="T27" fmla="*/ 9 h 393"/>
                <a:gd name="T28" fmla="*/ 96 w 375"/>
                <a:gd name="T29" fmla="*/ 13 h 393"/>
                <a:gd name="T30" fmla="*/ 94 w 375"/>
                <a:gd name="T31" fmla="*/ 19 h 393"/>
                <a:gd name="T32" fmla="*/ 100 w 375"/>
                <a:gd name="T33" fmla="*/ 38 h 393"/>
                <a:gd name="T34" fmla="*/ 196 w 375"/>
                <a:gd name="T35" fmla="*/ 202 h 393"/>
                <a:gd name="T36" fmla="*/ 239 w 375"/>
                <a:gd name="T37" fmla="*/ 124 h 393"/>
                <a:gd name="T38" fmla="*/ 286 w 375"/>
                <a:gd name="T39" fmla="*/ 42 h 393"/>
                <a:gd name="T40" fmla="*/ 291 w 375"/>
                <a:gd name="T41" fmla="*/ 24 h 393"/>
                <a:gd name="T42" fmla="*/ 290 w 375"/>
                <a:gd name="T43" fmla="*/ 14 h 393"/>
                <a:gd name="T44" fmla="*/ 282 w 375"/>
                <a:gd name="T45" fmla="*/ 9 h 393"/>
                <a:gd name="T46" fmla="*/ 275 w 375"/>
                <a:gd name="T47" fmla="*/ 4 h 393"/>
                <a:gd name="T48" fmla="*/ 278 w 375"/>
                <a:gd name="T49" fmla="*/ 2 h 393"/>
                <a:gd name="T50" fmla="*/ 304 w 375"/>
                <a:gd name="T51" fmla="*/ 2 h 393"/>
                <a:gd name="T52" fmla="*/ 367 w 375"/>
                <a:gd name="T53" fmla="*/ 0 h 393"/>
                <a:gd name="T54" fmla="*/ 374 w 375"/>
                <a:gd name="T55" fmla="*/ 2 h 393"/>
                <a:gd name="T56" fmla="*/ 374 w 375"/>
                <a:gd name="T57" fmla="*/ 5 h 393"/>
                <a:gd name="T58" fmla="*/ 367 w 375"/>
                <a:gd name="T59" fmla="*/ 8 h 393"/>
                <a:gd name="T60" fmla="*/ 350 w 375"/>
                <a:gd name="T61" fmla="*/ 11 h 393"/>
                <a:gd name="T62" fmla="*/ 337 w 375"/>
                <a:gd name="T63" fmla="*/ 20 h 393"/>
                <a:gd name="T64" fmla="*/ 316 w 375"/>
                <a:gd name="T65" fmla="*/ 42 h 393"/>
                <a:gd name="T66" fmla="*/ 264 w 375"/>
                <a:gd name="T67" fmla="*/ 123 h 393"/>
                <a:gd name="T68" fmla="*/ 217 w 375"/>
                <a:gd name="T69" fmla="*/ 207 h 393"/>
                <a:gd name="T70" fmla="*/ 211 w 375"/>
                <a:gd name="T71" fmla="*/ 234 h 393"/>
                <a:gd name="T72" fmla="*/ 210 w 375"/>
                <a:gd name="T73" fmla="*/ 303 h 393"/>
                <a:gd name="T74" fmla="*/ 211 w 375"/>
                <a:gd name="T75" fmla="*/ 355 h 393"/>
                <a:gd name="T76" fmla="*/ 215 w 375"/>
                <a:gd name="T77" fmla="*/ 371 h 393"/>
                <a:gd name="T78" fmla="*/ 223 w 375"/>
                <a:gd name="T79" fmla="*/ 381 h 393"/>
                <a:gd name="T80" fmla="*/ 233 w 375"/>
                <a:gd name="T81" fmla="*/ 384 h 393"/>
                <a:gd name="T82" fmla="*/ 259 w 375"/>
                <a:gd name="T83" fmla="*/ 387 h 393"/>
                <a:gd name="T84" fmla="*/ 259 w 375"/>
                <a:gd name="T85" fmla="*/ 390 h 393"/>
                <a:gd name="T86" fmla="*/ 252 w 375"/>
                <a:gd name="T87" fmla="*/ 393 h 393"/>
                <a:gd name="T88" fmla="*/ 188 w 375"/>
                <a:gd name="T89" fmla="*/ 391 h 393"/>
                <a:gd name="T90" fmla="*/ 137 w 375"/>
                <a:gd name="T91" fmla="*/ 393 h 393"/>
                <a:gd name="T92" fmla="*/ 130 w 375"/>
                <a:gd name="T93" fmla="*/ 391 h 393"/>
                <a:gd name="T94" fmla="*/ 130 w 375"/>
                <a:gd name="T95" fmla="*/ 387 h 393"/>
                <a:gd name="T96" fmla="*/ 141 w 375"/>
                <a:gd name="T97" fmla="*/ 385 h 393"/>
                <a:gd name="T98" fmla="*/ 151 w 375"/>
                <a:gd name="T99" fmla="*/ 383 h 393"/>
                <a:gd name="T100" fmla="*/ 160 w 375"/>
                <a:gd name="T101" fmla="*/ 374 h 393"/>
                <a:gd name="T102" fmla="*/ 165 w 375"/>
                <a:gd name="T103" fmla="*/ 355 h 393"/>
                <a:gd name="T104" fmla="*/ 166 w 375"/>
                <a:gd name="T105" fmla="*/ 2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5" h="393">
                  <a:moveTo>
                    <a:pt x="166" y="258"/>
                  </a:moveTo>
                  <a:lnTo>
                    <a:pt x="166" y="258"/>
                  </a:lnTo>
                  <a:lnTo>
                    <a:pt x="165" y="240"/>
                  </a:lnTo>
                  <a:lnTo>
                    <a:pt x="162" y="226"/>
                  </a:lnTo>
                  <a:lnTo>
                    <a:pt x="159" y="215"/>
                  </a:lnTo>
                  <a:lnTo>
                    <a:pt x="154" y="204"/>
                  </a:lnTo>
                  <a:lnTo>
                    <a:pt x="154" y="204"/>
                  </a:lnTo>
                  <a:lnTo>
                    <a:pt x="141" y="181"/>
                  </a:lnTo>
                  <a:lnTo>
                    <a:pt x="114" y="136"/>
                  </a:lnTo>
                  <a:lnTo>
                    <a:pt x="83" y="88"/>
                  </a:lnTo>
                  <a:lnTo>
                    <a:pt x="63" y="55"/>
                  </a:lnTo>
                  <a:lnTo>
                    <a:pt x="63" y="55"/>
                  </a:lnTo>
                  <a:lnTo>
                    <a:pt x="53" y="42"/>
                  </a:lnTo>
                  <a:lnTo>
                    <a:pt x="43" y="31"/>
                  </a:lnTo>
                  <a:lnTo>
                    <a:pt x="35" y="22"/>
                  </a:lnTo>
                  <a:lnTo>
                    <a:pt x="28" y="16"/>
                  </a:lnTo>
                  <a:lnTo>
                    <a:pt x="28" y="16"/>
                  </a:lnTo>
                  <a:lnTo>
                    <a:pt x="22" y="13"/>
                  </a:lnTo>
                  <a:lnTo>
                    <a:pt x="16" y="10"/>
                  </a:lnTo>
                  <a:lnTo>
                    <a:pt x="9" y="8"/>
                  </a:lnTo>
                  <a:lnTo>
                    <a:pt x="5" y="8"/>
                  </a:lnTo>
                  <a:lnTo>
                    <a:pt x="5" y="8"/>
                  </a:lnTo>
                  <a:lnTo>
                    <a:pt x="1" y="7"/>
                  </a:lnTo>
                  <a:lnTo>
                    <a:pt x="0" y="5"/>
                  </a:lnTo>
                  <a:lnTo>
                    <a:pt x="0" y="4"/>
                  </a:lnTo>
                  <a:lnTo>
                    <a:pt x="0" y="4"/>
                  </a:lnTo>
                  <a:lnTo>
                    <a:pt x="0" y="3"/>
                  </a:lnTo>
                  <a:lnTo>
                    <a:pt x="1" y="2"/>
                  </a:lnTo>
                  <a:lnTo>
                    <a:pt x="7" y="0"/>
                  </a:lnTo>
                  <a:lnTo>
                    <a:pt x="7" y="0"/>
                  </a:lnTo>
                  <a:lnTo>
                    <a:pt x="58" y="2"/>
                  </a:lnTo>
                  <a:lnTo>
                    <a:pt x="58" y="2"/>
                  </a:lnTo>
                  <a:lnTo>
                    <a:pt x="74" y="2"/>
                  </a:lnTo>
                  <a:lnTo>
                    <a:pt x="102" y="0"/>
                  </a:lnTo>
                  <a:lnTo>
                    <a:pt x="102" y="0"/>
                  </a:lnTo>
                  <a:lnTo>
                    <a:pt x="108" y="2"/>
                  </a:lnTo>
                  <a:lnTo>
                    <a:pt x="108" y="3"/>
                  </a:lnTo>
                  <a:lnTo>
                    <a:pt x="109" y="4"/>
                  </a:lnTo>
                  <a:lnTo>
                    <a:pt x="109" y="4"/>
                  </a:lnTo>
                  <a:lnTo>
                    <a:pt x="108" y="5"/>
                  </a:lnTo>
                  <a:lnTo>
                    <a:pt x="107" y="7"/>
                  </a:lnTo>
                  <a:lnTo>
                    <a:pt x="100" y="9"/>
                  </a:lnTo>
                  <a:lnTo>
                    <a:pt x="100" y="9"/>
                  </a:lnTo>
                  <a:lnTo>
                    <a:pt x="98" y="10"/>
                  </a:lnTo>
                  <a:lnTo>
                    <a:pt x="96" y="13"/>
                  </a:lnTo>
                  <a:lnTo>
                    <a:pt x="94" y="15"/>
                  </a:lnTo>
                  <a:lnTo>
                    <a:pt x="94" y="19"/>
                  </a:lnTo>
                  <a:lnTo>
                    <a:pt x="94" y="19"/>
                  </a:lnTo>
                  <a:lnTo>
                    <a:pt x="94" y="24"/>
                  </a:lnTo>
                  <a:lnTo>
                    <a:pt x="96" y="27"/>
                  </a:lnTo>
                  <a:lnTo>
                    <a:pt x="100" y="38"/>
                  </a:lnTo>
                  <a:lnTo>
                    <a:pt x="100" y="38"/>
                  </a:lnTo>
                  <a:lnTo>
                    <a:pt x="148" y="121"/>
                  </a:lnTo>
                  <a:lnTo>
                    <a:pt x="196" y="202"/>
                  </a:lnTo>
                  <a:lnTo>
                    <a:pt x="196" y="202"/>
                  </a:lnTo>
                  <a:lnTo>
                    <a:pt x="212" y="172"/>
                  </a:lnTo>
                  <a:lnTo>
                    <a:pt x="239" y="124"/>
                  </a:lnTo>
                  <a:lnTo>
                    <a:pt x="282" y="50"/>
                  </a:lnTo>
                  <a:lnTo>
                    <a:pt x="282" y="50"/>
                  </a:lnTo>
                  <a:lnTo>
                    <a:pt x="286" y="42"/>
                  </a:lnTo>
                  <a:lnTo>
                    <a:pt x="289" y="34"/>
                  </a:lnTo>
                  <a:lnTo>
                    <a:pt x="291" y="28"/>
                  </a:lnTo>
                  <a:lnTo>
                    <a:pt x="291" y="24"/>
                  </a:lnTo>
                  <a:lnTo>
                    <a:pt x="291" y="24"/>
                  </a:lnTo>
                  <a:lnTo>
                    <a:pt x="291" y="19"/>
                  </a:lnTo>
                  <a:lnTo>
                    <a:pt x="290" y="14"/>
                  </a:lnTo>
                  <a:lnTo>
                    <a:pt x="286" y="10"/>
                  </a:lnTo>
                  <a:lnTo>
                    <a:pt x="282" y="9"/>
                  </a:lnTo>
                  <a:lnTo>
                    <a:pt x="282" y="9"/>
                  </a:lnTo>
                  <a:lnTo>
                    <a:pt x="276" y="7"/>
                  </a:lnTo>
                  <a:lnTo>
                    <a:pt x="275" y="5"/>
                  </a:lnTo>
                  <a:lnTo>
                    <a:pt x="275" y="4"/>
                  </a:lnTo>
                  <a:lnTo>
                    <a:pt x="275" y="4"/>
                  </a:lnTo>
                  <a:lnTo>
                    <a:pt x="275" y="2"/>
                  </a:lnTo>
                  <a:lnTo>
                    <a:pt x="278" y="2"/>
                  </a:lnTo>
                  <a:lnTo>
                    <a:pt x="284" y="0"/>
                  </a:lnTo>
                  <a:lnTo>
                    <a:pt x="284" y="0"/>
                  </a:lnTo>
                  <a:lnTo>
                    <a:pt x="304" y="2"/>
                  </a:lnTo>
                  <a:lnTo>
                    <a:pt x="318" y="2"/>
                  </a:lnTo>
                  <a:lnTo>
                    <a:pt x="318" y="2"/>
                  </a:lnTo>
                  <a:lnTo>
                    <a:pt x="367" y="0"/>
                  </a:lnTo>
                  <a:lnTo>
                    <a:pt x="367" y="0"/>
                  </a:lnTo>
                  <a:lnTo>
                    <a:pt x="372" y="2"/>
                  </a:lnTo>
                  <a:lnTo>
                    <a:pt x="374" y="2"/>
                  </a:lnTo>
                  <a:lnTo>
                    <a:pt x="375" y="4"/>
                  </a:lnTo>
                  <a:lnTo>
                    <a:pt x="375" y="4"/>
                  </a:lnTo>
                  <a:lnTo>
                    <a:pt x="374" y="5"/>
                  </a:lnTo>
                  <a:lnTo>
                    <a:pt x="372" y="7"/>
                  </a:lnTo>
                  <a:lnTo>
                    <a:pt x="367" y="8"/>
                  </a:lnTo>
                  <a:lnTo>
                    <a:pt x="367" y="8"/>
                  </a:lnTo>
                  <a:lnTo>
                    <a:pt x="363" y="8"/>
                  </a:lnTo>
                  <a:lnTo>
                    <a:pt x="357" y="9"/>
                  </a:lnTo>
                  <a:lnTo>
                    <a:pt x="350" y="11"/>
                  </a:lnTo>
                  <a:lnTo>
                    <a:pt x="344" y="15"/>
                  </a:lnTo>
                  <a:lnTo>
                    <a:pt x="344" y="15"/>
                  </a:lnTo>
                  <a:lnTo>
                    <a:pt x="337" y="20"/>
                  </a:lnTo>
                  <a:lnTo>
                    <a:pt x="331" y="25"/>
                  </a:lnTo>
                  <a:lnTo>
                    <a:pt x="316" y="42"/>
                  </a:lnTo>
                  <a:lnTo>
                    <a:pt x="316" y="42"/>
                  </a:lnTo>
                  <a:lnTo>
                    <a:pt x="308" y="54"/>
                  </a:lnTo>
                  <a:lnTo>
                    <a:pt x="295" y="73"/>
                  </a:lnTo>
                  <a:lnTo>
                    <a:pt x="264" y="123"/>
                  </a:lnTo>
                  <a:lnTo>
                    <a:pt x="234" y="174"/>
                  </a:lnTo>
                  <a:lnTo>
                    <a:pt x="223" y="194"/>
                  </a:lnTo>
                  <a:lnTo>
                    <a:pt x="217" y="207"/>
                  </a:lnTo>
                  <a:lnTo>
                    <a:pt x="217" y="207"/>
                  </a:lnTo>
                  <a:lnTo>
                    <a:pt x="213" y="220"/>
                  </a:lnTo>
                  <a:lnTo>
                    <a:pt x="211" y="234"/>
                  </a:lnTo>
                  <a:lnTo>
                    <a:pt x="210" y="246"/>
                  </a:lnTo>
                  <a:lnTo>
                    <a:pt x="210" y="258"/>
                  </a:lnTo>
                  <a:lnTo>
                    <a:pt x="210" y="303"/>
                  </a:lnTo>
                  <a:lnTo>
                    <a:pt x="210" y="303"/>
                  </a:lnTo>
                  <a:lnTo>
                    <a:pt x="210" y="325"/>
                  </a:lnTo>
                  <a:lnTo>
                    <a:pt x="211" y="355"/>
                  </a:lnTo>
                  <a:lnTo>
                    <a:pt x="211" y="355"/>
                  </a:lnTo>
                  <a:lnTo>
                    <a:pt x="212" y="366"/>
                  </a:lnTo>
                  <a:lnTo>
                    <a:pt x="215" y="371"/>
                  </a:lnTo>
                  <a:lnTo>
                    <a:pt x="216" y="374"/>
                  </a:lnTo>
                  <a:lnTo>
                    <a:pt x="219" y="378"/>
                  </a:lnTo>
                  <a:lnTo>
                    <a:pt x="223" y="381"/>
                  </a:lnTo>
                  <a:lnTo>
                    <a:pt x="227" y="383"/>
                  </a:lnTo>
                  <a:lnTo>
                    <a:pt x="233" y="384"/>
                  </a:lnTo>
                  <a:lnTo>
                    <a:pt x="233" y="384"/>
                  </a:lnTo>
                  <a:lnTo>
                    <a:pt x="256" y="385"/>
                  </a:lnTo>
                  <a:lnTo>
                    <a:pt x="256" y="385"/>
                  </a:lnTo>
                  <a:lnTo>
                    <a:pt x="259" y="387"/>
                  </a:lnTo>
                  <a:lnTo>
                    <a:pt x="259" y="389"/>
                  </a:lnTo>
                  <a:lnTo>
                    <a:pt x="259" y="389"/>
                  </a:lnTo>
                  <a:lnTo>
                    <a:pt x="259" y="390"/>
                  </a:lnTo>
                  <a:lnTo>
                    <a:pt x="258" y="391"/>
                  </a:lnTo>
                  <a:lnTo>
                    <a:pt x="256" y="393"/>
                  </a:lnTo>
                  <a:lnTo>
                    <a:pt x="252" y="393"/>
                  </a:lnTo>
                  <a:lnTo>
                    <a:pt x="252" y="393"/>
                  </a:lnTo>
                  <a:lnTo>
                    <a:pt x="210" y="393"/>
                  </a:lnTo>
                  <a:lnTo>
                    <a:pt x="188" y="391"/>
                  </a:lnTo>
                  <a:lnTo>
                    <a:pt x="188" y="391"/>
                  </a:lnTo>
                  <a:lnTo>
                    <a:pt x="167" y="393"/>
                  </a:lnTo>
                  <a:lnTo>
                    <a:pt x="137" y="393"/>
                  </a:lnTo>
                  <a:lnTo>
                    <a:pt x="137" y="393"/>
                  </a:lnTo>
                  <a:lnTo>
                    <a:pt x="131" y="393"/>
                  </a:lnTo>
                  <a:lnTo>
                    <a:pt x="130" y="391"/>
                  </a:lnTo>
                  <a:lnTo>
                    <a:pt x="128" y="389"/>
                  </a:lnTo>
                  <a:lnTo>
                    <a:pt x="128" y="389"/>
                  </a:lnTo>
                  <a:lnTo>
                    <a:pt x="130" y="387"/>
                  </a:lnTo>
                  <a:lnTo>
                    <a:pt x="133" y="385"/>
                  </a:lnTo>
                  <a:lnTo>
                    <a:pt x="133" y="385"/>
                  </a:lnTo>
                  <a:lnTo>
                    <a:pt x="141" y="385"/>
                  </a:lnTo>
                  <a:lnTo>
                    <a:pt x="148" y="384"/>
                  </a:lnTo>
                  <a:lnTo>
                    <a:pt x="148" y="384"/>
                  </a:lnTo>
                  <a:lnTo>
                    <a:pt x="151" y="383"/>
                  </a:lnTo>
                  <a:lnTo>
                    <a:pt x="155" y="381"/>
                  </a:lnTo>
                  <a:lnTo>
                    <a:pt x="157" y="378"/>
                  </a:lnTo>
                  <a:lnTo>
                    <a:pt x="160" y="374"/>
                  </a:lnTo>
                  <a:lnTo>
                    <a:pt x="162" y="366"/>
                  </a:lnTo>
                  <a:lnTo>
                    <a:pt x="165" y="355"/>
                  </a:lnTo>
                  <a:lnTo>
                    <a:pt x="165" y="355"/>
                  </a:lnTo>
                  <a:lnTo>
                    <a:pt x="166" y="325"/>
                  </a:lnTo>
                  <a:lnTo>
                    <a:pt x="166" y="303"/>
                  </a:lnTo>
                  <a:lnTo>
                    <a:pt x="166"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20"/>
            <p:cNvSpPr>
              <a:spLocks/>
            </p:cNvSpPr>
            <p:nvPr userDrawn="1"/>
          </p:nvSpPr>
          <p:spPr bwMode="auto">
            <a:xfrm>
              <a:off x="4129" y="659"/>
              <a:ext cx="67" cy="136"/>
            </a:xfrm>
            <a:custGeom>
              <a:avLst/>
              <a:gdLst>
                <a:gd name="T0" fmla="*/ 98 w 200"/>
                <a:gd name="T1" fmla="*/ 406 h 407"/>
                <a:gd name="T2" fmla="*/ 138 w 200"/>
                <a:gd name="T3" fmla="*/ 396 h 407"/>
                <a:gd name="T4" fmla="*/ 155 w 200"/>
                <a:gd name="T5" fmla="*/ 385 h 407"/>
                <a:gd name="T6" fmla="*/ 185 w 200"/>
                <a:gd name="T7" fmla="*/ 352 h 407"/>
                <a:gd name="T8" fmla="*/ 197 w 200"/>
                <a:gd name="T9" fmla="*/ 318 h 407"/>
                <a:gd name="T10" fmla="*/ 200 w 200"/>
                <a:gd name="T11" fmla="*/ 299 h 407"/>
                <a:gd name="T12" fmla="*/ 191 w 200"/>
                <a:gd name="T13" fmla="*/ 255 h 407"/>
                <a:gd name="T14" fmla="*/ 161 w 200"/>
                <a:gd name="T15" fmla="*/ 211 h 407"/>
                <a:gd name="T16" fmla="*/ 109 w 200"/>
                <a:gd name="T17" fmla="*/ 165 h 407"/>
                <a:gd name="T18" fmla="*/ 79 w 200"/>
                <a:gd name="T19" fmla="*/ 140 h 407"/>
                <a:gd name="T20" fmla="*/ 53 w 200"/>
                <a:gd name="T21" fmla="*/ 108 h 407"/>
                <a:gd name="T22" fmla="*/ 46 w 200"/>
                <a:gd name="T23" fmla="*/ 79 h 407"/>
                <a:gd name="T24" fmla="*/ 51 w 200"/>
                <a:gd name="T25" fmla="*/ 54 h 407"/>
                <a:gd name="T26" fmla="*/ 74 w 200"/>
                <a:gd name="T27" fmla="*/ 27 h 407"/>
                <a:gd name="T28" fmla="*/ 110 w 200"/>
                <a:gd name="T29" fmla="*/ 18 h 407"/>
                <a:gd name="T30" fmla="*/ 139 w 200"/>
                <a:gd name="T31" fmla="*/ 22 h 407"/>
                <a:gd name="T32" fmla="*/ 165 w 200"/>
                <a:gd name="T33" fmla="*/ 34 h 407"/>
                <a:gd name="T34" fmla="*/ 174 w 200"/>
                <a:gd name="T35" fmla="*/ 46 h 407"/>
                <a:gd name="T36" fmla="*/ 182 w 200"/>
                <a:gd name="T37" fmla="*/ 72 h 407"/>
                <a:gd name="T38" fmla="*/ 183 w 200"/>
                <a:gd name="T39" fmla="*/ 78 h 407"/>
                <a:gd name="T40" fmla="*/ 188 w 200"/>
                <a:gd name="T41" fmla="*/ 78 h 407"/>
                <a:gd name="T42" fmla="*/ 189 w 200"/>
                <a:gd name="T43" fmla="*/ 67 h 407"/>
                <a:gd name="T44" fmla="*/ 191 w 200"/>
                <a:gd name="T45" fmla="*/ 11 h 407"/>
                <a:gd name="T46" fmla="*/ 190 w 200"/>
                <a:gd name="T47" fmla="*/ 9 h 407"/>
                <a:gd name="T48" fmla="*/ 179 w 200"/>
                <a:gd name="T49" fmla="*/ 7 h 407"/>
                <a:gd name="T50" fmla="*/ 146 w 200"/>
                <a:gd name="T51" fmla="*/ 1 h 407"/>
                <a:gd name="T52" fmla="*/ 120 w 200"/>
                <a:gd name="T53" fmla="*/ 0 h 407"/>
                <a:gd name="T54" fmla="*/ 85 w 200"/>
                <a:gd name="T55" fmla="*/ 4 h 407"/>
                <a:gd name="T56" fmla="*/ 57 w 200"/>
                <a:gd name="T57" fmla="*/ 15 h 407"/>
                <a:gd name="T58" fmla="*/ 35 w 200"/>
                <a:gd name="T59" fmla="*/ 33 h 407"/>
                <a:gd name="T60" fmla="*/ 20 w 200"/>
                <a:gd name="T61" fmla="*/ 56 h 407"/>
                <a:gd name="T62" fmla="*/ 13 w 200"/>
                <a:gd name="T63" fmla="*/ 83 h 407"/>
                <a:gd name="T64" fmla="*/ 13 w 200"/>
                <a:gd name="T65" fmla="*/ 107 h 407"/>
                <a:gd name="T66" fmla="*/ 25 w 200"/>
                <a:gd name="T67" fmla="*/ 146 h 407"/>
                <a:gd name="T68" fmla="*/ 60 w 200"/>
                <a:gd name="T69" fmla="*/ 190 h 407"/>
                <a:gd name="T70" fmla="*/ 103 w 200"/>
                <a:gd name="T71" fmla="*/ 226 h 407"/>
                <a:gd name="T72" fmla="*/ 142 w 200"/>
                <a:gd name="T73" fmla="*/ 262 h 407"/>
                <a:gd name="T74" fmla="*/ 160 w 200"/>
                <a:gd name="T75" fmla="*/ 294 h 407"/>
                <a:gd name="T76" fmla="*/ 162 w 200"/>
                <a:gd name="T77" fmla="*/ 320 h 407"/>
                <a:gd name="T78" fmla="*/ 153 w 200"/>
                <a:gd name="T79" fmla="*/ 356 h 407"/>
                <a:gd name="T80" fmla="*/ 133 w 200"/>
                <a:gd name="T81" fmla="*/ 375 h 407"/>
                <a:gd name="T82" fmla="*/ 114 w 200"/>
                <a:gd name="T83" fmla="*/ 385 h 407"/>
                <a:gd name="T84" fmla="*/ 88 w 200"/>
                <a:gd name="T85" fmla="*/ 389 h 407"/>
                <a:gd name="T86" fmla="*/ 63 w 200"/>
                <a:gd name="T87" fmla="*/ 385 h 407"/>
                <a:gd name="T88" fmla="*/ 30 w 200"/>
                <a:gd name="T89" fmla="*/ 368 h 407"/>
                <a:gd name="T90" fmla="*/ 13 w 200"/>
                <a:gd name="T91" fmla="*/ 341 h 407"/>
                <a:gd name="T92" fmla="*/ 11 w 200"/>
                <a:gd name="T93" fmla="*/ 324 h 407"/>
                <a:gd name="T94" fmla="*/ 9 w 200"/>
                <a:gd name="T95" fmla="*/ 311 h 407"/>
                <a:gd name="T96" fmla="*/ 7 w 200"/>
                <a:gd name="T97" fmla="*/ 310 h 407"/>
                <a:gd name="T98" fmla="*/ 2 w 200"/>
                <a:gd name="T99" fmla="*/ 318 h 407"/>
                <a:gd name="T100" fmla="*/ 0 w 200"/>
                <a:gd name="T101" fmla="*/ 373 h 407"/>
                <a:gd name="T102" fmla="*/ 1 w 200"/>
                <a:gd name="T103" fmla="*/ 388 h 407"/>
                <a:gd name="T104" fmla="*/ 8 w 200"/>
                <a:gd name="T105" fmla="*/ 394 h 407"/>
                <a:gd name="T106" fmla="*/ 59 w 200"/>
                <a:gd name="T10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407">
                  <a:moveTo>
                    <a:pt x="77" y="407"/>
                  </a:moveTo>
                  <a:lnTo>
                    <a:pt x="77" y="407"/>
                  </a:lnTo>
                  <a:lnTo>
                    <a:pt x="98" y="406"/>
                  </a:lnTo>
                  <a:lnTo>
                    <a:pt x="119" y="402"/>
                  </a:lnTo>
                  <a:lnTo>
                    <a:pt x="128" y="400"/>
                  </a:lnTo>
                  <a:lnTo>
                    <a:pt x="138" y="396"/>
                  </a:lnTo>
                  <a:lnTo>
                    <a:pt x="146" y="391"/>
                  </a:lnTo>
                  <a:lnTo>
                    <a:pt x="155" y="385"/>
                  </a:lnTo>
                  <a:lnTo>
                    <a:pt x="155" y="385"/>
                  </a:lnTo>
                  <a:lnTo>
                    <a:pt x="167" y="375"/>
                  </a:lnTo>
                  <a:lnTo>
                    <a:pt x="178" y="364"/>
                  </a:lnTo>
                  <a:lnTo>
                    <a:pt x="185" y="352"/>
                  </a:lnTo>
                  <a:lnTo>
                    <a:pt x="191" y="341"/>
                  </a:lnTo>
                  <a:lnTo>
                    <a:pt x="195" y="329"/>
                  </a:lnTo>
                  <a:lnTo>
                    <a:pt x="197" y="318"/>
                  </a:lnTo>
                  <a:lnTo>
                    <a:pt x="199" y="309"/>
                  </a:lnTo>
                  <a:lnTo>
                    <a:pt x="200" y="299"/>
                  </a:lnTo>
                  <a:lnTo>
                    <a:pt x="200" y="299"/>
                  </a:lnTo>
                  <a:lnTo>
                    <a:pt x="199" y="284"/>
                  </a:lnTo>
                  <a:lnTo>
                    <a:pt x="196" y="270"/>
                  </a:lnTo>
                  <a:lnTo>
                    <a:pt x="191" y="255"/>
                  </a:lnTo>
                  <a:lnTo>
                    <a:pt x="184" y="241"/>
                  </a:lnTo>
                  <a:lnTo>
                    <a:pt x="174" y="226"/>
                  </a:lnTo>
                  <a:lnTo>
                    <a:pt x="161" y="211"/>
                  </a:lnTo>
                  <a:lnTo>
                    <a:pt x="144" y="194"/>
                  </a:lnTo>
                  <a:lnTo>
                    <a:pt x="123" y="177"/>
                  </a:lnTo>
                  <a:lnTo>
                    <a:pt x="109" y="165"/>
                  </a:lnTo>
                  <a:lnTo>
                    <a:pt x="109" y="165"/>
                  </a:lnTo>
                  <a:lnTo>
                    <a:pt x="92" y="152"/>
                  </a:lnTo>
                  <a:lnTo>
                    <a:pt x="79" y="140"/>
                  </a:lnTo>
                  <a:lnTo>
                    <a:pt x="68" y="129"/>
                  </a:lnTo>
                  <a:lnTo>
                    <a:pt x="59" y="118"/>
                  </a:lnTo>
                  <a:lnTo>
                    <a:pt x="53" y="108"/>
                  </a:lnTo>
                  <a:lnTo>
                    <a:pt x="49" y="99"/>
                  </a:lnTo>
                  <a:lnTo>
                    <a:pt x="47" y="89"/>
                  </a:lnTo>
                  <a:lnTo>
                    <a:pt x="46" y="79"/>
                  </a:lnTo>
                  <a:lnTo>
                    <a:pt x="46" y="79"/>
                  </a:lnTo>
                  <a:lnTo>
                    <a:pt x="47" y="66"/>
                  </a:lnTo>
                  <a:lnTo>
                    <a:pt x="51" y="54"/>
                  </a:lnTo>
                  <a:lnTo>
                    <a:pt x="57" y="43"/>
                  </a:lnTo>
                  <a:lnTo>
                    <a:pt x="64" y="34"/>
                  </a:lnTo>
                  <a:lnTo>
                    <a:pt x="74" y="27"/>
                  </a:lnTo>
                  <a:lnTo>
                    <a:pt x="85" y="22"/>
                  </a:lnTo>
                  <a:lnTo>
                    <a:pt x="97" y="20"/>
                  </a:lnTo>
                  <a:lnTo>
                    <a:pt x="110" y="18"/>
                  </a:lnTo>
                  <a:lnTo>
                    <a:pt x="110" y="18"/>
                  </a:lnTo>
                  <a:lnTo>
                    <a:pt x="126" y="20"/>
                  </a:lnTo>
                  <a:lnTo>
                    <a:pt x="139" y="22"/>
                  </a:lnTo>
                  <a:lnTo>
                    <a:pt x="150" y="26"/>
                  </a:lnTo>
                  <a:lnTo>
                    <a:pt x="159" y="31"/>
                  </a:lnTo>
                  <a:lnTo>
                    <a:pt x="165" y="34"/>
                  </a:lnTo>
                  <a:lnTo>
                    <a:pt x="170" y="39"/>
                  </a:lnTo>
                  <a:lnTo>
                    <a:pt x="174" y="46"/>
                  </a:lnTo>
                  <a:lnTo>
                    <a:pt x="174" y="46"/>
                  </a:lnTo>
                  <a:lnTo>
                    <a:pt x="177" y="51"/>
                  </a:lnTo>
                  <a:lnTo>
                    <a:pt x="179" y="58"/>
                  </a:lnTo>
                  <a:lnTo>
                    <a:pt x="182" y="72"/>
                  </a:lnTo>
                  <a:lnTo>
                    <a:pt x="182" y="72"/>
                  </a:lnTo>
                  <a:lnTo>
                    <a:pt x="183" y="77"/>
                  </a:lnTo>
                  <a:lnTo>
                    <a:pt x="183" y="78"/>
                  </a:lnTo>
                  <a:lnTo>
                    <a:pt x="185" y="79"/>
                  </a:lnTo>
                  <a:lnTo>
                    <a:pt x="185" y="79"/>
                  </a:lnTo>
                  <a:lnTo>
                    <a:pt x="188" y="78"/>
                  </a:lnTo>
                  <a:lnTo>
                    <a:pt x="188" y="75"/>
                  </a:lnTo>
                  <a:lnTo>
                    <a:pt x="189" y="67"/>
                  </a:lnTo>
                  <a:lnTo>
                    <a:pt x="189" y="67"/>
                  </a:lnTo>
                  <a:lnTo>
                    <a:pt x="189" y="44"/>
                  </a:lnTo>
                  <a:lnTo>
                    <a:pt x="190" y="27"/>
                  </a:lnTo>
                  <a:lnTo>
                    <a:pt x="191" y="11"/>
                  </a:lnTo>
                  <a:lnTo>
                    <a:pt x="191" y="11"/>
                  </a:lnTo>
                  <a:lnTo>
                    <a:pt x="191" y="10"/>
                  </a:lnTo>
                  <a:lnTo>
                    <a:pt x="190" y="9"/>
                  </a:lnTo>
                  <a:lnTo>
                    <a:pt x="187" y="7"/>
                  </a:lnTo>
                  <a:lnTo>
                    <a:pt x="187" y="7"/>
                  </a:lnTo>
                  <a:lnTo>
                    <a:pt x="179" y="7"/>
                  </a:lnTo>
                  <a:lnTo>
                    <a:pt x="168" y="5"/>
                  </a:lnTo>
                  <a:lnTo>
                    <a:pt x="168" y="5"/>
                  </a:lnTo>
                  <a:lnTo>
                    <a:pt x="146" y="1"/>
                  </a:lnTo>
                  <a:lnTo>
                    <a:pt x="133" y="0"/>
                  </a:lnTo>
                  <a:lnTo>
                    <a:pt x="120" y="0"/>
                  </a:lnTo>
                  <a:lnTo>
                    <a:pt x="120" y="0"/>
                  </a:lnTo>
                  <a:lnTo>
                    <a:pt x="108" y="0"/>
                  </a:lnTo>
                  <a:lnTo>
                    <a:pt x="96" y="3"/>
                  </a:lnTo>
                  <a:lnTo>
                    <a:pt x="85" y="4"/>
                  </a:lnTo>
                  <a:lnTo>
                    <a:pt x="75" y="7"/>
                  </a:lnTo>
                  <a:lnTo>
                    <a:pt x="65" y="11"/>
                  </a:lnTo>
                  <a:lnTo>
                    <a:pt x="57" y="15"/>
                  </a:lnTo>
                  <a:lnTo>
                    <a:pt x="48" y="21"/>
                  </a:lnTo>
                  <a:lnTo>
                    <a:pt x="41" y="26"/>
                  </a:lnTo>
                  <a:lnTo>
                    <a:pt x="35" y="33"/>
                  </a:lnTo>
                  <a:lnTo>
                    <a:pt x="29" y="40"/>
                  </a:lnTo>
                  <a:lnTo>
                    <a:pt x="24" y="48"/>
                  </a:lnTo>
                  <a:lnTo>
                    <a:pt x="20" y="56"/>
                  </a:lnTo>
                  <a:lnTo>
                    <a:pt x="17" y="65"/>
                  </a:lnTo>
                  <a:lnTo>
                    <a:pt x="14" y="73"/>
                  </a:lnTo>
                  <a:lnTo>
                    <a:pt x="13" y="83"/>
                  </a:lnTo>
                  <a:lnTo>
                    <a:pt x="12" y="94"/>
                  </a:lnTo>
                  <a:lnTo>
                    <a:pt x="12" y="94"/>
                  </a:lnTo>
                  <a:lnTo>
                    <a:pt x="13" y="107"/>
                  </a:lnTo>
                  <a:lnTo>
                    <a:pt x="15" y="119"/>
                  </a:lnTo>
                  <a:lnTo>
                    <a:pt x="19" y="133"/>
                  </a:lnTo>
                  <a:lnTo>
                    <a:pt x="25" y="146"/>
                  </a:lnTo>
                  <a:lnTo>
                    <a:pt x="34" y="160"/>
                  </a:lnTo>
                  <a:lnTo>
                    <a:pt x="46" y="175"/>
                  </a:lnTo>
                  <a:lnTo>
                    <a:pt x="60" y="190"/>
                  </a:lnTo>
                  <a:lnTo>
                    <a:pt x="80" y="207"/>
                  </a:lnTo>
                  <a:lnTo>
                    <a:pt x="103" y="226"/>
                  </a:lnTo>
                  <a:lnTo>
                    <a:pt x="103" y="226"/>
                  </a:lnTo>
                  <a:lnTo>
                    <a:pt x="119" y="238"/>
                  </a:lnTo>
                  <a:lnTo>
                    <a:pt x="131" y="250"/>
                  </a:lnTo>
                  <a:lnTo>
                    <a:pt x="142" y="262"/>
                  </a:lnTo>
                  <a:lnTo>
                    <a:pt x="149" y="272"/>
                  </a:lnTo>
                  <a:lnTo>
                    <a:pt x="155" y="283"/>
                  </a:lnTo>
                  <a:lnTo>
                    <a:pt x="160" y="294"/>
                  </a:lnTo>
                  <a:lnTo>
                    <a:pt x="162" y="306"/>
                  </a:lnTo>
                  <a:lnTo>
                    <a:pt x="162" y="320"/>
                  </a:lnTo>
                  <a:lnTo>
                    <a:pt x="162" y="320"/>
                  </a:lnTo>
                  <a:lnTo>
                    <a:pt x="161" y="332"/>
                  </a:lnTo>
                  <a:lnTo>
                    <a:pt x="157" y="344"/>
                  </a:lnTo>
                  <a:lnTo>
                    <a:pt x="153" y="356"/>
                  </a:lnTo>
                  <a:lnTo>
                    <a:pt x="144" y="366"/>
                  </a:lnTo>
                  <a:lnTo>
                    <a:pt x="139" y="371"/>
                  </a:lnTo>
                  <a:lnTo>
                    <a:pt x="133" y="375"/>
                  </a:lnTo>
                  <a:lnTo>
                    <a:pt x="127" y="379"/>
                  </a:lnTo>
                  <a:lnTo>
                    <a:pt x="121" y="381"/>
                  </a:lnTo>
                  <a:lnTo>
                    <a:pt x="114" y="385"/>
                  </a:lnTo>
                  <a:lnTo>
                    <a:pt x="105" y="386"/>
                  </a:lnTo>
                  <a:lnTo>
                    <a:pt x="97" y="388"/>
                  </a:lnTo>
                  <a:lnTo>
                    <a:pt x="88" y="389"/>
                  </a:lnTo>
                  <a:lnTo>
                    <a:pt x="88" y="389"/>
                  </a:lnTo>
                  <a:lnTo>
                    <a:pt x="75" y="388"/>
                  </a:lnTo>
                  <a:lnTo>
                    <a:pt x="63" y="385"/>
                  </a:lnTo>
                  <a:lnTo>
                    <a:pt x="51" y="381"/>
                  </a:lnTo>
                  <a:lnTo>
                    <a:pt x="40" y="375"/>
                  </a:lnTo>
                  <a:lnTo>
                    <a:pt x="30" y="368"/>
                  </a:lnTo>
                  <a:lnTo>
                    <a:pt x="21" y="360"/>
                  </a:lnTo>
                  <a:lnTo>
                    <a:pt x="15" y="349"/>
                  </a:lnTo>
                  <a:lnTo>
                    <a:pt x="13" y="341"/>
                  </a:lnTo>
                  <a:lnTo>
                    <a:pt x="12" y="335"/>
                  </a:lnTo>
                  <a:lnTo>
                    <a:pt x="12" y="335"/>
                  </a:lnTo>
                  <a:lnTo>
                    <a:pt x="11" y="324"/>
                  </a:lnTo>
                  <a:lnTo>
                    <a:pt x="11" y="316"/>
                  </a:lnTo>
                  <a:lnTo>
                    <a:pt x="11" y="316"/>
                  </a:lnTo>
                  <a:lnTo>
                    <a:pt x="9" y="311"/>
                  </a:lnTo>
                  <a:lnTo>
                    <a:pt x="8" y="311"/>
                  </a:lnTo>
                  <a:lnTo>
                    <a:pt x="7" y="310"/>
                  </a:lnTo>
                  <a:lnTo>
                    <a:pt x="7" y="310"/>
                  </a:lnTo>
                  <a:lnTo>
                    <a:pt x="5" y="311"/>
                  </a:lnTo>
                  <a:lnTo>
                    <a:pt x="3" y="312"/>
                  </a:lnTo>
                  <a:lnTo>
                    <a:pt x="2" y="318"/>
                  </a:lnTo>
                  <a:lnTo>
                    <a:pt x="2" y="318"/>
                  </a:lnTo>
                  <a:lnTo>
                    <a:pt x="1" y="339"/>
                  </a:lnTo>
                  <a:lnTo>
                    <a:pt x="0" y="373"/>
                  </a:lnTo>
                  <a:lnTo>
                    <a:pt x="0" y="373"/>
                  </a:lnTo>
                  <a:lnTo>
                    <a:pt x="0" y="381"/>
                  </a:lnTo>
                  <a:lnTo>
                    <a:pt x="1" y="388"/>
                  </a:lnTo>
                  <a:lnTo>
                    <a:pt x="3" y="391"/>
                  </a:lnTo>
                  <a:lnTo>
                    <a:pt x="8" y="394"/>
                  </a:lnTo>
                  <a:lnTo>
                    <a:pt x="8" y="394"/>
                  </a:lnTo>
                  <a:lnTo>
                    <a:pt x="24" y="400"/>
                  </a:lnTo>
                  <a:lnTo>
                    <a:pt x="41" y="405"/>
                  </a:lnTo>
                  <a:lnTo>
                    <a:pt x="59" y="407"/>
                  </a:lnTo>
                  <a:lnTo>
                    <a:pt x="77" y="407"/>
                  </a:lnTo>
                  <a:lnTo>
                    <a:pt x="7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1"/>
            <p:cNvSpPr>
              <a:spLocks noEditPoints="1"/>
            </p:cNvSpPr>
            <p:nvPr userDrawn="1"/>
          </p:nvSpPr>
          <p:spPr bwMode="auto">
            <a:xfrm>
              <a:off x="4331" y="659"/>
              <a:ext cx="132" cy="134"/>
            </a:xfrm>
            <a:custGeom>
              <a:avLst/>
              <a:gdLst>
                <a:gd name="T0" fmla="*/ 181 w 396"/>
                <a:gd name="T1" fmla="*/ 21 h 400"/>
                <a:gd name="T2" fmla="*/ 191 w 396"/>
                <a:gd name="T3" fmla="*/ 1 h 400"/>
                <a:gd name="T4" fmla="*/ 193 w 396"/>
                <a:gd name="T5" fmla="*/ 0 h 400"/>
                <a:gd name="T6" fmla="*/ 197 w 396"/>
                <a:gd name="T7" fmla="*/ 4 h 400"/>
                <a:gd name="T8" fmla="*/ 204 w 396"/>
                <a:gd name="T9" fmla="*/ 18 h 400"/>
                <a:gd name="T10" fmla="*/ 255 w 396"/>
                <a:gd name="T11" fmla="*/ 153 h 400"/>
                <a:gd name="T12" fmla="*/ 326 w 396"/>
                <a:gd name="T13" fmla="*/ 332 h 400"/>
                <a:gd name="T14" fmla="*/ 339 w 396"/>
                <a:gd name="T15" fmla="*/ 360 h 400"/>
                <a:gd name="T16" fmla="*/ 350 w 396"/>
                <a:gd name="T17" fmla="*/ 377 h 400"/>
                <a:gd name="T18" fmla="*/ 361 w 396"/>
                <a:gd name="T19" fmla="*/ 386 h 400"/>
                <a:gd name="T20" fmla="*/ 369 w 396"/>
                <a:gd name="T21" fmla="*/ 390 h 400"/>
                <a:gd name="T22" fmla="*/ 381 w 396"/>
                <a:gd name="T23" fmla="*/ 392 h 400"/>
                <a:gd name="T24" fmla="*/ 391 w 396"/>
                <a:gd name="T25" fmla="*/ 392 h 400"/>
                <a:gd name="T26" fmla="*/ 395 w 396"/>
                <a:gd name="T27" fmla="*/ 395 h 400"/>
                <a:gd name="T28" fmla="*/ 396 w 396"/>
                <a:gd name="T29" fmla="*/ 396 h 400"/>
                <a:gd name="T30" fmla="*/ 392 w 396"/>
                <a:gd name="T31" fmla="*/ 400 h 400"/>
                <a:gd name="T32" fmla="*/ 385 w 396"/>
                <a:gd name="T33" fmla="*/ 400 h 400"/>
                <a:gd name="T34" fmla="*/ 304 w 396"/>
                <a:gd name="T35" fmla="*/ 398 h 400"/>
                <a:gd name="T36" fmla="*/ 293 w 396"/>
                <a:gd name="T37" fmla="*/ 398 h 400"/>
                <a:gd name="T38" fmla="*/ 288 w 396"/>
                <a:gd name="T39" fmla="*/ 395 h 400"/>
                <a:gd name="T40" fmla="*/ 289 w 396"/>
                <a:gd name="T41" fmla="*/ 394 h 400"/>
                <a:gd name="T42" fmla="*/ 292 w 396"/>
                <a:gd name="T43" fmla="*/ 391 h 400"/>
                <a:gd name="T44" fmla="*/ 295 w 396"/>
                <a:gd name="T45" fmla="*/ 388 h 400"/>
                <a:gd name="T46" fmla="*/ 295 w 396"/>
                <a:gd name="T47" fmla="*/ 378 h 400"/>
                <a:gd name="T48" fmla="*/ 247 w 396"/>
                <a:gd name="T49" fmla="*/ 250 h 400"/>
                <a:gd name="T50" fmla="*/ 242 w 396"/>
                <a:gd name="T51" fmla="*/ 247 h 400"/>
                <a:gd name="T52" fmla="*/ 130 w 396"/>
                <a:gd name="T53" fmla="*/ 247 h 400"/>
                <a:gd name="T54" fmla="*/ 125 w 396"/>
                <a:gd name="T55" fmla="*/ 252 h 400"/>
                <a:gd name="T56" fmla="*/ 94 w 396"/>
                <a:gd name="T57" fmla="*/ 343 h 400"/>
                <a:gd name="T58" fmla="*/ 89 w 396"/>
                <a:gd name="T59" fmla="*/ 362 h 400"/>
                <a:gd name="T60" fmla="*/ 87 w 396"/>
                <a:gd name="T61" fmla="*/ 378 h 400"/>
                <a:gd name="T62" fmla="*/ 88 w 396"/>
                <a:gd name="T63" fmla="*/ 381 h 400"/>
                <a:gd name="T64" fmla="*/ 91 w 396"/>
                <a:gd name="T65" fmla="*/ 388 h 400"/>
                <a:gd name="T66" fmla="*/ 100 w 396"/>
                <a:gd name="T67" fmla="*/ 392 h 400"/>
                <a:gd name="T68" fmla="*/ 112 w 396"/>
                <a:gd name="T69" fmla="*/ 392 h 400"/>
                <a:gd name="T70" fmla="*/ 116 w 396"/>
                <a:gd name="T71" fmla="*/ 394 h 400"/>
                <a:gd name="T72" fmla="*/ 117 w 396"/>
                <a:gd name="T73" fmla="*/ 396 h 400"/>
                <a:gd name="T74" fmla="*/ 117 w 396"/>
                <a:gd name="T75" fmla="*/ 398 h 400"/>
                <a:gd name="T76" fmla="*/ 110 w 396"/>
                <a:gd name="T77" fmla="*/ 400 h 400"/>
                <a:gd name="T78" fmla="*/ 87 w 396"/>
                <a:gd name="T79" fmla="*/ 400 h 400"/>
                <a:gd name="T80" fmla="*/ 68 w 396"/>
                <a:gd name="T81" fmla="*/ 398 h 400"/>
                <a:gd name="T82" fmla="*/ 10 w 396"/>
                <a:gd name="T83" fmla="*/ 400 h 400"/>
                <a:gd name="T84" fmla="*/ 3 w 396"/>
                <a:gd name="T85" fmla="*/ 400 h 400"/>
                <a:gd name="T86" fmla="*/ 0 w 396"/>
                <a:gd name="T87" fmla="*/ 396 h 400"/>
                <a:gd name="T88" fmla="*/ 0 w 396"/>
                <a:gd name="T89" fmla="*/ 395 h 400"/>
                <a:gd name="T90" fmla="*/ 5 w 396"/>
                <a:gd name="T91" fmla="*/ 392 h 400"/>
                <a:gd name="T92" fmla="*/ 20 w 396"/>
                <a:gd name="T93" fmla="*/ 391 h 400"/>
                <a:gd name="T94" fmla="*/ 28 w 396"/>
                <a:gd name="T95" fmla="*/ 390 h 400"/>
                <a:gd name="T96" fmla="*/ 42 w 396"/>
                <a:gd name="T97" fmla="*/ 381 h 400"/>
                <a:gd name="T98" fmla="*/ 53 w 396"/>
                <a:gd name="T99" fmla="*/ 369 h 400"/>
                <a:gd name="T100" fmla="*/ 64 w 396"/>
                <a:gd name="T101" fmla="*/ 343 h 400"/>
                <a:gd name="T102" fmla="*/ 236 w 396"/>
                <a:gd name="T103" fmla="*/ 228 h 400"/>
                <a:gd name="T104" fmla="*/ 237 w 396"/>
                <a:gd name="T105" fmla="*/ 228 h 400"/>
                <a:gd name="T106" fmla="*/ 237 w 396"/>
                <a:gd name="T107" fmla="*/ 225 h 400"/>
                <a:gd name="T108" fmla="*/ 189 w 396"/>
                <a:gd name="T109" fmla="*/ 84 h 400"/>
                <a:gd name="T110" fmla="*/ 184 w 396"/>
                <a:gd name="T111" fmla="*/ 78 h 400"/>
                <a:gd name="T112" fmla="*/ 180 w 396"/>
                <a:gd name="T113" fmla="*/ 84 h 400"/>
                <a:gd name="T114" fmla="*/ 135 w 396"/>
                <a:gd name="T115" fmla="*/ 225 h 400"/>
                <a:gd name="T116" fmla="*/ 136 w 396"/>
                <a:gd name="T117"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400">
                  <a:moveTo>
                    <a:pt x="181" y="21"/>
                  </a:moveTo>
                  <a:lnTo>
                    <a:pt x="181" y="21"/>
                  </a:lnTo>
                  <a:lnTo>
                    <a:pt x="189" y="4"/>
                  </a:lnTo>
                  <a:lnTo>
                    <a:pt x="191" y="1"/>
                  </a:lnTo>
                  <a:lnTo>
                    <a:pt x="193" y="0"/>
                  </a:lnTo>
                  <a:lnTo>
                    <a:pt x="193" y="0"/>
                  </a:lnTo>
                  <a:lnTo>
                    <a:pt x="195" y="1"/>
                  </a:lnTo>
                  <a:lnTo>
                    <a:pt x="197" y="4"/>
                  </a:lnTo>
                  <a:lnTo>
                    <a:pt x="201" y="9"/>
                  </a:lnTo>
                  <a:lnTo>
                    <a:pt x="204" y="18"/>
                  </a:lnTo>
                  <a:lnTo>
                    <a:pt x="204" y="18"/>
                  </a:lnTo>
                  <a:lnTo>
                    <a:pt x="255" y="153"/>
                  </a:lnTo>
                  <a:lnTo>
                    <a:pt x="326" y="332"/>
                  </a:lnTo>
                  <a:lnTo>
                    <a:pt x="326" y="332"/>
                  </a:lnTo>
                  <a:lnTo>
                    <a:pt x="332" y="347"/>
                  </a:lnTo>
                  <a:lnTo>
                    <a:pt x="339" y="360"/>
                  </a:lnTo>
                  <a:lnTo>
                    <a:pt x="345" y="369"/>
                  </a:lnTo>
                  <a:lnTo>
                    <a:pt x="350" y="377"/>
                  </a:lnTo>
                  <a:lnTo>
                    <a:pt x="356" y="383"/>
                  </a:lnTo>
                  <a:lnTo>
                    <a:pt x="361" y="386"/>
                  </a:lnTo>
                  <a:lnTo>
                    <a:pt x="366" y="389"/>
                  </a:lnTo>
                  <a:lnTo>
                    <a:pt x="369" y="390"/>
                  </a:lnTo>
                  <a:lnTo>
                    <a:pt x="369" y="390"/>
                  </a:lnTo>
                  <a:lnTo>
                    <a:pt x="381" y="392"/>
                  </a:lnTo>
                  <a:lnTo>
                    <a:pt x="391" y="392"/>
                  </a:lnTo>
                  <a:lnTo>
                    <a:pt x="391" y="392"/>
                  </a:lnTo>
                  <a:lnTo>
                    <a:pt x="394" y="394"/>
                  </a:lnTo>
                  <a:lnTo>
                    <a:pt x="395" y="395"/>
                  </a:lnTo>
                  <a:lnTo>
                    <a:pt x="396" y="396"/>
                  </a:lnTo>
                  <a:lnTo>
                    <a:pt x="396" y="396"/>
                  </a:lnTo>
                  <a:lnTo>
                    <a:pt x="395" y="398"/>
                  </a:lnTo>
                  <a:lnTo>
                    <a:pt x="392" y="400"/>
                  </a:lnTo>
                  <a:lnTo>
                    <a:pt x="385" y="400"/>
                  </a:lnTo>
                  <a:lnTo>
                    <a:pt x="385" y="400"/>
                  </a:lnTo>
                  <a:lnTo>
                    <a:pt x="355" y="400"/>
                  </a:lnTo>
                  <a:lnTo>
                    <a:pt x="304" y="398"/>
                  </a:lnTo>
                  <a:lnTo>
                    <a:pt x="304" y="398"/>
                  </a:lnTo>
                  <a:lnTo>
                    <a:pt x="293" y="398"/>
                  </a:lnTo>
                  <a:lnTo>
                    <a:pt x="289" y="397"/>
                  </a:lnTo>
                  <a:lnTo>
                    <a:pt x="288" y="395"/>
                  </a:lnTo>
                  <a:lnTo>
                    <a:pt x="288" y="395"/>
                  </a:lnTo>
                  <a:lnTo>
                    <a:pt x="289" y="394"/>
                  </a:lnTo>
                  <a:lnTo>
                    <a:pt x="292" y="391"/>
                  </a:lnTo>
                  <a:lnTo>
                    <a:pt x="292" y="391"/>
                  </a:lnTo>
                  <a:lnTo>
                    <a:pt x="294" y="390"/>
                  </a:lnTo>
                  <a:lnTo>
                    <a:pt x="295" y="388"/>
                  </a:lnTo>
                  <a:lnTo>
                    <a:pt x="297" y="384"/>
                  </a:lnTo>
                  <a:lnTo>
                    <a:pt x="295" y="378"/>
                  </a:lnTo>
                  <a:lnTo>
                    <a:pt x="247" y="250"/>
                  </a:lnTo>
                  <a:lnTo>
                    <a:pt x="247" y="250"/>
                  </a:lnTo>
                  <a:lnTo>
                    <a:pt x="246" y="248"/>
                  </a:lnTo>
                  <a:lnTo>
                    <a:pt x="242" y="247"/>
                  </a:lnTo>
                  <a:lnTo>
                    <a:pt x="130" y="247"/>
                  </a:lnTo>
                  <a:lnTo>
                    <a:pt x="130" y="247"/>
                  </a:lnTo>
                  <a:lnTo>
                    <a:pt x="128" y="248"/>
                  </a:lnTo>
                  <a:lnTo>
                    <a:pt x="125" y="252"/>
                  </a:lnTo>
                  <a:lnTo>
                    <a:pt x="94" y="343"/>
                  </a:lnTo>
                  <a:lnTo>
                    <a:pt x="94" y="343"/>
                  </a:lnTo>
                  <a:lnTo>
                    <a:pt x="91" y="352"/>
                  </a:lnTo>
                  <a:lnTo>
                    <a:pt x="89" y="362"/>
                  </a:lnTo>
                  <a:lnTo>
                    <a:pt x="88" y="371"/>
                  </a:lnTo>
                  <a:lnTo>
                    <a:pt x="87" y="378"/>
                  </a:lnTo>
                  <a:lnTo>
                    <a:pt x="87" y="378"/>
                  </a:lnTo>
                  <a:lnTo>
                    <a:pt x="88" y="381"/>
                  </a:lnTo>
                  <a:lnTo>
                    <a:pt x="89" y="385"/>
                  </a:lnTo>
                  <a:lnTo>
                    <a:pt x="91" y="388"/>
                  </a:lnTo>
                  <a:lnTo>
                    <a:pt x="94" y="389"/>
                  </a:lnTo>
                  <a:lnTo>
                    <a:pt x="100" y="392"/>
                  </a:lnTo>
                  <a:lnTo>
                    <a:pt x="107" y="392"/>
                  </a:lnTo>
                  <a:lnTo>
                    <a:pt x="112" y="392"/>
                  </a:lnTo>
                  <a:lnTo>
                    <a:pt x="112" y="392"/>
                  </a:lnTo>
                  <a:lnTo>
                    <a:pt x="116" y="394"/>
                  </a:lnTo>
                  <a:lnTo>
                    <a:pt x="117" y="395"/>
                  </a:lnTo>
                  <a:lnTo>
                    <a:pt x="117" y="396"/>
                  </a:lnTo>
                  <a:lnTo>
                    <a:pt x="117" y="396"/>
                  </a:lnTo>
                  <a:lnTo>
                    <a:pt x="117" y="398"/>
                  </a:lnTo>
                  <a:lnTo>
                    <a:pt x="115" y="400"/>
                  </a:lnTo>
                  <a:lnTo>
                    <a:pt x="110" y="400"/>
                  </a:lnTo>
                  <a:lnTo>
                    <a:pt x="110" y="400"/>
                  </a:lnTo>
                  <a:lnTo>
                    <a:pt x="87" y="400"/>
                  </a:lnTo>
                  <a:lnTo>
                    <a:pt x="68" y="398"/>
                  </a:lnTo>
                  <a:lnTo>
                    <a:pt x="68" y="398"/>
                  </a:lnTo>
                  <a:lnTo>
                    <a:pt x="47" y="400"/>
                  </a:lnTo>
                  <a:lnTo>
                    <a:pt x="10" y="400"/>
                  </a:lnTo>
                  <a:lnTo>
                    <a:pt x="10" y="400"/>
                  </a:lnTo>
                  <a:lnTo>
                    <a:pt x="3" y="400"/>
                  </a:lnTo>
                  <a:lnTo>
                    <a:pt x="0" y="398"/>
                  </a:lnTo>
                  <a:lnTo>
                    <a:pt x="0" y="396"/>
                  </a:lnTo>
                  <a:lnTo>
                    <a:pt x="0" y="396"/>
                  </a:lnTo>
                  <a:lnTo>
                    <a:pt x="0" y="395"/>
                  </a:lnTo>
                  <a:lnTo>
                    <a:pt x="2" y="394"/>
                  </a:lnTo>
                  <a:lnTo>
                    <a:pt x="5" y="392"/>
                  </a:lnTo>
                  <a:lnTo>
                    <a:pt x="5" y="392"/>
                  </a:lnTo>
                  <a:lnTo>
                    <a:pt x="20" y="391"/>
                  </a:lnTo>
                  <a:lnTo>
                    <a:pt x="20" y="391"/>
                  </a:lnTo>
                  <a:lnTo>
                    <a:pt x="28" y="390"/>
                  </a:lnTo>
                  <a:lnTo>
                    <a:pt x="36" y="386"/>
                  </a:lnTo>
                  <a:lnTo>
                    <a:pt x="42" y="381"/>
                  </a:lnTo>
                  <a:lnTo>
                    <a:pt x="48" y="375"/>
                  </a:lnTo>
                  <a:lnTo>
                    <a:pt x="53" y="369"/>
                  </a:lnTo>
                  <a:lnTo>
                    <a:pt x="56" y="361"/>
                  </a:lnTo>
                  <a:lnTo>
                    <a:pt x="64" y="343"/>
                  </a:lnTo>
                  <a:lnTo>
                    <a:pt x="181" y="21"/>
                  </a:lnTo>
                  <a:close/>
                  <a:moveTo>
                    <a:pt x="236" y="228"/>
                  </a:moveTo>
                  <a:lnTo>
                    <a:pt x="236" y="228"/>
                  </a:lnTo>
                  <a:lnTo>
                    <a:pt x="237" y="228"/>
                  </a:lnTo>
                  <a:lnTo>
                    <a:pt x="237" y="227"/>
                  </a:lnTo>
                  <a:lnTo>
                    <a:pt x="237" y="225"/>
                  </a:lnTo>
                  <a:lnTo>
                    <a:pt x="189" y="84"/>
                  </a:lnTo>
                  <a:lnTo>
                    <a:pt x="189" y="84"/>
                  </a:lnTo>
                  <a:lnTo>
                    <a:pt x="186" y="80"/>
                  </a:lnTo>
                  <a:lnTo>
                    <a:pt x="184" y="78"/>
                  </a:lnTo>
                  <a:lnTo>
                    <a:pt x="182" y="80"/>
                  </a:lnTo>
                  <a:lnTo>
                    <a:pt x="180" y="84"/>
                  </a:lnTo>
                  <a:lnTo>
                    <a:pt x="135" y="225"/>
                  </a:lnTo>
                  <a:lnTo>
                    <a:pt x="135" y="225"/>
                  </a:lnTo>
                  <a:lnTo>
                    <a:pt x="135"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4"/>
            <p:cNvSpPr>
              <a:spLocks/>
            </p:cNvSpPr>
            <p:nvPr userDrawn="1"/>
          </p:nvSpPr>
          <p:spPr bwMode="auto">
            <a:xfrm>
              <a:off x="4484" y="659"/>
              <a:ext cx="110" cy="134"/>
            </a:xfrm>
            <a:custGeom>
              <a:avLst/>
              <a:gdLst>
                <a:gd name="T0" fmla="*/ 256 w 329"/>
                <a:gd name="T1" fmla="*/ 31 h 400"/>
                <a:gd name="T2" fmla="*/ 273 w 329"/>
                <a:gd name="T3" fmla="*/ 32 h 400"/>
                <a:gd name="T4" fmla="*/ 297 w 329"/>
                <a:gd name="T5" fmla="*/ 37 h 400"/>
                <a:gd name="T6" fmla="*/ 312 w 329"/>
                <a:gd name="T7" fmla="*/ 44 h 400"/>
                <a:gd name="T8" fmla="*/ 318 w 329"/>
                <a:gd name="T9" fmla="*/ 54 h 400"/>
                <a:gd name="T10" fmla="*/ 319 w 329"/>
                <a:gd name="T11" fmla="*/ 65 h 400"/>
                <a:gd name="T12" fmla="*/ 322 w 329"/>
                <a:gd name="T13" fmla="*/ 72 h 400"/>
                <a:gd name="T14" fmla="*/ 324 w 329"/>
                <a:gd name="T15" fmla="*/ 74 h 400"/>
                <a:gd name="T16" fmla="*/ 325 w 329"/>
                <a:gd name="T17" fmla="*/ 73 h 400"/>
                <a:gd name="T18" fmla="*/ 328 w 329"/>
                <a:gd name="T19" fmla="*/ 71 h 400"/>
                <a:gd name="T20" fmla="*/ 328 w 329"/>
                <a:gd name="T21" fmla="*/ 67 h 400"/>
                <a:gd name="T22" fmla="*/ 329 w 329"/>
                <a:gd name="T23" fmla="*/ 10 h 400"/>
                <a:gd name="T24" fmla="*/ 328 w 329"/>
                <a:gd name="T25" fmla="*/ 4 h 400"/>
                <a:gd name="T26" fmla="*/ 326 w 329"/>
                <a:gd name="T27" fmla="*/ 4 h 400"/>
                <a:gd name="T28" fmla="*/ 296 w 329"/>
                <a:gd name="T29" fmla="*/ 9 h 400"/>
                <a:gd name="T30" fmla="*/ 80 w 329"/>
                <a:gd name="T31" fmla="*/ 9 h 400"/>
                <a:gd name="T32" fmla="*/ 40 w 329"/>
                <a:gd name="T33" fmla="*/ 6 h 400"/>
                <a:gd name="T34" fmla="*/ 30 w 329"/>
                <a:gd name="T35" fmla="*/ 5 h 400"/>
                <a:gd name="T36" fmla="*/ 19 w 329"/>
                <a:gd name="T37" fmla="*/ 1 h 400"/>
                <a:gd name="T38" fmla="*/ 17 w 329"/>
                <a:gd name="T39" fmla="*/ 0 h 400"/>
                <a:gd name="T40" fmla="*/ 13 w 329"/>
                <a:gd name="T41" fmla="*/ 4 h 400"/>
                <a:gd name="T42" fmla="*/ 12 w 329"/>
                <a:gd name="T43" fmla="*/ 10 h 400"/>
                <a:gd name="T44" fmla="*/ 0 w 329"/>
                <a:gd name="T45" fmla="*/ 65 h 400"/>
                <a:gd name="T46" fmla="*/ 1 w 329"/>
                <a:gd name="T47" fmla="*/ 67 h 400"/>
                <a:gd name="T48" fmla="*/ 2 w 329"/>
                <a:gd name="T49" fmla="*/ 68 h 400"/>
                <a:gd name="T50" fmla="*/ 8 w 329"/>
                <a:gd name="T51" fmla="*/ 63 h 400"/>
                <a:gd name="T52" fmla="*/ 11 w 329"/>
                <a:gd name="T53" fmla="*/ 57 h 400"/>
                <a:gd name="T54" fmla="*/ 17 w 329"/>
                <a:gd name="T55" fmla="*/ 48 h 400"/>
                <a:gd name="T56" fmla="*/ 24 w 329"/>
                <a:gd name="T57" fmla="*/ 40 h 400"/>
                <a:gd name="T58" fmla="*/ 34 w 329"/>
                <a:gd name="T59" fmla="*/ 34 h 400"/>
                <a:gd name="T60" fmla="*/ 48 w 329"/>
                <a:gd name="T61" fmla="*/ 32 h 400"/>
                <a:gd name="T62" fmla="*/ 147 w 329"/>
                <a:gd name="T63" fmla="*/ 29 h 400"/>
                <a:gd name="T64" fmla="*/ 147 w 329"/>
                <a:gd name="T65" fmla="*/ 249 h 400"/>
                <a:gd name="T66" fmla="*/ 146 w 329"/>
                <a:gd name="T67" fmla="*/ 343 h 400"/>
                <a:gd name="T68" fmla="*/ 144 w 329"/>
                <a:gd name="T69" fmla="*/ 362 h 400"/>
                <a:gd name="T70" fmla="*/ 140 w 329"/>
                <a:gd name="T71" fmla="*/ 381 h 400"/>
                <a:gd name="T72" fmla="*/ 136 w 329"/>
                <a:gd name="T73" fmla="*/ 388 h 400"/>
                <a:gd name="T74" fmla="*/ 129 w 329"/>
                <a:gd name="T75" fmla="*/ 391 h 400"/>
                <a:gd name="T76" fmla="*/ 121 w 329"/>
                <a:gd name="T77" fmla="*/ 392 h 400"/>
                <a:gd name="T78" fmla="*/ 113 w 329"/>
                <a:gd name="T79" fmla="*/ 392 h 400"/>
                <a:gd name="T80" fmla="*/ 109 w 329"/>
                <a:gd name="T81" fmla="*/ 396 h 400"/>
                <a:gd name="T82" fmla="*/ 109 w 329"/>
                <a:gd name="T83" fmla="*/ 398 h 400"/>
                <a:gd name="T84" fmla="*/ 118 w 329"/>
                <a:gd name="T85" fmla="*/ 400 h 400"/>
                <a:gd name="T86" fmla="*/ 148 w 329"/>
                <a:gd name="T87" fmla="*/ 400 h 400"/>
                <a:gd name="T88" fmla="*/ 169 w 329"/>
                <a:gd name="T89" fmla="*/ 398 h 400"/>
                <a:gd name="T90" fmla="*/ 232 w 329"/>
                <a:gd name="T91" fmla="*/ 400 h 400"/>
                <a:gd name="T92" fmla="*/ 235 w 329"/>
                <a:gd name="T93" fmla="*/ 400 h 400"/>
                <a:gd name="T94" fmla="*/ 240 w 329"/>
                <a:gd name="T95" fmla="*/ 397 h 400"/>
                <a:gd name="T96" fmla="*/ 240 w 329"/>
                <a:gd name="T97" fmla="*/ 396 h 400"/>
                <a:gd name="T98" fmla="*/ 237 w 329"/>
                <a:gd name="T99" fmla="*/ 392 h 400"/>
                <a:gd name="T100" fmla="*/ 212 w 329"/>
                <a:gd name="T101" fmla="*/ 391 h 400"/>
                <a:gd name="T102" fmla="*/ 207 w 329"/>
                <a:gd name="T103" fmla="*/ 390 h 400"/>
                <a:gd name="T104" fmla="*/ 200 w 329"/>
                <a:gd name="T105" fmla="*/ 385 h 400"/>
                <a:gd name="T106" fmla="*/ 195 w 329"/>
                <a:gd name="T107" fmla="*/ 378 h 400"/>
                <a:gd name="T108" fmla="*/ 193 w 329"/>
                <a:gd name="T109" fmla="*/ 362 h 400"/>
                <a:gd name="T110" fmla="*/ 192 w 329"/>
                <a:gd name="T111" fmla="*/ 343 h 400"/>
                <a:gd name="T112" fmla="*/ 190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0" y="29"/>
                  </a:moveTo>
                  <a:lnTo>
                    <a:pt x="256" y="31"/>
                  </a:lnTo>
                  <a:lnTo>
                    <a:pt x="256" y="31"/>
                  </a:lnTo>
                  <a:lnTo>
                    <a:pt x="273" y="32"/>
                  </a:lnTo>
                  <a:lnTo>
                    <a:pt x="286" y="34"/>
                  </a:lnTo>
                  <a:lnTo>
                    <a:pt x="297" y="37"/>
                  </a:lnTo>
                  <a:lnTo>
                    <a:pt x="306" y="40"/>
                  </a:lnTo>
                  <a:lnTo>
                    <a:pt x="312" y="44"/>
                  </a:lnTo>
                  <a:lnTo>
                    <a:pt x="315" y="49"/>
                  </a:lnTo>
                  <a:lnTo>
                    <a:pt x="318" y="54"/>
                  </a:lnTo>
                  <a:lnTo>
                    <a:pt x="319" y="60"/>
                  </a:lnTo>
                  <a:lnTo>
                    <a:pt x="319" y="65"/>
                  </a:lnTo>
                  <a:lnTo>
                    <a:pt x="319" y="65"/>
                  </a:lnTo>
                  <a:lnTo>
                    <a:pt x="322" y="72"/>
                  </a:lnTo>
                  <a:lnTo>
                    <a:pt x="323" y="73"/>
                  </a:lnTo>
                  <a:lnTo>
                    <a:pt x="324" y="74"/>
                  </a:lnTo>
                  <a:lnTo>
                    <a:pt x="324" y="74"/>
                  </a:lnTo>
                  <a:lnTo>
                    <a:pt x="325" y="73"/>
                  </a:lnTo>
                  <a:lnTo>
                    <a:pt x="326" y="72"/>
                  </a:lnTo>
                  <a:lnTo>
                    <a:pt x="328" y="71"/>
                  </a:lnTo>
                  <a:lnTo>
                    <a:pt x="328" y="67"/>
                  </a:lnTo>
                  <a:lnTo>
                    <a:pt x="328" y="67"/>
                  </a:lnTo>
                  <a:lnTo>
                    <a:pt x="329" y="10"/>
                  </a:lnTo>
                  <a:lnTo>
                    <a:pt x="329" y="10"/>
                  </a:lnTo>
                  <a:lnTo>
                    <a:pt x="329" y="6"/>
                  </a:lnTo>
                  <a:lnTo>
                    <a:pt x="328" y="4"/>
                  </a:lnTo>
                  <a:lnTo>
                    <a:pt x="326" y="4"/>
                  </a:lnTo>
                  <a:lnTo>
                    <a:pt x="326" y="4"/>
                  </a:lnTo>
                  <a:lnTo>
                    <a:pt x="312" y="6"/>
                  </a:lnTo>
                  <a:lnTo>
                    <a:pt x="296" y="9"/>
                  </a:lnTo>
                  <a:lnTo>
                    <a:pt x="275" y="9"/>
                  </a:lnTo>
                  <a:lnTo>
                    <a:pt x="80" y="9"/>
                  </a:lnTo>
                  <a:lnTo>
                    <a:pt x="80" y="9"/>
                  </a:lnTo>
                  <a:lnTo>
                    <a:pt x="40" y="6"/>
                  </a:lnTo>
                  <a:lnTo>
                    <a:pt x="40" y="6"/>
                  </a:lnTo>
                  <a:lnTo>
                    <a:pt x="30" y="5"/>
                  </a:lnTo>
                  <a:lnTo>
                    <a:pt x="24" y="3"/>
                  </a:lnTo>
                  <a:lnTo>
                    <a:pt x="19" y="1"/>
                  </a:lnTo>
                  <a:lnTo>
                    <a:pt x="17" y="0"/>
                  </a:lnTo>
                  <a:lnTo>
                    <a:pt x="17" y="0"/>
                  </a:lnTo>
                  <a:lnTo>
                    <a:pt x="16" y="1"/>
                  </a:lnTo>
                  <a:lnTo>
                    <a:pt x="13" y="4"/>
                  </a:lnTo>
                  <a:lnTo>
                    <a:pt x="12" y="10"/>
                  </a:lnTo>
                  <a:lnTo>
                    <a:pt x="12" y="10"/>
                  </a:lnTo>
                  <a:lnTo>
                    <a:pt x="6" y="37"/>
                  </a:lnTo>
                  <a:lnTo>
                    <a:pt x="0" y="65"/>
                  </a:lnTo>
                  <a:lnTo>
                    <a:pt x="0" y="65"/>
                  </a:lnTo>
                  <a:lnTo>
                    <a:pt x="1" y="67"/>
                  </a:lnTo>
                  <a:lnTo>
                    <a:pt x="2" y="68"/>
                  </a:lnTo>
                  <a:lnTo>
                    <a:pt x="2" y="68"/>
                  </a:lnTo>
                  <a:lnTo>
                    <a:pt x="6" y="68"/>
                  </a:lnTo>
                  <a:lnTo>
                    <a:pt x="8" y="63"/>
                  </a:lnTo>
                  <a:lnTo>
                    <a:pt x="8" y="63"/>
                  </a:lnTo>
                  <a:lnTo>
                    <a:pt x="11" y="57"/>
                  </a:lnTo>
                  <a:lnTo>
                    <a:pt x="17" y="48"/>
                  </a:lnTo>
                  <a:lnTo>
                    <a:pt x="17" y="48"/>
                  </a:lnTo>
                  <a:lnTo>
                    <a:pt x="21" y="44"/>
                  </a:lnTo>
                  <a:lnTo>
                    <a:pt x="24" y="40"/>
                  </a:lnTo>
                  <a:lnTo>
                    <a:pt x="29" y="37"/>
                  </a:lnTo>
                  <a:lnTo>
                    <a:pt x="34" y="34"/>
                  </a:lnTo>
                  <a:lnTo>
                    <a:pt x="41" y="33"/>
                  </a:lnTo>
                  <a:lnTo>
                    <a:pt x="48" y="32"/>
                  </a:lnTo>
                  <a:lnTo>
                    <a:pt x="69" y="31"/>
                  </a:lnTo>
                  <a:lnTo>
                    <a:pt x="147" y="29"/>
                  </a:lnTo>
                  <a:lnTo>
                    <a:pt x="147" y="249"/>
                  </a:lnTo>
                  <a:lnTo>
                    <a:pt x="147" y="249"/>
                  </a:lnTo>
                  <a:lnTo>
                    <a:pt x="146" y="316"/>
                  </a:lnTo>
                  <a:lnTo>
                    <a:pt x="146" y="343"/>
                  </a:lnTo>
                  <a:lnTo>
                    <a:pt x="144" y="362"/>
                  </a:lnTo>
                  <a:lnTo>
                    <a:pt x="144" y="362"/>
                  </a:lnTo>
                  <a:lnTo>
                    <a:pt x="142" y="373"/>
                  </a:lnTo>
                  <a:lnTo>
                    <a:pt x="140" y="381"/>
                  </a:lnTo>
                  <a:lnTo>
                    <a:pt x="137" y="385"/>
                  </a:lnTo>
                  <a:lnTo>
                    <a:pt x="136" y="388"/>
                  </a:lnTo>
                  <a:lnTo>
                    <a:pt x="132" y="390"/>
                  </a:lnTo>
                  <a:lnTo>
                    <a:pt x="129" y="391"/>
                  </a:lnTo>
                  <a:lnTo>
                    <a:pt x="129" y="391"/>
                  </a:lnTo>
                  <a:lnTo>
                    <a:pt x="121" y="392"/>
                  </a:lnTo>
                  <a:lnTo>
                    <a:pt x="113" y="392"/>
                  </a:lnTo>
                  <a:lnTo>
                    <a:pt x="113" y="392"/>
                  </a:lnTo>
                  <a:lnTo>
                    <a:pt x="110" y="394"/>
                  </a:lnTo>
                  <a:lnTo>
                    <a:pt x="109" y="396"/>
                  </a:lnTo>
                  <a:lnTo>
                    <a:pt x="109" y="396"/>
                  </a:lnTo>
                  <a:lnTo>
                    <a:pt x="109" y="398"/>
                  </a:lnTo>
                  <a:lnTo>
                    <a:pt x="112" y="400"/>
                  </a:lnTo>
                  <a:lnTo>
                    <a:pt x="118" y="400"/>
                  </a:lnTo>
                  <a:lnTo>
                    <a:pt x="118" y="400"/>
                  </a:lnTo>
                  <a:lnTo>
                    <a:pt x="148" y="400"/>
                  </a:lnTo>
                  <a:lnTo>
                    <a:pt x="169" y="398"/>
                  </a:lnTo>
                  <a:lnTo>
                    <a:pt x="169" y="398"/>
                  </a:lnTo>
                  <a:lnTo>
                    <a:pt x="190" y="400"/>
                  </a:lnTo>
                  <a:lnTo>
                    <a:pt x="232" y="400"/>
                  </a:lnTo>
                  <a:lnTo>
                    <a:pt x="232" y="400"/>
                  </a:lnTo>
                  <a:lnTo>
                    <a:pt x="235" y="400"/>
                  </a:lnTo>
                  <a:lnTo>
                    <a:pt x="239" y="398"/>
                  </a:lnTo>
                  <a:lnTo>
                    <a:pt x="240" y="397"/>
                  </a:lnTo>
                  <a:lnTo>
                    <a:pt x="240" y="396"/>
                  </a:lnTo>
                  <a:lnTo>
                    <a:pt x="240" y="396"/>
                  </a:lnTo>
                  <a:lnTo>
                    <a:pt x="239" y="394"/>
                  </a:lnTo>
                  <a:lnTo>
                    <a:pt x="237" y="392"/>
                  </a:lnTo>
                  <a:lnTo>
                    <a:pt x="237" y="392"/>
                  </a:lnTo>
                  <a:lnTo>
                    <a:pt x="212" y="391"/>
                  </a:lnTo>
                  <a:lnTo>
                    <a:pt x="212" y="391"/>
                  </a:lnTo>
                  <a:lnTo>
                    <a:pt x="207" y="390"/>
                  </a:lnTo>
                  <a:lnTo>
                    <a:pt x="204" y="388"/>
                  </a:lnTo>
                  <a:lnTo>
                    <a:pt x="200" y="385"/>
                  </a:lnTo>
                  <a:lnTo>
                    <a:pt x="198" y="381"/>
                  </a:lnTo>
                  <a:lnTo>
                    <a:pt x="195" y="378"/>
                  </a:lnTo>
                  <a:lnTo>
                    <a:pt x="194" y="373"/>
                  </a:lnTo>
                  <a:lnTo>
                    <a:pt x="193" y="362"/>
                  </a:lnTo>
                  <a:lnTo>
                    <a:pt x="193" y="362"/>
                  </a:lnTo>
                  <a:lnTo>
                    <a:pt x="192" y="343"/>
                  </a:lnTo>
                  <a:lnTo>
                    <a:pt x="190" y="316"/>
                  </a:lnTo>
                  <a:lnTo>
                    <a:pt x="190" y="249"/>
                  </a:lnTo>
                  <a:lnTo>
                    <a:pt x="19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5"/>
            <p:cNvSpPr>
              <a:spLocks/>
            </p:cNvSpPr>
            <p:nvPr userDrawn="1"/>
          </p:nvSpPr>
          <p:spPr bwMode="auto">
            <a:xfrm>
              <a:off x="4740" y="662"/>
              <a:ext cx="83" cy="131"/>
            </a:xfrm>
            <a:custGeom>
              <a:avLst/>
              <a:gdLst>
                <a:gd name="T0" fmla="*/ 89 w 247"/>
                <a:gd name="T1" fmla="*/ 243 h 395"/>
                <a:gd name="T2" fmla="*/ 91 w 247"/>
                <a:gd name="T3" fmla="*/ 328 h 395"/>
                <a:gd name="T4" fmla="*/ 95 w 247"/>
                <a:gd name="T5" fmla="*/ 350 h 395"/>
                <a:gd name="T6" fmla="*/ 100 w 247"/>
                <a:gd name="T7" fmla="*/ 362 h 395"/>
                <a:gd name="T8" fmla="*/ 104 w 247"/>
                <a:gd name="T9" fmla="*/ 366 h 395"/>
                <a:gd name="T10" fmla="*/ 113 w 247"/>
                <a:gd name="T11" fmla="*/ 370 h 395"/>
                <a:gd name="T12" fmla="*/ 137 w 247"/>
                <a:gd name="T13" fmla="*/ 373 h 395"/>
                <a:gd name="T14" fmla="*/ 163 w 247"/>
                <a:gd name="T15" fmla="*/ 374 h 395"/>
                <a:gd name="T16" fmla="*/ 199 w 247"/>
                <a:gd name="T17" fmla="*/ 372 h 395"/>
                <a:gd name="T18" fmla="*/ 214 w 247"/>
                <a:gd name="T19" fmla="*/ 367 h 395"/>
                <a:gd name="T20" fmla="*/ 225 w 247"/>
                <a:gd name="T21" fmla="*/ 359 h 395"/>
                <a:gd name="T22" fmla="*/ 230 w 247"/>
                <a:gd name="T23" fmla="*/ 351 h 395"/>
                <a:gd name="T24" fmla="*/ 237 w 247"/>
                <a:gd name="T25" fmla="*/ 336 h 395"/>
                <a:gd name="T26" fmla="*/ 239 w 247"/>
                <a:gd name="T27" fmla="*/ 328 h 395"/>
                <a:gd name="T28" fmla="*/ 242 w 247"/>
                <a:gd name="T29" fmla="*/ 321 h 395"/>
                <a:gd name="T30" fmla="*/ 244 w 247"/>
                <a:gd name="T31" fmla="*/ 321 h 395"/>
                <a:gd name="T32" fmla="*/ 245 w 247"/>
                <a:gd name="T33" fmla="*/ 322 h 395"/>
                <a:gd name="T34" fmla="*/ 247 w 247"/>
                <a:gd name="T35" fmla="*/ 328 h 395"/>
                <a:gd name="T36" fmla="*/ 242 w 247"/>
                <a:gd name="T37" fmla="*/ 367 h 395"/>
                <a:gd name="T38" fmla="*/ 239 w 247"/>
                <a:gd name="T39" fmla="*/ 381 h 395"/>
                <a:gd name="T40" fmla="*/ 235 w 247"/>
                <a:gd name="T41" fmla="*/ 390 h 395"/>
                <a:gd name="T42" fmla="*/ 227 w 247"/>
                <a:gd name="T43" fmla="*/ 393 h 395"/>
                <a:gd name="T44" fmla="*/ 207 w 247"/>
                <a:gd name="T45" fmla="*/ 395 h 395"/>
                <a:gd name="T46" fmla="*/ 157 w 247"/>
                <a:gd name="T47" fmla="*/ 394 h 395"/>
                <a:gd name="T48" fmla="*/ 67 w 247"/>
                <a:gd name="T49" fmla="*/ 391 h 395"/>
                <a:gd name="T50" fmla="*/ 45 w 247"/>
                <a:gd name="T51" fmla="*/ 393 h 395"/>
                <a:gd name="T52" fmla="*/ 16 w 247"/>
                <a:gd name="T53" fmla="*/ 393 h 395"/>
                <a:gd name="T54" fmla="*/ 9 w 247"/>
                <a:gd name="T55" fmla="*/ 391 h 395"/>
                <a:gd name="T56" fmla="*/ 8 w 247"/>
                <a:gd name="T57" fmla="*/ 389 h 395"/>
                <a:gd name="T58" fmla="*/ 12 w 247"/>
                <a:gd name="T59" fmla="*/ 385 h 395"/>
                <a:gd name="T60" fmla="*/ 20 w 247"/>
                <a:gd name="T61" fmla="*/ 385 h 395"/>
                <a:gd name="T62" fmla="*/ 28 w 247"/>
                <a:gd name="T63" fmla="*/ 384 h 395"/>
                <a:gd name="T64" fmla="*/ 34 w 247"/>
                <a:gd name="T65" fmla="*/ 381 h 395"/>
                <a:gd name="T66" fmla="*/ 38 w 247"/>
                <a:gd name="T67" fmla="*/ 374 h 395"/>
                <a:gd name="T68" fmla="*/ 43 w 247"/>
                <a:gd name="T69" fmla="*/ 355 h 395"/>
                <a:gd name="T70" fmla="*/ 44 w 247"/>
                <a:gd name="T71" fmla="*/ 336 h 395"/>
                <a:gd name="T72" fmla="*/ 45 w 247"/>
                <a:gd name="T73" fmla="*/ 242 h 395"/>
                <a:gd name="T74" fmla="*/ 45 w 247"/>
                <a:gd name="T75" fmla="*/ 151 h 395"/>
                <a:gd name="T76" fmla="*/ 44 w 247"/>
                <a:gd name="T77" fmla="*/ 39 h 395"/>
                <a:gd name="T78" fmla="*/ 43 w 247"/>
                <a:gd name="T79" fmla="*/ 27 h 395"/>
                <a:gd name="T80" fmla="*/ 39 w 247"/>
                <a:gd name="T81" fmla="*/ 19 h 395"/>
                <a:gd name="T82" fmla="*/ 33 w 247"/>
                <a:gd name="T83" fmla="*/ 13 h 395"/>
                <a:gd name="T84" fmla="*/ 22 w 247"/>
                <a:gd name="T85" fmla="*/ 9 h 395"/>
                <a:gd name="T86" fmla="*/ 14 w 247"/>
                <a:gd name="T87" fmla="*/ 8 h 395"/>
                <a:gd name="T88" fmla="*/ 4 w 247"/>
                <a:gd name="T89" fmla="*/ 8 h 395"/>
                <a:gd name="T90" fmla="*/ 0 w 247"/>
                <a:gd name="T91" fmla="*/ 7 h 395"/>
                <a:gd name="T92" fmla="*/ 0 w 247"/>
                <a:gd name="T93" fmla="*/ 4 h 395"/>
                <a:gd name="T94" fmla="*/ 2 w 247"/>
                <a:gd name="T95" fmla="*/ 2 h 395"/>
                <a:gd name="T96" fmla="*/ 9 w 247"/>
                <a:gd name="T97" fmla="*/ 0 h 395"/>
                <a:gd name="T98" fmla="*/ 67 w 247"/>
                <a:gd name="T99" fmla="*/ 2 h 395"/>
                <a:gd name="T100" fmla="*/ 123 w 247"/>
                <a:gd name="T101" fmla="*/ 0 h 395"/>
                <a:gd name="T102" fmla="*/ 129 w 247"/>
                <a:gd name="T103" fmla="*/ 2 h 395"/>
                <a:gd name="T104" fmla="*/ 131 w 247"/>
                <a:gd name="T105" fmla="*/ 4 h 395"/>
                <a:gd name="T106" fmla="*/ 130 w 247"/>
                <a:gd name="T107" fmla="*/ 7 h 395"/>
                <a:gd name="T108" fmla="*/ 128 w 247"/>
                <a:gd name="T109" fmla="*/ 8 h 395"/>
                <a:gd name="T110" fmla="*/ 111 w 247"/>
                <a:gd name="T111" fmla="*/ 9 h 395"/>
                <a:gd name="T112" fmla="*/ 105 w 247"/>
                <a:gd name="T113" fmla="*/ 10 h 395"/>
                <a:gd name="T114" fmla="*/ 97 w 247"/>
                <a:gd name="T115" fmla="*/ 15 h 395"/>
                <a:gd name="T116" fmla="*/ 93 w 247"/>
                <a:gd name="T117" fmla="*/ 22 h 395"/>
                <a:gd name="T118" fmla="*/ 90 w 247"/>
                <a:gd name="T119" fmla="*/ 39 h 395"/>
                <a:gd name="T120" fmla="*/ 89 w 247"/>
                <a:gd name="T121" fmla="*/ 71 h 395"/>
                <a:gd name="T122" fmla="*/ 89 w 247"/>
                <a:gd name="T123"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95">
                  <a:moveTo>
                    <a:pt x="89" y="243"/>
                  </a:moveTo>
                  <a:lnTo>
                    <a:pt x="89" y="243"/>
                  </a:lnTo>
                  <a:lnTo>
                    <a:pt x="89" y="293"/>
                  </a:lnTo>
                  <a:lnTo>
                    <a:pt x="91" y="328"/>
                  </a:lnTo>
                  <a:lnTo>
                    <a:pt x="93" y="340"/>
                  </a:lnTo>
                  <a:lnTo>
                    <a:pt x="95" y="350"/>
                  </a:lnTo>
                  <a:lnTo>
                    <a:pt x="97" y="357"/>
                  </a:lnTo>
                  <a:lnTo>
                    <a:pt x="100" y="362"/>
                  </a:lnTo>
                  <a:lnTo>
                    <a:pt x="100" y="362"/>
                  </a:lnTo>
                  <a:lnTo>
                    <a:pt x="104" y="366"/>
                  </a:lnTo>
                  <a:lnTo>
                    <a:pt x="108" y="368"/>
                  </a:lnTo>
                  <a:lnTo>
                    <a:pt x="113" y="370"/>
                  </a:lnTo>
                  <a:lnTo>
                    <a:pt x="119" y="372"/>
                  </a:lnTo>
                  <a:lnTo>
                    <a:pt x="137" y="373"/>
                  </a:lnTo>
                  <a:lnTo>
                    <a:pt x="163" y="374"/>
                  </a:lnTo>
                  <a:lnTo>
                    <a:pt x="163" y="374"/>
                  </a:lnTo>
                  <a:lnTo>
                    <a:pt x="182" y="374"/>
                  </a:lnTo>
                  <a:lnTo>
                    <a:pt x="199" y="372"/>
                  </a:lnTo>
                  <a:lnTo>
                    <a:pt x="207" y="371"/>
                  </a:lnTo>
                  <a:lnTo>
                    <a:pt x="214" y="367"/>
                  </a:lnTo>
                  <a:lnTo>
                    <a:pt x="220" y="364"/>
                  </a:lnTo>
                  <a:lnTo>
                    <a:pt x="225" y="359"/>
                  </a:lnTo>
                  <a:lnTo>
                    <a:pt x="225" y="359"/>
                  </a:lnTo>
                  <a:lnTo>
                    <a:pt x="230" y="351"/>
                  </a:lnTo>
                  <a:lnTo>
                    <a:pt x="235" y="344"/>
                  </a:lnTo>
                  <a:lnTo>
                    <a:pt x="237" y="336"/>
                  </a:lnTo>
                  <a:lnTo>
                    <a:pt x="239" y="328"/>
                  </a:lnTo>
                  <a:lnTo>
                    <a:pt x="239" y="328"/>
                  </a:lnTo>
                  <a:lnTo>
                    <a:pt x="241" y="322"/>
                  </a:lnTo>
                  <a:lnTo>
                    <a:pt x="242" y="321"/>
                  </a:lnTo>
                  <a:lnTo>
                    <a:pt x="244" y="321"/>
                  </a:lnTo>
                  <a:lnTo>
                    <a:pt x="244" y="321"/>
                  </a:lnTo>
                  <a:lnTo>
                    <a:pt x="245" y="321"/>
                  </a:lnTo>
                  <a:lnTo>
                    <a:pt x="245" y="322"/>
                  </a:lnTo>
                  <a:lnTo>
                    <a:pt x="247" y="328"/>
                  </a:lnTo>
                  <a:lnTo>
                    <a:pt x="247" y="328"/>
                  </a:lnTo>
                  <a:lnTo>
                    <a:pt x="244" y="351"/>
                  </a:lnTo>
                  <a:lnTo>
                    <a:pt x="242" y="367"/>
                  </a:lnTo>
                  <a:lnTo>
                    <a:pt x="239" y="381"/>
                  </a:lnTo>
                  <a:lnTo>
                    <a:pt x="239" y="381"/>
                  </a:lnTo>
                  <a:lnTo>
                    <a:pt x="236" y="388"/>
                  </a:lnTo>
                  <a:lnTo>
                    <a:pt x="235" y="390"/>
                  </a:lnTo>
                  <a:lnTo>
                    <a:pt x="231" y="391"/>
                  </a:lnTo>
                  <a:lnTo>
                    <a:pt x="227" y="393"/>
                  </a:lnTo>
                  <a:lnTo>
                    <a:pt x="222" y="394"/>
                  </a:lnTo>
                  <a:lnTo>
                    <a:pt x="207" y="395"/>
                  </a:lnTo>
                  <a:lnTo>
                    <a:pt x="207" y="395"/>
                  </a:lnTo>
                  <a:lnTo>
                    <a:pt x="157" y="394"/>
                  </a:lnTo>
                  <a:lnTo>
                    <a:pt x="119" y="393"/>
                  </a:lnTo>
                  <a:lnTo>
                    <a:pt x="67" y="391"/>
                  </a:lnTo>
                  <a:lnTo>
                    <a:pt x="67" y="391"/>
                  </a:lnTo>
                  <a:lnTo>
                    <a:pt x="45" y="393"/>
                  </a:lnTo>
                  <a:lnTo>
                    <a:pt x="16" y="393"/>
                  </a:lnTo>
                  <a:lnTo>
                    <a:pt x="16" y="393"/>
                  </a:lnTo>
                  <a:lnTo>
                    <a:pt x="10" y="393"/>
                  </a:lnTo>
                  <a:lnTo>
                    <a:pt x="9" y="391"/>
                  </a:lnTo>
                  <a:lnTo>
                    <a:pt x="8" y="389"/>
                  </a:lnTo>
                  <a:lnTo>
                    <a:pt x="8" y="389"/>
                  </a:lnTo>
                  <a:lnTo>
                    <a:pt x="9" y="387"/>
                  </a:lnTo>
                  <a:lnTo>
                    <a:pt x="12" y="385"/>
                  </a:lnTo>
                  <a:lnTo>
                    <a:pt x="12" y="385"/>
                  </a:lnTo>
                  <a:lnTo>
                    <a:pt x="20" y="385"/>
                  </a:lnTo>
                  <a:lnTo>
                    <a:pt x="28" y="384"/>
                  </a:lnTo>
                  <a:lnTo>
                    <a:pt x="28" y="384"/>
                  </a:lnTo>
                  <a:lnTo>
                    <a:pt x="31" y="383"/>
                  </a:lnTo>
                  <a:lnTo>
                    <a:pt x="34" y="381"/>
                  </a:lnTo>
                  <a:lnTo>
                    <a:pt x="37" y="378"/>
                  </a:lnTo>
                  <a:lnTo>
                    <a:pt x="38" y="374"/>
                  </a:lnTo>
                  <a:lnTo>
                    <a:pt x="40" y="366"/>
                  </a:lnTo>
                  <a:lnTo>
                    <a:pt x="43" y="355"/>
                  </a:lnTo>
                  <a:lnTo>
                    <a:pt x="43" y="355"/>
                  </a:lnTo>
                  <a:lnTo>
                    <a:pt x="44" y="336"/>
                  </a:lnTo>
                  <a:lnTo>
                    <a:pt x="45" y="309"/>
                  </a:lnTo>
                  <a:lnTo>
                    <a:pt x="45" y="242"/>
                  </a:lnTo>
                  <a:lnTo>
                    <a:pt x="45" y="151"/>
                  </a:lnTo>
                  <a:lnTo>
                    <a:pt x="45" y="151"/>
                  </a:lnTo>
                  <a:lnTo>
                    <a:pt x="45" y="71"/>
                  </a:lnTo>
                  <a:lnTo>
                    <a:pt x="44" y="39"/>
                  </a:lnTo>
                  <a:lnTo>
                    <a:pt x="44" y="39"/>
                  </a:lnTo>
                  <a:lnTo>
                    <a:pt x="43" y="27"/>
                  </a:lnTo>
                  <a:lnTo>
                    <a:pt x="42" y="22"/>
                  </a:lnTo>
                  <a:lnTo>
                    <a:pt x="39" y="19"/>
                  </a:lnTo>
                  <a:lnTo>
                    <a:pt x="37" y="15"/>
                  </a:lnTo>
                  <a:lnTo>
                    <a:pt x="33" y="13"/>
                  </a:lnTo>
                  <a:lnTo>
                    <a:pt x="28" y="11"/>
                  </a:lnTo>
                  <a:lnTo>
                    <a:pt x="22" y="9"/>
                  </a:lnTo>
                  <a:lnTo>
                    <a:pt x="22" y="9"/>
                  </a:lnTo>
                  <a:lnTo>
                    <a:pt x="14" y="8"/>
                  </a:lnTo>
                  <a:lnTo>
                    <a:pt x="4" y="8"/>
                  </a:lnTo>
                  <a:lnTo>
                    <a:pt x="4" y="8"/>
                  </a:lnTo>
                  <a:lnTo>
                    <a:pt x="2" y="7"/>
                  </a:lnTo>
                  <a:lnTo>
                    <a:pt x="0" y="7"/>
                  </a:lnTo>
                  <a:lnTo>
                    <a:pt x="0" y="4"/>
                  </a:lnTo>
                  <a:lnTo>
                    <a:pt x="0" y="4"/>
                  </a:lnTo>
                  <a:lnTo>
                    <a:pt x="0" y="3"/>
                  </a:lnTo>
                  <a:lnTo>
                    <a:pt x="2" y="2"/>
                  </a:lnTo>
                  <a:lnTo>
                    <a:pt x="9" y="0"/>
                  </a:lnTo>
                  <a:lnTo>
                    <a:pt x="9" y="0"/>
                  </a:lnTo>
                  <a:lnTo>
                    <a:pt x="45" y="2"/>
                  </a:lnTo>
                  <a:lnTo>
                    <a:pt x="67" y="2"/>
                  </a:lnTo>
                  <a:lnTo>
                    <a:pt x="67" y="2"/>
                  </a:lnTo>
                  <a:lnTo>
                    <a:pt x="123" y="0"/>
                  </a:lnTo>
                  <a:lnTo>
                    <a:pt x="123" y="0"/>
                  </a:lnTo>
                  <a:lnTo>
                    <a:pt x="129" y="2"/>
                  </a:lnTo>
                  <a:lnTo>
                    <a:pt x="131" y="3"/>
                  </a:lnTo>
                  <a:lnTo>
                    <a:pt x="131" y="4"/>
                  </a:lnTo>
                  <a:lnTo>
                    <a:pt x="131" y="4"/>
                  </a:lnTo>
                  <a:lnTo>
                    <a:pt x="130" y="7"/>
                  </a:lnTo>
                  <a:lnTo>
                    <a:pt x="128" y="8"/>
                  </a:lnTo>
                  <a:lnTo>
                    <a:pt x="128" y="8"/>
                  </a:lnTo>
                  <a:lnTo>
                    <a:pt x="119" y="8"/>
                  </a:lnTo>
                  <a:lnTo>
                    <a:pt x="111" y="9"/>
                  </a:lnTo>
                  <a:lnTo>
                    <a:pt x="111" y="9"/>
                  </a:lnTo>
                  <a:lnTo>
                    <a:pt x="105" y="10"/>
                  </a:lnTo>
                  <a:lnTo>
                    <a:pt x="101" y="13"/>
                  </a:lnTo>
                  <a:lnTo>
                    <a:pt x="97" y="15"/>
                  </a:lnTo>
                  <a:lnTo>
                    <a:pt x="95" y="19"/>
                  </a:lnTo>
                  <a:lnTo>
                    <a:pt x="93" y="22"/>
                  </a:lnTo>
                  <a:lnTo>
                    <a:pt x="91" y="27"/>
                  </a:lnTo>
                  <a:lnTo>
                    <a:pt x="90" y="39"/>
                  </a:lnTo>
                  <a:lnTo>
                    <a:pt x="90" y="39"/>
                  </a:lnTo>
                  <a:lnTo>
                    <a:pt x="89" y="71"/>
                  </a:lnTo>
                  <a:lnTo>
                    <a:pt x="89" y="151"/>
                  </a:lnTo>
                  <a:lnTo>
                    <a:pt x="89"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6"/>
            <p:cNvSpPr>
              <a:spLocks noEditPoints="1"/>
            </p:cNvSpPr>
            <p:nvPr userDrawn="1"/>
          </p:nvSpPr>
          <p:spPr bwMode="auto">
            <a:xfrm>
              <a:off x="4859" y="659"/>
              <a:ext cx="131" cy="134"/>
            </a:xfrm>
            <a:custGeom>
              <a:avLst/>
              <a:gdLst>
                <a:gd name="T0" fmla="*/ 182 w 395"/>
                <a:gd name="T1" fmla="*/ 21 h 400"/>
                <a:gd name="T2" fmla="*/ 190 w 395"/>
                <a:gd name="T3" fmla="*/ 1 h 400"/>
                <a:gd name="T4" fmla="*/ 193 w 395"/>
                <a:gd name="T5" fmla="*/ 0 h 400"/>
                <a:gd name="T6" fmla="*/ 198 w 395"/>
                <a:gd name="T7" fmla="*/ 4 h 400"/>
                <a:gd name="T8" fmla="*/ 204 w 395"/>
                <a:gd name="T9" fmla="*/ 18 h 400"/>
                <a:gd name="T10" fmla="*/ 325 w 395"/>
                <a:gd name="T11" fmla="*/ 332 h 400"/>
                <a:gd name="T12" fmla="*/ 331 w 395"/>
                <a:gd name="T13" fmla="*/ 347 h 400"/>
                <a:gd name="T14" fmla="*/ 344 w 395"/>
                <a:gd name="T15" fmla="*/ 369 h 400"/>
                <a:gd name="T16" fmla="*/ 355 w 395"/>
                <a:gd name="T17" fmla="*/ 383 h 400"/>
                <a:gd name="T18" fmla="*/ 365 w 395"/>
                <a:gd name="T19" fmla="*/ 389 h 400"/>
                <a:gd name="T20" fmla="*/ 370 w 395"/>
                <a:gd name="T21" fmla="*/ 390 h 400"/>
                <a:gd name="T22" fmla="*/ 390 w 395"/>
                <a:gd name="T23" fmla="*/ 392 h 400"/>
                <a:gd name="T24" fmla="*/ 394 w 395"/>
                <a:gd name="T25" fmla="*/ 394 h 400"/>
                <a:gd name="T26" fmla="*/ 395 w 395"/>
                <a:gd name="T27" fmla="*/ 396 h 400"/>
                <a:gd name="T28" fmla="*/ 394 w 395"/>
                <a:gd name="T29" fmla="*/ 398 h 400"/>
                <a:gd name="T30" fmla="*/ 384 w 395"/>
                <a:gd name="T31" fmla="*/ 400 h 400"/>
                <a:gd name="T32" fmla="*/ 355 w 395"/>
                <a:gd name="T33" fmla="*/ 400 h 400"/>
                <a:gd name="T34" fmla="*/ 304 w 395"/>
                <a:gd name="T35" fmla="*/ 398 h 400"/>
                <a:gd name="T36" fmla="*/ 289 w 395"/>
                <a:gd name="T37" fmla="*/ 397 h 400"/>
                <a:gd name="T38" fmla="*/ 289 w 395"/>
                <a:gd name="T39" fmla="*/ 395 h 400"/>
                <a:gd name="T40" fmla="*/ 292 w 395"/>
                <a:gd name="T41" fmla="*/ 391 h 400"/>
                <a:gd name="T42" fmla="*/ 293 w 395"/>
                <a:gd name="T43" fmla="*/ 390 h 400"/>
                <a:gd name="T44" fmla="*/ 296 w 395"/>
                <a:gd name="T45" fmla="*/ 384 h 400"/>
                <a:gd name="T46" fmla="*/ 246 w 395"/>
                <a:gd name="T47" fmla="*/ 250 h 400"/>
                <a:gd name="T48" fmla="*/ 245 w 395"/>
                <a:gd name="T49" fmla="*/ 248 h 400"/>
                <a:gd name="T50" fmla="*/ 130 w 395"/>
                <a:gd name="T51" fmla="*/ 247 h 400"/>
                <a:gd name="T52" fmla="*/ 127 w 395"/>
                <a:gd name="T53" fmla="*/ 248 h 400"/>
                <a:gd name="T54" fmla="*/ 94 w 395"/>
                <a:gd name="T55" fmla="*/ 343 h 400"/>
                <a:gd name="T56" fmla="*/ 88 w 395"/>
                <a:gd name="T57" fmla="*/ 362 h 400"/>
                <a:gd name="T58" fmla="*/ 87 w 395"/>
                <a:gd name="T59" fmla="*/ 378 h 400"/>
                <a:gd name="T60" fmla="*/ 87 w 395"/>
                <a:gd name="T61" fmla="*/ 381 h 400"/>
                <a:gd name="T62" fmla="*/ 91 w 395"/>
                <a:gd name="T63" fmla="*/ 388 h 400"/>
                <a:gd name="T64" fmla="*/ 99 w 395"/>
                <a:gd name="T65" fmla="*/ 392 h 400"/>
                <a:gd name="T66" fmla="*/ 111 w 395"/>
                <a:gd name="T67" fmla="*/ 392 h 400"/>
                <a:gd name="T68" fmla="*/ 115 w 395"/>
                <a:gd name="T69" fmla="*/ 394 h 400"/>
                <a:gd name="T70" fmla="*/ 116 w 395"/>
                <a:gd name="T71" fmla="*/ 396 h 400"/>
                <a:gd name="T72" fmla="*/ 116 w 395"/>
                <a:gd name="T73" fmla="*/ 398 h 400"/>
                <a:gd name="T74" fmla="*/ 109 w 395"/>
                <a:gd name="T75" fmla="*/ 400 h 400"/>
                <a:gd name="T76" fmla="*/ 86 w 395"/>
                <a:gd name="T77" fmla="*/ 400 h 400"/>
                <a:gd name="T78" fmla="*/ 69 w 395"/>
                <a:gd name="T79" fmla="*/ 398 h 400"/>
                <a:gd name="T80" fmla="*/ 9 w 395"/>
                <a:gd name="T81" fmla="*/ 400 h 400"/>
                <a:gd name="T82" fmla="*/ 2 w 395"/>
                <a:gd name="T83" fmla="*/ 400 h 400"/>
                <a:gd name="T84" fmla="*/ 0 w 395"/>
                <a:gd name="T85" fmla="*/ 396 h 400"/>
                <a:gd name="T86" fmla="*/ 0 w 395"/>
                <a:gd name="T87" fmla="*/ 395 h 400"/>
                <a:gd name="T88" fmla="*/ 5 w 395"/>
                <a:gd name="T89" fmla="*/ 392 h 400"/>
                <a:gd name="T90" fmla="*/ 19 w 395"/>
                <a:gd name="T91" fmla="*/ 391 h 400"/>
                <a:gd name="T92" fmla="*/ 28 w 395"/>
                <a:gd name="T93" fmla="*/ 390 h 400"/>
                <a:gd name="T94" fmla="*/ 41 w 395"/>
                <a:gd name="T95" fmla="*/ 381 h 400"/>
                <a:gd name="T96" fmla="*/ 52 w 395"/>
                <a:gd name="T97" fmla="*/ 369 h 400"/>
                <a:gd name="T98" fmla="*/ 63 w 395"/>
                <a:gd name="T99" fmla="*/ 343 h 400"/>
                <a:gd name="T100" fmla="*/ 235 w 395"/>
                <a:gd name="T101" fmla="*/ 228 h 400"/>
                <a:gd name="T102" fmla="*/ 236 w 395"/>
                <a:gd name="T103" fmla="*/ 228 h 400"/>
                <a:gd name="T104" fmla="*/ 238 w 395"/>
                <a:gd name="T105" fmla="*/ 225 h 400"/>
                <a:gd name="T106" fmla="*/ 188 w 395"/>
                <a:gd name="T107" fmla="*/ 84 h 400"/>
                <a:gd name="T108" fmla="*/ 184 w 395"/>
                <a:gd name="T109" fmla="*/ 78 h 400"/>
                <a:gd name="T110" fmla="*/ 181 w 395"/>
                <a:gd name="T111" fmla="*/ 84 h 400"/>
                <a:gd name="T112" fmla="*/ 134 w 395"/>
                <a:gd name="T113" fmla="*/ 225 h 400"/>
                <a:gd name="T114" fmla="*/ 1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2" y="21"/>
                  </a:moveTo>
                  <a:lnTo>
                    <a:pt x="182" y="21"/>
                  </a:lnTo>
                  <a:lnTo>
                    <a:pt x="188" y="4"/>
                  </a:lnTo>
                  <a:lnTo>
                    <a:pt x="190" y="1"/>
                  </a:lnTo>
                  <a:lnTo>
                    <a:pt x="193" y="0"/>
                  </a:lnTo>
                  <a:lnTo>
                    <a:pt x="193" y="0"/>
                  </a:lnTo>
                  <a:lnTo>
                    <a:pt x="195" y="1"/>
                  </a:lnTo>
                  <a:lnTo>
                    <a:pt x="198" y="4"/>
                  </a:lnTo>
                  <a:lnTo>
                    <a:pt x="204" y="18"/>
                  </a:lnTo>
                  <a:lnTo>
                    <a:pt x="204" y="18"/>
                  </a:lnTo>
                  <a:lnTo>
                    <a:pt x="256" y="153"/>
                  </a:lnTo>
                  <a:lnTo>
                    <a:pt x="325" y="332"/>
                  </a:lnTo>
                  <a:lnTo>
                    <a:pt x="325" y="332"/>
                  </a:lnTo>
                  <a:lnTo>
                    <a:pt x="331" y="347"/>
                  </a:lnTo>
                  <a:lnTo>
                    <a:pt x="338" y="360"/>
                  </a:lnTo>
                  <a:lnTo>
                    <a:pt x="344" y="369"/>
                  </a:lnTo>
                  <a:lnTo>
                    <a:pt x="350" y="377"/>
                  </a:lnTo>
                  <a:lnTo>
                    <a:pt x="355" y="383"/>
                  </a:lnTo>
                  <a:lnTo>
                    <a:pt x="360" y="386"/>
                  </a:lnTo>
                  <a:lnTo>
                    <a:pt x="365" y="389"/>
                  </a:lnTo>
                  <a:lnTo>
                    <a:pt x="370" y="390"/>
                  </a:lnTo>
                  <a:lnTo>
                    <a:pt x="370" y="390"/>
                  </a:lnTo>
                  <a:lnTo>
                    <a:pt x="381" y="392"/>
                  </a:lnTo>
                  <a:lnTo>
                    <a:pt x="390" y="392"/>
                  </a:lnTo>
                  <a:lnTo>
                    <a:pt x="390" y="392"/>
                  </a:lnTo>
                  <a:lnTo>
                    <a:pt x="394" y="394"/>
                  </a:lnTo>
                  <a:lnTo>
                    <a:pt x="395" y="395"/>
                  </a:lnTo>
                  <a:lnTo>
                    <a:pt x="395" y="396"/>
                  </a:lnTo>
                  <a:lnTo>
                    <a:pt x="395" y="396"/>
                  </a:lnTo>
                  <a:lnTo>
                    <a:pt x="394" y="398"/>
                  </a:lnTo>
                  <a:lnTo>
                    <a:pt x="392" y="400"/>
                  </a:lnTo>
                  <a:lnTo>
                    <a:pt x="384" y="400"/>
                  </a:lnTo>
                  <a:lnTo>
                    <a:pt x="384" y="400"/>
                  </a:lnTo>
                  <a:lnTo>
                    <a:pt x="355" y="400"/>
                  </a:lnTo>
                  <a:lnTo>
                    <a:pt x="304" y="398"/>
                  </a:lnTo>
                  <a:lnTo>
                    <a:pt x="304" y="398"/>
                  </a:lnTo>
                  <a:lnTo>
                    <a:pt x="292" y="398"/>
                  </a:lnTo>
                  <a:lnTo>
                    <a:pt x="289" y="397"/>
                  </a:lnTo>
                  <a:lnTo>
                    <a:pt x="289" y="395"/>
                  </a:lnTo>
                  <a:lnTo>
                    <a:pt x="289" y="395"/>
                  </a:lnTo>
                  <a:lnTo>
                    <a:pt x="289" y="394"/>
                  </a:lnTo>
                  <a:lnTo>
                    <a:pt x="292" y="391"/>
                  </a:lnTo>
                  <a:lnTo>
                    <a:pt x="292" y="391"/>
                  </a:lnTo>
                  <a:lnTo>
                    <a:pt x="293" y="390"/>
                  </a:lnTo>
                  <a:lnTo>
                    <a:pt x="296" y="388"/>
                  </a:lnTo>
                  <a:lnTo>
                    <a:pt x="296" y="384"/>
                  </a:lnTo>
                  <a:lnTo>
                    <a:pt x="295" y="378"/>
                  </a:lnTo>
                  <a:lnTo>
                    <a:pt x="246" y="250"/>
                  </a:lnTo>
                  <a:lnTo>
                    <a:pt x="246" y="250"/>
                  </a:lnTo>
                  <a:lnTo>
                    <a:pt x="245" y="248"/>
                  </a:lnTo>
                  <a:lnTo>
                    <a:pt x="241" y="247"/>
                  </a:lnTo>
                  <a:lnTo>
                    <a:pt x="130" y="247"/>
                  </a:lnTo>
                  <a:lnTo>
                    <a:pt x="130" y="247"/>
                  </a:lnTo>
                  <a:lnTo>
                    <a:pt x="127" y="248"/>
                  </a:lnTo>
                  <a:lnTo>
                    <a:pt x="125" y="252"/>
                  </a:lnTo>
                  <a:lnTo>
                    <a:pt x="94" y="343"/>
                  </a:lnTo>
                  <a:lnTo>
                    <a:pt x="94" y="343"/>
                  </a:lnTo>
                  <a:lnTo>
                    <a:pt x="88" y="362"/>
                  </a:lnTo>
                  <a:lnTo>
                    <a:pt x="87" y="371"/>
                  </a:lnTo>
                  <a:lnTo>
                    <a:pt x="87" y="378"/>
                  </a:lnTo>
                  <a:lnTo>
                    <a:pt x="87" y="378"/>
                  </a:lnTo>
                  <a:lnTo>
                    <a:pt x="87" y="381"/>
                  </a:lnTo>
                  <a:lnTo>
                    <a:pt x="88" y="385"/>
                  </a:lnTo>
                  <a:lnTo>
                    <a:pt x="91" y="388"/>
                  </a:lnTo>
                  <a:lnTo>
                    <a:pt x="93" y="389"/>
                  </a:lnTo>
                  <a:lnTo>
                    <a:pt x="99" y="392"/>
                  </a:lnTo>
                  <a:lnTo>
                    <a:pt x="107" y="392"/>
                  </a:lnTo>
                  <a:lnTo>
                    <a:pt x="111" y="392"/>
                  </a:lnTo>
                  <a:lnTo>
                    <a:pt x="111" y="392"/>
                  </a:lnTo>
                  <a:lnTo>
                    <a:pt x="115" y="394"/>
                  </a:lnTo>
                  <a:lnTo>
                    <a:pt x="116" y="395"/>
                  </a:lnTo>
                  <a:lnTo>
                    <a:pt x="116" y="396"/>
                  </a:lnTo>
                  <a:lnTo>
                    <a:pt x="116" y="396"/>
                  </a:lnTo>
                  <a:lnTo>
                    <a:pt x="116" y="398"/>
                  </a:lnTo>
                  <a:lnTo>
                    <a:pt x="115" y="400"/>
                  </a:lnTo>
                  <a:lnTo>
                    <a:pt x="109" y="400"/>
                  </a:lnTo>
                  <a:lnTo>
                    <a:pt x="109" y="400"/>
                  </a:lnTo>
                  <a:lnTo>
                    <a:pt x="86" y="400"/>
                  </a:lnTo>
                  <a:lnTo>
                    <a:pt x="69" y="398"/>
                  </a:lnTo>
                  <a:lnTo>
                    <a:pt x="69" y="398"/>
                  </a:lnTo>
                  <a:lnTo>
                    <a:pt x="46" y="400"/>
                  </a:lnTo>
                  <a:lnTo>
                    <a:pt x="9" y="400"/>
                  </a:lnTo>
                  <a:lnTo>
                    <a:pt x="9" y="400"/>
                  </a:lnTo>
                  <a:lnTo>
                    <a:pt x="2" y="400"/>
                  </a:lnTo>
                  <a:lnTo>
                    <a:pt x="1" y="398"/>
                  </a:lnTo>
                  <a:lnTo>
                    <a:pt x="0" y="396"/>
                  </a:lnTo>
                  <a:lnTo>
                    <a:pt x="0" y="396"/>
                  </a:lnTo>
                  <a:lnTo>
                    <a:pt x="0" y="395"/>
                  </a:lnTo>
                  <a:lnTo>
                    <a:pt x="1" y="394"/>
                  </a:lnTo>
                  <a:lnTo>
                    <a:pt x="5" y="392"/>
                  </a:lnTo>
                  <a:lnTo>
                    <a:pt x="5" y="392"/>
                  </a:lnTo>
                  <a:lnTo>
                    <a:pt x="19" y="391"/>
                  </a:lnTo>
                  <a:lnTo>
                    <a:pt x="19" y="391"/>
                  </a:lnTo>
                  <a:lnTo>
                    <a:pt x="28" y="390"/>
                  </a:lnTo>
                  <a:lnTo>
                    <a:pt x="35" y="386"/>
                  </a:lnTo>
                  <a:lnTo>
                    <a:pt x="41" y="381"/>
                  </a:lnTo>
                  <a:lnTo>
                    <a:pt x="47" y="375"/>
                  </a:lnTo>
                  <a:lnTo>
                    <a:pt x="52" y="369"/>
                  </a:lnTo>
                  <a:lnTo>
                    <a:pt x="56" y="361"/>
                  </a:lnTo>
                  <a:lnTo>
                    <a:pt x="63" y="343"/>
                  </a:lnTo>
                  <a:lnTo>
                    <a:pt x="182" y="21"/>
                  </a:lnTo>
                  <a:close/>
                  <a:moveTo>
                    <a:pt x="235" y="228"/>
                  </a:moveTo>
                  <a:lnTo>
                    <a:pt x="235" y="228"/>
                  </a:lnTo>
                  <a:lnTo>
                    <a:pt x="236" y="228"/>
                  </a:lnTo>
                  <a:lnTo>
                    <a:pt x="238" y="227"/>
                  </a:lnTo>
                  <a:lnTo>
                    <a:pt x="238" y="225"/>
                  </a:lnTo>
                  <a:lnTo>
                    <a:pt x="188" y="84"/>
                  </a:lnTo>
                  <a:lnTo>
                    <a:pt x="188" y="84"/>
                  </a:lnTo>
                  <a:lnTo>
                    <a:pt x="187" y="80"/>
                  </a:lnTo>
                  <a:lnTo>
                    <a:pt x="184" y="78"/>
                  </a:lnTo>
                  <a:lnTo>
                    <a:pt x="182" y="80"/>
                  </a:lnTo>
                  <a:lnTo>
                    <a:pt x="181" y="84"/>
                  </a:lnTo>
                  <a:lnTo>
                    <a:pt x="134" y="225"/>
                  </a:lnTo>
                  <a:lnTo>
                    <a:pt x="134" y="225"/>
                  </a:lnTo>
                  <a:lnTo>
                    <a:pt x="134" y="227"/>
                  </a:lnTo>
                  <a:lnTo>
                    <a:pt x="136" y="228"/>
                  </a:lnTo>
                  <a:lnTo>
                    <a:pt x="23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9"/>
            <p:cNvSpPr>
              <a:spLocks/>
            </p:cNvSpPr>
            <p:nvPr userDrawn="1"/>
          </p:nvSpPr>
          <p:spPr bwMode="auto">
            <a:xfrm>
              <a:off x="5009" y="662"/>
              <a:ext cx="195" cy="133"/>
            </a:xfrm>
            <a:custGeom>
              <a:avLst/>
              <a:gdLst>
                <a:gd name="T0" fmla="*/ 423 w 584"/>
                <a:gd name="T1" fmla="*/ 321 h 400"/>
                <a:gd name="T2" fmla="*/ 502 w 584"/>
                <a:gd name="T3" fmla="*/ 56 h 400"/>
                <a:gd name="T4" fmla="*/ 508 w 584"/>
                <a:gd name="T5" fmla="*/ 24 h 400"/>
                <a:gd name="T6" fmla="*/ 506 w 584"/>
                <a:gd name="T7" fmla="*/ 17 h 400"/>
                <a:gd name="T8" fmla="*/ 498 w 584"/>
                <a:gd name="T9" fmla="*/ 10 h 400"/>
                <a:gd name="T10" fmla="*/ 479 w 584"/>
                <a:gd name="T11" fmla="*/ 8 h 400"/>
                <a:gd name="T12" fmla="*/ 474 w 584"/>
                <a:gd name="T13" fmla="*/ 4 h 400"/>
                <a:gd name="T14" fmla="*/ 482 w 584"/>
                <a:gd name="T15" fmla="*/ 0 h 400"/>
                <a:gd name="T16" fmla="*/ 536 w 584"/>
                <a:gd name="T17" fmla="*/ 2 h 400"/>
                <a:gd name="T18" fmla="*/ 577 w 584"/>
                <a:gd name="T19" fmla="*/ 0 h 400"/>
                <a:gd name="T20" fmla="*/ 584 w 584"/>
                <a:gd name="T21" fmla="*/ 2 h 400"/>
                <a:gd name="T22" fmla="*/ 583 w 584"/>
                <a:gd name="T23" fmla="*/ 7 h 400"/>
                <a:gd name="T24" fmla="*/ 572 w 584"/>
                <a:gd name="T25" fmla="*/ 8 h 400"/>
                <a:gd name="T26" fmla="*/ 556 w 584"/>
                <a:gd name="T27" fmla="*/ 13 h 400"/>
                <a:gd name="T28" fmla="*/ 543 w 584"/>
                <a:gd name="T29" fmla="*/ 30 h 400"/>
                <a:gd name="T30" fmla="*/ 528 w 584"/>
                <a:gd name="T31" fmla="*/ 66 h 400"/>
                <a:gd name="T32" fmla="*/ 434 w 584"/>
                <a:gd name="T33" fmla="*/ 355 h 400"/>
                <a:gd name="T34" fmla="*/ 419 w 584"/>
                <a:gd name="T35" fmla="*/ 393 h 400"/>
                <a:gd name="T36" fmla="*/ 411 w 584"/>
                <a:gd name="T37" fmla="*/ 400 h 400"/>
                <a:gd name="T38" fmla="*/ 404 w 584"/>
                <a:gd name="T39" fmla="*/ 394 h 400"/>
                <a:gd name="T40" fmla="*/ 294 w 584"/>
                <a:gd name="T41" fmla="*/ 84 h 400"/>
                <a:gd name="T42" fmla="*/ 184 w 584"/>
                <a:gd name="T43" fmla="*/ 373 h 400"/>
                <a:gd name="T44" fmla="*/ 175 w 584"/>
                <a:gd name="T45" fmla="*/ 395 h 400"/>
                <a:gd name="T46" fmla="*/ 168 w 584"/>
                <a:gd name="T47" fmla="*/ 400 h 400"/>
                <a:gd name="T48" fmla="*/ 159 w 584"/>
                <a:gd name="T49" fmla="*/ 393 h 400"/>
                <a:gd name="T50" fmla="*/ 56 w 584"/>
                <a:gd name="T51" fmla="*/ 51 h 400"/>
                <a:gd name="T52" fmla="*/ 48 w 584"/>
                <a:gd name="T53" fmla="*/ 28 h 400"/>
                <a:gd name="T54" fmla="*/ 37 w 584"/>
                <a:gd name="T55" fmla="*/ 15 h 400"/>
                <a:gd name="T56" fmla="*/ 22 w 584"/>
                <a:gd name="T57" fmla="*/ 9 h 400"/>
                <a:gd name="T58" fmla="*/ 5 w 584"/>
                <a:gd name="T59" fmla="*/ 8 h 400"/>
                <a:gd name="T60" fmla="*/ 0 w 584"/>
                <a:gd name="T61" fmla="*/ 4 h 400"/>
                <a:gd name="T62" fmla="*/ 2 w 584"/>
                <a:gd name="T63" fmla="*/ 2 h 400"/>
                <a:gd name="T64" fmla="*/ 46 w 584"/>
                <a:gd name="T65" fmla="*/ 2 h 400"/>
                <a:gd name="T66" fmla="*/ 89 w 584"/>
                <a:gd name="T67" fmla="*/ 2 h 400"/>
                <a:gd name="T68" fmla="*/ 130 w 584"/>
                <a:gd name="T69" fmla="*/ 2 h 400"/>
                <a:gd name="T70" fmla="*/ 133 w 584"/>
                <a:gd name="T71" fmla="*/ 4 h 400"/>
                <a:gd name="T72" fmla="*/ 128 w 584"/>
                <a:gd name="T73" fmla="*/ 8 h 400"/>
                <a:gd name="T74" fmla="*/ 112 w 584"/>
                <a:gd name="T75" fmla="*/ 9 h 400"/>
                <a:gd name="T76" fmla="*/ 105 w 584"/>
                <a:gd name="T77" fmla="*/ 13 h 400"/>
                <a:gd name="T78" fmla="*/ 100 w 584"/>
                <a:gd name="T79" fmla="*/ 24 h 400"/>
                <a:gd name="T80" fmla="*/ 104 w 584"/>
                <a:gd name="T81" fmla="*/ 42 h 400"/>
                <a:gd name="T82" fmla="*/ 123 w 584"/>
                <a:gd name="T83" fmla="*/ 121 h 400"/>
                <a:gd name="T84" fmla="*/ 181 w 584"/>
                <a:gd name="T85" fmla="*/ 322 h 400"/>
                <a:gd name="T86" fmla="*/ 299 w 584"/>
                <a:gd name="T87" fmla="*/ 7 h 400"/>
                <a:gd name="T88" fmla="*/ 304 w 584"/>
                <a:gd name="T89" fmla="*/ 3 h 400"/>
                <a:gd name="T90" fmla="*/ 317 w 584"/>
                <a:gd name="T9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4" h="400">
                  <a:moveTo>
                    <a:pt x="420" y="321"/>
                  </a:moveTo>
                  <a:lnTo>
                    <a:pt x="423" y="321"/>
                  </a:lnTo>
                  <a:lnTo>
                    <a:pt x="423" y="321"/>
                  </a:lnTo>
                  <a:lnTo>
                    <a:pt x="460" y="196"/>
                  </a:lnTo>
                  <a:lnTo>
                    <a:pt x="483" y="119"/>
                  </a:lnTo>
                  <a:lnTo>
                    <a:pt x="502" y="56"/>
                  </a:lnTo>
                  <a:lnTo>
                    <a:pt x="502" y="56"/>
                  </a:lnTo>
                  <a:lnTo>
                    <a:pt x="506" y="36"/>
                  </a:lnTo>
                  <a:lnTo>
                    <a:pt x="508" y="24"/>
                  </a:lnTo>
                  <a:lnTo>
                    <a:pt x="508" y="24"/>
                  </a:lnTo>
                  <a:lnTo>
                    <a:pt x="508" y="20"/>
                  </a:lnTo>
                  <a:lnTo>
                    <a:pt x="506" y="17"/>
                  </a:lnTo>
                  <a:lnTo>
                    <a:pt x="504" y="14"/>
                  </a:lnTo>
                  <a:lnTo>
                    <a:pt x="502" y="13"/>
                  </a:lnTo>
                  <a:lnTo>
                    <a:pt x="498" y="10"/>
                  </a:lnTo>
                  <a:lnTo>
                    <a:pt x="493" y="9"/>
                  </a:lnTo>
                  <a:lnTo>
                    <a:pt x="479" y="8"/>
                  </a:lnTo>
                  <a:lnTo>
                    <a:pt x="479" y="8"/>
                  </a:lnTo>
                  <a:lnTo>
                    <a:pt x="475" y="7"/>
                  </a:lnTo>
                  <a:lnTo>
                    <a:pt x="474" y="4"/>
                  </a:lnTo>
                  <a:lnTo>
                    <a:pt x="474" y="4"/>
                  </a:lnTo>
                  <a:lnTo>
                    <a:pt x="474" y="3"/>
                  </a:lnTo>
                  <a:lnTo>
                    <a:pt x="475" y="2"/>
                  </a:lnTo>
                  <a:lnTo>
                    <a:pt x="482" y="0"/>
                  </a:lnTo>
                  <a:lnTo>
                    <a:pt x="482" y="0"/>
                  </a:lnTo>
                  <a:lnTo>
                    <a:pt x="517" y="2"/>
                  </a:lnTo>
                  <a:lnTo>
                    <a:pt x="536" y="2"/>
                  </a:lnTo>
                  <a:lnTo>
                    <a:pt x="536" y="2"/>
                  </a:lnTo>
                  <a:lnTo>
                    <a:pt x="551" y="2"/>
                  </a:lnTo>
                  <a:lnTo>
                    <a:pt x="577" y="0"/>
                  </a:lnTo>
                  <a:lnTo>
                    <a:pt x="577" y="0"/>
                  </a:lnTo>
                  <a:lnTo>
                    <a:pt x="583" y="2"/>
                  </a:lnTo>
                  <a:lnTo>
                    <a:pt x="584" y="2"/>
                  </a:lnTo>
                  <a:lnTo>
                    <a:pt x="584" y="4"/>
                  </a:lnTo>
                  <a:lnTo>
                    <a:pt x="584" y="4"/>
                  </a:lnTo>
                  <a:lnTo>
                    <a:pt x="583" y="7"/>
                  </a:lnTo>
                  <a:lnTo>
                    <a:pt x="580" y="8"/>
                  </a:lnTo>
                  <a:lnTo>
                    <a:pt x="580" y="8"/>
                  </a:lnTo>
                  <a:lnTo>
                    <a:pt x="572" y="8"/>
                  </a:lnTo>
                  <a:lnTo>
                    <a:pt x="562" y="10"/>
                  </a:lnTo>
                  <a:lnTo>
                    <a:pt x="562" y="10"/>
                  </a:lnTo>
                  <a:lnTo>
                    <a:pt x="556" y="13"/>
                  </a:lnTo>
                  <a:lnTo>
                    <a:pt x="551" y="17"/>
                  </a:lnTo>
                  <a:lnTo>
                    <a:pt x="548" y="24"/>
                  </a:lnTo>
                  <a:lnTo>
                    <a:pt x="543" y="30"/>
                  </a:lnTo>
                  <a:lnTo>
                    <a:pt x="536" y="47"/>
                  </a:lnTo>
                  <a:lnTo>
                    <a:pt x="528" y="66"/>
                  </a:lnTo>
                  <a:lnTo>
                    <a:pt x="528" y="66"/>
                  </a:lnTo>
                  <a:lnTo>
                    <a:pt x="506" y="132"/>
                  </a:lnTo>
                  <a:lnTo>
                    <a:pt x="480" y="214"/>
                  </a:lnTo>
                  <a:lnTo>
                    <a:pt x="434" y="355"/>
                  </a:lnTo>
                  <a:lnTo>
                    <a:pt x="434" y="355"/>
                  </a:lnTo>
                  <a:lnTo>
                    <a:pt x="425" y="379"/>
                  </a:lnTo>
                  <a:lnTo>
                    <a:pt x="419" y="393"/>
                  </a:lnTo>
                  <a:lnTo>
                    <a:pt x="415" y="399"/>
                  </a:lnTo>
                  <a:lnTo>
                    <a:pt x="413" y="400"/>
                  </a:lnTo>
                  <a:lnTo>
                    <a:pt x="411" y="400"/>
                  </a:lnTo>
                  <a:lnTo>
                    <a:pt x="411" y="400"/>
                  </a:lnTo>
                  <a:lnTo>
                    <a:pt x="407" y="399"/>
                  </a:lnTo>
                  <a:lnTo>
                    <a:pt x="404" y="394"/>
                  </a:lnTo>
                  <a:lnTo>
                    <a:pt x="400" y="387"/>
                  </a:lnTo>
                  <a:lnTo>
                    <a:pt x="396" y="373"/>
                  </a:lnTo>
                  <a:lnTo>
                    <a:pt x="294" y="84"/>
                  </a:lnTo>
                  <a:lnTo>
                    <a:pt x="293" y="84"/>
                  </a:lnTo>
                  <a:lnTo>
                    <a:pt x="293" y="84"/>
                  </a:lnTo>
                  <a:lnTo>
                    <a:pt x="184" y="373"/>
                  </a:lnTo>
                  <a:lnTo>
                    <a:pt x="184" y="373"/>
                  </a:lnTo>
                  <a:lnTo>
                    <a:pt x="179" y="387"/>
                  </a:lnTo>
                  <a:lnTo>
                    <a:pt x="175" y="395"/>
                  </a:lnTo>
                  <a:lnTo>
                    <a:pt x="171" y="399"/>
                  </a:lnTo>
                  <a:lnTo>
                    <a:pt x="168" y="400"/>
                  </a:lnTo>
                  <a:lnTo>
                    <a:pt x="168" y="400"/>
                  </a:lnTo>
                  <a:lnTo>
                    <a:pt x="165" y="400"/>
                  </a:lnTo>
                  <a:lnTo>
                    <a:pt x="163" y="399"/>
                  </a:lnTo>
                  <a:lnTo>
                    <a:pt x="159" y="393"/>
                  </a:lnTo>
                  <a:lnTo>
                    <a:pt x="156" y="381"/>
                  </a:lnTo>
                  <a:lnTo>
                    <a:pt x="148" y="359"/>
                  </a:lnTo>
                  <a:lnTo>
                    <a:pt x="56" y="51"/>
                  </a:lnTo>
                  <a:lnTo>
                    <a:pt x="56" y="51"/>
                  </a:lnTo>
                  <a:lnTo>
                    <a:pt x="50" y="34"/>
                  </a:lnTo>
                  <a:lnTo>
                    <a:pt x="48" y="28"/>
                  </a:lnTo>
                  <a:lnTo>
                    <a:pt x="44" y="22"/>
                  </a:lnTo>
                  <a:lnTo>
                    <a:pt x="40" y="19"/>
                  </a:lnTo>
                  <a:lnTo>
                    <a:pt x="37" y="15"/>
                  </a:lnTo>
                  <a:lnTo>
                    <a:pt x="28" y="10"/>
                  </a:lnTo>
                  <a:lnTo>
                    <a:pt x="28" y="10"/>
                  </a:lnTo>
                  <a:lnTo>
                    <a:pt x="22" y="9"/>
                  </a:lnTo>
                  <a:lnTo>
                    <a:pt x="15" y="8"/>
                  </a:lnTo>
                  <a:lnTo>
                    <a:pt x="5" y="8"/>
                  </a:lnTo>
                  <a:lnTo>
                    <a:pt x="5" y="8"/>
                  </a:lnTo>
                  <a:lnTo>
                    <a:pt x="2" y="7"/>
                  </a:lnTo>
                  <a:lnTo>
                    <a:pt x="0" y="7"/>
                  </a:lnTo>
                  <a:lnTo>
                    <a:pt x="0" y="4"/>
                  </a:lnTo>
                  <a:lnTo>
                    <a:pt x="0" y="4"/>
                  </a:lnTo>
                  <a:lnTo>
                    <a:pt x="0" y="3"/>
                  </a:lnTo>
                  <a:lnTo>
                    <a:pt x="2" y="2"/>
                  </a:lnTo>
                  <a:lnTo>
                    <a:pt x="9" y="0"/>
                  </a:lnTo>
                  <a:lnTo>
                    <a:pt x="9" y="0"/>
                  </a:lnTo>
                  <a:lnTo>
                    <a:pt x="46" y="2"/>
                  </a:lnTo>
                  <a:lnTo>
                    <a:pt x="70" y="2"/>
                  </a:lnTo>
                  <a:lnTo>
                    <a:pt x="70" y="2"/>
                  </a:lnTo>
                  <a:lnTo>
                    <a:pt x="89" y="2"/>
                  </a:lnTo>
                  <a:lnTo>
                    <a:pt x="123" y="0"/>
                  </a:lnTo>
                  <a:lnTo>
                    <a:pt x="123" y="0"/>
                  </a:lnTo>
                  <a:lnTo>
                    <a:pt x="130" y="2"/>
                  </a:lnTo>
                  <a:lnTo>
                    <a:pt x="131" y="3"/>
                  </a:lnTo>
                  <a:lnTo>
                    <a:pt x="133" y="4"/>
                  </a:lnTo>
                  <a:lnTo>
                    <a:pt x="133" y="4"/>
                  </a:lnTo>
                  <a:lnTo>
                    <a:pt x="131" y="7"/>
                  </a:lnTo>
                  <a:lnTo>
                    <a:pt x="130" y="7"/>
                  </a:lnTo>
                  <a:lnTo>
                    <a:pt x="128" y="8"/>
                  </a:lnTo>
                  <a:lnTo>
                    <a:pt x="128" y="8"/>
                  </a:lnTo>
                  <a:lnTo>
                    <a:pt x="118" y="8"/>
                  </a:lnTo>
                  <a:lnTo>
                    <a:pt x="112" y="9"/>
                  </a:lnTo>
                  <a:lnTo>
                    <a:pt x="107" y="10"/>
                  </a:lnTo>
                  <a:lnTo>
                    <a:pt x="107" y="10"/>
                  </a:lnTo>
                  <a:lnTo>
                    <a:pt x="105" y="13"/>
                  </a:lnTo>
                  <a:lnTo>
                    <a:pt x="102" y="15"/>
                  </a:lnTo>
                  <a:lnTo>
                    <a:pt x="101" y="19"/>
                  </a:lnTo>
                  <a:lnTo>
                    <a:pt x="100" y="24"/>
                  </a:lnTo>
                  <a:lnTo>
                    <a:pt x="100" y="24"/>
                  </a:lnTo>
                  <a:lnTo>
                    <a:pt x="101" y="31"/>
                  </a:lnTo>
                  <a:lnTo>
                    <a:pt x="104" y="42"/>
                  </a:lnTo>
                  <a:lnTo>
                    <a:pt x="110" y="71"/>
                  </a:lnTo>
                  <a:lnTo>
                    <a:pt x="110" y="71"/>
                  </a:lnTo>
                  <a:lnTo>
                    <a:pt x="123" y="121"/>
                  </a:lnTo>
                  <a:lnTo>
                    <a:pt x="145" y="198"/>
                  </a:lnTo>
                  <a:lnTo>
                    <a:pt x="180" y="322"/>
                  </a:lnTo>
                  <a:lnTo>
                    <a:pt x="181" y="322"/>
                  </a:lnTo>
                  <a:lnTo>
                    <a:pt x="290" y="26"/>
                  </a:lnTo>
                  <a:lnTo>
                    <a:pt x="290" y="26"/>
                  </a:lnTo>
                  <a:lnTo>
                    <a:pt x="299" y="7"/>
                  </a:lnTo>
                  <a:lnTo>
                    <a:pt x="301" y="3"/>
                  </a:lnTo>
                  <a:lnTo>
                    <a:pt x="304" y="3"/>
                  </a:lnTo>
                  <a:lnTo>
                    <a:pt x="304" y="3"/>
                  </a:lnTo>
                  <a:lnTo>
                    <a:pt x="306" y="4"/>
                  </a:lnTo>
                  <a:lnTo>
                    <a:pt x="309" y="8"/>
                  </a:lnTo>
                  <a:lnTo>
                    <a:pt x="317" y="27"/>
                  </a:lnTo>
                  <a:lnTo>
                    <a:pt x="42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30"/>
            <p:cNvSpPr>
              <a:spLocks noEditPoints="1"/>
            </p:cNvSpPr>
            <p:nvPr userDrawn="1"/>
          </p:nvSpPr>
          <p:spPr bwMode="auto">
            <a:xfrm>
              <a:off x="3878" y="284"/>
              <a:ext cx="240" cy="220"/>
            </a:xfrm>
            <a:custGeom>
              <a:avLst/>
              <a:gdLst>
                <a:gd name="T0" fmla="*/ 108 w 721"/>
                <a:gd name="T1" fmla="*/ 226 h 661"/>
                <a:gd name="T2" fmla="*/ 94 w 721"/>
                <a:gd name="T3" fmla="*/ 156 h 661"/>
                <a:gd name="T4" fmla="*/ 105 w 721"/>
                <a:gd name="T5" fmla="*/ 104 h 661"/>
                <a:gd name="T6" fmla="*/ 154 w 721"/>
                <a:gd name="T7" fmla="*/ 42 h 661"/>
                <a:gd name="T8" fmla="*/ 247 w 721"/>
                <a:gd name="T9" fmla="*/ 4 h 661"/>
                <a:gd name="T10" fmla="*/ 329 w 721"/>
                <a:gd name="T11" fmla="*/ 2 h 661"/>
                <a:gd name="T12" fmla="*/ 408 w 721"/>
                <a:gd name="T13" fmla="*/ 22 h 661"/>
                <a:gd name="T14" fmla="*/ 414 w 721"/>
                <a:gd name="T15" fmla="*/ 40 h 661"/>
                <a:gd name="T16" fmla="*/ 405 w 721"/>
                <a:gd name="T17" fmla="*/ 147 h 661"/>
                <a:gd name="T18" fmla="*/ 394 w 721"/>
                <a:gd name="T19" fmla="*/ 162 h 661"/>
                <a:gd name="T20" fmla="*/ 389 w 721"/>
                <a:gd name="T21" fmla="*/ 146 h 661"/>
                <a:gd name="T22" fmla="*/ 376 w 721"/>
                <a:gd name="T23" fmla="*/ 93 h 661"/>
                <a:gd name="T24" fmla="*/ 349 w 721"/>
                <a:gd name="T25" fmla="*/ 61 h 661"/>
                <a:gd name="T26" fmla="*/ 287 w 721"/>
                <a:gd name="T27" fmla="*/ 38 h 661"/>
                <a:gd name="T28" fmla="*/ 234 w 721"/>
                <a:gd name="T29" fmla="*/ 45 h 661"/>
                <a:gd name="T30" fmla="*/ 200 w 721"/>
                <a:gd name="T31" fmla="*/ 72 h 661"/>
                <a:gd name="T32" fmla="*/ 182 w 721"/>
                <a:gd name="T33" fmla="*/ 121 h 661"/>
                <a:gd name="T34" fmla="*/ 188 w 721"/>
                <a:gd name="T35" fmla="*/ 176 h 661"/>
                <a:gd name="T36" fmla="*/ 226 w 721"/>
                <a:gd name="T37" fmla="*/ 246 h 661"/>
                <a:gd name="T38" fmla="*/ 335 w 721"/>
                <a:gd name="T39" fmla="*/ 370 h 661"/>
                <a:gd name="T40" fmla="*/ 476 w 721"/>
                <a:gd name="T41" fmla="*/ 485 h 661"/>
                <a:gd name="T42" fmla="*/ 505 w 721"/>
                <a:gd name="T43" fmla="*/ 405 h 661"/>
                <a:gd name="T44" fmla="*/ 506 w 721"/>
                <a:gd name="T45" fmla="*/ 345 h 661"/>
                <a:gd name="T46" fmla="*/ 489 w 721"/>
                <a:gd name="T47" fmla="*/ 323 h 661"/>
                <a:gd name="T48" fmla="*/ 451 w 721"/>
                <a:gd name="T49" fmla="*/ 315 h 661"/>
                <a:gd name="T50" fmla="*/ 442 w 721"/>
                <a:gd name="T51" fmla="*/ 308 h 661"/>
                <a:gd name="T52" fmla="*/ 456 w 721"/>
                <a:gd name="T53" fmla="*/ 299 h 661"/>
                <a:gd name="T54" fmla="*/ 568 w 721"/>
                <a:gd name="T55" fmla="*/ 308 h 661"/>
                <a:gd name="T56" fmla="*/ 585 w 721"/>
                <a:gd name="T57" fmla="*/ 322 h 661"/>
                <a:gd name="T58" fmla="*/ 571 w 721"/>
                <a:gd name="T59" fmla="*/ 399 h 661"/>
                <a:gd name="T60" fmla="*/ 502 w 721"/>
                <a:gd name="T61" fmla="*/ 521 h 661"/>
                <a:gd name="T62" fmla="*/ 620 w 721"/>
                <a:gd name="T63" fmla="*/ 604 h 661"/>
                <a:gd name="T64" fmla="*/ 692 w 721"/>
                <a:gd name="T65" fmla="*/ 631 h 661"/>
                <a:gd name="T66" fmla="*/ 718 w 721"/>
                <a:gd name="T67" fmla="*/ 634 h 661"/>
                <a:gd name="T68" fmla="*/ 719 w 721"/>
                <a:gd name="T69" fmla="*/ 644 h 661"/>
                <a:gd name="T70" fmla="*/ 631 w 721"/>
                <a:gd name="T71" fmla="*/ 649 h 661"/>
                <a:gd name="T72" fmla="*/ 502 w 721"/>
                <a:gd name="T73" fmla="*/ 628 h 661"/>
                <a:gd name="T74" fmla="*/ 421 w 721"/>
                <a:gd name="T75" fmla="*/ 594 h 661"/>
                <a:gd name="T76" fmla="*/ 340 w 721"/>
                <a:gd name="T77" fmla="*/ 643 h 661"/>
                <a:gd name="T78" fmla="*/ 255 w 721"/>
                <a:gd name="T79" fmla="*/ 660 h 661"/>
                <a:gd name="T80" fmla="*/ 145 w 721"/>
                <a:gd name="T81" fmla="*/ 650 h 661"/>
                <a:gd name="T82" fmla="*/ 50 w 721"/>
                <a:gd name="T83" fmla="*/ 595 h 661"/>
                <a:gd name="T84" fmla="*/ 6 w 721"/>
                <a:gd name="T85" fmla="*/ 519 h 661"/>
                <a:gd name="T86" fmla="*/ 1 w 721"/>
                <a:gd name="T87" fmla="*/ 456 h 661"/>
                <a:gd name="T88" fmla="*/ 30 w 721"/>
                <a:gd name="T89" fmla="*/ 374 h 661"/>
                <a:gd name="T90" fmla="*/ 82 w 721"/>
                <a:gd name="T91" fmla="*/ 312 h 661"/>
                <a:gd name="T92" fmla="*/ 400 w 721"/>
                <a:gd name="T93" fmla="*/ 557 h 661"/>
                <a:gd name="T94" fmla="*/ 249 w 721"/>
                <a:gd name="T95" fmla="*/ 412 h 661"/>
                <a:gd name="T96" fmla="*/ 148 w 721"/>
                <a:gd name="T97" fmla="*/ 316 h 661"/>
                <a:gd name="T98" fmla="*/ 105 w 721"/>
                <a:gd name="T99" fmla="*/ 389 h 661"/>
                <a:gd name="T100" fmla="*/ 104 w 721"/>
                <a:gd name="T101" fmla="*/ 473 h 661"/>
                <a:gd name="T102" fmla="*/ 138 w 721"/>
                <a:gd name="T103" fmla="*/ 549 h 661"/>
                <a:gd name="T104" fmla="*/ 200 w 721"/>
                <a:gd name="T105" fmla="*/ 595 h 661"/>
                <a:gd name="T106" fmla="*/ 262 w 721"/>
                <a:gd name="T107" fmla="*/ 608 h 661"/>
                <a:gd name="T108" fmla="*/ 348 w 721"/>
                <a:gd name="T109" fmla="*/ 588 h 661"/>
                <a:gd name="T110" fmla="*/ 400 w 721"/>
                <a:gd name="T111" fmla="*/ 55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661">
                  <a:moveTo>
                    <a:pt x="137" y="275"/>
                  </a:moveTo>
                  <a:lnTo>
                    <a:pt x="137" y="275"/>
                  </a:lnTo>
                  <a:lnTo>
                    <a:pt x="125" y="258"/>
                  </a:lnTo>
                  <a:lnTo>
                    <a:pt x="115" y="242"/>
                  </a:lnTo>
                  <a:lnTo>
                    <a:pt x="108" y="226"/>
                  </a:lnTo>
                  <a:lnTo>
                    <a:pt x="102" y="212"/>
                  </a:lnTo>
                  <a:lnTo>
                    <a:pt x="98" y="197"/>
                  </a:lnTo>
                  <a:lnTo>
                    <a:pt x="96" y="184"/>
                  </a:lnTo>
                  <a:lnTo>
                    <a:pt x="94" y="169"/>
                  </a:lnTo>
                  <a:lnTo>
                    <a:pt x="94" y="156"/>
                  </a:lnTo>
                  <a:lnTo>
                    <a:pt x="94" y="156"/>
                  </a:lnTo>
                  <a:lnTo>
                    <a:pt x="94" y="142"/>
                  </a:lnTo>
                  <a:lnTo>
                    <a:pt x="97" y="130"/>
                  </a:lnTo>
                  <a:lnTo>
                    <a:pt x="99" y="117"/>
                  </a:lnTo>
                  <a:lnTo>
                    <a:pt x="105" y="104"/>
                  </a:lnTo>
                  <a:lnTo>
                    <a:pt x="111" y="90"/>
                  </a:lnTo>
                  <a:lnTo>
                    <a:pt x="120" y="77"/>
                  </a:lnTo>
                  <a:lnTo>
                    <a:pt x="130" y="65"/>
                  </a:lnTo>
                  <a:lnTo>
                    <a:pt x="141" y="53"/>
                  </a:lnTo>
                  <a:lnTo>
                    <a:pt x="154" y="42"/>
                  </a:lnTo>
                  <a:lnTo>
                    <a:pt x="168" y="32"/>
                  </a:lnTo>
                  <a:lnTo>
                    <a:pt x="185" y="23"/>
                  </a:lnTo>
                  <a:lnTo>
                    <a:pt x="205" y="15"/>
                  </a:lnTo>
                  <a:lnTo>
                    <a:pt x="224" y="9"/>
                  </a:lnTo>
                  <a:lnTo>
                    <a:pt x="247" y="4"/>
                  </a:lnTo>
                  <a:lnTo>
                    <a:pt x="272" y="2"/>
                  </a:lnTo>
                  <a:lnTo>
                    <a:pt x="298" y="0"/>
                  </a:lnTo>
                  <a:lnTo>
                    <a:pt x="298" y="0"/>
                  </a:lnTo>
                  <a:lnTo>
                    <a:pt x="313" y="0"/>
                  </a:lnTo>
                  <a:lnTo>
                    <a:pt x="329" y="2"/>
                  </a:lnTo>
                  <a:lnTo>
                    <a:pt x="355" y="6"/>
                  </a:lnTo>
                  <a:lnTo>
                    <a:pt x="380" y="11"/>
                  </a:lnTo>
                  <a:lnTo>
                    <a:pt x="400" y="19"/>
                  </a:lnTo>
                  <a:lnTo>
                    <a:pt x="400" y="19"/>
                  </a:lnTo>
                  <a:lnTo>
                    <a:pt x="408" y="22"/>
                  </a:lnTo>
                  <a:lnTo>
                    <a:pt x="410" y="25"/>
                  </a:lnTo>
                  <a:lnTo>
                    <a:pt x="412" y="27"/>
                  </a:lnTo>
                  <a:lnTo>
                    <a:pt x="414" y="33"/>
                  </a:lnTo>
                  <a:lnTo>
                    <a:pt x="414" y="40"/>
                  </a:lnTo>
                  <a:lnTo>
                    <a:pt x="414" y="40"/>
                  </a:lnTo>
                  <a:lnTo>
                    <a:pt x="412" y="67"/>
                  </a:lnTo>
                  <a:lnTo>
                    <a:pt x="410" y="100"/>
                  </a:lnTo>
                  <a:lnTo>
                    <a:pt x="408" y="129"/>
                  </a:lnTo>
                  <a:lnTo>
                    <a:pt x="405" y="147"/>
                  </a:lnTo>
                  <a:lnTo>
                    <a:pt x="405" y="147"/>
                  </a:lnTo>
                  <a:lnTo>
                    <a:pt x="404" y="156"/>
                  </a:lnTo>
                  <a:lnTo>
                    <a:pt x="401" y="159"/>
                  </a:lnTo>
                  <a:lnTo>
                    <a:pt x="398" y="162"/>
                  </a:lnTo>
                  <a:lnTo>
                    <a:pt x="394" y="162"/>
                  </a:lnTo>
                  <a:lnTo>
                    <a:pt x="394" y="162"/>
                  </a:lnTo>
                  <a:lnTo>
                    <a:pt x="392" y="162"/>
                  </a:lnTo>
                  <a:lnTo>
                    <a:pt x="389" y="159"/>
                  </a:lnTo>
                  <a:lnTo>
                    <a:pt x="389" y="155"/>
                  </a:lnTo>
                  <a:lnTo>
                    <a:pt x="389" y="146"/>
                  </a:lnTo>
                  <a:lnTo>
                    <a:pt x="389" y="146"/>
                  </a:lnTo>
                  <a:lnTo>
                    <a:pt x="388" y="129"/>
                  </a:lnTo>
                  <a:lnTo>
                    <a:pt x="386" y="121"/>
                  </a:lnTo>
                  <a:lnTo>
                    <a:pt x="383" y="111"/>
                  </a:lnTo>
                  <a:lnTo>
                    <a:pt x="380" y="102"/>
                  </a:lnTo>
                  <a:lnTo>
                    <a:pt x="376" y="93"/>
                  </a:lnTo>
                  <a:lnTo>
                    <a:pt x="371" y="84"/>
                  </a:lnTo>
                  <a:lnTo>
                    <a:pt x="365" y="76"/>
                  </a:lnTo>
                  <a:lnTo>
                    <a:pt x="365" y="76"/>
                  </a:lnTo>
                  <a:lnTo>
                    <a:pt x="358" y="68"/>
                  </a:lnTo>
                  <a:lnTo>
                    <a:pt x="349" y="61"/>
                  </a:lnTo>
                  <a:lnTo>
                    <a:pt x="340" y="55"/>
                  </a:lnTo>
                  <a:lnTo>
                    <a:pt x="329" y="49"/>
                  </a:lnTo>
                  <a:lnTo>
                    <a:pt x="317" y="44"/>
                  </a:lnTo>
                  <a:lnTo>
                    <a:pt x="303" y="40"/>
                  </a:lnTo>
                  <a:lnTo>
                    <a:pt x="287" y="38"/>
                  </a:lnTo>
                  <a:lnTo>
                    <a:pt x="272" y="38"/>
                  </a:lnTo>
                  <a:lnTo>
                    <a:pt x="272" y="38"/>
                  </a:lnTo>
                  <a:lnTo>
                    <a:pt x="257" y="39"/>
                  </a:lnTo>
                  <a:lnTo>
                    <a:pt x="243" y="43"/>
                  </a:lnTo>
                  <a:lnTo>
                    <a:pt x="234" y="45"/>
                  </a:lnTo>
                  <a:lnTo>
                    <a:pt x="227" y="49"/>
                  </a:lnTo>
                  <a:lnTo>
                    <a:pt x="219" y="54"/>
                  </a:lnTo>
                  <a:lnTo>
                    <a:pt x="212" y="59"/>
                  </a:lnTo>
                  <a:lnTo>
                    <a:pt x="206" y="65"/>
                  </a:lnTo>
                  <a:lnTo>
                    <a:pt x="200" y="72"/>
                  </a:lnTo>
                  <a:lnTo>
                    <a:pt x="195" y="79"/>
                  </a:lnTo>
                  <a:lnTo>
                    <a:pt x="190" y="89"/>
                  </a:lnTo>
                  <a:lnTo>
                    <a:pt x="187" y="99"/>
                  </a:lnTo>
                  <a:lnTo>
                    <a:pt x="183" y="108"/>
                  </a:lnTo>
                  <a:lnTo>
                    <a:pt x="182" y="121"/>
                  </a:lnTo>
                  <a:lnTo>
                    <a:pt x="181" y="134"/>
                  </a:lnTo>
                  <a:lnTo>
                    <a:pt x="181" y="134"/>
                  </a:lnTo>
                  <a:lnTo>
                    <a:pt x="182" y="149"/>
                  </a:lnTo>
                  <a:lnTo>
                    <a:pt x="184" y="163"/>
                  </a:lnTo>
                  <a:lnTo>
                    <a:pt x="188" y="176"/>
                  </a:lnTo>
                  <a:lnTo>
                    <a:pt x="194" y="191"/>
                  </a:lnTo>
                  <a:lnTo>
                    <a:pt x="200" y="204"/>
                  </a:lnTo>
                  <a:lnTo>
                    <a:pt x="207" y="219"/>
                  </a:lnTo>
                  <a:lnTo>
                    <a:pt x="216" y="232"/>
                  </a:lnTo>
                  <a:lnTo>
                    <a:pt x="226" y="246"/>
                  </a:lnTo>
                  <a:lnTo>
                    <a:pt x="247" y="272"/>
                  </a:lnTo>
                  <a:lnTo>
                    <a:pt x="270" y="300"/>
                  </a:lnTo>
                  <a:lnTo>
                    <a:pt x="321" y="355"/>
                  </a:lnTo>
                  <a:lnTo>
                    <a:pt x="321" y="355"/>
                  </a:lnTo>
                  <a:lnTo>
                    <a:pt x="335" y="370"/>
                  </a:lnTo>
                  <a:lnTo>
                    <a:pt x="354" y="389"/>
                  </a:lnTo>
                  <a:lnTo>
                    <a:pt x="399" y="433"/>
                  </a:lnTo>
                  <a:lnTo>
                    <a:pt x="469" y="496"/>
                  </a:lnTo>
                  <a:lnTo>
                    <a:pt x="469" y="496"/>
                  </a:lnTo>
                  <a:lnTo>
                    <a:pt x="476" y="485"/>
                  </a:lnTo>
                  <a:lnTo>
                    <a:pt x="483" y="473"/>
                  </a:lnTo>
                  <a:lnTo>
                    <a:pt x="489" y="458"/>
                  </a:lnTo>
                  <a:lnTo>
                    <a:pt x="495" y="441"/>
                  </a:lnTo>
                  <a:lnTo>
                    <a:pt x="501" y="423"/>
                  </a:lnTo>
                  <a:lnTo>
                    <a:pt x="505" y="405"/>
                  </a:lnTo>
                  <a:lnTo>
                    <a:pt x="508" y="385"/>
                  </a:lnTo>
                  <a:lnTo>
                    <a:pt x="510" y="366"/>
                  </a:lnTo>
                  <a:lnTo>
                    <a:pt x="510" y="366"/>
                  </a:lnTo>
                  <a:lnTo>
                    <a:pt x="508" y="356"/>
                  </a:lnTo>
                  <a:lnTo>
                    <a:pt x="506" y="345"/>
                  </a:lnTo>
                  <a:lnTo>
                    <a:pt x="501" y="336"/>
                  </a:lnTo>
                  <a:lnTo>
                    <a:pt x="497" y="331"/>
                  </a:lnTo>
                  <a:lnTo>
                    <a:pt x="494" y="327"/>
                  </a:lnTo>
                  <a:lnTo>
                    <a:pt x="494" y="327"/>
                  </a:lnTo>
                  <a:lnTo>
                    <a:pt x="489" y="323"/>
                  </a:lnTo>
                  <a:lnTo>
                    <a:pt x="484" y="321"/>
                  </a:lnTo>
                  <a:lnTo>
                    <a:pt x="473" y="317"/>
                  </a:lnTo>
                  <a:lnTo>
                    <a:pt x="462" y="315"/>
                  </a:lnTo>
                  <a:lnTo>
                    <a:pt x="451" y="315"/>
                  </a:lnTo>
                  <a:lnTo>
                    <a:pt x="451" y="315"/>
                  </a:lnTo>
                  <a:lnTo>
                    <a:pt x="448" y="314"/>
                  </a:lnTo>
                  <a:lnTo>
                    <a:pt x="445" y="312"/>
                  </a:lnTo>
                  <a:lnTo>
                    <a:pt x="443" y="311"/>
                  </a:lnTo>
                  <a:lnTo>
                    <a:pt x="442" y="308"/>
                  </a:lnTo>
                  <a:lnTo>
                    <a:pt x="442" y="308"/>
                  </a:lnTo>
                  <a:lnTo>
                    <a:pt x="443" y="304"/>
                  </a:lnTo>
                  <a:lnTo>
                    <a:pt x="446" y="302"/>
                  </a:lnTo>
                  <a:lnTo>
                    <a:pt x="450" y="300"/>
                  </a:lnTo>
                  <a:lnTo>
                    <a:pt x="456" y="299"/>
                  </a:lnTo>
                  <a:lnTo>
                    <a:pt x="456" y="299"/>
                  </a:lnTo>
                  <a:lnTo>
                    <a:pt x="496" y="300"/>
                  </a:lnTo>
                  <a:lnTo>
                    <a:pt x="524" y="302"/>
                  </a:lnTo>
                  <a:lnTo>
                    <a:pt x="557" y="305"/>
                  </a:lnTo>
                  <a:lnTo>
                    <a:pt x="557" y="305"/>
                  </a:lnTo>
                  <a:lnTo>
                    <a:pt x="568" y="308"/>
                  </a:lnTo>
                  <a:lnTo>
                    <a:pt x="576" y="310"/>
                  </a:lnTo>
                  <a:lnTo>
                    <a:pt x="580" y="312"/>
                  </a:lnTo>
                  <a:lnTo>
                    <a:pt x="582" y="315"/>
                  </a:lnTo>
                  <a:lnTo>
                    <a:pt x="585" y="319"/>
                  </a:lnTo>
                  <a:lnTo>
                    <a:pt x="585" y="322"/>
                  </a:lnTo>
                  <a:lnTo>
                    <a:pt x="585" y="322"/>
                  </a:lnTo>
                  <a:lnTo>
                    <a:pt x="585" y="334"/>
                  </a:lnTo>
                  <a:lnTo>
                    <a:pt x="584" y="346"/>
                  </a:lnTo>
                  <a:lnTo>
                    <a:pt x="579" y="373"/>
                  </a:lnTo>
                  <a:lnTo>
                    <a:pt x="571" y="399"/>
                  </a:lnTo>
                  <a:lnTo>
                    <a:pt x="562" y="425"/>
                  </a:lnTo>
                  <a:lnTo>
                    <a:pt x="550" y="451"/>
                  </a:lnTo>
                  <a:lnTo>
                    <a:pt x="536" y="475"/>
                  </a:lnTo>
                  <a:lnTo>
                    <a:pt x="519" y="500"/>
                  </a:lnTo>
                  <a:lnTo>
                    <a:pt x="502" y="521"/>
                  </a:lnTo>
                  <a:lnTo>
                    <a:pt x="502" y="521"/>
                  </a:lnTo>
                  <a:lnTo>
                    <a:pt x="541" y="552"/>
                  </a:lnTo>
                  <a:lnTo>
                    <a:pt x="574" y="575"/>
                  </a:lnTo>
                  <a:lnTo>
                    <a:pt x="599" y="592"/>
                  </a:lnTo>
                  <a:lnTo>
                    <a:pt x="620" y="604"/>
                  </a:lnTo>
                  <a:lnTo>
                    <a:pt x="620" y="604"/>
                  </a:lnTo>
                  <a:lnTo>
                    <a:pt x="631" y="610"/>
                  </a:lnTo>
                  <a:lnTo>
                    <a:pt x="643" y="615"/>
                  </a:lnTo>
                  <a:lnTo>
                    <a:pt x="668" y="625"/>
                  </a:lnTo>
                  <a:lnTo>
                    <a:pt x="692" y="631"/>
                  </a:lnTo>
                  <a:lnTo>
                    <a:pt x="701" y="633"/>
                  </a:lnTo>
                  <a:lnTo>
                    <a:pt x="710" y="633"/>
                  </a:lnTo>
                  <a:lnTo>
                    <a:pt x="710" y="633"/>
                  </a:lnTo>
                  <a:lnTo>
                    <a:pt x="715" y="633"/>
                  </a:lnTo>
                  <a:lnTo>
                    <a:pt x="718" y="634"/>
                  </a:lnTo>
                  <a:lnTo>
                    <a:pt x="721" y="637"/>
                  </a:lnTo>
                  <a:lnTo>
                    <a:pt x="721" y="640"/>
                  </a:lnTo>
                  <a:lnTo>
                    <a:pt x="721" y="640"/>
                  </a:lnTo>
                  <a:lnTo>
                    <a:pt x="721" y="643"/>
                  </a:lnTo>
                  <a:lnTo>
                    <a:pt x="719" y="644"/>
                  </a:lnTo>
                  <a:lnTo>
                    <a:pt x="716" y="646"/>
                  </a:lnTo>
                  <a:lnTo>
                    <a:pt x="707" y="648"/>
                  </a:lnTo>
                  <a:lnTo>
                    <a:pt x="695" y="649"/>
                  </a:lnTo>
                  <a:lnTo>
                    <a:pt x="631" y="649"/>
                  </a:lnTo>
                  <a:lnTo>
                    <a:pt x="631" y="649"/>
                  </a:lnTo>
                  <a:lnTo>
                    <a:pt x="598" y="648"/>
                  </a:lnTo>
                  <a:lnTo>
                    <a:pt x="570" y="646"/>
                  </a:lnTo>
                  <a:lnTo>
                    <a:pt x="545" y="643"/>
                  </a:lnTo>
                  <a:lnTo>
                    <a:pt x="523" y="637"/>
                  </a:lnTo>
                  <a:lnTo>
                    <a:pt x="502" y="628"/>
                  </a:lnTo>
                  <a:lnTo>
                    <a:pt x="480" y="617"/>
                  </a:lnTo>
                  <a:lnTo>
                    <a:pt x="459" y="603"/>
                  </a:lnTo>
                  <a:lnTo>
                    <a:pt x="433" y="583"/>
                  </a:lnTo>
                  <a:lnTo>
                    <a:pt x="433" y="583"/>
                  </a:lnTo>
                  <a:lnTo>
                    <a:pt x="421" y="594"/>
                  </a:lnTo>
                  <a:lnTo>
                    <a:pt x="406" y="606"/>
                  </a:lnTo>
                  <a:lnTo>
                    <a:pt x="388" y="620"/>
                  </a:lnTo>
                  <a:lnTo>
                    <a:pt x="366" y="632"/>
                  </a:lnTo>
                  <a:lnTo>
                    <a:pt x="353" y="638"/>
                  </a:lnTo>
                  <a:lnTo>
                    <a:pt x="340" y="643"/>
                  </a:lnTo>
                  <a:lnTo>
                    <a:pt x="325" y="648"/>
                  </a:lnTo>
                  <a:lnTo>
                    <a:pt x="309" y="653"/>
                  </a:lnTo>
                  <a:lnTo>
                    <a:pt x="292" y="655"/>
                  </a:lnTo>
                  <a:lnTo>
                    <a:pt x="274" y="659"/>
                  </a:lnTo>
                  <a:lnTo>
                    <a:pt x="255" y="660"/>
                  </a:lnTo>
                  <a:lnTo>
                    <a:pt x="233" y="661"/>
                  </a:lnTo>
                  <a:lnTo>
                    <a:pt x="233" y="661"/>
                  </a:lnTo>
                  <a:lnTo>
                    <a:pt x="201" y="659"/>
                  </a:lnTo>
                  <a:lnTo>
                    <a:pt x="172" y="655"/>
                  </a:lnTo>
                  <a:lnTo>
                    <a:pt x="145" y="650"/>
                  </a:lnTo>
                  <a:lnTo>
                    <a:pt x="121" y="642"/>
                  </a:lnTo>
                  <a:lnTo>
                    <a:pt x="99" y="632"/>
                  </a:lnTo>
                  <a:lnTo>
                    <a:pt x="80" y="621"/>
                  </a:lnTo>
                  <a:lnTo>
                    <a:pt x="64" y="609"/>
                  </a:lnTo>
                  <a:lnTo>
                    <a:pt x="50" y="595"/>
                  </a:lnTo>
                  <a:lnTo>
                    <a:pt x="36" y="581"/>
                  </a:lnTo>
                  <a:lnTo>
                    <a:pt x="27" y="565"/>
                  </a:lnTo>
                  <a:lnTo>
                    <a:pt x="18" y="551"/>
                  </a:lnTo>
                  <a:lnTo>
                    <a:pt x="11" y="535"/>
                  </a:lnTo>
                  <a:lnTo>
                    <a:pt x="6" y="519"/>
                  </a:lnTo>
                  <a:lnTo>
                    <a:pt x="2" y="503"/>
                  </a:lnTo>
                  <a:lnTo>
                    <a:pt x="0" y="489"/>
                  </a:lnTo>
                  <a:lnTo>
                    <a:pt x="0" y="474"/>
                  </a:lnTo>
                  <a:lnTo>
                    <a:pt x="0" y="474"/>
                  </a:lnTo>
                  <a:lnTo>
                    <a:pt x="1" y="456"/>
                  </a:lnTo>
                  <a:lnTo>
                    <a:pt x="3" y="439"/>
                  </a:lnTo>
                  <a:lnTo>
                    <a:pt x="8" y="422"/>
                  </a:lnTo>
                  <a:lnTo>
                    <a:pt x="14" y="405"/>
                  </a:lnTo>
                  <a:lnTo>
                    <a:pt x="22" y="389"/>
                  </a:lnTo>
                  <a:lnTo>
                    <a:pt x="30" y="374"/>
                  </a:lnTo>
                  <a:lnTo>
                    <a:pt x="39" y="360"/>
                  </a:lnTo>
                  <a:lnTo>
                    <a:pt x="50" y="346"/>
                  </a:lnTo>
                  <a:lnTo>
                    <a:pt x="60" y="334"/>
                  </a:lnTo>
                  <a:lnTo>
                    <a:pt x="71" y="323"/>
                  </a:lnTo>
                  <a:lnTo>
                    <a:pt x="82" y="312"/>
                  </a:lnTo>
                  <a:lnTo>
                    <a:pt x="94" y="303"/>
                  </a:lnTo>
                  <a:lnTo>
                    <a:pt x="116" y="287"/>
                  </a:lnTo>
                  <a:lnTo>
                    <a:pt x="137" y="275"/>
                  </a:lnTo>
                  <a:close/>
                  <a:moveTo>
                    <a:pt x="400" y="557"/>
                  </a:moveTo>
                  <a:lnTo>
                    <a:pt x="400" y="557"/>
                  </a:lnTo>
                  <a:lnTo>
                    <a:pt x="359" y="520"/>
                  </a:lnTo>
                  <a:lnTo>
                    <a:pt x="314" y="478"/>
                  </a:lnTo>
                  <a:lnTo>
                    <a:pt x="274" y="439"/>
                  </a:lnTo>
                  <a:lnTo>
                    <a:pt x="249" y="412"/>
                  </a:lnTo>
                  <a:lnTo>
                    <a:pt x="249" y="412"/>
                  </a:lnTo>
                  <a:lnTo>
                    <a:pt x="200" y="359"/>
                  </a:lnTo>
                  <a:lnTo>
                    <a:pt x="176" y="329"/>
                  </a:lnTo>
                  <a:lnTo>
                    <a:pt x="159" y="308"/>
                  </a:lnTo>
                  <a:lnTo>
                    <a:pt x="159" y="308"/>
                  </a:lnTo>
                  <a:lnTo>
                    <a:pt x="148" y="316"/>
                  </a:lnTo>
                  <a:lnTo>
                    <a:pt x="137" y="326"/>
                  </a:lnTo>
                  <a:lnTo>
                    <a:pt x="127" y="339"/>
                  </a:lnTo>
                  <a:lnTo>
                    <a:pt x="119" y="354"/>
                  </a:lnTo>
                  <a:lnTo>
                    <a:pt x="111" y="371"/>
                  </a:lnTo>
                  <a:lnTo>
                    <a:pt x="105" y="389"/>
                  </a:lnTo>
                  <a:lnTo>
                    <a:pt x="102" y="411"/>
                  </a:lnTo>
                  <a:lnTo>
                    <a:pt x="101" y="435"/>
                  </a:lnTo>
                  <a:lnTo>
                    <a:pt x="101" y="435"/>
                  </a:lnTo>
                  <a:lnTo>
                    <a:pt x="102" y="455"/>
                  </a:lnTo>
                  <a:lnTo>
                    <a:pt x="104" y="473"/>
                  </a:lnTo>
                  <a:lnTo>
                    <a:pt x="108" y="490"/>
                  </a:lnTo>
                  <a:lnTo>
                    <a:pt x="114" y="507"/>
                  </a:lnTo>
                  <a:lnTo>
                    <a:pt x="120" y="521"/>
                  </a:lnTo>
                  <a:lnTo>
                    <a:pt x="128" y="536"/>
                  </a:lnTo>
                  <a:lnTo>
                    <a:pt x="138" y="549"/>
                  </a:lnTo>
                  <a:lnTo>
                    <a:pt x="149" y="560"/>
                  </a:lnTo>
                  <a:lnTo>
                    <a:pt x="160" y="571"/>
                  </a:lnTo>
                  <a:lnTo>
                    <a:pt x="172" y="581"/>
                  </a:lnTo>
                  <a:lnTo>
                    <a:pt x="185" y="588"/>
                  </a:lnTo>
                  <a:lnTo>
                    <a:pt x="200" y="595"/>
                  </a:lnTo>
                  <a:lnTo>
                    <a:pt x="215" y="600"/>
                  </a:lnTo>
                  <a:lnTo>
                    <a:pt x="230" y="604"/>
                  </a:lnTo>
                  <a:lnTo>
                    <a:pt x="246" y="606"/>
                  </a:lnTo>
                  <a:lnTo>
                    <a:pt x="262" y="608"/>
                  </a:lnTo>
                  <a:lnTo>
                    <a:pt x="262" y="608"/>
                  </a:lnTo>
                  <a:lnTo>
                    <a:pt x="274" y="608"/>
                  </a:lnTo>
                  <a:lnTo>
                    <a:pt x="286" y="606"/>
                  </a:lnTo>
                  <a:lnTo>
                    <a:pt x="308" y="602"/>
                  </a:lnTo>
                  <a:lnTo>
                    <a:pt x="330" y="595"/>
                  </a:lnTo>
                  <a:lnTo>
                    <a:pt x="348" y="588"/>
                  </a:lnTo>
                  <a:lnTo>
                    <a:pt x="365" y="581"/>
                  </a:lnTo>
                  <a:lnTo>
                    <a:pt x="380" y="572"/>
                  </a:lnTo>
                  <a:lnTo>
                    <a:pt x="392" y="564"/>
                  </a:lnTo>
                  <a:lnTo>
                    <a:pt x="400" y="557"/>
                  </a:lnTo>
                  <a:lnTo>
                    <a:pt x="400" y="5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33"/>
            <p:cNvSpPr>
              <a:spLocks/>
            </p:cNvSpPr>
            <p:nvPr userDrawn="1"/>
          </p:nvSpPr>
          <p:spPr bwMode="auto">
            <a:xfrm>
              <a:off x="264" y="274"/>
              <a:ext cx="164" cy="24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34"/>
            <p:cNvSpPr>
              <a:spLocks/>
            </p:cNvSpPr>
            <p:nvPr userDrawn="1"/>
          </p:nvSpPr>
          <p:spPr bwMode="auto">
            <a:xfrm>
              <a:off x="544" y="277"/>
              <a:ext cx="169" cy="234"/>
            </a:xfrm>
            <a:custGeom>
              <a:avLst/>
              <a:gdLst>
                <a:gd name="T0" fmla="*/ 0 w 509"/>
                <a:gd name="T1" fmla="*/ 702 h 702"/>
                <a:gd name="T2" fmla="*/ 0 w 509"/>
                <a:gd name="T3" fmla="*/ 0 h 702"/>
                <a:gd name="T4" fmla="*/ 150 w 509"/>
                <a:gd name="T5" fmla="*/ 0 h 702"/>
                <a:gd name="T6" fmla="*/ 150 w 509"/>
                <a:gd name="T7" fmla="*/ 280 h 702"/>
                <a:gd name="T8" fmla="*/ 360 w 509"/>
                <a:gd name="T9" fmla="*/ 280 h 702"/>
                <a:gd name="T10" fmla="*/ 360 w 509"/>
                <a:gd name="T11" fmla="*/ 0 h 702"/>
                <a:gd name="T12" fmla="*/ 509 w 509"/>
                <a:gd name="T13" fmla="*/ 0 h 702"/>
                <a:gd name="T14" fmla="*/ 509 w 509"/>
                <a:gd name="T15" fmla="*/ 702 h 702"/>
                <a:gd name="T16" fmla="*/ 360 w 509"/>
                <a:gd name="T17" fmla="*/ 702 h 702"/>
                <a:gd name="T18" fmla="*/ 360 w 509"/>
                <a:gd name="T19" fmla="*/ 398 h 702"/>
                <a:gd name="T20" fmla="*/ 150 w 509"/>
                <a:gd name="T21" fmla="*/ 398 h 702"/>
                <a:gd name="T22" fmla="*/ 150 w 509"/>
                <a:gd name="T23" fmla="*/ 702 h 702"/>
                <a:gd name="T24" fmla="*/ 0 w 50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702">
                  <a:moveTo>
                    <a:pt x="0" y="702"/>
                  </a:moveTo>
                  <a:lnTo>
                    <a:pt x="0" y="0"/>
                  </a:lnTo>
                  <a:lnTo>
                    <a:pt x="150" y="0"/>
                  </a:lnTo>
                  <a:lnTo>
                    <a:pt x="150" y="280"/>
                  </a:lnTo>
                  <a:lnTo>
                    <a:pt x="360" y="280"/>
                  </a:lnTo>
                  <a:lnTo>
                    <a:pt x="360" y="0"/>
                  </a:lnTo>
                  <a:lnTo>
                    <a:pt x="509" y="0"/>
                  </a:lnTo>
                  <a:lnTo>
                    <a:pt x="509" y="702"/>
                  </a:lnTo>
                  <a:lnTo>
                    <a:pt x="360" y="702"/>
                  </a:lnTo>
                  <a:lnTo>
                    <a:pt x="360" y="398"/>
                  </a:lnTo>
                  <a:lnTo>
                    <a:pt x="150" y="398"/>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35"/>
            <p:cNvSpPr>
              <a:spLocks/>
            </p:cNvSpPr>
            <p:nvPr userDrawn="1"/>
          </p:nvSpPr>
          <p:spPr bwMode="auto">
            <a:xfrm>
              <a:off x="836" y="277"/>
              <a:ext cx="230" cy="234"/>
            </a:xfrm>
            <a:custGeom>
              <a:avLst/>
              <a:gdLst>
                <a:gd name="T0" fmla="*/ 0 w 691"/>
                <a:gd name="T1" fmla="*/ 702 h 702"/>
                <a:gd name="T2" fmla="*/ 0 w 691"/>
                <a:gd name="T3" fmla="*/ 0 h 702"/>
                <a:gd name="T4" fmla="*/ 209 w 691"/>
                <a:gd name="T5" fmla="*/ 0 h 702"/>
                <a:gd name="T6" fmla="*/ 343 w 691"/>
                <a:gd name="T7" fmla="*/ 460 h 702"/>
                <a:gd name="T8" fmla="*/ 346 w 691"/>
                <a:gd name="T9" fmla="*/ 460 h 702"/>
                <a:gd name="T10" fmla="*/ 482 w 691"/>
                <a:gd name="T11" fmla="*/ 0 h 702"/>
                <a:gd name="T12" fmla="*/ 691 w 691"/>
                <a:gd name="T13" fmla="*/ 0 h 702"/>
                <a:gd name="T14" fmla="*/ 691 w 691"/>
                <a:gd name="T15" fmla="*/ 702 h 702"/>
                <a:gd name="T16" fmla="*/ 562 w 691"/>
                <a:gd name="T17" fmla="*/ 702 h 702"/>
                <a:gd name="T18" fmla="*/ 562 w 691"/>
                <a:gd name="T19" fmla="*/ 149 h 702"/>
                <a:gd name="T20" fmla="*/ 561 w 691"/>
                <a:gd name="T21" fmla="*/ 149 h 702"/>
                <a:gd name="T22" fmla="*/ 402 w 691"/>
                <a:gd name="T23" fmla="*/ 702 h 702"/>
                <a:gd name="T24" fmla="*/ 289 w 691"/>
                <a:gd name="T25" fmla="*/ 702 h 702"/>
                <a:gd name="T26" fmla="*/ 130 w 691"/>
                <a:gd name="T27" fmla="*/ 149 h 702"/>
                <a:gd name="T28" fmla="*/ 127 w 691"/>
                <a:gd name="T29" fmla="*/ 149 h 702"/>
                <a:gd name="T30" fmla="*/ 127 w 691"/>
                <a:gd name="T31" fmla="*/ 702 h 702"/>
                <a:gd name="T32" fmla="*/ 0 w 691"/>
                <a:gd name="T33"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1" h="702">
                  <a:moveTo>
                    <a:pt x="0" y="702"/>
                  </a:moveTo>
                  <a:lnTo>
                    <a:pt x="0" y="0"/>
                  </a:lnTo>
                  <a:lnTo>
                    <a:pt x="209" y="0"/>
                  </a:lnTo>
                  <a:lnTo>
                    <a:pt x="343" y="460"/>
                  </a:lnTo>
                  <a:lnTo>
                    <a:pt x="346" y="460"/>
                  </a:lnTo>
                  <a:lnTo>
                    <a:pt x="482" y="0"/>
                  </a:lnTo>
                  <a:lnTo>
                    <a:pt x="691" y="0"/>
                  </a:lnTo>
                  <a:lnTo>
                    <a:pt x="691" y="702"/>
                  </a:lnTo>
                  <a:lnTo>
                    <a:pt x="562" y="702"/>
                  </a:lnTo>
                  <a:lnTo>
                    <a:pt x="562" y="149"/>
                  </a:lnTo>
                  <a:lnTo>
                    <a:pt x="561" y="149"/>
                  </a:lnTo>
                  <a:lnTo>
                    <a:pt x="402" y="702"/>
                  </a:lnTo>
                  <a:lnTo>
                    <a:pt x="289" y="702"/>
                  </a:lnTo>
                  <a:lnTo>
                    <a:pt x="130" y="149"/>
                  </a:lnTo>
                  <a:lnTo>
                    <a:pt x="127" y="149"/>
                  </a:lnTo>
                  <a:lnTo>
                    <a:pt x="12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36"/>
            <p:cNvSpPr>
              <a:spLocks/>
            </p:cNvSpPr>
            <p:nvPr userDrawn="1"/>
          </p:nvSpPr>
          <p:spPr bwMode="auto">
            <a:xfrm>
              <a:off x="1186" y="277"/>
              <a:ext cx="139" cy="234"/>
            </a:xfrm>
            <a:custGeom>
              <a:avLst/>
              <a:gdLst>
                <a:gd name="T0" fmla="*/ 0 w 419"/>
                <a:gd name="T1" fmla="*/ 702 h 702"/>
                <a:gd name="T2" fmla="*/ 0 w 419"/>
                <a:gd name="T3" fmla="*/ 0 h 702"/>
                <a:gd name="T4" fmla="*/ 408 w 419"/>
                <a:gd name="T5" fmla="*/ 0 h 702"/>
                <a:gd name="T6" fmla="*/ 408 w 419"/>
                <a:gd name="T7" fmla="*/ 118 h 702"/>
                <a:gd name="T8" fmla="*/ 149 w 419"/>
                <a:gd name="T9" fmla="*/ 118 h 702"/>
                <a:gd name="T10" fmla="*/ 149 w 419"/>
                <a:gd name="T11" fmla="*/ 280 h 702"/>
                <a:gd name="T12" fmla="*/ 347 w 419"/>
                <a:gd name="T13" fmla="*/ 280 h 702"/>
                <a:gd name="T14" fmla="*/ 347 w 419"/>
                <a:gd name="T15" fmla="*/ 398 h 702"/>
                <a:gd name="T16" fmla="*/ 149 w 419"/>
                <a:gd name="T17" fmla="*/ 398 h 702"/>
                <a:gd name="T18" fmla="*/ 149 w 419"/>
                <a:gd name="T19" fmla="*/ 584 h 702"/>
                <a:gd name="T20" fmla="*/ 419 w 419"/>
                <a:gd name="T21" fmla="*/ 584 h 702"/>
                <a:gd name="T22" fmla="*/ 419 w 419"/>
                <a:gd name="T23" fmla="*/ 702 h 702"/>
                <a:gd name="T24" fmla="*/ 0 w 41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702">
                  <a:moveTo>
                    <a:pt x="0" y="702"/>
                  </a:moveTo>
                  <a:lnTo>
                    <a:pt x="0" y="0"/>
                  </a:lnTo>
                  <a:lnTo>
                    <a:pt x="408" y="0"/>
                  </a:lnTo>
                  <a:lnTo>
                    <a:pt x="408" y="118"/>
                  </a:lnTo>
                  <a:lnTo>
                    <a:pt x="149" y="118"/>
                  </a:lnTo>
                  <a:lnTo>
                    <a:pt x="149" y="280"/>
                  </a:lnTo>
                  <a:lnTo>
                    <a:pt x="347" y="280"/>
                  </a:lnTo>
                  <a:lnTo>
                    <a:pt x="347" y="398"/>
                  </a:lnTo>
                  <a:lnTo>
                    <a:pt x="149" y="398"/>
                  </a:lnTo>
                  <a:lnTo>
                    <a:pt x="149" y="584"/>
                  </a:lnTo>
                  <a:lnTo>
                    <a:pt x="419" y="584"/>
                  </a:lnTo>
                  <a:lnTo>
                    <a:pt x="41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37"/>
            <p:cNvSpPr>
              <a:spLocks/>
            </p:cNvSpPr>
            <p:nvPr userDrawn="1"/>
          </p:nvSpPr>
          <p:spPr bwMode="auto">
            <a:xfrm>
              <a:off x="1438" y="277"/>
              <a:ext cx="130" cy="234"/>
            </a:xfrm>
            <a:custGeom>
              <a:avLst/>
              <a:gdLst>
                <a:gd name="T0" fmla="*/ 0 w 389"/>
                <a:gd name="T1" fmla="*/ 702 h 702"/>
                <a:gd name="T2" fmla="*/ 0 w 389"/>
                <a:gd name="T3" fmla="*/ 0 h 702"/>
                <a:gd name="T4" fmla="*/ 149 w 389"/>
                <a:gd name="T5" fmla="*/ 0 h 702"/>
                <a:gd name="T6" fmla="*/ 149 w 389"/>
                <a:gd name="T7" fmla="*/ 584 h 702"/>
                <a:gd name="T8" fmla="*/ 389 w 389"/>
                <a:gd name="T9" fmla="*/ 584 h 702"/>
                <a:gd name="T10" fmla="*/ 389 w 389"/>
                <a:gd name="T11" fmla="*/ 702 h 702"/>
                <a:gd name="T12" fmla="*/ 0 w 389"/>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89" h="702">
                  <a:moveTo>
                    <a:pt x="0" y="702"/>
                  </a:moveTo>
                  <a:lnTo>
                    <a:pt x="0" y="0"/>
                  </a:lnTo>
                  <a:lnTo>
                    <a:pt x="149" y="0"/>
                  </a:lnTo>
                  <a:lnTo>
                    <a:pt x="149" y="584"/>
                  </a:lnTo>
                  <a:lnTo>
                    <a:pt x="389" y="584"/>
                  </a:lnTo>
                  <a:lnTo>
                    <a:pt x="38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38"/>
            <p:cNvSpPr>
              <a:spLocks noChangeArrowheads="1"/>
            </p:cNvSpPr>
            <p:nvPr userDrawn="1"/>
          </p:nvSpPr>
          <p:spPr bwMode="auto">
            <a:xfrm>
              <a:off x="1673"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9"/>
            <p:cNvSpPr>
              <a:spLocks/>
            </p:cNvSpPr>
            <p:nvPr userDrawn="1"/>
          </p:nvSpPr>
          <p:spPr bwMode="auto">
            <a:xfrm>
              <a:off x="1842" y="277"/>
              <a:ext cx="177" cy="234"/>
            </a:xfrm>
            <a:custGeom>
              <a:avLst/>
              <a:gdLst>
                <a:gd name="T0" fmla="*/ 0 w 531"/>
                <a:gd name="T1" fmla="*/ 702 h 702"/>
                <a:gd name="T2" fmla="*/ 0 w 531"/>
                <a:gd name="T3" fmla="*/ 0 h 702"/>
                <a:gd name="T4" fmla="*/ 150 w 531"/>
                <a:gd name="T5" fmla="*/ 0 h 702"/>
                <a:gd name="T6" fmla="*/ 150 w 531"/>
                <a:gd name="T7" fmla="*/ 290 h 702"/>
                <a:gd name="T8" fmla="*/ 151 w 531"/>
                <a:gd name="T9" fmla="*/ 290 h 702"/>
                <a:gd name="T10" fmla="*/ 345 w 531"/>
                <a:gd name="T11" fmla="*/ 0 h 702"/>
                <a:gd name="T12" fmla="*/ 508 w 531"/>
                <a:gd name="T13" fmla="*/ 0 h 702"/>
                <a:gd name="T14" fmla="*/ 307 w 531"/>
                <a:gd name="T15" fmla="*/ 283 h 702"/>
                <a:gd name="T16" fmla="*/ 531 w 531"/>
                <a:gd name="T17" fmla="*/ 702 h 702"/>
                <a:gd name="T18" fmla="*/ 363 w 531"/>
                <a:gd name="T19" fmla="*/ 702 h 702"/>
                <a:gd name="T20" fmla="*/ 207 w 531"/>
                <a:gd name="T21" fmla="*/ 407 h 702"/>
                <a:gd name="T22" fmla="*/ 150 w 531"/>
                <a:gd name="T23" fmla="*/ 487 h 702"/>
                <a:gd name="T24" fmla="*/ 150 w 531"/>
                <a:gd name="T25" fmla="*/ 702 h 702"/>
                <a:gd name="T26" fmla="*/ 0 w 531"/>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1" h="702">
                  <a:moveTo>
                    <a:pt x="0" y="702"/>
                  </a:moveTo>
                  <a:lnTo>
                    <a:pt x="0" y="0"/>
                  </a:lnTo>
                  <a:lnTo>
                    <a:pt x="150" y="0"/>
                  </a:lnTo>
                  <a:lnTo>
                    <a:pt x="150" y="290"/>
                  </a:lnTo>
                  <a:lnTo>
                    <a:pt x="151" y="290"/>
                  </a:lnTo>
                  <a:lnTo>
                    <a:pt x="345" y="0"/>
                  </a:lnTo>
                  <a:lnTo>
                    <a:pt x="508" y="0"/>
                  </a:lnTo>
                  <a:lnTo>
                    <a:pt x="307" y="283"/>
                  </a:lnTo>
                  <a:lnTo>
                    <a:pt x="531" y="702"/>
                  </a:lnTo>
                  <a:lnTo>
                    <a:pt x="363" y="702"/>
                  </a:lnTo>
                  <a:lnTo>
                    <a:pt x="207" y="407"/>
                  </a:lnTo>
                  <a:lnTo>
                    <a:pt x="150" y="487"/>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40"/>
            <p:cNvSpPr>
              <a:spLocks/>
            </p:cNvSpPr>
            <p:nvPr userDrawn="1"/>
          </p:nvSpPr>
          <p:spPr bwMode="auto">
            <a:xfrm>
              <a:off x="2276" y="274"/>
              <a:ext cx="168" cy="24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41"/>
            <p:cNvSpPr>
              <a:spLocks noChangeArrowheads="1"/>
            </p:cNvSpPr>
            <p:nvPr userDrawn="1"/>
          </p:nvSpPr>
          <p:spPr bwMode="auto">
            <a:xfrm>
              <a:off x="2562"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42"/>
            <p:cNvSpPr>
              <a:spLocks/>
            </p:cNvSpPr>
            <p:nvPr userDrawn="1"/>
          </p:nvSpPr>
          <p:spPr bwMode="auto">
            <a:xfrm>
              <a:off x="2717" y="277"/>
              <a:ext cx="165" cy="234"/>
            </a:xfrm>
            <a:custGeom>
              <a:avLst/>
              <a:gdLst>
                <a:gd name="T0" fmla="*/ 497 w 497"/>
                <a:gd name="T1" fmla="*/ 0 h 702"/>
                <a:gd name="T2" fmla="*/ 497 w 497"/>
                <a:gd name="T3" fmla="*/ 118 h 702"/>
                <a:gd name="T4" fmla="*/ 323 w 497"/>
                <a:gd name="T5" fmla="*/ 118 h 702"/>
                <a:gd name="T6" fmla="*/ 323 w 497"/>
                <a:gd name="T7" fmla="*/ 702 h 702"/>
                <a:gd name="T8" fmla="*/ 173 w 497"/>
                <a:gd name="T9" fmla="*/ 702 h 702"/>
                <a:gd name="T10" fmla="*/ 173 w 497"/>
                <a:gd name="T11" fmla="*/ 118 h 702"/>
                <a:gd name="T12" fmla="*/ 0 w 497"/>
                <a:gd name="T13" fmla="*/ 118 h 702"/>
                <a:gd name="T14" fmla="*/ 0 w 497"/>
                <a:gd name="T15" fmla="*/ 0 h 702"/>
                <a:gd name="T16" fmla="*/ 497 w 497"/>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702">
                  <a:moveTo>
                    <a:pt x="497" y="0"/>
                  </a:moveTo>
                  <a:lnTo>
                    <a:pt x="497" y="118"/>
                  </a:lnTo>
                  <a:lnTo>
                    <a:pt x="323" y="118"/>
                  </a:lnTo>
                  <a:lnTo>
                    <a:pt x="323" y="702"/>
                  </a:lnTo>
                  <a:lnTo>
                    <a:pt x="173" y="702"/>
                  </a:lnTo>
                  <a:lnTo>
                    <a:pt x="173" y="118"/>
                  </a:lnTo>
                  <a:lnTo>
                    <a:pt x="0" y="118"/>
                  </a:lnTo>
                  <a:lnTo>
                    <a:pt x="0" y="0"/>
                  </a:lnTo>
                  <a:lnTo>
                    <a:pt x="4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43"/>
            <p:cNvSpPr>
              <a:spLocks/>
            </p:cNvSpPr>
            <p:nvPr userDrawn="1"/>
          </p:nvSpPr>
          <p:spPr bwMode="auto">
            <a:xfrm>
              <a:off x="2984" y="277"/>
              <a:ext cx="177" cy="234"/>
            </a:xfrm>
            <a:custGeom>
              <a:avLst/>
              <a:gdLst>
                <a:gd name="T0" fmla="*/ 0 w 530"/>
                <a:gd name="T1" fmla="*/ 702 h 702"/>
                <a:gd name="T2" fmla="*/ 0 w 530"/>
                <a:gd name="T3" fmla="*/ 0 h 702"/>
                <a:gd name="T4" fmla="*/ 149 w 530"/>
                <a:gd name="T5" fmla="*/ 0 h 702"/>
                <a:gd name="T6" fmla="*/ 149 w 530"/>
                <a:gd name="T7" fmla="*/ 290 h 702"/>
                <a:gd name="T8" fmla="*/ 152 w 530"/>
                <a:gd name="T9" fmla="*/ 290 h 702"/>
                <a:gd name="T10" fmla="*/ 345 w 530"/>
                <a:gd name="T11" fmla="*/ 0 h 702"/>
                <a:gd name="T12" fmla="*/ 509 w 530"/>
                <a:gd name="T13" fmla="*/ 0 h 702"/>
                <a:gd name="T14" fmla="*/ 307 w 530"/>
                <a:gd name="T15" fmla="*/ 283 h 702"/>
                <a:gd name="T16" fmla="*/ 530 w 530"/>
                <a:gd name="T17" fmla="*/ 702 h 702"/>
                <a:gd name="T18" fmla="*/ 363 w 530"/>
                <a:gd name="T19" fmla="*/ 702 h 702"/>
                <a:gd name="T20" fmla="*/ 208 w 530"/>
                <a:gd name="T21" fmla="*/ 407 h 702"/>
                <a:gd name="T22" fmla="*/ 149 w 530"/>
                <a:gd name="T23" fmla="*/ 487 h 702"/>
                <a:gd name="T24" fmla="*/ 149 w 530"/>
                <a:gd name="T25" fmla="*/ 702 h 702"/>
                <a:gd name="T26" fmla="*/ 0 w 530"/>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0" h="702">
                  <a:moveTo>
                    <a:pt x="0" y="702"/>
                  </a:moveTo>
                  <a:lnTo>
                    <a:pt x="0" y="0"/>
                  </a:lnTo>
                  <a:lnTo>
                    <a:pt x="149" y="0"/>
                  </a:lnTo>
                  <a:lnTo>
                    <a:pt x="149" y="290"/>
                  </a:lnTo>
                  <a:lnTo>
                    <a:pt x="152" y="290"/>
                  </a:lnTo>
                  <a:lnTo>
                    <a:pt x="345" y="0"/>
                  </a:lnTo>
                  <a:lnTo>
                    <a:pt x="509" y="0"/>
                  </a:lnTo>
                  <a:lnTo>
                    <a:pt x="307" y="283"/>
                  </a:lnTo>
                  <a:lnTo>
                    <a:pt x="530" y="702"/>
                  </a:lnTo>
                  <a:lnTo>
                    <a:pt x="363" y="702"/>
                  </a:lnTo>
                  <a:lnTo>
                    <a:pt x="208" y="407"/>
                  </a:lnTo>
                  <a:lnTo>
                    <a:pt x="149" y="487"/>
                  </a:lnTo>
                  <a:lnTo>
                    <a:pt x="14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44"/>
            <p:cNvSpPr>
              <a:spLocks noChangeArrowheads="1"/>
            </p:cNvSpPr>
            <p:nvPr userDrawn="1"/>
          </p:nvSpPr>
          <p:spPr bwMode="auto">
            <a:xfrm>
              <a:off x="3259"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45"/>
            <p:cNvSpPr>
              <a:spLocks/>
            </p:cNvSpPr>
            <p:nvPr userDrawn="1"/>
          </p:nvSpPr>
          <p:spPr bwMode="auto">
            <a:xfrm>
              <a:off x="3431" y="277"/>
              <a:ext cx="170" cy="234"/>
            </a:xfrm>
            <a:custGeom>
              <a:avLst/>
              <a:gdLst>
                <a:gd name="T0" fmla="*/ 0 w 510"/>
                <a:gd name="T1" fmla="*/ 702 h 702"/>
                <a:gd name="T2" fmla="*/ 0 w 510"/>
                <a:gd name="T3" fmla="*/ 0 h 702"/>
                <a:gd name="T4" fmla="*/ 164 w 510"/>
                <a:gd name="T5" fmla="*/ 0 h 702"/>
                <a:gd name="T6" fmla="*/ 372 w 510"/>
                <a:gd name="T7" fmla="*/ 416 h 702"/>
                <a:gd name="T8" fmla="*/ 374 w 510"/>
                <a:gd name="T9" fmla="*/ 416 h 702"/>
                <a:gd name="T10" fmla="*/ 374 w 510"/>
                <a:gd name="T11" fmla="*/ 0 h 702"/>
                <a:gd name="T12" fmla="*/ 510 w 510"/>
                <a:gd name="T13" fmla="*/ 0 h 702"/>
                <a:gd name="T14" fmla="*/ 510 w 510"/>
                <a:gd name="T15" fmla="*/ 702 h 702"/>
                <a:gd name="T16" fmla="*/ 368 w 510"/>
                <a:gd name="T17" fmla="*/ 702 h 702"/>
                <a:gd name="T18" fmla="*/ 140 w 510"/>
                <a:gd name="T19" fmla="*/ 249 h 702"/>
                <a:gd name="T20" fmla="*/ 137 w 510"/>
                <a:gd name="T21" fmla="*/ 249 h 702"/>
                <a:gd name="T22" fmla="*/ 137 w 510"/>
                <a:gd name="T23" fmla="*/ 702 h 702"/>
                <a:gd name="T24" fmla="*/ 0 w 510"/>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702">
                  <a:moveTo>
                    <a:pt x="0" y="702"/>
                  </a:moveTo>
                  <a:lnTo>
                    <a:pt x="0" y="0"/>
                  </a:lnTo>
                  <a:lnTo>
                    <a:pt x="164" y="0"/>
                  </a:lnTo>
                  <a:lnTo>
                    <a:pt x="372" y="416"/>
                  </a:lnTo>
                  <a:lnTo>
                    <a:pt x="374" y="416"/>
                  </a:lnTo>
                  <a:lnTo>
                    <a:pt x="374" y="0"/>
                  </a:lnTo>
                  <a:lnTo>
                    <a:pt x="510" y="0"/>
                  </a:lnTo>
                  <a:lnTo>
                    <a:pt x="510" y="702"/>
                  </a:lnTo>
                  <a:lnTo>
                    <a:pt x="368" y="702"/>
                  </a:lnTo>
                  <a:lnTo>
                    <a:pt x="140" y="249"/>
                  </a:lnTo>
                  <a:lnTo>
                    <a:pt x="137" y="249"/>
                  </a:lnTo>
                  <a:lnTo>
                    <a:pt x="13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46"/>
            <p:cNvSpPr>
              <a:spLocks noEditPoints="1"/>
            </p:cNvSpPr>
            <p:nvPr userDrawn="1"/>
          </p:nvSpPr>
          <p:spPr bwMode="auto">
            <a:xfrm>
              <a:off x="4354" y="277"/>
              <a:ext cx="160" cy="234"/>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49"/>
            <p:cNvSpPr>
              <a:spLocks noEditPoints="1"/>
            </p:cNvSpPr>
            <p:nvPr userDrawn="1"/>
          </p:nvSpPr>
          <p:spPr bwMode="auto">
            <a:xfrm>
              <a:off x="4609" y="277"/>
              <a:ext cx="191" cy="234"/>
            </a:xfrm>
            <a:custGeom>
              <a:avLst/>
              <a:gdLst>
                <a:gd name="T0" fmla="*/ 0 w 573"/>
                <a:gd name="T1" fmla="*/ 702 h 702"/>
                <a:gd name="T2" fmla="*/ 194 w 573"/>
                <a:gd name="T3" fmla="*/ 0 h 702"/>
                <a:gd name="T4" fmla="*/ 385 w 573"/>
                <a:gd name="T5" fmla="*/ 0 h 702"/>
                <a:gd name="T6" fmla="*/ 573 w 573"/>
                <a:gd name="T7" fmla="*/ 702 h 702"/>
                <a:gd name="T8" fmla="*/ 431 w 573"/>
                <a:gd name="T9" fmla="*/ 702 h 702"/>
                <a:gd name="T10" fmla="*/ 393 w 573"/>
                <a:gd name="T11" fmla="*/ 554 h 702"/>
                <a:gd name="T12" fmla="*/ 186 w 573"/>
                <a:gd name="T13" fmla="*/ 554 h 702"/>
                <a:gd name="T14" fmla="*/ 144 w 573"/>
                <a:gd name="T15" fmla="*/ 702 h 702"/>
                <a:gd name="T16" fmla="*/ 0 w 573"/>
                <a:gd name="T17" fmla="*/ 702 h 702"/>
                <a:gd name="T18" fmla="*/ 214 w 573"/>
                <a:gd name="T19" fmla="*/ 436 h 702"/>
                <a:gd name="T20" fmla="*/ 362 w 573"/>
                <a:gd name="T21" fmla="*/ 436 h 702"/>
                <a:gd name="T22" fmla="*/ 289 w 573"/>
                <a:gd name="T23" fmla="*/ 152 h 702"/>
                <a:gd name="T24" fmla="*/ 286 w 573"/>
                <a:gd name="T25" fmla="*/ 152 h 702"/>
                <a:gd name="T26" fmla="*/ 214 w 573"/>
                <a:gd name="T27" fmla="*/ 43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702">
                  <a:moveTo>
                    <a:pt x="0" y="702"/>
                  </a:moveTo>
                  <a:lnTo>
                    <a:pt x="194" y="0"/>
                  </a:lnTo>
                  <a:lnTo>
                    <a:pt x="385" y="0"/>
                  </a:lnTo>
                  <a:lnTo>
                    <a:pt x="573" y="702"/>
                  </a:lnTo>
                  <a:lnTo>
                    <a:pt x="431" y="702"/>
                  </a:lnTo>
                  <a:lnTo>
                    <a:pt x="393" y="554"/>
                  </a:lnTo>
                  <a:lnTo>
                    <a:pt x="186" y="554"/>
                  </a:lnTo>
                  <a:lnTo>
                    <a:pt x="144" y="702"/>
                  </a:lnTo>
                  <a:lnTo>
                    <a:pt x="0" y="702"/>
                  </a:lnTo>
                  <a:close/>
                  <a:moveTo>
                    <a:pt x="214" y="436"/>
                  </a:moveTo>
                  <a:lnTo>
                    <a:pt x="362" y="436"/>
                  </a:lnTo>
                  <a:lnTo>
                    <a:pt x="289" y="152"/>
                  </a:lnTo>
                  <a:lnTo>
                    <a:pt x="286" y="152"/>
                  </a:lnTo>
                  <a:lnTo>
                    <a:pt x="214"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2"/>
            <p:cNvSpPr>
              <a:spLocks/>
            </p:cNvSpPr>
            <p:nvPr userDrawn="1"/>
          </p:nvSpPr>
          <p:spPr bwMode="auto">
            <a:xfrm>
              <a:off x="4869" y="277"/>
              <a:ext cx="189" cy="234"/>
            </a:xfrm>
            <a:custGeom>
              <a:avLst/>
              <a:gdLst>
                <a:gd name="T0" fmla="*/ 0 w 568"/>
                <a:gd name="T1" fmla="*/ 0 h 702"/>
                <a:gd name="T2" fmla="*/ 147 w 568"/>
                <a:gd name="T3" fmla="*/ 0 h 702"/>
                <a:gd name="T4" fmla="*/ 284 w 568"/>
                <a:gd name="T5" fmla="*/ 501 h 702"/>
                <a:gd name="T6" fmla="*/ 287 w 568"/>
                <a:gd name="T7" fmla="*/ 501 h 702"/>
                <a:gd name="T8" fmla="*/ 423 w 568"/>
                <a:gd name="T9" fmla="*/ 0 h 702"/>
                <a:gd name="T10" fmla="*/ 568 w 568"/>
                <a:gd name="T11" fmla="*/ 0 h 702"/>
                <a:gd name="T12" fmla="*/ 369 w 568"/>
                <a:gd name="T13" fmla="*/ 702 h 702"/>
                <a:gd name="T14" fmla="*/ 199 w 568"/>
                <a:gd name="T15" fmla="*/ 702 h 702"/>
                <a:gd name="T16" fmla="*/ 0 w 568"/>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702">
                  <a:moveTo>
                    <a:pt x="0" y="0"/>
                  </a:moveTo>
                  <a:lnTo>
                    <a:pt x="147" y="0"/>
                  </a:lnTo>
                  <a:lnTo>
                    <a:pt x="284" y="501"/>
                  </a:lnTo>
                  <a:lnTo>
                    <a:pt x="287" y="501"/>
                  </a:lnTo>
                  <a:lnTo>
                    <a:pt x="423" y="0"/>
                  </a:lnTo>
                  <a:lnTo>
                    <a:pt x="568" y="0"/>
                  </a:lnTo>
                  <a:lnTo>
                    <a:pt x="369" y="702"/>
                  </a:lnTo>
                  <a:lnTo>
                    <a:pt x="199" y="70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53"/>
            <p:cNvSpPr>
              <a:spLocks noChangeArrowheads="1"/>
            </p:cNvSpPr>
            <p:nvPr userDrawn="1"/>
          </p:nvSpPr>
          <p:spPr bwMode="auto">
            <a:xfrm>
              <a:off x="5161"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54"/>
            <p:cNvSpPr>
              <a:spLocks/>
            </p:cNvSpPr>
            <p:nvPr userDrawn="1"/>
          </p:nvSpPr>
          <p:spPr bwMode="auto">
            <a:xfrm>
              <a:off x="5320" y="274"/>
              <a:ext cx="168" cy="240"/>
            </a:xfrm>
            <a:custGeom>
              <a:avLst/>
              <a:gdLst>
                <a:gd name="T0" fmla="*/ 353 w 504"/>
                <a:gd name="T1" fmla="*/ 182 h 721"/>
                <a:gd name="T2" fmla="*/ 324 w 504"/>
                <a:gd name="T3" fmla="*/ 138 h 721"/>
                <a:gd name="T4" fmla="*/ 305 w 504"/>
                <a:gd name="T5" fmla="*/ 123 h 721"/>
                <a:gd name="T6" fmla="*/ 281 w 504"/>
                <a:gd name="T7" fmla="*/ 113 h 721"/>
                <a:gd name="T8" fmla="*/ 254 w 504"/>
                <a:gd name="T9" fmla="*/ 111 h 721"/>
                <a:gd name="T10" fmla="*/ 219 w 504"/>
                <a:gd name="T11" fmla="*/ 115 h 721"/>
                <a:gd name="T12" fmla="*/ 198 w 504"/>
                <a:gd name="T13" fmla="*/ 126 h 721"/>
                <a:gd name="T14" fmla="*/ 183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0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0 w 504"/>
                <a:gd name="T73" fmla="*/ 607 h 721"/>
                <a:gd name="T74" fmla="*/ 314 w 504"/>
                <a:gd name="T75" fmla="*/ 599 h 721"/>
                <a:gd name="T76" fmla="*/ 334 w 504"/>
                <a:gd name="T77" fmla="*/ 583 h 721"/>
                <a:gd name="T78" fmla="*/ 347 w 504"/>
                <a:gd name="T79" fmla="*/ 562 h 721"/>
                <a:gd name="T80" fmla="*/ 355 w 504"/>
                <a:gd name="T81" fmla="*/ 537 h 721"/>
                <a:gd name="T82" fmla="*/ 353 w 504"/>
                <a:gd name="T83" fmla="*/ 515 h 721"/>
                <a:gd name="T84" fmla="*/ 340 w 504"/>
                <a:gd name="T85" fmla="*/ 483 h 721"/>
                <a:gd name="T86" fmla="*/ 314 w 504"/>
                <a:gd name="T87" fmla="*/ 455 h 721"/>
                <a:gd name="T88" fmla="*/ 249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1 w 504"/>
                <a:gd name="T105" fmla="*/ 52 h 721"/>
                <a:gd name="T106" fmla="*/ 134 w 504"/>
                <a:gd name="T107" fmla="*/ 21 h 721"/>
                <a:gd name="T108" fmla="*/ 202 w 504"/>
                <a:gd name="T109" fmla="*/ 2 h 721"/>
                <a:gd name="T110" fmla="*/ 256 w 504"/>
                <a:gd name="T111" fmla="*/ 0 h 721"/>
                <a:gd name="T112" fmla="*/ 327 w 504"/>
                <a:gd name="T113" fmla="*/ 6 h 721"/>
                <a:gd name="T114" fmla="*/ 384 w 504"/>
                <a:gd name="T115" fmla="*/ 27 h 721"/>
                <a:gd name="T116" fmla="*/ 431 w 504"/>
                <a:gd name="T117" fmla="*/ 60 h 721"/>
                <a:gd name="T118" fmla="*/ 467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2" y="162"/>
                  </a:lnTo>
                  <a:lnTo>
                    <a:pt x="330" y="146"/>
                  </a:lnTo>
                  <a:lnTo>
                    <a:pt x="324" y="138"/>
                  </a:lnTo>
                  <a:lnTo>
                    <a:pt x="318" y="132"/>
                  </a:lnTo>
                  <a:lnTo>
                    <a:pt x="311" y="128"/>
                  </a:lnTo>
                  <a:lnTo>
                    <a:pt x="305" y="123"/>
                  </a:lnTo>
                  <a:lnTo>
                    <a:pt x="296" y="119"/>
                  </a:lnTo>
                  <a:lnTo>
                    <a:pt x="289" y="115"/>
                  </a:lnTo>
                  <a:lnTo>
                    <a:pt x="281" y="113"/>
                  </a:lnTo>
                  <a:lnTo>
                    <a:pt x="272" y="112"/>
                  </a:lnTo>
                  <a:lnTo>
                    <a:pt x="254" y="111"/>
                  </a:lnTo>
                  <a:lnTo>
                    <a:pt x="254" y="111"/>
                  </a:lnTo>
                  <a:lnTo>
                    <a:pt x="234" y="112"/>
                  </a:lnTo>
                  <a:lnTo>
                    <a:pt x="226" y="113"/>
                  </a:lnTo>
                  <a:lnTo>
                    <a:pt x="219" y="115"/>
                  </a:lnTo>
                  <a:lnTo>
                    <a:pt x="211" y="119"/>
                  </a:lnTo>
                  <a:lnTo>
                    <a:pt x="204" y="123"/>
                  </a:lnTo>
                  <a:lnTo>
                    <a:pt x="198" y="126"/>
                  </a:lnTo>
                  <a:lnTo>
                    <a:pt x="192" y="131"/>
                  </a:lnTo>
                  <a:lnTo>
                    <a:pt x="187" y="136"/>
                  </a:lnTo>
                  <a:lnTo>
                    <a:pt x="183"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3" y="247"/>
                  </a:lnTo>
                  <a:lnTo>
                    <a:pt x="223" y="254"/>
                  </a:lnTo>
                  <a:lnTo>
                    <a:pt x="249" y="267"/>
                  </a:lnTo>
                  <a:lnTo>
                    <a:pt x="277" y="282"/>
                  </a:lnTo>
                  <a:lnTo>
                    <a:pt x="338" y="312"/>
                  </a:lnTo>
                  <a:lnTo>
                    <a:pt x="369" y="328"/>
                  </a:lnTo>
                  <a:lnTo>
                    <a:pt x="399" y="347"/>
                  </a:lnTo>
                  <a:lnTo>
                    <a:pt x="413" y="357"/>
                  </a:lnTo>
                  <a:lnTo>
                    <a:pt x="427" y="368"/>
                  </a:lnTo>
                  <a:lnTo>
                    <a:pt x="441" y="379"/>
                  </a:lnTo>
                  <a:lnTo>
                    <a:pt x="453" y="391"/>
                  </a:lnTo>
                  <a:lnTo>
                    <a:pt x="464" y="404"/>
                  </a:lnTo>
                  <a:lnTo>
                    <a:pt x="473" y="418"/>
                  </a:lnTo>
                  <a:lnTo>
                    <a:pt x="482" y="432"/>
                  </a:lnTo>
                  <a:lnTo>
                    <a:pt x="490"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7" y="638"/>
                  </a:lnTo>
                  <a:lnTo>
                    <a:pt x="454" y="653"/>
                  </a:lnTo>
                  <a:lnTo>
                    <a:pt x="438" y="667"/>
                  </a:lnTo>
                  <a:lnTo>
                    <a:pt x="421" y="679"/>
                  </a:lnTo>
                  <a:lnTo>
                    <a:pt x="403" y="690"/>
                  </a:lnTo>
                  <a:lnTo>
                    <a:pt x="382"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2" y="696"/>
                  </a:lnTo>
                  <a:lnTo>
                    <a:pt x="114" y="686"/>
                  </a:lnTo>
                  <a:lnTo>
                    <a:pt x="97" y="675"/>
                  </a:lnTo>
                  <a:lnTo>
                    <a:pt x="81"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6"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0" y="607"/>
                  </a:lnTo>
                  <a:lnTo>
                    <a:pt x="299" y="605"/>
                  </a:lnTo>
                  <a:lnTo>
                    <a:pt x="307" y="602"/>
                  </a:lnTo>
                  <a:lnTo>
                    <a:pt x="314" y="599"/>
                  </a:lnTo>
                  <a:lnTo>
                    <a:pt x="322" y="594"/>
                  </a:lnTo>
                  <a:lnTo>
                    <a:pt x="328" y="589"/>
                  </a:lnTo>
                  <a:lnTo>
                    <a:pt x="334" y="583"/>
                  </a:lnTo>
                  <a:lnTo>
                    <a:pt x="340" y="577"/>
                  </a:lnTo>
                  <a:lnTo>
                    <a:pt x="344" y="570"/>
                  </a:lnTo>
                  <a:lnTo>
                    <a:pt x="347" y="562"/>
                  </a:lnTo>
                  <a:lnTo>
                    <a:pt x="351" y="555"/>
                  </a:lnTo>
                  <a:lnTo>
                    <a:pt x="353" y="547"/>
                  </a:lnTo>
                  <a:lnTo>
                    <a:pt x="355" y="537"/>
                  </a:lnTo>
                  <a:lnTo>
                    <a:pt x="355" y="527"/>
                  </a:lnTo>
                  <a:lnTo>
                    <a:pt x="355" y="527"/>
                  </a:lnTo>
                  <a:lnTo>
                    <a:pt x="353" y="515"/>
                  </a:lnTo>
                  <a:lnTo>
                    <a:pt x="351" y="504"/>
                  </a:lnTo>
                  <a:lnTo>
                    <a:pt x="346" y="493"/>
                  </a:lnTo>
                  <a:lnTo>
                    <a:pt x="340" y="483"/>
                  </a:lnTo>
                  <a:lnTo>
                    <a:pt x="333" y="474"/>
                  </a:lnTo>
                  <a:lnTo>
                    <a:pt x="324" y="464"/>
                  </a:lnTo>
                  <a:lnTo>
                    <a:pt x="314" y="455"/>
                  </a:lnTo>
                  <a:lnTo>
                    <a:pt x="302" y="447"/>
                  </a:lnTo>
                  <a:lnTo>
                    <a:pt x="278" y="431"/>
                  </a:lnTo>
                  <a:lnTo>
                    <a:pt x="249"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1"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7" y="6"/>
                  </a:lnTo>
                  <a:lnTo>
                    <a:pt x="347" y="12"/>
                  </a:lnTo>
                  <a:lnTo>
                    <a:pt x="365" y="19"/>
                  </a:lnTo>
                  <a:lnTo>
                    <a:pt x="384" y="27"/>
                  </a:lnTo>
                  <a:lnTo>
                    <a:pt x="401" y="36"/>
                  </a:lnTo>
                  <a:lnTo>
                    <a:pt x="416" y="47"/>
                  </a:lnTo>
                  <a:lnTo>
                    <a:pt x="431" y="60"/>
                  </a:lnTo>
                  <a:lnTo>
                    <a:pt x="444" y="72"/>
                  </a:lnTo>
                  <a:lnTo>
                    <a:pt x="456" y="86"/>
                  </a:lnTo>
                  <a:lnTo>
                    <a:pt x="467" y="101"/>
                  </a:lnTo>
                  <a:lnTo>
                    <a:pt x="476" y="117"/>
                  </a:lnTo>
                  <a:lnTo>
                    <a:pt x="484"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5"/>
            <p:cNvSpPr>
              <a:spLocks noEditPoints="1"/>
            </p:cNvSpPr>
            <p:nvPr userDrawn="1"/>
          </p:nvSpPr>
          <p:spPr bwMode="auto">
            <a:xfrm>
              <a:off x="5683" y="350"/>
              <a:ext cx="107" cy="164"/>
            </a:xfrm>
            <a:custGeom>
              <a:avLst/>
              <a:gdLst>
                <a:gd name="T0" fmla="*/ 0 w 323"/>
                <a:gd name="T1" fmla="*/ 0 h 493"/>
                <a:gd name="T2" fmla="*/ 172 w 323"/>
                <a:gd name="T3" fmla="*/ 0 h 493"/>
                <a:gd name="T4" fmla="*/ 208 w 323"/>
                <a:gd name="T5" fmla="*/ 3 h 493"/>
                <a:gd name="T6" fmla="*/ 240 w 323"/>
                <a:gd name="T7" fmla="*/ 11 h 493"/>
                <a:gd name="T8" fmla="*/ 266 w 323"/>
                <a:gd name="T9" fmla="*/ 23 h 493"/>
                <a:gd name="T10" fmla="*/ 286 w 323"/>
                <a:gd name="T11" fmla="*/ 40 h 493"/>
                <a:gd name="T12" fmla="*/ 303 w 323"/>
                <a:gd name="T13" fmla="*/ 60 h 493"/>
                <a:gd name="T14" fmla="*/ 314 w 323"/>
                <a:gd name="T15" fmla="*/ 84 h 493"/>
                <a:gd name="T16" fmla="*/ 320 w 323"/>
                <a:gd name="T17" fmla="*/ 110 h 493"/>
                <a:gd name="T18" fmla="*/ 323 w 323"/>
                <a:gd name="T19" fmla="*/ 139 h 493"/>
                <a:gd name="T20" fmla="*/ 323 w 323"/>
                <a:gd name="T21" fmla="*/ 153 h 493"/>
                <a:gd name="T22" fmla="*/ 316 w 323"/>
                <a:gd name="T23" fmla="*/ 181 h 493"/>
                <a:gd name="T24" fmla="*/ 306 w 323"/>
                <a:gd name="T25" fmla="*/ 206 h 493"/>
                <a:gd name="T26" fmla="*/ 290 w 323"/>
                <a:gd name="T27" fmla="*/ 227 h 493"/>
                <a:gd name="T28" fmla="*/ 267 w 323"/>
                <a:gd name="T29" fmla="*/ 244 h 493"/>
                <a:gd name="T30" fmla="*/ 239 w 323"/>
                <a:gd name="T31" fmla="*/ 259 h 493"/>
                <a:gd name="T32" fmla="*/ 205 w 323"/>
                <a:gd name="T33" fmla="*/ 267 h 493"/>
                <a:gd name="T34" fmla="*/ 165 w 323"/>
                <a:gd name="T35" fmla="*/ 272 h 493"/>
                <a:gd name="T36" fmla="*/ 54 w 323"/>
                <a:gd name="T37" fmla="*/ 274 h 493"/>
                <a:gd name="T38" fmla="*/ 0 w 323"/>
                <a:gd name="T39" fmla="*/ 493 h 493"/>
                <a:gd name="T40" fmla="*/ 148 w 323"/>
                <a:gd name="T41" fmla="*/ 227 h 493"/>
                <a:gd name="T42" fmla="*/ 164 w 323"/>
                <a:gd name="T43" fmla="*/ 226 h 493"/>
                <a:gd name="T44" fmla="*/ 191 w 323"/>
                <a:gd name="T45" fmla="*/ 224 h 493"/>
                <a:gd name="T46" fmla="*/ 216 w 323"/>
                <a:gd name="T47" fmla="*/ 218 h 493"/>
                <a:gd name="T48" fmla="*/ 234 w 323"/>
                <a:gd name="T49" fmla="*/ 209 h 493"/>
                <a:gd name="T50" fmla="*/ 249 w 323"/>
                <a:gd name="T51" fmla="*/ 198 h 493"/>
                <a:gd name="T52" fmla="*/ 258 w 323"/>
                <a:gd name="T53" fmla="*/ 184 h 493"/>
                <a:gd name="T54" fmla="*/ 264 w 323"/>
                <a:gd name="T55" fmla="*/ 167 h 493"/>
                <a:gd name="T56" fmla="*/ 268 w 323"/>
                <a:gd name="T57" fmla="*/ 147 h 493"/>
                <a:gd name="T58" fmla="*/ 268 w 323"/>
                <a:gd name="T59" fmla="*/ 136 h 493"/>
                <a:gd name="T60" fmla="*/ 267 w 323"/>
                <a:gd name="T61" fmla="*/ 116 h 493"/>
                <a:gd name="T62" fmla="*/ 262 w 323"/>
                <a:gd name="T63" fmla="*/ 97 h 493"/>
                <a:gd name="T64" fmla="*/ 253 w 323"/>
                <a:gd name="T65" fmla="*/ 83 h 493"/>
                <a:gd name="T66" fmla="*/ 241 w 323"/>
                <a:gd name="T67" fmla="*/ 70 h 493"/>
                <a:gd name="T68" fmla="*/ 227 w 323"/>
                <a:gd name="T69" fmla="*/ 60 h 493"/>
                <a:gd name="T70" fmla="*/ 207 w 323"/>
                <a:gd name="T71" fmla="*/ 53 h 493"/>
                <a:gd name="T72" fmla="*/ 185 w 323"/>
                <a:gd name="T73" fmla="*/ 48 h 493"/>
                <a:gd name="T74" fmla="*/ 160 w 323"/>
                <a:gd name="T75" fmla="*/ 46 h 493"/>
                <a:gd name="T76" fmla="*/ 54 w 323"/>
                <a:gd name="T77" fmla="*/ 22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493">
                  <a:moveTo>
                    <a:pt x="0" y="493"/>
                  </a:moveTo>
                  <a:lnTo>
                    <a:pt x="0" y="0"/>
                  </a:lnTo>
                  <a:lnTo>
                    <a:pt x="172" y="0"/>
                  </a:lnTo>
                  <a:lnTo>
                    <a:pt x="172" y="0"/>
                  </a:lnTo>
                  <a:lnTo>
                    <a:pt x="190" y="0"/>
                  </a:lnTo>
                  <a:lnTo>
                    <a:pt x="208" y="3"/>
                  </a:lnTo>
                  <a:lnTo>
                    <a:pt x="224" y="6"/>
                  </a:lnTo>
                  <a:lnTo>
                    <a:pt x="240" y="11"/>
                  </a:lnTo>
                  <a:lnTo>
                    <a:pt x="253" y="16"/>
                  </a:lnTo>
                  <a:lnTo>
                    <a:pt x="266" y="23"/>
                  </a:lnTo>
                  <a:lnTo>
                    <a:pt x="276" y="31"/>
                  </a:lnTo>
                  <a:lnTo>
                    <a:pt x="286" y="40"/>
                  </a:lnTo>
                  <a:lnTo>
                    <a:pt x="296" y="50"/>
                  </a:lnTo>
                  <a:lnTo>
                    <a:pt x="303" y="60"/>
                  </a:lnTo>
                  <a:lnTo>
                    <a:pt x="309" y="72"/>
                  </a:lnTo>
                  <a:lnTo>
                    <a:pt x="314" y="84"/>
                  </a:lnTo>
                  <a:lnTo>
                    <a:pt x="318" y="96"/>
                  </a:lnTo>
                  <a:lnTo>
                    <a:pt x="320" y="110"/>
                  </a:lnTo>
                  <a:lnTo>
                    <a:pt x="323" y="124"/>
                  </a:lnTo>
                  <a:lnTo>
                    <a:pt x="323" y="139"/>
                  </a:lnTo>
                  <a:lnTo>
                    <a:pt x="323" y="139"/>
                  </a:lnTo>
                  <a:lnTo>
                    <a:pt x="323" y="153"/>
                  </a:lnTo>
                  <a:lnTo>
                    <a:pt x="320" y="168"/>
                  </a:lnTo>
                  <a:lnTo>
                    <a:pt x="316" y="181"/>
                  </a:lnTo>
                  <a:lnTo>
                    <a:pt x="312" y="193"/>
                  </a:lnTo>
                  <a:lnTo>
                    <a:pt x="306" y="206"/>
                  </a:lnTo>
                  <a:lnTo>
                    <a:pt x="298" y="218"/>
                  </a:lnTo>
                  <a:lnTo>
                    <a:pt x="290" y="227"/>
                  </a:lnTo>
                  <a:lnTo>
                    <a:pt x="279" y="237"/>
                  </a:lnTo>
                  <a:lnTo>
                    <a:pt x="267" y="244"/>
                  </a:lnTo>
                  <a:lnTo>
                    <a:pt x="253" y="253"/>
                  </a:lnTo>
                  <a:lnTo>
                    <a:pt x="239" y="259"/>
                  </a:lnTo>
                  <a:lnTo>
                    <a:pt x="222" y="264"/>
                  </a:lnTo>
                  <a:lnTo>
                    <a:pt x="205" y="267"/>
                  </a:lnTo>
                  <a:lnTo>
                    <a:pt x="185" y="271"/>
                  </a:lnTo>
                  <a:lnTo>
                    <a:pt x="165" y="272"/>
                  </a:lnTo>
                  <a:lnTo>
                    <a:pt x="142" y="274"/>
                  </a:lnTo>
                  <a:lnTo>
                    <a:pt x="54" y="274"/>
                  </a:lnTo>
                  <a:lnTo>
                    <a:pt x="54" y="493"/>
                  </a:lnTo>
                  <a:lnTo>
                    <a:pt x="0" y="493"/>
                  </a:lnTo>
                  <a:close/>
                  <a:moveTo>
                    <a:pt x="54" y="227"/>
                  </a:moveTo>
                  <a:lnTo>
                    <a:pt x="148" y="227"/>
                  </a:lnTo>
                  <a:lnTo>
                    <a:pt x="148" y="227"/>
                  </a:lnTo>
                  <a:lnTo>
                    <a:pt x="164" y="226"/>
                  </a:lnTo>
                  <a:lnTo>
                    <a:pt x="178" y="226"/>
                  </a:lnTo>
                  <a:lnTo>
                    <a:pt x="191" y="224"/>
                  </a:lnTo>
                  <a:lnTo>
                    <a:pt x="205" y="221"/>
                  </a:lnTo>
                  <a:lnTo>
                    <a:pt x="216" y="218"/>
                  </a:lnTo>
                  <a:lnTo>
                    <a:pt x="225" y="214"/>
                  </a:lnTo>
                  <a:lnTo>
                    <a:pt x="234" y="209"/>
                  </a:lnTo>
                  <a:lnTo>
                    <a:pt x="241" y="204"/>
                  </a:lnTo>
                  <a:lnTo>
                    <a:pt x="249" y="198"/>
                  </a:lnTo>
                  <a:lnTo>
                    <a:pt x="253" y="191"/>
                  </a:lnTo>
                  <a:lnTo>
                    <a:pt x="258" y="184"/>
                  </a:lnTo>
                  <a:lnTo>
                    <a:pt x="262" y="175"/>
                  </a:lnTo>
                  <a:lnTo>
                    <a:pt x="264" y="167"/>
                  </a:lnTo>
                  <a:lnTo>
                    <a:pt x="267" y="157"/>
                  </a:lnTo>
                  <a:lnTo>
                    <a:pt x="268" y="147"/>
                  </a:lnTo>
                  <a:lnTo>
                    <a:pt x="268" y="136"/>
                  </a:lnTo>
                  <a:lnTo>
                    <a:pt x="268" y="136"/>
                  </a:lnTo>
                  <a:lnTo>
                    <a:pt x="268" y="127"/>
                  </a:lnTo>
                  <a:lnTo>
                    <a:pt x="267" y="116"/>
                  </a:lnTo>
                  <a:lnTo>
                    <a:pt x="264" y="107"/>
                  </a:lnTo>
                  <a:lnTo>
                    <a:pt x="262" y="97"/>
                  </a:lnTo>
                  <a:lnTo>
                    <a:pt x="258" y="90"/>
                  </a:lnTo>
                  <a:lnTo>
                    <a:pt x="253" y="83"/>
                  </a:lnTo>
                  <a:lnTo>
                    <a:pt x="247" y="76"/>
                  </a:lnTo>
                  <a:lnTo>
                    <a:pt x="241" y="70"/>
                  </a:lnTo>
                  <a:lnTo>
                    <a:pt x="234" y="65"/>
                  </a:lnTo>
                  <a:lnTo>
                    <a:pt x="227" y="60"/>
                  </a:lnTo>
                  <a:lnTo>
                    <a:pt x="217" y="56"/>
                  </a:lnTo>
                  <a:lnTo>
                    <a:pt x="207" y="53"/>
                  </a:lnTo>
                  <a:lnTo>
                    <a:pt x="196" y="50"/>
                  </a:lnTo>
                  <a:lnTo>
                    <a:pt x="185" y="48"/>
                  </a:lnTo>
                  <a:lnTo>
                    <a:pt x="173" y="46"/>
                  </a:lnTo>
                  <a:lnTo>
                    <a:pt x="160" y="46"/>
                  </a:lnTo>
                  <a:lnTo>
                    <a:pt x="54" y="46"/>
                  </a:lnTo>
                  <a:lnTo>
                    <a:pt x="54"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Rectangle 58"/>
            <p:cNvSpPr>
              <a:spLocks noChangeArrowheads="1"/>
            </p:cNvSpPr>
            <p:nvPr userDrawn="1"/>
          </p:nvSpPr>
          <p:spPr bwMode="auto">
            <a:xfrm>
              <a:off x="5793"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9"/>
            <p:cNvSpPr>
              <a:spLocks/>
            </p:cNvSpPr>
            <p:nvPr userDrawn="1"/>
          </p:nvSpPr>
          <p:spPr bwMode="auto">
            <a:xfrm>
              <a:off x="5850" y="348"/>
              <a:ext cx="115" cy="169"/>
            </a:xfrm>
            <a:custGeom>
              <a:avLst/>
              <a:gdLst>
                <a:gd name="T0" fmla="*/ 266 w 343"/>
                <a:gd name="T1" fmla="*/ 115 h 508"/>
                <a:gd name="T2" fmla="*/ 247 w 343"/>
                <a:gd name="T3" fmla="*/ 85 h 508"/>
                <a:gd name="T4" fmla="*/ 226 w 343"/>
                <a:gd name="T5" fmla="*/ 67 h 508"/>
                <a:gd name="T6" fmla="*/ 201 w 343"/>
                <a:gd name="T7" fmla="*/ 53 h 508"/>
                <a:gd name="T8" fmla="*/ 169 w 343"/>
                <a:gd name="T9" fmla="*/ 47 h 508"/>
                <a:gd name="T10" fmla="*/ 138 w 343"/>
                <a:gd name="T11" fmla="*/ 47 h 508"/>
                <a:gd name="T12" fmla="*/ 104 w 343"/>
                <a:gd name="T13" fmla="*/ 58 h 508"/>
                <a:gd name="T14" fmla="*/ 84 w 343"/>
                <a:gd name="T15" fmla="*/ 72 h 508"/>
                <a:gd name="T16" fmla="*/ 72 w 343"/>
                <a:gd name="T17" fmla="*/ 91 h 508"/>
                <a:gd name="T18" fmla="*/ 66 w 343"/>
                <a:gd name="T19" fmla="*/ 114 h 508"/>
                <a:gd name="T20" fmla="*/ 66 w 343"/>
                <a:gd name="T21" fmla="*/ 134 h 508"/>
                <a:gd name="T22" fmla="*/ 77 w 343"/>
                <a:gd name="T23" fmla="*/ 158 h 508"/>
                <a:gd name="T24" fmla="*/ 99 w 343"/>
                <a:gd name="T25" fmla="*/ 179 h 508"/>
                <a:gd name="T26" fmla="*/ 152 w 343"/>
                <a:gd name="T27" fmla="*/ 205 h 508"/>
                <a:gd name="T28" fmla="*/ 254 w 343"/>
                <a:gd name="T29" fmla="*/ 245 h 508"/>
                <a:gd name="T30" fmla="*/ 299 w 343"/>
                <a:gd name="T31" fmla="*/ 273 h 508"/>
                <a:gd name="T32" fmla="*/ 324 w 343"/>
                <a:gd name="T33" fmla="*/ 301 h 508"/>
                <a:gd name="T34" fmla="*/ 339 w 343"/>
                <a:gd name="T35" fmla="*/ 335 h 508"/>
                <a:gd name="T36" fmla="*/ 343 w 343"/>
                <a:gd name="T37" fmla="*/ 363 h 508"/>
                <a:gd name="T38" fmla="*/ 338 w 343"/>
                <a:gd name="T39" fmla="*/ 403 h 508"/>
                <a:gd name="T40" fmla="*/ 323 w 343"/>
                <a:gd name="T41" fmla="*/ 440 h 508"/>
                <a:gd name="T42" fmla="*/ 296 w 343"/>
                <a:gd name="T43" fmla="*/ 472 h 508"/>
                <a:gd name="T44" fmla="*/ 255 w 343"/>
                <a:gd name="T45" fmla="*/ 496 h 508"/>
                <a:gd name="T46" fmla="*/ 199 w 343"/>
                <a:gd name="T47" fmla="*/ 506 h 508"/>
                <a:gd name="T48" fmla="*/ 157 w 343"/>
                <a:gd name="T49" fmla="*/ 506 h 508"/>
                <a:gd name="T50" fmla="*/ 107 w 343"/>
                <a:gd name="T51" fmla="*/ 496 h 508"/>
                <a:gd name="T52" fmla="*/ 68 w 343"/>
                <a:gd name="T53" fmla="*/ 475 h 508"/>
                <a:gd name="T54" fmla="*/ 39 w 343"/>
                <a:gd name="T55" fmla="*/ 446 h 508"/>
                <a:gd name="T56" fmla="*/ 11 w 343"/>
                <a:gd name="T57" fmla="*/ 402 h 508"/>
                <a:gd name="T58" fmla="*/ 50 w 343"/>
                <a:gd name="T59" fmla="*/ 362 h 508"/>
                <a:gd name="T60" fmla="*/ 80 w 343"/>
                <a:gd name="T61" fmla="*/ 415 h 508"/>
                <a:gd name="T62" fmla="*/ 104 w 343"/>
                <a:gd name="T63" fmla="*/ 437 h 508"/>
                <a:gd name="T64" fmla="*/ 131 w 343"/>
                <a:gd name="T65" fmla="*/ 453 h 508"/>
                <a:gd name="T66" fmla="*/ 167 w 343"/>
                <a:gd name="T67" fmla="*/ 460 h 508"/>
                <a:gd name="T68" fmla="*/ 192 w 343"/>
                <a:gd name="T69" fmla="*/ 460 h 508"/>
                <a:gd name="T70" fmla="*/ 227 w 343"/>
                <a:gd name="T71" fmla="*/ 454 h 508"/>
                <a:gd name="T72" fmla="*/ 254 w 343"/>
                <a:gd name="T73" fmla="*/ 441 h 508"/>
                <a:gd name="T74" fmla="*/ 272 w 343"/>
                <a:gd name="T75" fmla="*/ 423 h 508"/>
                <a:gd name="T76" fmla="*/ 284 w 343"/>
                <a:gd name="T77" fmla="*/ 400 h 508"/>
                <a:gd name="T78" fmla="*/ 288 w 343"/>
                <a:gd name="T79" fmla="*/ 373 h 508"/>
                <a:gd name="T80" fmla="*/ 284 w 343"/>
                <a:gd name="T81" fmla="*/ 351 h 508"/>
                <a:gd name="T82" fmla="*/ 270 w 343"/>
                <a:gd name="T83" fmla="*/ 324 h 508"/>
                <a:gd name="T84" fmla="*/ 244 w 343"/>
                <a:gd name="T85" fmla="*/ 302 h 508"/>
                <a:gd name="T86" fmla="*/ 150 w 343"/>
                <a:gd name="T87" fmla="*/ 261 h 508"/>
                <a:gd name="T88" fmla="*/ 74 w 343"/>
                <a:gd name="T89" fmla="*/ 228 h 508"/>
                <a:gd name="T90" fmla="*/ 44 w 343"/>
                <a:gd name="T91" fmla="*/ 205 h 508"/>
                <a:gd name="T92" fmla="*/ 22 w 343"/>
                <a:gd name="T93" fmla="*/ 177 h 508"/>
                <a:gd name="T94" fmla="*/ 11 w 343"/>
                <a:gd name="T95" fmla="*/ 141 h 508"/>
                <a:gd name="T96" fmla="*/ 11 w 343"/>
                <a:gd name="T97" fmla="*/ 114 h 508"/>
                <a:gd name="T98" fmla="*/ 21 w 343"/>
                <a:gd name="T99" fmla="*/ 78 h 508"/>
                <a:gd name="T100" fmla="*/ 42 w 343"/>
                <a:gd name="T101" fmla="*/ 46 h 508"/>
                <a:gd name="T102" fmla="*/ 73 w 343"/>
                <a:gd name="T103" fmla="*/ 22 h 508"/>
                <a:gd name="T104" fmla="*/ 112 w 343"/>
                <a:gd name="T105" fmla="*/ 6 h 508"/>
                <a:gd name="T106" fmla="*/ 159 w 343"/>
                <a:gd name="T107" fmla="*/ 0 h 508"/>
                <a:gd name="T108" fmla="*/ 187 w 343"/>
                <a:gd name="T109" fmla="*/ 2 h 508"/>
                <a:gd name="T110" fmla="*/ 225 w 343"/>
                <a:gd name="T111" fmla="*/ 12 h 508"/>
                <a:gd name="T112" fmla="*/ 259 w 343"/>
                <a:gd name="T113" fmla="*/ 30 h 508"/>
                <a:gd name="T114" fmla="*/ 288 w 343"/>
                <a:gd name="T115" fmla="*/ 57 h 508"/>
                <a:gd name="T116" fmla="*/ 310 w 343"/>
                <a:gd name="T117" fmla="*/ 94 h 508"/>
                <a:gd name="T118" fmla="*/ 272 w 343"/>
                <a:gd name="T119" fmla="*/ 13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3" h="508">
                  <a:moveTo>
                    <a:pt x="272" y="132"/>
                  </a:moveTo>
                  <a:lnTo>
                    <a:pt x="272" y="132"/>
                  </a:lnTo>
                  <a:lnTo>
                    <a:pt x="266" y="115"/>
                  </a:lnTo>
                  <a:lnTo>
                    <a:pt x="258" y="100"/>
                  </a:lnTo>
                  <a:lnTo>
                    <a:pt x="253" y="91"/>
                  </a:lnTo>
                  <a:lnTo>
                    <a:pt x="247" y="85"/>
                  </a:lnTo>
                  <a:lnTo>
                    <a:pt x="241" y="78"/>
                  </a:lnTo>
                  <a:lnTo>
                    <a:pt x="235" y="72"/>
                  </a:lnTo>
                  <a:lnTo>
                    <a:pt x="226" y="67"/>
                  </a:lnTo>
                  <a:lnTo>
                    <a:pt x="219" y="61"/>
                  </a:lnTo>
                  <a:lnTo>
                    <a:pt x="210" y="57"/>
                  </a:lnTo>
                  <a:lnTo>
                    <a:pt x="201" y="53"/>
                  </a:lnTo>
                  <a:lnTo>
                    <a:pt x="191" y="51"/>
                  </a:lnTo>
                  <a:lnTo>
                    <a:pt x="180" y="49"/>
                  </a:lnTo>
                  <a:lnTo>
                    <a:pt x="169" y="47"/>
                  </a:lnTo>
                  <a:lnTo>
                    <a:pt x="157" y="46"/>
                  </a:lnTo>
                  <a:lnTo>
                    <a:pt x="157" y="46"/>
                  </a:lnTo>
                  <a:lnTo>
                    <a:pt x="138" y="47"/>
                  </a:lnTo>
                  <a:lnTo>
                    <a:pt x="119" y="52"/>
                  </a:lnTo>
                  <a:lnTo>
                    <a:pt x="111" y="55"/>
                  </a:lnTo>
                  <a:lnTo>
                    <a:pt x="104" y="58"/>
                  </a:lnTo>
                  <a:lnTo>
                    <a:pt x="96" y="62"/>
                  </a:lnTo>
                  <a:lnTo>
                    <a:pt x="90" y="67"/>
                  </a:lnTo>
                  <a:lnTo>
                    <a:pt x="84" y="72"/>
                  </a:lnTo>
                  <a:lnTo>
                    <a:pt x="79" y="78"/>
                  </a:lnTo>
                  <a:lnTo>
                    <a:pt x="76" y="84"/>
                  </a:lnTo>
                  <a:lnTo>
                    <a:pt x="72" y="91"/>
                  </a:lnTo>
                  <a:lnTo>
                    <a:pt x="70" y="98"/>
                  </a:lnTo>
                  <a:lnTo>
                    <a:pt x="67" y="106"/>
                  </a:lnTo>
                  <a:lnTo>
                    <a:pt x="66" y="114"/>
                  </a:lnTo>
                  <a:lnTo>
                    <a:pt x="65" y="124"/>
                  </a:lnTo>
                  <a:lnTo>
                    <a:pt x="65" y="124"/>
                  </a:lnTo>
                  <a:lnTo>
                    <a:pt x="66" y="134"/>
                  </a:lnTo>
                  <a:lnTo>
                    <a:pt x="68" y="142"/>
                  </a:lnTo>
                  <a:lnTo>
                    <a:pt x="72" y="151"/>
                  </a:lnTo>
                  <a:lnTo>
                    <a:pt x="77" y="158"/>
                  </a:lnTo>
                  <a:lnTo>
                    <a:pt x="83" y="165"/>
                  </a:lnTo>
                  <a:lnTo>
                    <a:pt x="90" y="172"/>
                  </a:lnTo>
                  <a:lnTo>
                    <a:pt x="99" y="179"/>
                  </a:lnTo>
                  <a:lnTo>
                    <a:pt x="108" y="183"/>
                  </a:lnTo>
                  <a:lnTo>
                    <a:pt x="129" y="194"/>
                  </a:lnTo>
                  <a:lnTo>
                    <a:pt x="152" y="205"/>
                  </a:lnTo>
                  <a:lnTo>
                    <a:pt x="203" y="223"/>
                  </a:lnTo>
                  <a:lnTo>
                    <a:pt x="230" y="234"/>
                  </a:lnTo>
                  <a:lnTo>
                    <a:pt x="254" y="245"/>
                  </a:lnTo>
                  <a:lnTo>
                    <a:pt x="278" y="259"/>
                  </a:lnTo>
                  <a:lnTo>
                    <a:pt x="289" y="266"/>
                  </a:lnTo>
                  <a:lnTo>
                    <a:pt x="299" y="273"/>
                  </a:lnTo>
                  <a:lnTo>
                    <a:pt x="309" y="282"/>
                  </a:lnTo>
                  <a:lnTo>
                    <a:pt x="317" y="291"/>
                  </a:lnTo>
                  <a:lnTo>
                    <a:pt x="324" y="301"/>
                  </a:lnTo>
                  <a:lnTo>
                    <a:pt x="330" y="311"/>
                  </a:lnTo>
                  <a:lnTo>
                    <a:pt x="335" y="323"/>
                  </a:lnTo>
                  <a:lnTo>
                    <a:pt x="339" y="335"/>
                  </a:lnTo>
                  <a:lnTo>
                    <a:pt x="341" y="349"/>
                  </a:lnTo>
                  <a:lnTo>
                    <a:pt x="343" y="363"/>
                  </a:lnTo>
                  <a:lnTo>
                    <a:pt x="343" y="363"/>
                  </a:lnTo>
                  <a:lnTo>
                    <a:pt x="343" y="377"/>
                  </a:lnTo>
                  <a:lnTo>
                    <a:pt x="340" y="390"/>
                  </a:lnTo>
                  <a:lnTo>
                    <a:pt x="338" y="403"/>
                  </a:lnTo>
                  <a:lnTo>
                    <a:pt x="334" y="415"/>
                  </a:lnTo>
                  <a:lnTo>
                    <a:pt x="329" y="428"/>
                  </a:lnTo>
                  <a:lnTo>
                    <a:pt x="323" y="440"/>
                  </a:lnTo>
                  <a:lnTo>
                    <a:pt x="316" y="452"/>
                  </a:lnTo>
                  <a:lnTo>
                    <a:pt x="306" y="462"/>
                  </a:lnTo>
                  <a:lnTo>
                    <a:pt x="296" y="472"/>
                  </a:lnTo>
                  <a:lnTo>
                    <a:pt x="284" y="481"/>
                  </a:lnTo>
                  <a:lnTo>
                    <a:pt x="271" y="488"/>
                  </a:lnTo>
                  <a:lnTo>
                    <a:pt x="255" y="496"/>
                  </a:lnTo>
                  <a:lnTo>
                    <a:pt x="238" y="500"/>
                  </a:lnTo>
                  <a:lnTo>
                    <a:pt x="220" y="504"/>
                  </a:lnTo>
                  <a:lnTo>
                    <a:pt x="199" y="506"/>
                  </a:lnTo>
                  <a:lnTo>
                    <a:pt x="176" y="508"/>
                  </a:lnTo>
                  <a:lnTo>
                    <a:pt x="176" y="508"/>
                  </a:lnTo>
                  <a:lnTo>
                    <a:pt x="157" y="506"/>
                  </a:lnTo>
                  <a:lnTo>
                    <a:pt x="139" y="504"/>
                  </a:lnTo>
                  <a:lnTo>
                    <a:pt x="123" y="500"/>
                  </a:lnTo>
                  <a:lnTo>
                    <a:pt x="107" y="496"/>
                  </a:lnTo>
                  <a:lnTo>
                    <a:pt x="93" y="489"/>
                  </a:lnTo>
                  <a:lnTo>
                    <a:pt x="80" y="482"/>
                  </a:lnTo>
                  <a:lnTo>
                    <a:pt x="68" y="475"/>
                  </a:lnTo>
                  <a:lnTo>
                    <a:pt x="57" y="465"/>
                  </a:lnTo>
                  <a:lnTo>
                    <a:pt x="48" y="455"/>
                  </a:lnTo>
                  <a:lnTo>
                    <a:pt x="39" y="446"/>
                  </a:lnTo>
                  <a:lnTo>
                    <a:pt x="31" y="435"/>
                  </a:lnTo>
                  <a:lnTo>
                    <a:pt x="23" y="424"/>
                  </a:lnTo>
                  <a:lnTo>
                    <a:pt x="11" y="402"/>
                  </a:lnTo>
                  <a:lnTo>
                    <a:pt x="0" y="379"/>
                  </a:lnTo>
                  <a:lnTo>
                    <a:pt x="50" y="362"/>
                  </a:lnTo>
                  <a:lnTo>
                    <a:pt x="50" y="362"/>
                  </a:lnTo>
                  <a:lnTo>
                    <a:pt x="59" y="380"/>
                  </a:lnTo>
                  <a:lnTo>
                    <a:pt x="68" y="398"/>
                  </a:lnTo>
                  <a:lnTo>
                    <a:pt x="80" y="415"/>
                  </a:lnTo>
                  <a:lnTo>
                    <a:pt x="88" y="424"/>
                  </a:lnTo>
                  <a:lnTo>
                    <a:pt x="95" y="431"/>
                  </a:lnTo>
                  <a:lnTo>
                    <a:pt x="104" y="437"/>
                  </a:lnTo>
                  <a:lnTo>
                    <a:pt x="112" y="443"/>
                  </a:lnTo>
                  <a:lnTo>
                    <a:pt x="122" y="448"/>
                  </a:lnTo>
                  <a:lnTo>
                    <a:pt x="131" y="453"/>
                  </a:lnTo>
                  <a:lnTo>
                    <a:pt x="142" y="457"/>
                  </a:lnTo>
                  <a:lnTo>
                    <a:pt x="153" y="459"/>
                  </a:lnTo>
                  <a:lnTo>
                    <a:pt x="167" y="460"/>
                  </a:lnTo>
                  <a:lnTo>
                    <a:pt x="179" y="462"/>
                  </a:lnTo>
                  <a:lnTo>
                    <a:pt x="179" y="462"/>
                  </a:lnTo>
                  <a:lnTo>
                    <a:pt x="192" y="460"/>
                  </a:lnTo>
                  <a:lnTo>
                    <a:pt x="204" y="459"/>
                  </a:lnTo>
                  <a:lnTo>
                    <a:pt x="216" y="457"/>
                  </a:lnTo>
                  <a:lnTo>
                    <a:pt x="227" y="454"/>
                  </a:lnTo>
                  <a:lnTo>
                    <a:pt x="237" y="451"/>
                  </a:lnTo>
                  <a:lnTo>
                    <a:pt x="246" y="446"/>
                  </a:lnTo>
                  <a:lnTo>
                    <a:pt x="254" y="441"/>
                  </a:lnTo>
                  <a:lnTo>
                    <a:pt x="261" y="436"/>
                  </a:lnTo>
                  <a:lnTo>
                    <a:pt x="267" y="430"/>
                  </a:lnTo>
                  <a:lnTo>
                    <a:pt x="272" y="423"/>
                  </a:lnTo>
                  <a:lnTo>
                    <a:pt x="277" y="415"/>
                  </a:lnTo>
                  <a:lnTo>
                    <a:pt x="281" y="407"/>
                  </a:lnTo>
                  <a:lnTo>
                    <a:pt x="284" y="400"/>
                  </a:lnTo>
                  <a:lnTo>
                    <a:pt x="287" y="391"/>
                  </a:lnTo>
                  <a:lnTo>
                    <a:pt x="288" y="381"/>
                  </a:lnTo>
                  <a:lnTo>
                    <a:pt x="288" y="373"/>
                  </a:lnTo>
                  <a:lnTo>
                    <a:pt x="288" y="373"/>
                  </a:lnTo>
                  <a:lnTo>
                    <a:pt x="287" y="361"/>
                  </a:lnTo>
                  <a:lnTo>
                    <a:pt x="284" y="351"/>
                  </a:lnTo>
                  <a:lnTo>
                    <a:pt x="281" y="341"/>
                  </a:lnTo>
                  <a:lnTo>
                    <a:pt x="276" y="332"/>
                  </a:lnTo>
                  <a:lnTo>
                    <a:pt x="270" y="324"/>
                  </a:lnTo>
                  <a:lnTo>
                    <a:pt x="263" y="316"/>
                  </a:lnTo>
                  <a:lnTo>
                    <a:pt x="254" y="310"/>
                  </a:lnTo>
                  <a:lnTo>
                    <a:pt x="244" y="302"/>
                  </a:lnTo>
                  <a:lnTo>
                    <a:pt x="224" y="291"/>
                  </a:lnTo>
                  <a:lnTo>
                    <a:pt x="201" y="281"/>
                  </a:lnTo>
                  <a:lnTo>
                    <a:pt x="150" y="261"/>
                  </a:lnTo>
                  <a:lnTo>
                    <a:pt x="123" y="251"/>
                  </a:lnTo>
                  <a:lnTo>
                    <a:pt x="99" y="240"/>
                  </a:lnTo>
                  <a:lnTo>
                    <a:pt x="74" y="228"/>
                  </a:lnTo>
                  <a:lnTo>
                    <a:pt x="63" y="221"/>
                  </a:lnTo>
                  <a:lnTo>
                    <a:pt x="54" y="214"/>
                  </a:lnTo>
                  <a:lnTo>
                    <a:pt x="44" y="205"/>
                  </a:lnTo>
                  <a:lnTo>
                    <a:pt x="36" y="197"/>
                  </a:lnTo>
                  <a:lnTo>
                    <a:pt x="28" y="188"/>
                  </a:lnTo>
                  <a:lnTo>
                    <a:pt x="22" y="177"/>
                  </a:lnTo>
                  <a:lnTo>
                    <a:pt x="17" y="166"/>
                  </a:lnTo>
                  <a:lnTo>
                    <a:pt x="14" y="154"/>
                  </a:lnTo>
                  <a:lnTo>
                    <a:pt x="11" y="141"/>
                  </a:lnTo>
                  <a:lnTo>
                    <a:pt x="10" y="128"/>
                  </a:lnTo>
                  <a:lnTo>
                    <a:pt x="10" y="128"/>
                  </a:lnTo>
                  <a:lnTo>
                    <a:pt x="11" y="114"/>
                  </a:lnTo>
                  <a:lnTo>
                    <a:pt x="14" y="102"/>
                  </a:lnTo>
                  <a:lnTo>
                    <a:pt x="16" y="89"/>
                  </a:lnTo>
                  <a:lnTo>
                    <a:pt x="21" y="78"/>
                  </a:lnTo>
                  <a:lnTo>
                    <a:pt x="27" y="67"/>
                  </a:lnTo>
                  <a:lnTo>
                    <a:pt x="34" y="56"/>
                  </a:lnTo>
                  <a:lnTo>
                    <a:pt x="42" y="46"/>
                  </a:lnTo>
                  <a:lnTo>
                    <a:pt x="51" y="38"/>
                  </a:lnTo>
                  <a:lnTo>
                    <a:pt x="61" y="29"/>
                  </a:lnTo>
                  <a:lnTo>
                    <a:pt x="73" y="22"/>
                  </a:lnTo>
                  <a:lnTo>
                    <a:pt x="85" y="16"/>
                  </a:lnTo>
                  <a:lnTo>
                    <a:pt x="99" y="10"/>
                  </a:lnTo>
                  <a:lnTo>
                    <a:pt x="112" y="6"/>
                  </a:lnTo>
                  <a:lnTo>
                    <a:pt x="127" y="2"/>
                  </a:lnTo>
                  <a:lnTo>
                    <a:pt x="142" y="1"/>
                  </a:lnTo>
                  <a:lnTo>
                    <a:pt x="159" y="0"/>
                  </a:lnTo>
                  <a:lnTo>
                    <a:pt x="159" y="0"/>
                  </a:lnTo>
                  <a:lnTo>
                    <a:pt x="173" y="1"/>
                  </a:lnTo>
                  <a:lnTo>
                    <a:pt x="187" y="2"/>
                  </a:lnTo>
                  <a:lnTo>
                    <a:pt x="199" y="5"/>
                  </a:lnTo>
                  <a:lnTo>
                    <a:pt x="213" y="7"/>
                  </a:lnTo>
                  <a:lnTo>
                    <a:pt x="225" y="12"/>
                  </a:lnTo>
                  <a:lnTo>
                    <a:pt x="237" y="17"/>
                  </a:lnTo>
                  <a:lnTo>
                    <a:pt x="248" y="23"/>
                  </a:lnTo>
                  <a:lnTo>
                    <a:pt x="259" y="30"/>
                  </a:lnTo>
                  <a:lnTo>
                    <a:pt x="270" y="39"/>
                  </a:lnTo>
                  <a:lnTo>
                    <a:pt x="278" y="47"/>
                  </a:lnTo>
                  <a:lnTo>
                    <a:pt x="288" y="57"/>
                  </a:lnTo>
                  <a:lnTo>
                    <a:pt x="295" y="68"/>
                  </a:lnTo>
                  <a:lnTo>
                    <a:pt x="304" y="80"/>
                  </a:lnTo>
                  <a:lnTo>
                    <a:pt x="310" y="94"/>
                  </a:lnTo>
                  <a:lnTo>
                    <a:pt x="316" y="107"/>
                  </a:lnTo>
                  <a:lnTo>
                    <a:pt x="322" y="121"/>
                  </a:lnTo>
                  <a:lnTo>
                    <a:pt x="27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60"/>
            <p:cNvSpPr>
              <a:spLocks noChangeArrowheads="1"/>
            </p:cNvSpPr>
            <p:nvPr userDrawn="1"/>
          </p:nvSpPr>
          <p:spPr bwMode="auto">
            <a:xfrm>
              <a:off x="6002"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white bar"/>
          <p:cNvSpPr/>
          <p:nvPr userDrawn="1"/>
        </p:nvSpPr>
        <p:spPr>
          <a:xfrm>
            <a:off x="460375" y="1791529"/>
            <a:ext cx="604078"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460375" y="2028887"/>
            <a:ext cx="8229599" cy="1097280"/>
          </a:xfrm>
        </p:spPr>
        <p:txBody>
          <a:bodyPr lIns="0" rIns="0" anchor="t" anchorCtr="0">
            <a:noAutofit/>
          </a:bodyPr>
          <a:lstStyle>
            <a:lvl1pPr algn="l">
              <a:lnSpc>
                <a:spcPts val="4200"/>
              </a:lnSpc>
              <a:defRPr sz="4000" b="1" baseline="0">
                <a:solidFill>
                  <a:schemeClr val="bg2"/>
                </a:solidFill>
              </a:defRPr>
            </a:lvl1pPr>
          </a:lstStyle>
          <a:p>
            <a:r>
              <a:rPr lang="en-US"/>
              <a:t>Click to edit Master title style</a:t>
            </a:r>
            <a:endParaRPr lang="en-US" dirty="0"/>
          </a:p>
        </p:txBody>
      </p:sp>
      <p:sp>
        <p:nvSpPr>
          <p:cNvPr id="3" name="subtitle 1"/>
          <p:cNvSpPr>
            <a:spLocks noGrp="1"/>
          </p:cNvSpPr>
          <p:nvPr>
            <p:ph type="subTitle" idx="1" hasCustomPrompt="1"/>
          </p:nvPr>
        </p:nvSpPr>
        <p:spPr>
          <a:xfrm>
            <a:off x="457200" y="4071470"/>
            <a:ext cx="8229600" cy="274320"/>
          </a:xfrm>
          <a:prstGeom prst="rect">
            <a:avLst/>
          </a:prstGeom>
        </p:spPr>
        <p:txBody>
          <a:bodyPr lIns="0" rIns="0" anchor="ctr">
            <a:noAutofit/>
          </a:bodyPr>
          <a:lstStyle>
            <a:lvl1pPr marL="0" indent="0" algn="l">
              <a:spcBef>
                <a:spcPts val="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client name</a:t>
            </a:r>
          </a:p>
        </p:txBody>
      </p:sp>
      <p:sp>
        <p:nvSpPr>
          <p:cNvPr id="8" name="subtitle 2"/>
          <p:cNvSpPr>
            <a:spLocks noGrp="1"/>
          </p:cNvSpPr>
          <p:nvPr>
            <p:ph type="body" sz="quarter" idx="10" hasCustomPrompt="1"/>
          </p:nvPr>
        </p:nvSpPr>
        <p:spPr>
          <a:xfrm>
            <a:off x="457200" y="4345790"/>
            <a:ext cx="8229600" cy="274637"/>
          </a:xfrm>
          <a:prstGeom prst="rect">
            <a:avLst/>
          </a:prstGeom>
        </p:spPr>
        <p:txBody>
          <a:bodyPr lIns="0" tIns="0" rIns="0" bIns="0" anchor="ctr"/>
          <a:lstStyle>
            <a:lvl1pPr marL="0" indent="0">
              <a:buFontTx/>
              <a:buNone/>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add attorney name</a:t>
            </a:r>
          </a:p>
        </p:txBody>
      </p:sp>
      <p:sp>
        <p:nvSpPr>
          <p:cNvPr id="11" name="subtitle 3"/>
          <p:cNvSpPr>
            <a:spLocks noGrp="1"/>
          </p:cNvSpPr>
          <p:nvPr>
            <p:ph type="body" sz="quarter" idx="11" hasCustomPrompt="1"/>
          </p:nvPr>
        </p:nvSpPr>
        <p:spPr>
          <a:xfrm>
            <a:off x="457200" y="4620427"/>
            <a:ext cx="8229600" cy="274638"/>
          </a:xfrm>
          <a:prstGeom prst="rect">
            <a:avLst/>
          </a:prstGeom>
        </p:spPr>
        <p:txBody>
          <a:bodyPr lIns="0" tIns="0" rIns="0" bIns="0" anchor="ctr"/>
          <a:lstStyle>
            <a:lvl1pPr marL="0" indent="0">
              <a:buFontTx/>
              <a:buNone/>
              <a:defRPr sz="1200">
                <a:solidFill>
                  <a:schemeClr val="bg2"/>
                </a:solidFill>
              </a:defRPr>
            </a:lvl1pPr>
          </a:lstStyle>
          <a:p>
            <a:pPr lvl="0"/>
            <a:r>
              <a:rPr lang="en-US" dirty="0"/>
              <a:t>Click to add date</a:t>
            </a:r>
          </a:p>
        </p:txBody>
      </p:sp>
    </p:spTree>
    <p:extLst>
      <p:ext uri="{BB962C8B-B14F-4D97-AF65-F5344CB8AC3E}">
        <p14:creationId xmlns:p14="http://schemas.microsoft.com/office/powerpoint/2010/main" val="341101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5" name="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 name="red bar"/>
          <p:cNvGrpSpPr/>
          <p:nvPr userDrawn="1"/>
        </p:nvGrpSpPr>
        <p:grpSpPr>
          <a:xfrm>
            <a:off x="0" y="0"/>
            <a:ext cx="9144000" cy="325508"/>
            <a:chOff x="0" y="0"/>
            <a:chExt cx="9144000" cy="325508"/>
          </a:xfrm>
        </p:grpSpPr>
        <p:sp>
          <p:nvSpPr>
            <p:cNvPr id="45" name="Rectangle 44"/>
            <p:cNvSpPr/>
            <p:nvPr userDrawn="1"/>
          </p:nvSpPr>
          <p:spPr>
            <a:xfrm>
              <a:off x="0" y="0"/>
              <a:ext cx="9144000" cy="325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46" name="Group 45"/>
            <p:cNvGrpSpPr/>
            <p:nvPr userDrawn="1"/>
          </p:nvGrpSpPr>
          <p:grpSpPr>
            <a:xfrm>
              <a:off x="457200" y="99608"/>
              <a:ext cx="317869" cy="126290"/>
              <a:chOff x="5684231" y="4472390"/>
              <a:chExt cx="317869" cy="126290"/>
            </a:xfrm>
          </p:grpSpPr>
          <p:sp>
            <p:nvSpPr>
              <p:cNvPr id="47" name="Freeform 33"/>
              <p:cNvSpPr>
                <a:spLocks/>
              </p:cNvSpPr>
              <p:nvPr userDrawn="1"/>
            </p:nvSpPr>
            <p:spPr bwMode="auto">
              <a:xfrm>
                <a:off x="5684231" y="4472390"/>
                <a:ext cx="86298" cy="12629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0"/>
              <p:cNvSpPr>
                <a:spLocks/>
              </p:cNvSpPr>
              <p:nvPr userDrawn="1"/>
            </p:nvSpPr>
            <p:spPr bwMode="auto">
              <a:xfrm>
                <a:off x="5800016" y="4472390"/>
                <a:ext cx="88403" cy="12629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noEditPoints="1"/>
              </p:cNvSpPr>
              <p:nvPr userDrawn="1"/>
            </p:nvSpPr>
            <p:spPr bwMode="auto">
              <a:xfrm>
                <a:off x="5917907" y="4472390"/>
                <a:ext cx="84193" cy="123133"/>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9" name="white bar"/>
          <p:cNvSpPr/>
          <p:nvPr userDrawn="1"/>
        </p:nvSpPr>
        <p:spPr>
          <a:xfrm>
            <a:off x="457200" y="1791529"/>
            <a:ext cx="604078"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457200" y="2028887"/>
            <a:ext cx="8229600" cy="1097280"/>
          </a:xfrm>
        </p:spPr>
        <p:txBody>
          <a:bodyPr lIns="0" rIns="0" anchor="t" anchorCtr="0">
            <a:noAutofit/>
          </a:bodyPr>
          <a:lstStyle>
            <a:lvl1pPr algn="l">
              <a:lnSpc>
                <a:spcPts val="4200"/>
              </a:lnSpc>
              <a:defRPr sz="4000" b="1" baseline="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57180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 Content">
    <p:bg>
      <p:bgPr>
        <a:solidFill>
          <a:schemeClr val="bg2"/>
        </a:solidFill>
        <a:effectLst/>
      </p:bgPr>
    </p:bg>
    <p:spTree>
      <p:nvGrpSpPr>
        <p:cNvPr id="1" name=""/>
        <p:cNvGrpSpPr/>
        <p:nvPr/>
      </p:nvGrpSpPr>
      <p:grpSpPr>
        <a:xfrm>
          <a:off x="0" y="0"/>
          <a:ext cx="0" cy="0"/>
          <a:chOff x="0" y="0"/>
          <a:chExt cx="0" cy="0"/>
        </a:xfrm>
      </p:grpSpPr>
      <p:sp>
        <p:nvSpPr>
          <p:cNvPr id="10" name="slide number"/>
          <p:cNvSpPr txBox="1">
            <a:spLocks/>
          </p:cNvSpPr>
          <p:nvPr userDrawn="1"/>
        </p:nvSpPr>
        <p:spPr>
          <a:xfrm>
            <a:off x="8160854" y="4843823"/>
            <a:ext cx="529121" cy="273844"/>
          </a:xfrm>
          <a:prstGeom prst="rect">
            <a:avLst/>
          </a:prstGeom>
        </p:spPr>
        <p:txBody>
          <a:bodyPr vert="horz" lIns="0" tIns="45720" rIns="0" bIns="45720" rtlCol="0" anchor="ctr"/>
          <a:lstStyle>
            <a:defPPr>
              <a:defRPr lang="en-US"/>
            </a:defPPr>
            <a:lvl1pPr marL="0" algn="r" defTabSz="914400" rtl="0" eaLnBrk="1" latinLnBrk="0" hangingPunct="1">
              <a:defRPr sz="800" kern="1200">
                <a:solidFill>
                  <a:schemeClr val="bg2">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33F5A4-8F8C-4F6F-BCD8-79D492DE997F}" type="slidenum">
              <a:rPr lang="en-US" smtClean="0"/>
              <a:pPr/>
              <a:t>‹#›</a:t>
            </a:fld>
            <a:endParaRPr lang="en-US" dirty="0"/>
          </a:p>
        </p:txBody>
      </p:sp>
      <p:sp>
        <p:nvSpPr>
          <p:cNvPr id="2" name="title"/>
          <p:cNvSpPr>
            <a:spLocks noGrp="1"/>
          </p:cNvSpPr>
          <p:nvPr>
            <p:ph type="title"/>
          </p:nvPr>
        </p:nvSpPr>
        <p:spPr>
          <a:xfrm>
            <a:off x="457200" y="482034"/>
            <a:ext cx="8229600" cy="650806"/>
          </a:xfrm>
        </p:spPr>
        <p:txBody>
          <a:bodyPr lIns="0" tIns="0" rIns="0" bIns="0" anchor="b" anchorCtr="0">
            <a:normAutofit/>
          </a:bodyPr>
          <a:lstStyle>
            <a:lvl1pPr algn="l">
              <a:defRPr sz="2800">
                <a:solidFill>
                  <a:schemeClr val="accent1"/>
                </a:solidFill>
              </a:defRPr>
            </a:lvl1pPr>
          </a:lstStyle>
          <a:p>
            <a:r>
              <a:rPr lang="en-US"/>
              <a:t>Click to edit Master title style</a:t>
            </a:r>
            <a:endParaRPr lang="en-US" dirty="0"/>
          </a:p>
        </p:txBody>
      </p:sp>
      <p:sp>
        <p:nvSpPr>
          <p:cNvPr id="3" name="content placeholder"/>
          <p:cNvSpPr>
            <a:spLocks noGrp="1"/>
          </p:cNvSpPr>
          <p:nvPr>
            <p:ph idx="1"/>
          </p:nvPr>
        </p:nvSpPr>
        <p:spPr>
          <a:xfrm>
            <a:off x="457200" y="1307592"/>
            <a:ext cx="8229600" cy="3291840"/>
          </a:xfrm>
          <a:prstGeom prst="rect">
            <a:avLst/>
          </a:prstGeom>
        </p:spPr>
        <p:txBody>
          <a:bodyPr lIns="0" tIns="0" rIns="0" bIns="0">
            <a:noAutofit/>
          </a:bodyPr>
          <a:lstStyle>
            <a:lvl1pPr marL="228600" indent="-228600">
              <a:spcBef>
                <a:spcPts val="0"/>
              </a:spcBef>
              <a:spcAft>
                <a:spcPts val="1200"/>
              </a:spcAft>
              <a:buClr>
                <a:schemeClr val="accent1"/>
              </a:buClr>
              <a:defRPr sz="1800"/>
            </a:lvl1pPr>
            <a:lvl2pPr marL="457200" indent="-228600">
              <a:spcBef>
                <a:spcPts val="0"/>
              </a:spcBef>
              <a:spcAft>
                <a:spcPts val="1200"/>
              </a:spcAft>
              <a:defRPr sz="1800"/>
            </a:lvl2pPr>
            <a:lvl3pPr marL="685800" indent="-228600">
              <a:spcBef>
                <a:spcPts val="0"/>
              </a:spcBef>
              <a:spcAft>
                <a:spcPts val="1200"/>
              </a:spcAft>
              <a:defRPr sz="1800"/>
            </a:lvl3pPr>
            <a:lvl4pPr marL="914400" indent="-228600">
              <a:spcBef>
                <a:spcPts val="0"/>
              </a:spcBef>
              <a:spcAft>
                <a:spcPts val="1200"/>
              </a:spcAft>
              <a:defRPr sz="1800"/>
            </a:lvl4pPr>
            <a:lvl5pPr marL="1143000" indent="-228600">
              <a:spcBef>
                <a:spcPts val="0"/>
              </a:spcBef>
              <a:spcAft>
                <a:spcPts val="1200"/>
              </a:spcAft>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78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10" name="slide number"/>
          <p:cNvSpPr txBox="1">
            <a:spLocks/>
          </p:cNvSpPr>
          <p:nvPr userDrawn="1"/>
        </p:nvSpPr>
        <p:spPr>
          <a:xfrm>
            <a:off x="8160854" y="4843823"/>
            <a:ext cx="529121" cy="273844"/>
          </a:xfrm>
          <a:prstGeom prst="rect">
            <a:avLst/>
          </a:prstGeom>
        </p:spPr>
        <p:txBody>
          <a:bodyPr vert="horz" lIns="0" tIns="45720" rIns="0" bIns="45720" rtlCol="0" anchor="ctr"/>
          <a:lstStyle>
            <a:defPPr>
              <a:defRPr lang="en-US"/>
            </a:defPPr>
            <a:lvl1pPr marL="0" algn="r" defTabSz="914400" rtl="0" eaLnBrk="1" latinLnBrk="0" hangingPunct="1">
              <a:defRPr sz="800" kern="1200">
                <a:solidFill>
                  <a:schemeClr val="bg2">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33F5A4-8F8C-4F6F-BCD8-79D492DE997F}" type="slidenum">
              <a:rPr lang="en-US" smtClean="0"/>
              <a:pPr/>
              <a:t>‹#›</a:t>
            </a:fld>
            <a:endParaRPr lang="en-US" dirty="0"/>
          </a:p>
        </p:txBody>
      </p:sp>
      <p:sp>
        <p:nvSpPr>
          <p:cNvPr id="2" name="title"/>
          <p:cNvSpPr>
            <a:spLocks noGrp="1"/>
          </p:cNvSpPr>
          <p:nvPr>
            <p:ph type="title"/>
          </p:nvPr>
        </p:nvSpPr>
        <p:spPr>
          <a:xfrm>
            <a:off x="457200" y="482034"/>
            <a:ext cx="8229600" cy="650806"/>
          </a:xfrm>
        </p:spPr>
        <p:txBody>
          <a:bodyPr lIns="0" tIns="0" rIns="0" bIns="0" anchor="b" anchorCtr="0">
            <a:normAutofit/>
          </a:bodyPr>
          <a:lstStyle>
            <a:lvl1pPr algn="l">
              <a:defRPr sz="2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55737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Imag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325508"/>
            <a:ext cx="2835275" cy="4817992"/>
          </a:xfrm>
          <a:prstGeom prst="rect">
            <a:avLst/>
          </a:prstGeom>
        </p:spPr>
        <p:txBody>
          <a:bodyPr anchor="ctr"/>
          <a:lstStyle>
            <a:lvl1pPr marL="0" indent="0" algn="ctr">
              <a:buFontTx/>
              <a:buNone/>
              <a:defRPr/>
            </a:lvl1pPr>
          </a:lstStyle>
          <a:p>
            <a:r>
              <a:rPr lang="en-US" dirty="0"/>
              <a:t>Click icon to add picture</a:t>
            </a:r>
          </a:p>
        </p:txBody>
      </p:sp>
      <p:sp>
        <p:nvSpPr>
          <p:cNvPr id="10" name="slide number"/>
          <p:cNvSpPr txBox="1">
            <a:spLocks/>
          </p:cNvSpPr>
          <p:nvPr userDrawn="1"/>
        </p:nvSpPr>
        <p:spPr>
          <a:xfrm>
            <a:off x="8160854" y="4843823"/>
            <a:ext cx="529121" cy="273844"/>
          </a:xfrm>
          <a:prstGeom prst="rect">
            <a:avLst/>
          </a:prstGeom>
        </p:spPr>
        <p:txBody>
          <a:bodyPr vert="horz" lIns="0" tIns="45720" rIns="0" bIns="45720" rtlCol="0" anchor="ctr"/>
          <a:lstStyle>
            <a:defPPr>
              <a:defRPr lang="en-US"/>
            </a:defPPr>
            <a:lvl1pPr marL="0" algn="r" defTabSz="914400" rtl="0" eaLnBrk="1" latinLnBrk="0" hangingPunct="1">
              <a:defRPr sz="800" kern="1200">
                <a:solidFill>
                  <a:schemeClr val="bg2">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33F5A4-8F8C-4F6F-BCD8-79D492DE997F}" type="slidenum">
              <a:rPr lang="en-US" smtClean="0"/>
              <a:pPr/>
              <a:t>‹#›</a:t>
            </a:fld>
            <a:endParaRPr lang="en-US" dirty="0"/>
          </a:p>
        </p:txBody>
      </p:sp>
      <p:sp>
        <p:nvSpPr>
          <p:cNvPr id="2" name="title"/>
          <p:cNvSpPr>
            <a:spLocks noGrp="1"/>
          </p:cNvSpPr>
          <p:nvPr>
            <p:ph type="title"/>
          </p:nvPr>
        </p:nvSpPr>
        <p:spPr>
          <a:xfrm>
            <a:off x="3200400" y="482034"/>
            <a:ext cx="5486400" cy="650806"/>
          </a:xfrm>
        </p:spPr>
        <p:txBody>
          <a:bodyPr lIns="0" tIns="0" rIns="0" bIns="0" anchor="b" anchorCtr="0">
            <a:normAutofit/>
          </a:bodyPr>
          <a:lstStyle>
            <a:lvl1pPr algn="l">
              <a:defRPr sz="2800">
                <a:solidFill>
                  <a:schemeClr val="accent1"/>
                </a:solidFill>
              </a:defRPr>
            </a:lvl1pPr>
          </a:lstStyle>
          <a:p>
            <a:r>
              <a:rPr lang="en-US"/>
              <a:t>Click to edit Master title style</a:t>
            </a:r>
            <a:endParaRPr lang="en-US" dirty="0"/>
          </a:p>
        </p:txBody>
      </p:sp>
      <p:sp>
        <p:nvSpPr>
          <p:cNvPr id="3" name="content placeholder"/>
          <p:cNvSpPr>
            <a:spLocks noGrp="1"/>
          </p:cNvSpPr>
          <p:nvPr>
            <p:ph idx="1"/>
          </p:nvPr>
        </p:nvSpPr>
        <p:spPr>
          <a:xfrm>
            <a:off x="3200400" y="1307592"/>
            <a:ext cx="5486400" cy="3291840"/>
          </a:xfrm>
          <a:prstGeom prst="rect">
            <a:avLst/>
          </a:prstGeom>
        </p:spPr>
        <p:txBody>
          <a:bodyPr lIns="0" tIns="0" rIns="0" bIns="0">
            <a:noAutofit/>
          </a:bodyPr>
          <a:lstStyle>
            <a:lvl1pPr marL="228600" indent="-228600">
              <a:spcBef>
                <a:spcPts val="0"/>
              </a:spcBef>
              <a:spcAft>
                <a:spcPts val="1200"/>
              </a:spcAft>
              <a:buClr>
                <a:schemeClr val="accent1"/>
              </a:buClr>
              <a:defRPr sz="1800"/>
            </a:lvl1pPr>
            <a:lvl2pPr marL="457200" indent="-228600">
              <a:spcBef>
                <a:spcPts val="0"/>
              </a:spcBef>
              <a:spcAft>
                <a:spcPts val="1200"/>
              </a:spcAft>
              <a:defRPr sz="1800"/>
            </a:lvl2pPr>
            <a:lvl3pPr marL="685800" indent="-228600">
              <a:spcBef>
                <a:spcPts val="0"/>
              </a:spcBef>
              <a:spcAft>
                <a:spcPts val="1200"/>
              </a:spcAft>
              <a:defRPr sz="1800"/>
            </a:lvl3pPr>
            <a:lvl4pPr marL="914400" indent="-228600">
              <a:spcBef>
                <a:spcPts val="0"/>
              </a:spcBef>
              <a:spcAft>
                <a:spcPts val="1200"/>
              </a:spcAft>
              <a:defRPr sz="1800"/>
            </a:lvl4pPr>
            <a:lvl5pPr marL="1143000" indent="-228600">
              <a:spcBef>
                <a:spcPts val="0"/>
              </a:spcBef>
              <a:spcAft>
                <a:spcPts val="1200"/>
              </a:spcAft>
              <a:buClr>
                <a:schemeClr val="accent1"/>
              </a:buClr>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730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 name="Group 5"/>
          <p:cNvGrpSpPr>
            <a:grpSpLocks noChangeAspect="1"/>
          </p:cNvGrpSpPr>
          <p:nvPr userDrawn="1"/>
        </p:nvGrpSpPr>
        <p:grpSpPr bwMode="auto">
          <a:xfrm>
            <a:off x="1562201" y="2299507"/>
            <a:ext cx="6019599" cy="544484"/>
            <a:chOff x="264" y="274"/>
            <a:chExt cx="5760" cy="521"/>
          </a:xfrm>
          <a:solidFill>
            <a:schemeClr val="bg2"/>
          </a:solidFill>
        </p:grpSpPr>
        <p:sp>
          <p:nvSpPr>
            <p:cNvPr id="7" name="Freeform 6"/>
            <p:cNvSpPr>
              <a:spLocks noEditPoints="1"/>
            </p:cNvSpPr>
            <p:nvPr userDrawn="1"/>
          </p:nvSpPr>
          <p:spPr bwMode="auto">
            <a:xfrm>
              <a:off x="2806" y="659"/>
              <a:ext cx="132" cy="134"/>
            </a:xfrm>
            <a:custGeom>
              <a:avLst/>
              <a:gdLst>
                <a:gd name="T0" fmla="*/ 181 w 395"/>
                <a:gd name="T1" fmla="*/ 21 h 400"/>
                <a:gd name="T2" fmla="*/ 190 w 395"/>
                <a:gd name="T3" fmla="*/ 1 h 400"/>
                <a:gd name="T4" fmla="*/ 192 w 395"/>
                <a:gd name="T5" fmla="*/ 0 h 400"/>
                <a:gd name="T6" fmla="*/ 197 w 395"/>
                <a:gd name="T7" fmla="*/ 4 h 400"/>
                <a:gd name="T8" fmla="*/ 204 w 395"/>
                <a:gd name="T9" fmla="*/ 18 h 400"/>
                <a:gd name="T10" fmla="*/ 324 w 395"/>
                <a:gd name="T11" fmla="*/ 332 h 400"/>
                <a:gd name="T12" fmla="*/ 332 w 395"/>
                <a:gd name="T13" fmla="*/ 347 h 400"/>
                <a:gd name="T14" fmla="*/ 344 w 395"/>
                <a:gd name="T15" fmla="*/ 369 h 400"/>
                <a:gd name="T16" fmla="*/ 356 w 395"/>
                <a:gd name="T17" fmla="*/ 383 h 400"/>
                <a:gd name="T18" fmla="*/ 369 w 395"/>
                <a:gd name="T19" fmla="*/ 390 h 400"/>
                <a:gd name="T20" fmla="*/ 380 w 395"/>
                <a:gd name="T21" fmla="*/ 392 h 400"/>
                <a:gd name="T22" fmla="*/ 390 w 395"/>
                <a:gd name="T23" fmla="*/ 392 h 400"/>
                <a:gd name="T24" fmla="*/ 395 w 395"/>
                <a:gd name="T25" fmla="*/ 395 h 400"/>
                <a:gd name="T26" fmla="*/ 395 w 395"/>
                <a:gd name="T27" fmla="*/ 396 h 400"/>
                <a:gd name="T28" fmla="*/ 392 w 395"/>
                <a:gd name="T29" fmla="*/ 400 h 400"/>
                <a:gd name="T30" fmla="*/ 385 w 395"/>
                <a:gd name="T31" fmla="*/ 400 h 400"/>
                <a:gd name="T32" fmla="*/ 304 w 395"/>
                <a:gd name="T33" fmla="*/ 398 h 400"/>
                <a:gd name="T34" fmla="*/ 292 w 395"/>
                <a:gd name="T35" fmla="*/ 398 h 400"/>
                <a:gd name="T36" fmla="*/ 288 w 395"/>
                <a:gd name="T37" fmla="*/ 395 h 400"/>
                <a:gd name="T38" fmla="*/ 289 w 395"/>
                <a:gd name="T39" fmla="*/ 394 h 400"/>
                <a:gd name="T40" fmla="*/ 292 w 395"/>
                <a:gd name="T41" fmla="*/ 391 h 400"/>
                <a:gd name="T42" fmla="*/ 295 w 395"/>
                <a:gd name="T43" fmla="*/ 388 h 400"/>
                <a:gd name="T44" fmla="*/ 295 w 395"/>
                <a:gd name="T45" fmla="*/ 378 h 400"/>
                <a:gd name="T46" fmla="*/ 247 w 395"/>
                <a:gd name="T47" fmla="*/ 250 h 400"/>
                <a:gd name="T48" fmla="*/ 242 w 395"/>
                <a:gd name="T49" fmla="*/ 247 h 400"/>
                <a:gd name="T50" fmla="*/ 130 w 395"/>
                <a:gd name="T51" fmla="*/ 247 h 400"/>
                <a:gd name="T52" fmla="*/ 125 w 395"/>
                <a:gd name="T53" fmla="*/ 252 h 400"/>
                <a:gd name="T54" fmla="*/ 94 w 395"/>
                <a:gd name="T55" fmla="*/ 343 h 400"/>
                <a:gd name="T56" fmla="*/ 86 w 395"/>
                <a:gd name="T57" fmla="*/ 371 h 400"/>
                <a:gd name="T58" fmla="*/ 86 w 395"/>
                <a:gd name="T59" fmla="*/ 378 h 400"/>
                <a:gd name="T60" fmla="*/ 88 w 395"/>
                <a:gd name="T61" fmla="*/ 385 h 400"/>
                <a:gd name="T62" fmla="*/ 93 w 395"/>
                <a:gd name="T63" fmla="*/ 389 h 400"/>
                <a:gd name="T64" fmla="*/ 106 w 395"/>
                <a:gd name="T65" fmla="*/ 392 h 400"/>
                <a:gd name="T66" fmla="*/ 112 w 395"/>
                <a:gd name="T67" fmla="*/ 392 h 400"/>
                <a:gd name="T68" fmla="*/ 117 w 395"/>
                <a:gd name="T69" fmla="*/ 395 h 400"/>
                <a:gd name="T70" fmla="*/ 117 w 395"/>
                <a:gd name="T71" fmla="*/ 396 h 400"/>
                <a:gd name="T72" fmla="*/ 114 w 395"/>
                <a:gd name="T73" fmla="*/ 400 h 400"/>
                <a:gd name="T74" fmla="*/ 108 w 395"/>
                <a:gd name="T75" fmla="*/ 400 h 400"/>
                <a:gd name="T76" fmla="*/ 68 w 395"/>
                <a:gd name="T77" fmla="*/ 398 h 400"/>
                <a:gd name="T78" fmla="*/ 46 w 395"/>
                <a:gd name="T79" fmla="*/ 400 h 400"/>
                <a:gd name="T80" fmla="*/ 10 w 395"/>
                <a:gd name="T81" fmla="*/ 400 h 400"/>
                <a:gd name="T82" fmla="*/ 0 w 395"/>
                <a:gd name="T83" fmla="*/ 398 h 400"/>
                <a:gd name="T84" fmla="*/ 0 w 395"/>
                <a:gd name="T85" fmla="*/ 396 h 400"/>
                <a:gd name="T86" fmla="*/ 1 w 395"/>
                <a:gd name="T87" fmla="*/ 394 h 400"/>
                <a:gd name="T88" fmla="*/ 5 w 395"/>
                <a:gd name="T89" fmla="*/ 392 h 400"/>
                <a:gd name="T90" fmla="*/ 20 w 395"/>
                <a:gd name="T91" fmla="*/ 391 h 400"/>
                <a:gd name="T92" fmla="*/ 35 w 395"/>
                <a:gd name="T93" fmla="*/ 386 h 400"/>
                <a:gd name="T94" fmla="*/ 46 w 395"/>
                <a:gd name="T95" fmla="*/ 375 h 400"/>
                <a:gd name="T96" fmla="*/ 56 w 395"/>
                <a:gd name="T97" fmla="*/ 361 h 400"/>
                <a:gd name="T98" fmla="*/ 181 w 395"/>
                <a:gd name="T99" fmla="*/ 21 h 400"/>
                <a:gd name="T100" fmla="*/ 236 w 395"/>
                <a:gd name="T101" fmla="*/ 228 h 400"/>
                <a:gd name="T102" fmla="*/ 237 w 395"/>
                <a:gd name="T103" fmla="*/ 227 h 400"/>
                <a:gd name="T104" fmla="*/ 188 w 395"/>
                <a:gd name="T105" fmla="*/ 84 h 400"/>
                <a:gd name="T106" fmla="*/ 186 w 395"/>
                <a:gd name="T107" fmla="*/ 80 h 400"/>
                <a:gd name="T108" fmla="*/ 182 w 395"/>
                <a:gd name="T109" fmla="*/ 80 h 400"/>
                <a:gd name="T110" fmla="*/ 135 w 395"/>
                <a:gd name="T111" fmla="*/ 225 h 400"/>
                <a:gd name="T112" fmla="*/ 134 w 395"/>
                <a:gd name="T113" fmla="*/ 227 h 400"/>
                <a:gd name="T114" fmla="*/ 2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1" y="21"/>
                  </a:moveTo>
                  <a:lnTo>
                    <a:pt x="181" y="21"/>
                  </a:lnTo>
                  <a:lnTo>
                    <a:pt x="187" y="4"/>
                  </a:lnTo>
                  <a:lnTo>
                    <a:pt x="190" y="1"/>
                  </a:lnTo>
                  <a:lnTo>
                    <a:pt x="192" y="0"/>
                  </a:lnTo>
                  <a:lnTo>
                    <a:pt x="192" y="0"/>
                  </a:lnTo>
                  <a:lnTo>
                    <a:pt x="194" y="1"/>
                  </a:lnTo>
                  <a:lnTo>
                    <a:pt x="197" y="4"/>
                  </a:lnTo>
                  <a:lnTo>
                    <a:pt x="204" y="18"/>
                  </a:lnTo>
                  <a:lnTo>
                    <a:pt x="204" y="18"/>
                  </a:lnTo>
                  <a:lnTo>
                    <a:pt x="255" y="153"/>
                  </a:lnTo>
                  <a:lnTo>
                    <a:pt x="324" y="332"/>
                  </a:lnTo>
                  <a:lnTo>
                    <a:pt x="324" y="332"/>
                  </a:lnTo>
                  <a:lnTo>
                    <a:pt x="332" y="347"/>
                  </a:lnTo>
                  <a:lnTo>
                    <a:pt x="338" y="360"/>
                  </a:lnTo>
                  <a:lnTo>
                    <a:pt x="344" y="369"/>
                  </a:lnTo>
                  <a:lnTo>
                    <a:pt x="350" y="377"/>
                  </a:lnTo>
                  <a:lnTo>
                    <a:pt x="356" y="383"/>
                  </a:lnTo>
                  <a:lnTo>
                    <a:pt x="361" y="386"/>
                  </a:lnTo>
                  <a:lnTo>
                    <a:pt x="369" y="390"/>
                  </a:lnTo>
                  <a:lnTo>
                    <a:pt x="369" y="390"/>
                  </a:lnTo>
                  <a:lnTo>
                    <a:pt x="380" y="392"/>
                  </a:lnTo>
                  <a:lnTo>
                    <a:pt x="390" y="392"/>
                  </a:lnTo>
                  <a:lnTo>
                    <a:pt x="390" y="392"/>
                  </a:lnTo>
                  <a:lnTo>
                    <a:pt x="393" y="394"/>
                  </a:lnTo>
                  <a:lnTo>
                    <a:pt x="395" y="395"/>
                  </a:lnTo>
                  <a:lnTo>
                    <a:pt x="395" y="396"/>
                  </a:lnTo>
                  <a:lnTo>
                    <a:pt x="395" y="396"/>
                  </a:lnTo>
                  <a:lnTo>
                    <a:pt x="395" y="398"/>
                  </a:lnTo>
                  <a:lnTo>
                    <a:pt x="392" y="400"/>
                  </a:lnTo>
                  <a:lnTo>
                    <a:pt x="385" y="400"/>
                  </a:lnTo>
                  <a:lnTo>
                    <a:pt x="385" y="400"/>
                  </a:lnTo>
                  <a:lnTo>
                    <a:pt x="355" y="400"/>
                  </a:lnTo>
                  <a:lnTo>
                    <a:pt x="304" y="398"/>
                  </a:lnTo>
                  <a:lnTo>
                    <a:pt x="304" y="398"/>
                  </a:lnTo>
                  <a:lnTo>
                    <a:pt x="292" y="398"/>
                  </a:lnTo>
                  <a:lnTo>
                    <a:pt x="289" y="397"/>
                  </a:lnTo>
                  <a:lnTo>
                    <a:pt x="288" y="395"/>
                  </a:lnTo>
                  <a:lnTo>
                    <a:pt x="288" y="395"/>
                  </a:lnTo>
                  <a:lnTo>
                    <a:pt x="289" y="394"/>
                  </a:lnTo>
                  <a:lnTo>
                    <a:pt x="292" y="391"/>
                  </a:lnTo>
                  <a:lnTo>
                    <a:pt x="292" y="391"/>
                  </a:lnTo>
                  <a:lnTo>
                    <a:pt x="294" y="390"/>
                  </a:lnTo>
                  <a:lnTo>
                    <a:pt x="295" y="388"/>
                  </a:lnTo>
                  <a:lnTo>
                    <a:pt x="296" y="384"/>
                  </a:lnTo>
                  <a:lnTo>
                    <a:pt x="295" y="378"/>
                  </a:lnTo>
                  <a:lnTo>
                    <a:pt x="247" y="250"/>
                  </a:lnTo>
                  <a:lnTo>
                    <a:pt x="247" y="250"/>
                  </a:lnTo>
                  <a:lnTo>
                    <a:pt x="244" y="248"/>
                  </a:lnTo>
                  <a:lnTo>
                    <a:pt x="242" y="247"/>
                  </a:lnTo>
                  <a:lnTo>
                    <a:pt x="130" y="247"/>
                  </a:lnTo>
                  <a:lnTo>
                    <a:pt x="130" y="247"/>
                  </a:lnTo>
                  <a:lnTo>
                    <a:pt x="126" y="248"/>
                  </a:lnTo>
                  <a:lnTo>
                    <a:pt x="125" y="252"/>
                  </a:lnTo>
                  <a:lnTo>
                    <a:pt x="94" y="343"/>
                  </a:lnTo>
                  <a:lnTo>
                    <a:pt x="94" y="343"/>
                  </a:lnTo>
                  <a:lnTo>
                    <a:pt x="89" y="362"/>
                  </a:lnTo>
                  <a:lnTo>
                    <a:pt x="86" y="371"/>
                  </a:lnTo>
                  <a:lnTo>
                    <a:pt x="86" y="378"/>
                  </a:lnTo>
                  <a:lnTo>
                    <a:pt x="86" y="378"/>
                  </a:lnTo>
                  <a:lnTo>
                    <a:pt x="86" y="381"/>
                  </a:lnTo>
                  <a:lnTo>
                    <a:pt x="88" y="385"/>
                  </a:lnTo>
                  <a:lnTo>
                    <a:pt x="90" y="388"/>
                  </a:lnTo>
                  <a:lnTo>
                    <a:pt x="93" y="389"/>
                  </a:lnTo>
                  <a:lnTo>
                    <a:pt x="100" y="392"/>
                  </a:lnTo>
                  <a:lnTo>
                    <a:pt x="106" y="392"/>
                  </a:lnTo>
                  <a:lnTo>
                    <a:pt x="112" y="392"/>
                  </a:lnTo>
                  <a:lnTo>
                    <a:pt x="112" y="392"/>
                  </a:lnTo>
                  <a:lnTo>
                    <a:pt x="116" y="394"/>
                  </a:lnTo>
                  <a:lnTo>
                    <a:pt x="117" y="395"/>
                  </a:lnTo>
                  <a:lnTo>
                    <a:pt x="117" y="396"/>
                  </a:lnTo>
                  <a:lnTo>
                    <a:pt x="117" y="396"/>
                  </a:lnTo>
                  <a:lnTo>
                    <a:pt x="116" y="398"/>
                  </a:lnTo>
                  <a:lnTo>
                    <a:pt x="114" y="400"/>
                  </a:lnTo>
                  <a:lnTo>
                    <a:pt x="108" y="400"/>
                  </a:lnTo>
                  <a:lnTo>
                    <a:pt x="108" y="400"/>
                  </a:lnTo>
                  <a:lnTo>
                    <a:pt x="86" y="400"/>
                  </a:lnTo>
                  <a:lnTo>
                    <a:pt x="68" y="398"/>
                  </a:lnTo>
                  <a:lnTo>
                    <a:pt x="68" y="398"/>
                  </a:lnTo>
                  <a:lnTo>
                    <a:pt x="46" y="400"/>
                  </a:lnTo>
                  <a:lnTo>
                    <a:pt x="10" y="400"/>
                  </a:lnTo>
                  <a:lnTo>
                    <a:pt x="10" y="400"/>
                  </a:lnTo>
                  <a:lnTo>
                    <a:pt x="3" y="400"/>
                  </a:lnTo>
                  <a:lnTo>
                    <a:pt x="0" y="398"/>
                  </a:lnTo>
                  <a:lnTo>
                    <a:pt x="0" y="396"/>
                  </a:lnTo>
                  <a:lnTo>
                    <a:pt x="0" y="396"/>
                  </a:lnTo>
                  <a:lnTo>
                    <a:pt x="0" y="395"/>
                  </a:lnTo>
                  <a:lnTo>
                    <a:pt x="1" y="394"/>
                  </a:lnTo>
                  <a:lnTo>
                    <a:pt x="5" y="392"/>
                  </a:lnTo>
                  <a:lnTo>
                    <a:pt x="5" y="392"/>
                  </a:lnTo>
                  <a:lnTo>
                    <a:pt x="20" y="391"/>
                  </a:lnTo>
                  <a:lnTo>
                    <a:pt x="20" y="391"/>
                  </a:lnTo>
                  <a:lnTo>
                    <a:pt x="28" y="390"/>
                  </a:lnTo>
                  <a:lnTo>
                    <a:pt x="35" y="386"/>
                  </a:lnTo>
                  <a:lnTo>
                    <a:pt x="42" y="381"/>
                  </a:lnTo>
                  <a:lnTo>
                    <a:pt x="46" y="375"/>
                  </a:lnTo>
                  <a:lnTo>
                    <a:pt x="51" y="369"/>
                  </a:lnTo>
                  <a:lnTo>
                    <a:pt x="56" y="361"/>
                  </a:lnTo>
                  <a:lnTo>
                    <a:pt x="63" y="343"/>
                  </a:lnTo>
                  <a:lnTo>
                    <a:pt x="181" y="21"/>
                  </a:lnTo>
                  <a:close/>
                  <a:moveTo>
                    <a:pt x="236" y="228"/>
                  </a:moveTo>
                  <a:lnTo>
                    <a:pt x="236" y="228"/>
                  </a:lnTo>
                  <a:lnTo>
                    <a:pt x="237" y="228"/>
                  </a:lnTo>
                  <a:lnTo>
                    <a:pt x="237" y="227"/>
                  </a:lnTo>
                  <a:lnTo>
                    <a:pt x="237" y="225"/>
                  </a:lnTo>
                  <a:lnTo>
                    <a:pt x="188" y="84"/>
                  </a:lnTo>
                  <a:lnTo>
                    <a:pt x="188" y="84"/>
                  </a:lnTo>
                  <a:lnTo>
                    <a:pt x="186" y="80"/>
                  </a:lnTo>
                  <a:lnTo>
                    <a:pt x="184" y="78"/>
                  </a:lnTo>
                  <a:lnTo>
                    <a:pt x="182" y="80"/>
                  </a:lnTo>
                  <a:lnTo>
                    <a:pt x="180" y="84"/>
                  </a:lnTo>
                  <a:lnTo>
                    <a:pt x="135" y="225"/>
                  </a:lnTo>
                  <a:lnTo>
                    <a:pt x="135" y="225"/>
                  </a:lnTo>
                  <a:lnTo>
                    <a:pt x="134"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9"/>
            <p:cNvSpPr>
              <a:spLocks/>
            </p:cNvSpPr>
            <p:nvPr userDrawn="1"/>
          </p:nvSpPr>
          <p:spPr bwMode="auto">
            <a:xfrm>
              <a:off x="2959" y="659"/>
              <a:ext cx="110" cy="134"/>
            </a:xfrm>
            <a:custGeom>
              <a:avLst/>
              <a:gdLst>
                <a:gd name="T0" fmla="*/ 189 w 329"/>
                <a:gd name="T1" fmla="*/ 249 h 400"/>
                <a:gd name="T2" fmla="*/ 190 w 329"/>
                <a:gd name="T3" fmla="*/ 343 h 400"/>
                <a:gd name="T4" fmla="*/ 192 w 329"/>
                <a:gd name="T5" fmla="*/ 362 h 400"/>
                <a:gd name="T6" fmla="*/ 198 w 329"/>
                <a:gd name="T7" fmla="*/ 381 h 400"/>
                <a:gd name="T8" fmla="*/ 202 w 329"/>
                <a:gd name="T9" fmla="*/ 388 h 400"/>
                <a:gd name="T10" fmla="*/ 212 w 329"/>
                <a:gd name="T11" fmla="*/ 391 h 400"/>
                <a:gd name="T12" fmla="*/ 236 w 329"/>
                <a:gd name="T13" fmla="*/ 392 h 400"/>
                <a:gd name="T14" fmla="*/ 239 w 329"/>
                <a:gd name="T15" fmla="*/ 394 h 400"/>
                <a:gd name="T16" fmla="*/ 240 w 329"/>
                <a:gd name="T17" fmla="*/ 396 h 400"/>
                <a:gd name="T18" fmla="*/ 238 w 329"/>
                <a:gd name="T19" fmla="*/ 398 h 400"/>
                <a:gd name="T20" fmla="*/ 232 w 329"/>
                <a:gd name="T21" fmla="*/ 400 h 400"/>
                <a:gd name="T22" fmla="*/ 190 w 329"/>
                <a:gd name="T23" fmla="*/ 400 h 400"/>
                <a:gd name="T24" fmla="*/ 167 w 329"/>
                <a:gd name="T25" fmla="*/ 398 h 400"/>
                <a:gd name="T26" fmla="*/ 118 w 329"/>
                <a:gd name="T27" fmla="*/ 400 h 400"/>
                <a:gd name="T28" fmla="*/ 110 w 329"/>
                <a:gd name="T29" fmla="*/ 400 h 400"/>
                <a:gd name="T30" fmla="*/ 109 w 329"/>
                <a:gd name="T31" fmla="*/ 396 h 400"/>
                <a:gd name="T32" fmla="*/ 109 w 329"/>
                <a:gd name="T33" fmla="*/ 394 h 400"/>
                <a:gd name="T34" fmla="*/ 113 w 329"/>
                <a:gd name="T35" fmla="*/ 392 h 400"/>
                <a:gd name="T36" fmla="*/ 128 w 329"/>
                <a:gd name="T37" fmla="*/ 391 h 400"/>
                <a:gd name="T38" fmla="*/ 132 w 329"/>
                <a:gd name="T39" fmla="*/ 390 h 400"/>
                <a:gd name="T40" fmla="*/ 137 w 329"/>
                <a:gd name="T41" fmla="*/ 385 h 400"/>
                <a:gd name="T42" fmla="*/ 142 w 329"/>
                <a:gd name="T43" fmla="*/ 373 h 400"/>
                <a:gd name="T44" fmla="*/ 143 w 329"/>
                <a:gd name="T45" fmla="*/ 362 h 400"/>
                <a:gd name="T46" fmla="*/ 145 w 329"/>
                <a:gd name="T47" fmla="*/ 316 h 400"/>
                <a:gd name="T48" fmla="*/ 145 w 329"/>
                <a:gd name="T49" fmla="*/ 29 h 400"/>
                <a:gd name="T50" fmla="*/ 69 w 329"/>
                <a:gd name="T51" fmla="*/ 31 h 400"/>
                <a:gd name="T52" fmla="*/ 41 w 329"/>
                <a:gd name="T53" fmla="*/ 33 h 400"/>
                <a:gd name="T54" fmla="*/ 28 w 329"/>
                <a:gd name="T55" fmla="*/ 37 h 400"/>
                <a:gd name="T56" fmla="*/ 19 w 329"/>
                <a:gd name="T57" fmla="*/ 44 h 400"/>
                <a:gd name="T58" fmla="*/ 17 w 329"/>
                <a:gd name="T59" fmla="*/ 48 h 400"/>
                <a:gd name="T60" fmla="*/ 7 w 329"/>
                <a:gd name="T61" fmla="*/ 63 h 400"/>
                <a:gd name="T62" fmla="*/ 5 w 329"/>
                <a:gd name="T63" fmla="*/ 68 h 400"/>
                <a:gd name="T64" fmla="*/ 2 w 329"/>
                <a:gd name="T65" fmla="*/ 68 h 400"/>
                <a:gd name="T66" fmla="*/ 0 w 329"/>
                <a:gd name="T67" fmla="*/ 65 h 400"/>
                <a:gd name="T68" fmla="*/ 5 w 329"/>
                <a:gd name="T69" fmla="*/ 37 h 400"/>
                <a:gd name="T70" fmla="*/ 11 w 329"/>
                <a:gd name="T71" fmla="*/ 10 h 400"/>
                <a:gd name="T72" fmla="*/ 14 w 329"/>
                <a:gd name="T73" fmla="*/ 1 h 400"/>
                <a:gd name="T74" fmla="*/ 17 w 329"/>
                <a:gd name="T75" fmla="*/ 0 h 400"/>
                <a:gd name="T76" fmla="*/ 24 w 329"/>
                <a:gd name="T77" fmla="*/ 3 h 400"/>
                <a:gd name="T78" fmla="*/ 39 w 329"/>
                <a:gd name="T79" fmla="*/ 6 h 400"/>
                <a:gd name="T80" fmla="*/ 80 w 329"/>
                <a:gd name="T81" fmla="*/ 9 h 400"/>
                <a:gd name="T82" fmla="*/ 274 w 329"/>
                <a:gd name="T83" fmla="*/ 9 h 400"/>
                <a:gd name="T84" fmla="*/ 312 w 329"/>
                <a:gd name="T85" fmla="*/ 6 h 400"/>
                <a:gd name="T86" fmla="*/ 326 w 329"/>
                <a:gd name="T87" fmla="*/ 4 h 400"/>
                <a:gd name="T88" fmla="*/ 329 w 329"/>
                <a:gd name="T89" fmla="*/ 6 h 400"/>
                <a:gd name="T90" fmla="*/ 329 w 329"/>
                <a:gd name="T91" fmla="*/ 10 h 400"/>
                <a:gd name="T92" fmla="*/ 327 w 329"/>
                <a:gd name="T93" fmla="*/ 67 h 400"/>
                <a:gd name="T94" fmla="*/ 326 w 329"/>
                <a:gd name="T95" fmla="*/ 72 h 400"/>
                <a:gd name="T96" fmla="*/ 324 w 329"/>
                <a:gd name="T97" fmla="*/ 74 h 400"/>
                <a:gd name="T98" fmla="*/ 321 w 329"/>
                <a:gd name="T99" fmla="*/ 73 h 400"/>
                <a:gd name="T100" fmla="*/ 319 w 329"/>
                <a:gd name="T101" fmla="*/ 65 h 400"/>
                <a:gd name="T102" fmla="*/ 319 w 329"/>
                <a:gd name="T103" fmla="*/ 60 h 400"/>
                <a:gd name="T104" fmla="*/ 315 w 329"/>
                <a:gd name="T105" fmla="*/ 49 h 400"/>
                <a:gd name="T106" fmla="*/ 304 w 329"/>
                <a:gd name="T107" fmla="*/ 40 h 400"/>
                <a:gd name="T108" fmla="*/ 286 w 329"/>
                <a:gd name="T109" fmla="*/ 34 h 400"/>
                <a:gd name="T110" fmla="*/ 255 w 329"/>
                <a:gd name="T111" fmla="*/ 31 h 400"/>
                <a:gd name="T112" fmla="*/ 189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89" y="249"/>
                  </a:moveTo>
                  <a:lnTo>
                    <a:pt x="189" y="249"/>
                  </a:lnTo>
                  <a:lnTo>
                    <a:pt x="190" y="316"/>
                  </a:lnTo>
                  <a:lnTo>
                    <a:pt x="190" y="343"/>
                  </a:lnTo>
                  <a:lnTo>
                    <a:pt x="192" y="362"/>
                  </a:lnTo>
                  <a:lnTo>
                    <a:pt x="192" y="362"/>
                  </a:lnTo>
                  <a:lnTo>
                    <a:pt x="194" y="373"/>
                  </a:lnTo>
                  <a:lnTo>
                    <a:pt x="198" y="381"/>
                  </a:lnTo>
                  <a:lnTo>
                    <a:pt x="200" y="385"/>
                  </a:lnTo>
                  <a:lnTo>
                    <a:pt x="202" y="388"/>
                  </a:lnTo>
                  <a:lnTo>
                    <a:pt x="207" y="390"/>
                  </a:lnTo>
                  <a:lnTo>
                    <a:pt x="212" y="391"/>
                  </a:lnTo>
                  <a:lnTo>
                    <a:pt x="212" y="391"/>
                  </a:lnTo>
                  <a:lnTo>
                    <a:pt x="236" y="392"/>
                  </a:lnTo>
                  <a:lnTo>
                    <a:pt x="236" y="392"/>
                  </a:lnTo>
                  <a:lnTo>
                    <a:pt x="239" y="394"/>
                  </a:lnTo>
                  <a:lnTo>
                    <a:pt x="240" y="396"/>
                  </a:lnTo>
                  <a:lnTo>
                    <a:pt x="240" y="396"/>
                  </a:lnTo>
                  <a:lnTo>
                    <a:pt x="239" y="397"/>
                  </a:lnTo>
                  <a:lnTo>
                    <a:pt x="238" y="398"/>
                  </a:lnTo>
                  <a:lnTo>
                    <a:pt x="235" y="400"/>
                  </a:lnTo>
                  <a:lnTo>
                    <a:pt x="232" y="400"/>
                  </a:lnTo>
                  <a:lnTo>
                    <a:pt x="232" y="400"/>
                  </a:lnTo>
                  <a:lnTo>
                    <a:pt x="190" y="400"/>
                  </a:lnTo>
                  <a:lnTo>
                    <a:pt x="167" y="398"/>
                  </a:lnTo>
                  <a:lnTo>
                    <a:pt x="167" y="398"/>
                  </a:lnTo>
                  <a:lnTo>
                    <a:pt x="147" y="400"/>
                  </a:lnTo>
                  <a:lnTo>
                    <a:pt x="118" y="400"/>
                  </a:lnTo>
                  <a:lnTo>
                    <a:pt x="118" y="400"/>
                  </a:lnTo>
                  <a:lnTo>
                    <a:pt x="110" y="400"/>
                  </a:lnTo>
                  <a:lnTo>
                    <a:pt x="109" y="398"/>
                  </a:lnTo>
                  <a:lnTo>
                    <a:pt x="109" y="396"/>
                  </a:lnTo>
                  <a:lnTo>
                    <a:pt x="109" y="396"/>
                  </a:lnTo>
                  <a:lnTo>
                    <a:pt x="109" y="394"/>
                  </a:lnTo>
                  <a:lnTo>
                    <a:pt x="113" y="392"/>
                  </a:lnTo>
                  <a:lnTo>
                    <a:pt x="113" y="392"/>
                  </a:lnTo>
                  <a:lnTo>
                    <a:pt x="121" y="392"/>
                  </a:lnTo>
                  <a:lnTo>
                    <a:pt x="128" y="391"/>
                  </a:lnTo>
                  <a:lnTo>
                    <a:pt x="128" y="391"/>
                  </a:lnTo>
                  <a:lnTo>
                    <a:pt x="132" y="390"/>
                  </a:lnTo>
                  <a:lnTo>
                    <a:pt x="134" y="388"/>
                  </a:lnTo>
                  <a:lnTo>
                    <a:pt x="137" y="385"/>
                  </a:lnTo>
                  <a:lnTo>
                    <a:pt x="139" y="381"/>
                  </a:lnTo>
                  <a:lnTo>
                    <a:pt x="142" y="373"/>
                  </a:lnTo>
                  <a:lnTo>
                    <a:pt x="143" y="362"/>
                  </a:lnTo>
                  <a:lnTo>
                    <a:pt x="143" y="362"/>
                  </a:lnTo>
                  <a:lnTo>
                    <a:pt x="145" y="343"/>
                  </a:lnTo>
                  <a:lnTo>
                    <a:pt x="145" y="316"/>
                  </a:lnTo>
                  <a:lnTo>
                    <a:pt x="145" y="249"/>
                  </a:lnTo>
                  <a:lnTo>
                    <a:pt x="145" y="29"/>
                  </a:lnTo>
                  <a:lnTo>
                    <a:pt x="69" y="31"/>
                  </a:lnTo>
                  <a:lnTo>
                    <a:pt x="69" y="31"/>
                  </a:lnTo>
                  <a:lnTo>
                    <a:pt x="48" y="32"/>
                  </a:lnTo>
                  <a:lnTo>
                    <a:pt x="41" y="33"/>
                  </a:lnTo>
                  <a:lnTo>
                    <a:pt x="34" y="34"/>
                  </a:lnTo>
                  <a:lnTo>
                    <a:pt x="28" y="37"/>
                  </a:lnTo>
                  <a:lnTo>
                    <a:pt x="24" y="40"/>
                  </a:lnTo>
                  <a:lnTo>
                    <a:pt x="19" y="44"/>
                  </a:lnTo>
                  <a:lnTo>
                    <a:pt x="17" y="48"/>
                  </a:lnTo>
                  <a:lnTo>
                    <a:pt x="17" y="48"/>
                  </a:lnTo>
                  <a:lnTo>
                    <a:pt x="11" y="57"/>
                  </a:lnTo>
                  <a:lnTo>
                    <a:pt x="7" y="63"/>
                  </a:lnTo>
                  <a:lnTo>
                    <a:pt x="7" y="63"/>
                  </a:lnTo>
                  <a:lnTo>
                    <a:pt x="5" y="68"/>
                  </a:lnTo>
                  <a:lnTo>
                    <a:pt x="2" y="68"/>
                  </a:lnTo>
                  <a:lnTo>
                    <a:pt x="2" y="68"/>
                  </a:lnTo>
                  <a:lnTo>
                    <a:pt x="0" y="67"/>
                  </a:lnTo>
                  <a:lnTo>
                    <a:pt x="0" y="65"/>
                  </a:lnTo>
                  <a:lnTo>
                    <a:pt x="0" y="65"/>
                  </a:lnTo>
                  <a:lnTo>
                    <a:pt x="5" y="37"/>
                  </a:lnTo>
                  <a:lnTo>
                    <a:pt x="11" y="10"/>
                  </a:lnTo>
                  <a:lnTo>
                    <a:pt x="11" y="10"/>
                  </a:lnTo>
                  <a:lnTo>
                    <a:pt x="13" y="4"/>
                  </a:lnTo>
                  <a:lnTo>
                    <a:pt x="14" y="1"/>
                  </a:lnTo>
                  <a:lnTo>
                    <a:pt x="17" y="0"/>
                  </a:lnTo>
                  <a:lnTo>
                    <a:pt x="17" y="0"/>
                  </a:lnTo>
                  <a:lnTo>
                    <a:pt x="19" y="1"/>
                  </a:lnTo>
                  <a:lnTo>
                    <a:pt x="24" y="3"/>
                  </a:lnTo>
                  <a:lnTo>
                    <a:pt x="30" y="5"/>
                  </a:lnTo>
                  <a:lnTo>
                    <a:pt x="39" y="6"/>
                  </a:lnTo>
                  <a:lnTo>
                    <a:pt x="39" y="6"/>
                  </a:lnTo>
                  <a:lnTo>
                    <a:pt x="80" y="9"/>
                  </a:lnTo>
                  <a:lnTo>
                    <a:pt x="274" y="9"/>
                  </a:lnTo>
                  <a:lnTo>
                    <a:pt x="274" y="9"/>
                  </a:lnTo>
                  <a:lnTo>
                    <a:pt x="296" y="9"/>
                  </a:lnTo>
                  <a:lnTo>
                    <a:pt x="312" y="6"/>
                  </a:lnTo>
                  <a:lnTo>
                    <a:pt x="326" y="4"/>
                  </a:lnTo>
                  <a:lnTo>
                    <a:pt x="326" y="4"/>
                  </a:lnTo>
                  <a:lnTo>
                    <a:pt x="327" y="4"/>
                  </a:lnTo>
                  <a:lnTo>
                    <a:pt x="329" y="6"/>
                  </a:lnTo>
                  <a:lnTo>
                    <a:pt x="329" y="10"/>
                  </a:lnTo>
                  <a:lnTo>
                    <a:pt x="329" y="10"/>
                  </a:lnTo>
                  <a:lnTo>
                    <a:pt x="327" y="67"/>
                  </a:lnTo>
                  <a:lnTo>
                    <a:pt x="327" y="67"/>
                  </a:lnTo>
                  <a:lnTo>
                    <a:pt x="327" y="71"/>
                  </a:lnTo>
                  <a:lnTo>
                    <a:pt x="326" y="72"/>
                  </a:lnTo>
                  <a:lnTo>
                    <a:pt x="325" y="73"/>
                  </a:lnTo>
                  <a:lnTo>
                    <a:pt x="324" y="74"/>
                  </a:lnTo>
                  <a:lnTo>
                    <a:pt x="324" y="74"/>
                  </a:lnTo>
                  <a:lnTo>
                    <a:pt x="321" y="73"/>
                  </a:lnTo>
                  <a:lnTo>
                    <a:pt x="320" y="72"/>
                  </a:lnTo>
                  <a:lnTo>
                    <a:pt x="319" y="65"/>
                  </a:lnTo>
                  <a:lnTo>
                    <a:pt x="319" y="60"/>
                  </a:lnTo>
                  <a:lnTo>
                    <a:pt x="319" y="60"/>
                  </a:lnTo>
                  <a:lnTo>
                    <a:pt x="318" y="54"/>
                  </a:lnTo>
                  <a:lnTo>
                    <a:pt x="315" y="49"/>
                  </a:lnTo>
                  <a:lnTo>
                    <a:pt x="310" y="44"/>
                  </a:lnTo>
                  <a:lnTo>
                    <a:pt x="304" y="40"/>
                  </a:lnTo>
                  <a:lnTo>
                    <a:pt x="296" y="37"/>
                  </a:lnTo>
                  <a:lnTo>
                    <a:pt x="286" y="34"/>
                  </a:lnTo>
                  <a:lnTo>
                    <a:pt x="272" y="32"/>
                  </a:lnTo>
                  <a:lnTo>
                    <a:pt x="255" y="31"/>
                  </a:lnTo>
                  <a:lnTo>
                    <a:pt x="189" y="29"/>
                  </a:lnTo>
                  <a:lnTo>
                    <a:pt x="189"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0"/>
            <p:cNvSpPr>
              <a:spLocks/>
            </p:cNvSpPr>
            <p:nvPr userDrawn="1"/>
          </p:nvSpPr>
          <p:spPr bwMode="auto">
            <a:xfrm>
              <a:off x="3115" y="659"/>
              <a:ext cx="110" cy="134"/>
            </a:xfrm>
            <a:custGeom>
              <a:avLst/>
              <a:gdLst>
                <a:gd name="T0" fmla="*/ 191 w 329"/>
                <a:gd name="T1" fmla="*/ 249 h 400"/>
                <a:gd name="T2" fmla="*/ 191 w 329"/>
                <a:gd name="T3" fmla="*/ 343 h 400"/>
                <a:gd name="T4" fmla="*/ 192 w 329"/>
                <a:gd name="T5" fmla="*/ 362 h 400"/>
                <a:gd name="T6" fmla="*/ 198 w 329"/>
                <a:gd name="T7" fmla="*/ 381 h 400"/>
                <a:gd name="T8" fmla="*/ 203 w 329"/>
                <a:gd name="T9" fmla="*/ 388 h 400"/>
                <a:gd name="T10" fmla="*/ 213 w 329"/>
                <a:gd name="T11" fmla="*/ 391 h 400"/>
                <a:gd name="T12" fmla="*/ 237 w 329"/>
                <a:gd name="T13" fmla="*/ 392 h 400"/>
                <a:gd name="T14" fmla="*/ 239 w 329"/>
                <a:gd name="T15" fmla="*/ 394 h 400"/>
                <a:gd name="T16" fmla="*/ 241 w 329"/>
                <a:gd name="T17" fmla="*/ 396 h 400"/>
                <a:gd name="T18" fmla="*/ 238 w 329"/>
                <a:gd name="T19" fmla="*/ 398 h 400"/>
                <a:gd name="T20" fmla="*/ 232 w 329"/>
                <a:gd name="T21" fmla="*/ 400 h 400"/>
                <a:gd name="T22" fmla="*/ 191 w 329"/>
                <a:gd name="T23" fmla="*/ 400 h 400"/>
                <a:gd name="T24" fmla="*/ 169 w 329"/>
                <a:gd name="T25" fmla="*/ 398 h 400"/>
                <a:gd name="T26" fmla="*/ 118 w 329"/>
                <a:gd name="T27" fmla="*/ 400 h 400"/>
                <a:gd name="T28" fmla="*/ 111 w 329"/>
                <a:gd name="T29" fmla="*/ 400 h 400"/>
                <a:gd name="T30" fmla="*/ 109 w 329"/>
                <a:gd name="T31" fmla="*/ 396 h 400"/>
                <a:gd name="T32" fmla="*/ 109 w 329"/>
                <a:gd name="T33" fmla="*/ 394 h 400"/>
                <a:gd name="T34" fmla="*/ 113 w 329"/>
                <a:gd name="T35" fmla="*/ 392 h 400"/>
                <a:gd name="T36" fmla="*/ 129 w 329"/>
                <a:gd name="T37" fmla="*/ 391 h 400"/>
                <a:gd name="T38" fmla="*/ 133 w 329"/>
                <a:gd name="T39" fmla="*/ 390 h 400"/>
                <a:gd name="T40" fmla="*/ 137 w 329"/>
                <a:gd name="T41" fmla="*/ 385 h 400"/>
                <a:gd name="T42" fmla="*/ 142 w 329"/>
                <a:gd name="T43" fmla="*/ 373 h 400"/>
                <a:gd name="T44" fmla="*/ 143 w 329"/>
                <a:gd name="T45" fmla="*/ 362 h 400"/>
                <a:gd name="T46" fmla="*/ 146 w 329"/>
                <a:gd name="T47" fmla="*/ 316 h 400"/>
                <a:gd name="T48" fmla="*/ 147 w 329"/>
                <a:gd name="T49" fmla="*/ 29 h 400"/>
                <a:gd name="T50" fmla="*/ 69 w 329"/>
                <a:gd name="T51" fmla="*/ 31 h 400"/>
                <a:gd name="T52" fmla="*/ 41 w 329"/>
                <a:gd name="T53" fmla="*/ 33 h 400"/>
                <a:gd name="T54" fmla="*/ 28 w 329"/>
                <a:gd name="T55" fmla="*/ 37 h 400"/>
                <a:gd name="T56" fmla="*/ 20 w 329"/>
                <a:gd name="T57" fmla="*/ 44 h 400"/>
                <a:gd name="T58" fmla="*/ 17 w 329"/>
                <a:gd name="T59" fmla="*/ 48 h 400"/>
                <a:gd name="T60" fmla="*/ 8 w 329"/>
                <a:gd name="T61" fmla="*/ 63 h 400"/>
                <a:gd name="T62" fmla="*/ 5 w 329"/>
                <a:gd name="T63" fmla="*/ 68 h 400"/>
                <a:gd name="T64" fmla="*/ 3 w 329"/>
                <a:gd name="T65" fmla="*/ 68 h 400"/>
                <a:gd name="T66" fmla="*/ 0 w 329"/>
                <a:gd name="T67" fmla="*/ 65 h 400"/>
                <a:gd name="T68" fmla="*/ 6 w 329"/>
                <a:gd name="T69" fmla="*/ 37 h 400"/>
                <a:gd name="T70" fmla="*/ 11 w 329"/>
                <a:gd name="T71" fmla="*/ 10 h 400"/>
                <a:gd name="T72" fmla="*/ 15 w 329"/>
                <a:gd name="T73" fmla="*/ 1 h 400"/>
                <a:gd name="T74" fmla="*/ 17 w 329"/>
                <a:gd name="T75" fmla="*/ 0 h 400"/>
                <a:gd name="T76" fmla="*/ 25 w 329"/>
                <a:gd name="T77" fmla="*/ 3 h 400"/>
                <a:gd name="T78" fmla="*/ 40 w 329"/>
                <a:gd name="T79" fmla="*/ 6 h 400"/>
                <a:gd name="T80" fmla="*/ 80 w 329"/>
                <a:gd name="T81" fmla="*/ 9 h 400"/>
                <a:gd name="T82" fmla="*/ 276 w 329"/>
                <a:gd name="T83" fmla="*/ 9 h 400"/>
                <a:gd name="T84" fmla="*/ 312 w 329"/>
                <a:gd name="T85" fmla="*/ 6 h 400"/>
                <a:gd name="T86" fmla="*/ 327 w 329"/>
                <a:gd name="T87" fmla="*/ 4 h 400"/>
                <a:gd name="T88" fmla="*/ 329 w 329"/>
                <a:gd name="T89" fmla="*/ 6 h 400"/>
                <a:gd name="T90" fmla="*/ 329 w 329"/>
                <a:gd name="T91" fmla="*/ 10 h 400"/>
                <a:gd name="T92" fmla="*/ 328 w 329"/>
                <a:gd name="T93" fmla="*/ 67 h 400"/>
                <a:gd name="T94" fmla="*/ 327 w 329"/>
                <a:gd name="T95" fmla="*/ 72 h 400"/>
                <a:gd name="T96" fmla="*/ 324 w 329"/>
                <a:gd name="T97" fmla="*/ 74 h 400"/>
                <a:gd name="T98" fmla="*/ 323 w 329"/>
                <a:gd name="T99" fmla="*/ 73 h 400"/>
                <a:gd name="T100" fmla="*/ 319 w 329"/>
                <a:gd name="T101" fmla="*/ 65 h 400"/>
                <a:gd name="T102" fmla="*/ 319 w 329"/>
                <a:gd name="T103" fmla="*/ 60 h 400"/>
                <a:gd name="T104" fmla="*/ 316 w 329"/>
                <a:gd name="T105" fmla="*/ 49 h 400"/>
                <a:gd name="T106" fmla="*/ 305 w 329"/>
                <a:gd name="T107" fmla="*/ 40 h 400"/>
                <a:gd name="T108" fmla="*/ 287 w 329"/>
                <a:gd name="T109" fmla="*/ 34 h 400"/>
                <a:gd name="T110" fmla="*/ 255 w 329"/>
                <a:gd name="T111" fmla="*/ 31 h 400"/>
                <a:gd name="T112" fmla="*/ 191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1" y="249"/>
                  </a:moveTo>
                  <a:lnTo>
                    <a:pt x="191" y="249"/>
                  </a:lnTo>
                  <a:lnTo>
                    <a:pt x="191" y="316"/>
                  </a:lnTo>
                  <a:lnTo>
                    <a:pt x="191" y="343"/>
                  </a:lnTo>
                  <a:lnTo>
                    <a:pt x="192" y="362"/>
                  </a:lnTo>
                  <a:lnTo>
                    <a:pt x="192" y="362"/>
                  </a:lnTo>
                  <a:lnTo>
                    <a:pt x="194" y="373"/>
                  </a:lnTo>
                  <a:lnTo>
                    <a:pt x="198" y="381"/>
                  </a:lnTo>
                  <a:lnTo>
                    <a:pt x="200" y="385"/>
                  </a:lnTo>
                  <a:lnTo>
                    <a:pt x="203" y="388"/>
                  </a:lnTo>
                  <a:lnTo>
                    <a:pt x="208" y="390"/>
                  </a:lnTo>
                  <a:lnTo>
                    <a:pt x="213" y="391"/>
                  </a:lnTo>
                  <a:lnTo>
                    <a:pt x="213" y="391"/>
                  </a:lnTo>
                  <a:lnTo>
                    <a:pt x="237" y="392"/>
                  </a:lnTo>
                  <a:lnTo>
                    <a:pt x="237" y="392"/>
                  </a:lnTo>
                  <a:lnTo>
                    <a:pt x="239" y="394"/>
                  </a:lnTo>
                  <a:lnTo>
                    <a:pt x="241" y="396"/>
                  </a:lnTo>
                  <a:lnTo>
                    <a:pt x="241" y="396"/>
                  </a:lnTo>
                  <a:lnTo>
                    <a:pt x="239" y="397"/>
                  </a:lnTo>
                  <a:lnTo>
                    <a:pt x="238" y="398"/>
                  </a:lnTo>
                  <a:lnTo>
                    <a:pt x="236" y="400"/>
                  </a:lnTo>
                  <a:lnTo>
                    <a:pt x="232" y="400"/>
                  </a:lnTo>
                  <a:lnTo>
                    <a:pt x="232" y="400"/>
                  </a:lnTo>
                  <a:lnTo>
                    <a:pt x="191" y="400"/>
                  </a:lnTo>
                  <a:lnTo>
                    <a:pt x="169" y="398"/>
                  </a:lnTo>
                  <a:lnTo>
                    <a:pt x="169" y="398"/>
                  </a:lnTo>
                  <a:lnTo>
                    <a:pt x="148" y="400"/>
                  </a:lnTo>
                  <a:lnTo>
                    <a:pt x="118" y="400"/>
                  </a:lnTo>
                  <a:lnTo>
                    <a:pt x="118" y="400"/>
                  </a:lnTo>
                  <a:lnTo>
                    <a:pt x="111" y="400"/>
                  </a:lnTo>
                  <a:lnTo>
                    <a:pt x="109" y="398"/>
                  </a:lnTo>
                  <a:lnTo>
                    <a:pt x="109" y="396"/>
                  </a:lnTo>
                  <a:lnTo>
                    <a:pt x="109" y="396"/>
                  </a:lnTo>
                  <a:lnTo>
                    <a:pt x="109" y="394"/>
                  </a:lnTo>
                  <a:lnTo>
                    <a:pt x="113" y="392"/>
                  </a:lnTo>
                  <a:lnTo>
                    <a:pt x="113" y="392"/>
                  </a:lnTo>
                  <a:lnTo>
                    <a:pt x="122" y="392"/>
                  </a:lnTo>
                  <a:lnTo>
                    <a:pt x="129" y="391"/>
                  </a:lnTo>
                  <a:lnTo>
                    <a:pt x="129" y="391"/>
                  </a:lnTo>
                  <a:lnTo>
                    <a:pt x="133" y="390"/>
                  </a:lnTo>
                  <a:lnTo>
                    <a:pt x="135" y="388"/>
                  </a:lnTo>
                  <a:lnTo>
                    <a:pt x="137" y="385"/>
                  </a:lnTo>
                  <a:lnTo>
                    <a:pt x="140" y="381"/>
                  </a:lnTo>
                  <a:lnTo>
                    <a:pt x="142" y="373"/>
                  </a:lnTo>
                  <a:lnTo>
                    <a:pt x="143" y="362"/>
                  </a:lnTo>
                  <a:lnTo>
                    <a:pt x="143" y="362"/>
                  </a:lnTo>
                  <a:lnTo>
                    <a:pt x="146" y="343"/>
                  </a:lnTo>
                  <a:lnTo>
                    <a:pt x="146" y="316"/>
                  </a:lnTo>
                  <a:lnTo>
                    <a:pt x="147" y="249"/>
                  </a:lnTo>
                  <a:lnTo>
                    <a:pt x="147" y="29"/>
                  </a:lnTo>
                  <a:lnTo>
                    <a:pt x="69" y="31"/>
                  </a:lnTo>
                  <a:lnTo>
                    <a:pt x="69" y="31"/>
                  </a:lnTo>
                  <a:lnTo>
                    <a:pt x="49" y="32"/>
                  </a:lnTo>
                  <a:lnTo>
                    <a:pt x="41" y="33"/>
                  </a:lnTo>
                  <a:lnTo>
                    <a:pt x="34" y="34"/>
                  </a:lnTo>
                  <a:lnTo>
                    <a:pt x="28" y="37"/>
                  </a:lnTo>
                  <a:lnTo>
                    <a:pt x="25" y="40"/>
                  </a:lnTo>
                  <a:lnTo>
                    <a:pt x="20" y="44"/>
                  </a:lnTo>
                  <a:lnTo>
                    <a:pt x="17" y="48"/>
                  </a:lnTo>
                  <a:lnTo>
                    <a:pt x="17" y="48"/>
                  </a:lnTo>
                  <a:lnTo>
                    <a:pt x="11" y="57"/>
                  </a:lnTo>
                  <a:lnTo>
                    <a:pt x="8" y="63"/>
                  </a:lnTo>
                  <a:lnTo>
                    <a:pt x="8" y="63"/>
                  </a:lnTo>
                  <a:lnTo>
                    <a:pt x="5" y="68"/>
                  </a:lnTo>
                  <a:lnTo>
                    <a:pt x="3" y="68"/>
                  </a:lnTo>
                  <a:lnTo>
                    <a:pt x="3" y="68"/>
                  </a:lnTo>
                  <a:lnTo>
                    <a:pt x="1" y="67"/>
                  </a:lnTo>
                  <a:lnTo>
                    <a:pt x="0" y="65"/>
                  </a:lnTo>
                  <a:lnTo>
                    <a:pt x="0" y="65"/>
                  </a:lnTo>
                  <a:lnTo>
                    <a:pt x="6" y="37"/>
                  </a:lnTo>
                  <a:lnTo>
                    <a:pt x="11" y="10"/>
                  </a:lnTo>
                  <a:lnTo>
                    <a:pt x="11" y="10"/>
                  </a:lnTo>
                  <a:lnTo>
                    <a:pt x="14" y="4"/>
                  </a:lnTo>
                  <a:lnTo>
                    <a:pt x="15" y="1"/>
                  </a:lnTo>
                  <a:lnTo>
                    <a:pt x="17" y="0"/>
                  </a:lnTo>
                  <a:lnTo>
                    <a:pt x="17" y="0"/>
                  </a:lnTo>
                  <a:lnTo>
                    <a:pt x="20" y="1"/>
                  </a:lnTo>
                  <a:lnTo>
                    <a:pt x="25" y="3"/>
                  </a:lnTo>
                  <a:lnTo>
                    <a:pt x="31" y="5"/>
                  </a:lnTo>
                  <a:lnTo>
                    <a:pt x="40" y="6"/>
                  </a:lnTo>
                  <a:lnTo>
                    <a:pt x="40" y="6"/>
                  </a:lnTo>
                  <a:lnTo>
                    <a:pt x="80" y="9"/>
                  </a:lnTo>
                  <a:lnTo>
                    <a:pt x="276" y="9"/>
                  </a:lnTo>
                  <a:lnTo>
                    <a:pt x="276" y="9"/>
                  </a:lnTo>
                  <a:lnTo>
                    <a:pt x="296" y="9"/>
                  </a:lnTo>
                  <a:lnTo>
                    <a:pt x="312" y="6"/>
                  </a:lnTo>
                  <a:lnTo>
                    <a:pt x="327" y="4"/>
                  </a:lnTo>
                  <a:lnTo>
                    <a:pt x="327" y="4"/>
                  </a:lnTo>
                  <a:lnTo>
                    <a:pt x="328" y="4"/>
                  </a:lnTo>
                  <a:lnTo>
                    <a:pt x="329" y="6"/>
                  </a:lnTo>
                  <a:lnTo>
                    <a:pt x="329" y="10"/>
                  </a:lnTo>
                  <a:lnTo>
                    <a:pt x="329" y="10"/>
                  </a:lnTo>
                  <a:lnTo>
                    <a:pt x="328" y="67"/>
                  </a:lnTo>
                  <a:lnTo>
                    <a:pt x="328" y="67"/>
                  </a:lnTo>
                  <a:lnTo>
                    <a:pt x="328" y="71"/>
                  </a:lnTo>
                  <a:lnTo>
                    <a:pt x="327" y="72"/>
                  </a:lnTo>
                  <a:lnTo>
                    <a:pt x="325" y="73"/>
                  </a:lnTo>
                  <a:lnTo>
                    <a:pt x="324" y="74"/>
                  </a:lnTo>
                  <a:lnTo>
                    <a:pt x="324" y="74"/>
                  </a:lnTo>
                  <a:lnTo>
                    <a:pt x="323" y="73"/>
                  </a:lnTo>
                  <a:lnTo>
                    <a:pt x="322" y="72"/>
                  </a:lnTo>
                  <a:lnTo>
                    <a:pt x="319" y="65"/>
                  </a:lnTo>
                  <a:lnTo>
                    <a:pt x="319" y="60"/>
                  </a:lnTo>
                  <a:lnTo>
                    <a:pt x="319" y="60"/>
                  </a:lnTo>
                  <a:lnTo>
                    <a:pt x="318" y="54"/>
                  </a:lnTo>
                  <a:lnTo>
                    <a:pt x="316" y="49"/>
                  </a:lnTo>
                  <a:lnTo>
                    <a:pt x="311" y="44"/>
                  </a:lnTo>
                  <a:lnTo>
                    <a:pt x="305" y="40"/>
                  </a:lnTo>
                  <a:lnTo>
                    <a:pt x="298" y="37"/>
                  </a:lnTo>
                  <a:lnTo>
                    <a:pt x="287" y="34"/>
                  </a:lnTo>
                  <a:lnTo>
                    <a:pt x="272" y="32"/>
                  </a:lnTo>
                  <a:lnTo>
                    <a:pt x="255" y="31"/>
                  </a:lnTo>
                  <a:lnTo>
                    <a:pt x="191" y="29"/>
                  </a:lnTo>
                  <a:lnTo>
                    <a:pt x="191"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1"/>
            <p:cNvSpPr>
              <a:spLocks noEditPoints="1"/>
            </p:cNvSpPr>
            <p:nvPr userDrawn="1"/>
          </p:nvSpPr>
          <p:spPr bwMode="auto">
            <a:xfrm>
              <a:off x="3271" y="659"/>
              <a:ext cx="136" cy="136"/>
            </a:xfrm>
            <a:custGeom>
              <a:avLst/>
              <a:gdLst>
                <a:gd name="T0" fmla="*/ 226 w 409"/>
                <a:gd name="T1" fmla="*/ 1 h 407"/>
                <a:gd name="T2" fmla="*/ 286 w 409"/>
                <a:gd name="T3" fmla="*/ 14 h 407"/>
                <a:gd name="T4" fmla="*/ 337 w 409"/>
                <a:gd name="T5" fmla="*/ 40 h 407"/>
                <a:gd name="T6" fmla="*/ 375 w 409"/>
                <a:gd name="T7" fmla="*/ 80 h 407"/>
                <a:gd name="T8" fmla="*/ 400 w 409"/>
                <a:gd name="T9" fmla="*/ 133 h 407"/>
                <a:gd name="T10" fmla="*/ 409 w 409"/>
                <a:gd name="T11" fmla="*/ 194 h 407"/>
                <a:gd name="T12" fmla="*/ 405 w 409"/>
                <a:gd name="T13" fmla="*/ 237 h 407"/>
                <a:gd name="T14" fmla="*/ 386 w 409"/>
                <a:gd name="T15" fmla="*/ 295 h 407"/>
                <a:gd name="T16" fmla="*/ 352 w 409"/>
                <a:gd name="T17" fmla="*/ 345 h 407"/>
                <a:gd name="T18" fmla="*/ 305 w 409"/>
                <a:gd name="T19" fmla="*/ 381 h 407"/>
                <a:gd name="T20" fmla="*/ 247 w 409"/>
                <a:gd name="T21" fmla="*/ 403 h 407"/>
                <a:gd name="T22" fmla="*/ 202 w 409"/>
                <a:gd name="T23" fmla="*/ 407 h 407"/>
                <a:gd name="T24" fmla="*/ 130 w 409"/>
                <a:gd name="T25" fmla="*/ 396 h 407"/>
                <a:gd name="T26" fmla="*/ 76 w 409"/>
                <a:gd name="T27" fmla="*/ 367 h 407"/>
                <a:gd name="T28" fmla="*/ 37 w 409"/>
                <a:gd name="T29" fmla="*/ 326 h 407"/>
                <a:gd name="T30" fmla="*/ 11 w 409"/>
                <a:gd name="T31" fmla="*/ 275 h 407"/>
                <a:gd name="T32" fmla="*/ 0 w 409"/>
                <a:gd name="T33" fmla="*/ 221 h 407"/>
                <a:gd name="T34" fmla="*/ 0 w 409"/>
                <a:gd name="T35" fmla="*/ 187 h 407"/>
                <a:gd name="T36" fmla="*/ 13 w 409"/>
                <a:gd name="T37" fmla="*/ 136 h 407"/>
                <a:gd name="T38" fmla="*/ 37 w 409"/>
                <a:gd name="T39" fmla="*/ 86 h 407"/>
                <a:gd name="T40" fmla="*/ 77 w 409"/>
                <a:gd name="T41" fmla="*/ 43 h 407"/>
                <a:gd name="T42" fmla="*/ 133 w 409"/>
                <a:gd name="T43" fmla="*/ 12 h 407"/>
                <a:gd name="T44" fmla="*/ 204 w 409"/>
                <a:gd name="T45" fmla="*/ 0 h 407"/>
                <a:gd name="T46" fmla="*/ 225 w 409"/>
                <a:gd name="T47" fmla="*/ 388 h 407"/>
                <a:gd name="T48" fmla="*/ 258 w 409"/>
                <a:gd name="T49" fmla="*/ 381 h 407"/>
                <a:gd name="T50" fmla="*/ 293 w 409"/>
                <a:gd name="T51" fmla="*/ 364 h 407"/>
                <a:gd name="T52" fmla="*/ 326 w 409"/>
                <a:gd name="T53" fmla="*/ 332 h 407"/>
                <a:gd name="T54" fmla="*/ 350 w 409"/>
                <a:gd name="T55" fmla="*/ 282 h 407"/>
                <a:gd name="T56" fmla="*/ 360 w 409"/>
                <a:gd name="T57" fmla="*/ 209 h 407"/>
                <a:gd name="T58" fmla="*/ 356 w 409"/>
                <a:gd name="T59" fmla="*/ 165 h 407"/>
                <a:gd name="T60" fmla="*/ 339 w 409"/>
                <a:gd name="T61" fmla="*/ 109 h 407"/>
                <a:gd name="T62" fmla="*/ 311 w 409"/>
                <a:gd name="T63" fmla="*/ 67 h 407"/>
                <a:gd name="T64" fmla="*/ 275 w 409"/>
                <a:gd name="T65" fmla="*/ 37 h 407"/>
                <a:gd name="T66" fmla="*/ 232 w 409"/>
                <a:gd name="T67" fmla="*/ 21 h 407"/>
                <a:gd name="T68" fmla="*/ 202 w 409"/>
                <a:gd name="T69" fmla="*/ 17 h 407"/>
                <a:gd name="T70" fmla="*/ 155 w 409"/>
                <a:gd name="T71" fmla="*/ 23 h 407"/>
                <a:gd name="T72" fmla="*/ 116 w 409"/>
                <a:gd name="T73" fmla="*/ 41 h 407"/>
                <a:gd name="T74" fmla="*/ 83 w 409"/>
                <a:gd name="T75" fmla="*/ 72 h 407"/>
                <a:gd name="T76" fmla="*/ 61 w 409"/>
                <a:gd name="T77" fmla="*/ 114 h 407"/>
                <a:gd name="T78" fmla="*/ 50 w 409"/>
                <a:gd name="T79" fmla="*/ 168 h 407"/>
                <a:gd name="T80" fmla="*/ 50 w 409"/>
                <a:gd name="T81" fmla="*/ 210 h 407"/>
                <a:gd name="T82" fmla="*/ 62 w 409"/>
                <a:gd name="T83" fmla="*/ 271 h 407"/>
                <a:gd name="T84" fmla="*/ 87 w 409"/>
                <a:gd name="T85" fmla="*/ 320 h 407"/>
                <a:gd name="T86" fmla="*/ 122 w 409"/>
                <a:gd name="T87" fmla="*/ 357 h 407"/>
                <a:gd name="T88" fmla="*/ 165 w 409"/>
                <a:gd name="T89" fmla="*/ 379 h 407"/>
                <a:gd name="T90" fmla="*/ 215 w 409"/>
                <a:gd name="T91" fmla="*/ 38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9" h="407">
                  <a:moveTo>
                    <a:pt x="204" y="0"/>
                  </a:moveTo>
                  <a:lnTo>
                    <a:pt x="204" y="0"/>
                  </a:lnTo>
                  <a:lnTo>
                    <a:pt x="226" y="1"/>
                  </a:lnTo>
                  <a:lnTo>
                    <a:pt x="247" y="4"/>
                  </a:lnTo>
                  <a:lnTo>
                    <a:pt x="267" y="7"/>
                  </a:lnTo>
                  <a:lnTo>
                    <a:pt x="286" y="14"/>
                  </a:lnTo>
                  <a:lnTo>
                    <a:pt x="304" y="21"/>
                  </a:lnTo>
                  <a:lnTo>
                    <a:pt x="321" y="31"/>
                  </a:lnTo>
                  <a:lnTo>
                    <a:pt x="337" y="40"/>
                  </a:lnTo>
                  <a:lnTo>
                    <a:pt x="351" y="52"/>
                  </a:lnTo>
                  <a:lnTo>
                    <a:pt x="363" y="66"/>
                  </a:lnTo>
                  <a:lnTo>
                    <a:pt x="375" y="80"/>
                  </a:lnTo>
                  <a:lnTo>
                    <a:pt x="385" y="96"/>
                  </a:lnTo>
                  <a:lnTo>
                    <a:pt x="394" y="113"/>
                  </a:lnTo>
                  <a:lnTo>
                    <a:pt x="400" y="133"/>
                  </a:lnTo>
                  <a:lnTo>
                    <a:pt x="405" y="152"/>
                  </a:lnTo>
                  <a:lnTo>
                    <a:pt x="408" y="173"/>
                  </a:lnTo>
                  <a:lnTo>
                    <a:pt x="409" y="194"/>
                  </a:lnTo>
                  <a:lnTo>
                    <a:pt x="409" y="194"/>
                  </a:lnTo>
                  <a:lnTo>
                    <a:pt x="408" y="216"/>
                  </a:lnTo>
                  <a:lnTo>
                    <a:pt x="405" y="237"/>
                  </a:lnTo>
                  <a:lnTo>
                    <a:pt x="401" y="258"/>
                  </a:lnTo>
                  <a:lnTo>
                    <a:pt x="394" y="277"/>
                  </a:lnTo>
                  <a:lnTo>
                    <a:pt x="386" y="295"/>
                  </a:lnTo>
                  <a:lnTo>
                    <a:pt x="377" y="313"/>
                  </a:lnTo>
                  <a:lnTo>
                    <a:pt x="365" y="329"/>
                  </a:lnTo>
                  <a:lnTo>
                    <a:pt x="352" y="345"/>
                  </a:lnTo>
                  <a:lnTo>
                    <a:pt x="338" y="358"/>
                  </a:lnTo>
                  <a:lnTo>
                    <a:pt x="322" y="371"/>
                  </a:lnTo>
                  <a:lnTo>
                    <a:pt x="305" y="381"/>
                  </a:lnTo>
                  <a:lnTo>
                    <a:pt x="287" y="390"/>
                  </a:lnTo>
                  <a:lnTo>
                    <a:pt x="267" y="397"/>
                  </a:lnTo>
                  <a:lnTo>
                    <a:pt x="247" y="403"/>
                  </a:lnTo>
                  <a:lnTo>
                    <a:pt x="225" y="406"/>
                  </a:lnTo>
                  <a:lnTo>
                    <a:pt x="202" y="407"/>
                  </a:lnTo>
                  <a:lnTo>
                    <a:pt x="202" y="407"/>
                  </a:lnTo>
                  <a:lnTo>
                    <a:pt x="176" y="406"/>
                  </a:lnTo>
                  <a:lnTo>
                    <a:pt x="152" y="402"/>
                  </a:lnTo>
                  <a:lnTo>
                    <a:pt x="130" y="396"/>
                  </a:lnTo>
                  <a:lnTo>
                    <a:pt x="111" y="389"/>
                  </a:lnTo>
                  <a:lnTo>
                    <a:pt x="93" y="379"/>
                  </a:lnTo>
                  <a:lnTo>
                    <a:pt x="76" y="367"/>
                  </a:lnTo>
                  <a:lnTo>
                    <a:pt x="61" y="355"/>
                  </a:lnTo>
                  <a:lnTo>
                    <a:pt x="48" y="340"/>
                  </a:lnTo>
                  <a:lnTo>
                    <a:pt x="37" y="326"/>
                  </a:lnTo>
                  <a:lnTo>
                    <a:pt x="27" y="309"/>
                  </a:lnTo>
                  <a:lnTo>
                    <a:pt x="19" y="292"/>
                  </a:lnTo>
                  <a:lnTo>
                    <a:pt x="11" y="275"/>
                  </a:lnTo>
                  <a:lnTo>
                    <a:pt x="7" y="256"/>
                  </a:lnTo>
                  <a:lnTo>
                    <a:pt x="3" y="239"/>
                  </a:lnTo>
                  <a:lnTo>
                    <a:pt x="0" y="221"/>
                  </a:lnTo>
                  <a:lnTo>
                    <a:pt x="0" y="203"/>
                  </a:lnTo>
                  <a:lnTo>
                    <a:pt x="0" y="203"/>
                  </a:lnTo>
                  <a:lnTo>
                    <a:pt x="0" y="187"/>
                  </a:lnTo>
                  <a:lnTo>
                    <a:pt x="3" y="170"/>
                  </a:lnTo>
                  <a:lnTo>
                    <a:pt x="7" y="153"/>
                  </a:lnTo>
                  <a:lnTo>
                    <a:pt x="13" y="136"/>
                  </a:lnTo>
                  <a:lnTo>
                    <a:pt x="19" y="119"/>
                  </a:lnTo>
                  <a:lnTo>
                    <a:pt x="27" y="102"/>
                  </a:lnTo>
                  <a:lnTo>
                    <a:pt x="37" y="86"/>
                  </a:lnTo>
                  <a:lnTo>
                    <a:pt x="49" y="71"/>
                  </a:lnTo>
                  <a:lnTo>
                    <a:pt x="62" y="56"/>
                  </a:lnTo>
                  <a:lnTo>
                    <a:pt x="77" y="43"/>
                  </a:lnTo>
                  <a:lnTo>
                    <a:pt x="94" y="31"/>
                  </a:lnTo>
                  <a:lnTo>
                    <a:pt x="112" y="20"/>
                  </a:lnTo>
                  <a:lnTo>
                    <a:pt x="133" y="12"/>
                  </a:lnTo>
                  <a:lnTo>
                    <a:pt x="155" y="5"/>
                  </a:lnTo>
                  <a:lnTo>
                    <a:pt x="179" y="1"/>
                  </a:lnTo>
                  <a:lnTo>
                    <a:pt x="204" y="0"/>
                  </a:lnTo>
                  <a:close/>
                  <a:moveTo>
                    <a:pt x="215" y="388"/>
                  </a:moveTo>
                  <a:lnTo>
                    <a:pt x="215" y="388"/>
                  </a:lnTo>
                  <a:lnTo>
                    <a:pt x="225" y="388"/>
                  </a:lnTo>
                  <a:lnTo>
                    <a:pt x="236" y="386"/>
                  </a:lnTo>
                  <a:lnTo>
                    <a:pt x="247" y="384"/>
                  </a:lnTo>
                  <a:lnTo>
                    <a:pt x="258" y="381"/>
                  </a:lnTo>
                  <a:lnTo>
                    <a:pt x="270" y="377"/>
                  </a:lnTo>
                  <a:lnTo>
                    <a:pt x="282" y="371"/>
                  </a:lnTo>
                  <a:lnTo>
                    <a:pt x="293" y="364"/>
                  </a:lnTo>
                  <a:lnTo>
                    <a:pt x="305" y="355"/>
                  </a:lnTo>
                  <a:lnTo>
                    <a:pt x="316" y="345"/>
                  </a:lnTo>
                  <a:lnTo>
                    <a:pt x="326" y="332"/>
                  </a:lnTo>
                  <a:lnTo>
                    <a:pt x="335" y="318"/>
                  </a:lnTo>
                  <a:lnTo>
                    <a:pt x="343" y="301"/>
                  </a:lnTo>
                  <a:lnTo>
                    <a:pt x="350" y="282"/>
                  </a:lnTo>
                  <a:lnTo>
                    <a:pt x="355" y="260"/>
                  </a:lnTo>
                  <a:lnTo>
                    <a:pt x="358" y="237"/>
                  </a:lnTo>
                  <a:lnTo>
                    <a:pt x="360" y="209"/>
                  </a:lnTo>
                  <a:lnTo>
                    <a:pt x="360" y="209"/>
                  </a:lnTo>
                  <a:lnTo>
                    <a:pt x="358" y="187"/>
                  </a:lnTo>
                  <a:lnTo>
                    <a:pt x="356" y="165"/>
                  </a:lnTo>
                  <a:lnTo>
                    <a:pt x="351" y="146"/>
                  </a:lnTo>
                  <a:lnTo>
                    <a:pt x="346" y="126"/>
                  </a:lnTo>
                  <a:lnTo>
                    <a:pt x="339" y="109"/>
                  </a:lnTo>
                  <a:lnTo>
                    <a:pt x="331" y="94"/>
                  </a:lnTo>
                  <a:lnTo>
                    <a:pt x="322" y="80"/>
                  </a:lnTo>
                  <a:lnTo>
                    <a:pt x="311" y="67"/>
                  </a:lnTo>
                  <a:lnTo>
                    <a:pt x="300" y="56"/>
                  </a:lnTo>
                  <a:lnTo>
                    <a:pt x="287" y="45"/>
                  </a:lnTo>
                  <a:lnTo>
                    <a:pt x="275" y="37"/>
                  </a:lnTo>
                  <a:lnTo>
                    <a:pt x="260" y="31"/>
                  </a:lnTo>
                  <a:lnTo>
                    <a:pt x="247" y="24"/>
                  </a:lnTo>
                  <a:lnTo>
                    <a:pt x="232" y="21"/>
                  </a:lnTo>
                  <a:lnTo>
                    <a:pt x="216" y="18"/>
                  </a:lnTo>
                  <a:lnTo>
                    <a:pt x="202" y="17"/>
                  </a:lnTo>
                  <a:lnTo>
                    <a:pt x="202" y="17"/>
                  </a:lnTo>
                  <a:lnTo>
                    <a:pt x="185" y="18"/>
                  </a:lnTo>
                  <a:lnTo>
                    <a:pt x="170" y="21"/>
                  </a:lnTo>
                  <a:lnTo>
                    <a:pt x="155" y="23"/>
                  </a:lnTo>
                  <a:lnTo>
                    <a:pt x="141" y="28"/>
                  </a:lnTo>
                  <a:lnTo>
                    <a:pt x="128" y="34"/>
                  </a:lnTo>
                  <a:lnTo>
                    <a:pt x="116" y="41"/>
                  </a:lnTo>
                  <a:lnTo>
                    <a:pt x="104" y="51"/>
                  </a:lnTo>
                  <a:lnTo>
                    <a:pt x="93" y="61"/>
                  </a:lnTo>
                  <a:lnTo>
                    <a:pt x="83" y="72"/>
                  </a:lnTo>
                  <a:lnTo>
                    <a:pt x="74" y="85"/>
                  </a:lnTo>
                  <a:lnTo>
                    <a:pt x="67" y="99"/>
                  </a:lnTo>
                  <a:lnTo>
                    <a:pt x="61" y="114"/>
                  </a:lnTo>
                  <a:lnTo>
                    <a:pt x="56" y="130"/>
                  </a:lnTo>
                  <a:lnTo>
                    <a:pt x="53" y="148"/>
                  </a:lnTo>
                  <a:lnTo>
                    <a:pt x="50" y="168"/>
                  </a:lnTo>
                  <a:lnTo>
                    <a:pt x="50" y="188"/>
                  </a:lnTo>
                  <a:lnTo>
                    <a:pt x="50" y="188"/>
                  </a:lnTo>
                  <a:lnTo>
                    <a:pt x="50" y="210"/>
                  </a:lnTo>
                  <a:lnTo>
                    <a:pt x="53" y="232"/>
                  </a:lnTo>
                  <a:lnTo>
                    <a:pt x="57" y="252"/>
                  </a:lnTo>
                  <a:lnTo>
                    <a:pt x="62" y="271"/>
                  </a:lnTo>
                  <a:lnTo>
                    <a:pt x="70" y="288"/>
                  </a:lnTo>
                  <a:lnTo>
                    <a:pt x="78" y="305"/>
                  </a:lnTo>
                  <a:lnTo>
                    <a:pt x="87" y="320"/>
                  </a:lnTo>
                  <a:lnTo>
                    <a:pt x="98" y="334"/>
                  </a:lnTo>
                  <a:lnTo>
                    <a:pt x="110" y="346"/>
                  </a:lnTo>
                  <a:lnTo>
                    <a:pt x="122" y="357"/>
                  </a:lnTo>
                  <a:lnTo>
                    <a:pt x="136" y="366"/>
                  </a:lnTo>
                  <a:lnTo>
                    <a:pt x="151" y="373"/>
                  </a:lnTo>
                  <a:lnTo>
                    <a:pt x="165" y="379"/>
                  </a:lnTo>
                  <a:lnTo>
                    <a:pt x="182" y="384"/>
                  </a:lnTo>
                  <a:lnTo>
                    <a:pt x="198" y="386"/>
                  </a:lnTo>
                  <a:lnTo>
                    <a:pt x="215" y="388"/>
                  </a:lnTo>
                  <a:lnTo>
                    <a:pt x="215"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4"/>
            <p:cNvSpPr>
              <a:spLocks noEditPoints="1"/>
            </p:cNvSpPr>
            <p:nvPr userDrawn="1"/>
          </p:nvSpPr>
          <p:spPr bwMode="auto">
            <a:xfrm>
              <a:off x="3472" y="662"/>
              <a:ext cx="131" cy="131"/>
            </a:xfrm>
            <a:custGeom>
              <a:avLst/>
              <a:gdLst>
                <a:gd name="T0" fmla="*/ 43 w 392"/>
                <a:gd name="T1" fmla="*/ 39 h 393"/>
                <a:gd name="T2" fmla="*/ 39 w 392"/>
                <a:gd name="T3" fmla="*/ 19 h 393"/>
                <a:gd name="T4" fmla="*/ 22 w 392"/>
                <a:gd name="T5" fmla="*/ 9 h 393"/>
                <a:gd name="T6" fmla="*/ 3 w 392"/>
                <a:gd name="T7" fmla="*/ 8 h 393"/>
                <a:gd name="T8" fmla="*/ 0 w 392"/>
                <a:gd name="T9" fmla="*/ 3 h 393"/>
                <a:gd name="T10" fmla="*/ 45 w 392"/>
                <a:gd name="T11" fmla="*/ 2 h 393"/>
                <a:gd name="T12" fmla="*/ 127 w 392"/>
                <a:gd name="T13" fmla="*/ 0 h 393"/>
                <a:gd name="T14" fmla="*/ 189 w 392"/>
                <a:gd name="T15" fmla="*/ 8 h 393"/>
                <a:gd name="T16" fmla="*/ 223 w 392"/>
                <a:gd name="T17" fmla="*/ 24 h 393"/>
                <a:gd name="T18" fmla="*/ 246 w 392"/>
                <a:gd name="T19" fmla="*/ 49 h 393"/>
                <a:gd name="T20" fmla="*/ 258 w 392"/>
                <a:gd name="T21" fmla="*/ 94 h 393"/>
                <a:gd name="T22" fmla="*/ 251 w 392"/>
                <a:gd name="T23" fmla="*/ 138 h 393"/>
                <a:gd name="T24" fmla="*/ 212 w 392"/>
                <a:gd name="T25" fmla="*/ 198 h 393"/>
                <a:gd name="T26" fmla="*/ 280 w 392"/>
                <a:gd name="T27" fmla="*/ 320 h 393"/>
                <a:gd name="T28" fmla="*/ 324 w 392"/>
                <a:gd name="T29" fmla="*/ 365 h 393"/>
                <a:gd name="T30" fmla="*/ 355 w 392"/>
                <a:gd name="T31" fmla="*/ 382 h 393"/>
                <a:gd name="T32" fmla="*/ 387 w 392"/>
                <a:gd name="T33" fmla="*/ 385 h 393"/>
                <a:gd name="T34" fmla="*/ 392 w 392"/>
                <a:gd name="T35" fmla="*/ 389 h 393"/>
                <a:gd name="T36" fmla="*/ 343 w 392"/>
                <a:gd name="T37" fmla="*/ 393 h 393"/>
                <a:gd name="T38" fmla="*/ 297 w 392"/>
                <a:gd name="T39" fmla="*/ 388 h 393"/>
                <a:gd name="T40" fmla="*/ 270 w 392"/>
                <a:gd name="T41" fmla="*/ 372 h 393"/>
                <a:gd name="T42" fmla="*/ 217 w 392"/>
                <a:gd name="T43" fmla="*/ 306 h 393"/>
                <a:gd name="T44" fmla="*/ 160 w 392"/>
                <a:gd name="T45" fmla="*/ 230 h 393"/>
                <a:gd name="T46" fmla="*/ 90 w 392"/>
                <a:gd name="T47" fmla="*/ 226 h 393"/>
                <a:gd name="T48" fmla="*/ 86 w 392"/>
                <a:gd name="T49" fmla="*/ 242 h 393"/>
                <a:gd name="T50" fmla="*/ 88 w 392"/>
                <a:gd name="T51" fmla="*/ 355 h 393"/>
                <a:gd name="T52" fmla="*/ 99 w 392"/>
                <a:gd name="T53" fmla="*/ 381 h 393"/>
                <a:gd name="T54" fmla="*/ 132 w 392"/>
                <a:gd name="T55" fmla="*/ 385 h 393"/>
                <a:gd name="T56" fmla="*/ 137 w 392"/>
                <a:gd name="T57" fmla="*/ 389 h 393"/>
                <a:gd name="T58" fmla="*/ 128 w 392"/>
                <a:gd name="T59" fmla="*/ 393 h 393"/>
                <a:gd name="T60" fmla="*/ 64 w 392"/>
                <a:gd name="T61" fmla="*/ 391 h 393"/>
                <a:gd name="T62" fmla="*/ 10 w 392"/>
                <a:gd name="T63" fmla="*/ 393 h 393"/>
                <a:gd name="T64" fmla="*/ 8 w 392"/>
                <a:gd name="T65" fmla="*/ 387 h 393"/>
                <a:gd name="T66" fmla="*/ 27 w 392"/>
                <a:gd name="T67" fmla="*/ 384 h 393"/>
                <a:gd name="T68" fmla="*/ 36 w 392"/>
                <a:gd name="T69" fmla="*/ 378 h 393"/>
                <a:gd name="T70" fmla="*/ 42 w 392"/>
                <a:gd name="T71" fmla="*/ 355 h 393"/>
                <a:gd name="T72" fmla="*/ 45 w 392"/>
                <a:gd name="T73" fmla="*/ 151 h 393"/>
                <a:gd name="T74" fmla="*/ 90 w 392"/>
                <a:gd name="T75" fmla="*/ 202 h 393"/>
                <a:gd name="T76" fmla="*/ 127 w 392"/>
                <a:gd name="T77" fmla="*/ 211 h 393"/>
                <a:gd name="T78" fmla="*/ 164 w 392"/>
                <a:gd name="T79" fmla="*/ 209 h 393"/>
                <a:gd name="T80" fmla="*/ 190 w 392"/>
                <a:gd name="T81" fmla="*/ 196 h 393"/>
                <a:gd name="T82" fmla="*/ 210 w 392"/>
                <a:gd name="T83" fmla="*/ 161 h 393"/>
                <a:gd name="T84" fmla="*/ 215 w 392"/>
                <a:gd name="T85" fmla="*/ 121 h 393"/>
                <a:gd name="T86" fmla="*/ 209 w 392"/>
                <a:gd name="T87" fmla="*/ 77 h 393"/>
                <a:gd name="T88" fmla="*/ 190 w 392"/>
                <a:gd name="T89" fmla="*/ 44 h 393"/>
                <a:gd name="T90" fmla="*/ 162 w 392"/>
                <a:gd name="T91" fmla="*/ 25 h 393"/>
                <a:gd name="T92" fmla="*/ 125 w 392"/>
                <a:gd name="T93" fmla="*/ 17 h 393"/>
                <a:gd name="T94" fmla="*/ 91 w 392"/>
                <a:gd name="T95" fmla="*/ 2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2" h="393">
                  <a:moveTo>
                    <a:pt x="45" y="151"/>
                  </a:moveTo>
                  <a:lnTo>
                    <a:pt x="45" y="151"/>
                  </a:lnTo>
                  <a:lnTo>
                    <a:pt x="45" y="71"/>
                  </a:lnTo>
                  <a:lnTo>
                    <a:pt x="43" y="39"/>
                  </a:lnTo>
                  <a:lnTo>
                    <a:pt x="43" y="39"/>
                  </a:lnTo>
                  <a:lnTo>
                    <a:pt x="42" y="27"/>
                  </a:lnTo>
                  <a:lnTo>
                    <a:pt x="41" y="22"/>
                  </a:lnTo>
                  <a:lnTo>
                    <a:pt x="39" y="19"/>
                  </a:lnTo>
                  <a:lnTo>
                    <a:pt x="36" y="15"/>
                  </a:lnTo>
                  <a:lnTo>
                    <a:pt x="33" y="13"/>
                  </a:lnTo>
                  <a:lnTo>
                    <a:pt x="28" y="11"/>
                  </a:lnTo>
                  <a:lnTo>
                    <a:pt x="22" y="9"/>
                  </a:lnTo>
                  <a:lnTo>
                    <a:pt x="22" y="9"/>
                  </a:lnTo>
                  <a:lnTo>
                    <a:pt x="13" y="8"/>
                  </a:lnTo>
                  <a:lnTo>
                    <a:pt x="3" y="8"/>
                  </a:lnTo>
                  <a:lnTo>
                    <a:pt x="3" y="8"/>
                  </a:lnTo>
                  <a:lnTo>
                    <a:pt x="1" y="7"/>
                  </a:lnTo>
                  <a:lnTo>
                    <a:pt x="0" y="4"/>
                  </a:lnTo>
                  <a:lnTo>
                    <a:pt x="0" y="4"/>
                  </a:lnTo>
                  <a:lnTo>
                    <a:pt x="0" y="3"/>
                  </a:lnTo>
                  <a:lnTo>
                    <a:pt x="2" y="2"/>
                  </a:lnTo>
                  <a:lnTo>
                    <a:pt x="8" y="0"/>
                  </a:lnTo>
                  <a:lnTo>
                    <a:pt x="8" y="0"/>
                  </a:lnTo>
                  <a:lnTo>
                    <a:pt x="45" y="2"/>
                  </a:lnTo>
                  <a:lnTo>
                    <a:pt x="67" y="2"/>
                  </a:lnTo>
                  <a:lnTo>
                    <a:pt x="67" y="2"/>
                  </a:lnTo>
                  <a:lnTo>
                    <a:pt x="127" y="0"/>
                  </a:lnTo>
                  <a:lnTo>
                    <a:pt x="127" y="0"/>
                  </a:lnTo>
                  <a:lnTo>
                    <a:pt x="153" y="2"/>
                  </a:lnTo>
                  <a:lnTo>
                    <a:pt x="165" y="3"/>
                  </a:lnTo>
                  <a:lnTo>
                    <a:pt x="177" y="4"/>
                  </a:lnTo>
                  <a:lnTo>
                    <a:pt x="189" y="8"/>
                  </a:lnTo>
                  <a:lnTo>
                    <a:pt x="201" y="11"/>
                  </a:lnTo>
                  <a:lnTo>
                    <a:pt x="212" y="16"/>
                  </a:lnTo>
                  <a:lnTo>
                    <a:pt x="223" y="24"/>
                  </a:lnTo>
                  <a:lnTo>
                    <a:pt x="223" y="24"/>
                  </a:lnTo>
                  <a:lnTo>
                    <a:pt x="228" y="27"/>
                  </a:lnTo>
                  <a:lnTo>
                    <a:pt x="234" y="33"/>
                  </a:lnTo>
                  <a:lnTo>
                    <a:pt x="240" y="41"/>
                  </a:lnTo>
                  <a:lnTo>
                    <a:pt x="246" y="49"/>
                  </a:lnTo>
                  <a:lnTo>
                    <a:pt x="251" y="59"/>
                  </a:lnTo>
                  <a:lnTo>
                    <a:pt x="255" y="70"/>
                  </a:lnTo>
                  <a:lnTo>
                    <a:pt x="258" y="81"/>
                  </a:lnTo>
                  <a:lnTo>
                    <a:pt x="258" y="94"/>
                  </a:lnTo>
                  <a:lnTo>
                    <a:pt x="258" y="94"/>
                  </a:lnTo>
                  <a:lnTo>
                    <a:pt x="258" y="109"/>
                  </a:lnTo>
                  <a:lnTo>
                    <a:pt x="256" y="123"/>
                  </a:lnTo>
                  <a:lnTo>
                    <a:pt x="251" y="138"/>
                  </a:lnTo>
                  <a:lnTo>
                    <a:pt x="245" y="152"/>
                  </a:lnTo>
                  <a:lnTo>
                    <a:pt x="236" y="167"/>
                  </a:lnTo>
                  <a:lnTo>
                    <a:pt x="226" y="183"/>
                  </a:lnTo>
                  <a:lnTo>
                    <a:pt x="212" y="198"/>
                  </a:lnTo>
                  <a:lnTo>
                    <a:pt x="195" y="214"/>
                  </a:lnTo>
                  <a:lnTo>
                    <a:pt x="195" y="214"/>
                  </a:lnTo>
                  <a:lnTo>
                    <a:pt x="255" y="288"/>
                  </a:lnTo>
                  <a:lnTo>
                    <a:pt x="280" y="320"/>
                  </a:lnTo>
                  <a:lnTo>
                    <a:pt x="304" y="347"/>
                  </a:lnTo>
                  <a:lnTo>
                    <a:pt x="304" y="347"/>
                  </a:lnTo>
                  <a:lnTo>
                    <a:pt x="314" y="356"/>
                  </a:lnTo>
                  <a:lnTo>
                    <a:pt x="324" y="365"/>
                  </a:lnTo>
                  <a:lnTo>
                    <a:pt x="332" y="371"/>
                  </a:lnTo>
                  <a:lnTo>
                    <a:pt x="341" y="376"/>
                  </a:lnTo>
                  <a:lnTo>
                    <a:pt x="349" y="379"/>
                  </a:lnTo>
                  <a:lnTo>
                    <a:pt x="355" y="382"/>
                  </a:lnTo>
                  <a:lnTo>
                    <a:pt x="368" y="384"/>
                  </a:lnTo>
                  <a:lnTo>
                    <a:pt x="368" y="384"/>
                  </a:lnTo>
                  <a:lnTo>
                    <a:pt x="380" y="385"/>
                  </a:lnTo>
                  <a:lnTo>
                    <a:pt x="387" y="385"/>
                  </a:lnTo>
                  <a:lnTo>
                    <a:pt x="387" y="385"/>
                  </a:lnTo>
                  <a:lnTo>
                    <a:pt x="391" y="387"/>
                  </a:lnTo>
                  <a:lnTo>
                    <a:pt x="392" y="389"/>
                  </a:lnTo>
                  <a:lnTo>
                    <a:pt x="392" y="389"/>
                  </a:lnTo>
                  <a:lnTo>
                    <a:pt x="392" y="391"/>
                  </a:lnTo>
                  <a:lnTo>
                    <a:pt x="389" y="393"/>
                  </a:lnTo>
                  <a:lnTo>
                    <a:pt x="380" y="393"/>
                  </a:lnTo>
                  <a:lnTo>
                    <a:pt x="343" y="393"/>
                  </a:lnTo>
                  <a:lnTo>
                    <a:pt x="343" y="393"/>
                  </a:lnTo>
                  <a:lnTo>
                    <a:pt x="324" y="393"/>
                  </a:lnTo>
                  <a:lnTo>
                    <a:pt x="309" y="390"/>
                  </a:lnTo>
                  <a:lnTo>
                    <a:pt x="297" y="388"/>
                  </a:lnTo>
                  <a:lnTo>
                    <a:pt x="287" y="383"/>
                  </a:lnTo>
                  <a:lnTo>
                    <a:pt x="287" y="383"/>
                  </a:lnTo>
                  <a:lnTo>
                    <a:pt x="279" y="378"/>
                  </a:lnTo>
                  <a:lnTo>
                    <a:pt x="270" y="372"/>
                  </a:lnTo>
                  <a:lnTo>
                    <a:pt x="263" y="364"/>
                  </a:lnTo>
                  <a:lnTo>
                    <a:pt x="255" y="355"/>
                  </a:lnTo>
                  <a:lnTo>
                    <a:pt x="238" y="333"/>
                  </a:lnTo>
                  <a:lnTo>
                    <a:pt x="217" y="306"/>
                  </a:lnTo>
                  <a:lnTo>
                    <a:pt x="217" y="306"/>
                  </a:lnTo>
                  <a:lnTo>
                    <a:pt x="184" y="263"/>
                  </a:lnTo>
                  <a:lnTo>
                    <a:pt x="160" y="230"/>
                  </a:lnTo>
                  <a:lnTo>
                    <a:pt x="160" y="230"/>
                  </a:lnTo>
                  <a:lnTo>
                    <a:pt x="158" y="228"/>
                  </a:lnTo>
                  <a:lnTo>
                    <a:pt x="154" y="228"/>
                  </a:lnTo>
                  <a:lnTo>
                    <a:pt x="90" y="226"/>
                  </a:lnTo>
                  <a:lnTo>
                    <a:pt x="90" y="226"/>
                  </a:lnTo>
                  <a:lnTo>
                    <a:pt x="87" y="228"/>
                  </a:lnTo>
                  <a:lnTo>
                    <a:pt x="86" y="230"/>
                  </a:lnTo>
                  <a:lnTo>
                    <a:pt x="86" y="242"/>
                  </a:lnTo>
                  <a:lnTo>
                    <a:pt x="86" y="242"/>
                  </a:lnTo>
                  <a:lnTo>
                    <a:pt x="87" y="309"/>
                  </a:lnTo>
                  <a:lnTo>
                    <a:pt x="87" y="336"/>
                  </a:lnTo>
                  <a:lnTo>
                    <a:pt x="88" y="355"/>
                  </a:lnTo>
                  <a:lnTo>
                    <a:pt x="88" y="355"/>
                  </a:lnTo>
                  <a:lnTo>
                    <a:pt x="91" y="366"/>
                  </a:lnTo>
                  <a:lnTo>
                    <a:pt x="93" y="374"/>
                  </a:lnTo>
                  <a:lnTo>
                    <a:pt x="97" y="378"/>
                  </a:lnTo>
                  <a:lnTo>
                    <a:pt x="99" y="381"/>
                  </a:lnTo>
                  <a:lnTo>
                    <a:pt x="104" y="383"/>
                  </a:lnTo>
                  <a:lnTo>
                    <a:pt x="109" y="384"/>
                  </a:lnTo>
                  <a:lnTo>
                    <a:pt x="109" y="384"/>
                  </a:lnTo>
                  <a:lnTo>
                    <a:pt x="132" y="385"/>
                  </a:lnTo>
                  <a:lnTo>
                    <a:pt x="132" y="385"/>
                  </a:lnTo>
                  <a:lnTo>
                    <a:pt x="136" y="387"/>
                  </a:lnTo>
                  <a:lnTo>
                    <a:pt x="137" y="389"/>
                  </a:lnTo>
                  <a:lnTo>
                    <a:pt x="137" y="389"/>
                  </a:lnTo>
                  <a:lnTo>
                    <a:pt x="136" y="390"/>
                  </a:lnTo>
                  <a:lnTo>
                    <a:pt x="135" y="391"/>
                  </a:lnTo>
                  <a:lnTo>
                    <a:pt x="132" y="393"/>
                  </a:lnTo>
                  <a:lnTo>
                    <a:pt x="128" y="393"/>
                  </a:lnTo>
                  <a:lnTo>
                    <a:pt x="128" y="393"/>
                  </a:lnTo>
                  <a:lnTo>
                    <a:pt x="87" y="393"/>
                  </a:lnTo>
                  <a:lnTo>
                    <a:pt x="64" y="391"/>
                  </a:lnTo>
                  <a:lnTo>
                    <a:pt x="64" y="391"/>
                  </a:lnTo>
                  <a:lnTo>
                    <a:pt x="46" y="393"/>
                  </a:lnTo>
                  <a:lnTo>
                    <a:pt x="16" y="393"/>
                  </a:lnTo>
                  <a:lnTo>
                    <a:pt x="16" y="393"/>
                  </a:lnTo>
                  <a:lnTo>
                    <a:pt x="10" y="393"/>
                  </a:lnTo>
                  <a:lnTo>
                    <a:pt x="8" y="391"/>
                  </a:lnTo>
                  <a:lnTo>
                    <a:pt x="7" y="389"/>
                  </a:lnTo>
                  <a:lnTo>
                    <a:pt x="7" y="389"/>
                  </a:lnTo>
                  <a:lnTo>
                    <a:pt x="8" y="387"/>
                  </a:lnTo>
                  <a:lnTo>
                    <a:pt x="12" y="385"/>
                  </a:lnTo>
                  <a:lnTo>
                    <a:pt x="12" y="385"/>
                  </a:lnTo>
                  <a:lnTo>
                    <a:pt x="19" y="385"/>
                  </a:lnTo>
                  <a:lnTo>
                    <a:pt x="27" y="384"/>
                  </a:lnTo>
                  <a:lnTo>
                    <a:pt x="27" y="384"/>
                  </a:lnTo>
                  <a:lnTo>
                    <a:pt x="30" y="383"/>
                  </a:lnTo>
                  <a:lnTo>
                    <a:pt x="34" y="381"/>
                  </a:lnTo>
                  <a:lnTo>
                    <a:pt x="36" y="378"/>
                  </a:lnTo>
                  <a:lnTo>
                    <a:pt x="37" y="374"/>
                  </a:lnTo>
                  <a:lnTo>
                    <a:pt x="41" y="366"/>
                  </a:lnTo>
                  <a:lnTo>
                    <a:pt x="42" y="355"/>
                  </a:lnTo>
                  <a:lnTo>
                    <a:pt x="42" y="355"/>
                  </a:lnTo>
                  <a:lnTo>
                    <a:pt x="43" y="336"/>
                  </a:lnTo>
                  <a:lnTo>
                    <a:pt x="45" y="309"/>
                  </a:lnTo>
                  <a:lnTo>
                    <a:pt x="45" y="242"/>
                  </a:lnTo>
                  <a:lnTo>
                    <a:pt x="45" y="151"/>
                  </a:lnTo>
                  <a:close/>
                  <a:moveTo>
                    <a:pt x="86" y="196"/>
                  </a:moveTo>
                  <a:lnTo>
                    <a:pt x="86" y="196"/>
                  </a:lnTo>
                  <a:lnTo>
                    <a:pt x="87" y="200"/>
                  </a:lnTo>
                  <a:lnTo>
                    <a:pt x="90" y="202"/>
                  </a:lnTo>
                  <a:lnTo>
                    <a:pt x="90" y="202"/>
                  </a:lnTo>
                  <a:lnTo>
                    <a:pt x="98" y="206"/>
                  </a:lnTo>
                  <a:lnTo>
                    <a:pt x="111" y="208"/>
                  </a:lnTo>
                  <a:lnTo>
                    <a:pt x="127" y="211"/>
                  </a:lnTo>
                  <a:lnTo>
                    <a:pt x="144" y="211"/>
                  </a:lnTo>
                  <a:lnTo>
                    <a:pt x="144" y="211"/>
                  </a:lnTo>
                  <a:lnTo>
                    <a:pt x="154" y="211"/>
                  </a:lnTo>
                  <a:lnTo>
                    <a:pt x="164" y="209"/>
                  </a:lnTo>
                  <a:lnTo>
                    <a:pt x="173" y="206"/>
                  </a:lnTo>
                  <a:lnTo>
                    <a:pt x="183" y="201"/>
                  </a:lnTo>
                  <a:lnTo>
                    <a:pt x="183" y="201"/>
                  </a:lnTo>
                  <a:lnTo>
                    <a:pt x="190" y="196"/>
                  </a:lnTo>
                  <a:lnTo>
                    <a:pt x="196" y="189"/>
                  </a:lnTo>
                  <a:lnTo>
                    <a:pt x="201" y="180"/>
                  </a:lnTo>
                  <a:lnTo>
                    <a:pt x="206" y="170"/>
                  </a:lnTo>
                  <a:lnTo>
                    <a:pt x="210" y="161"/>
                  </a:lnTo>
                  <a:lnTo>
                    <a:pt x="212" y="149"/>
                  </a:lnTo>
                  <a:lnTo>
                    <a:pt x="215" y="135"/>
                  </a:lnTo>
                  <a:lnTo>
                    <a:pt x="215" y="121"/>
                  </a:lnTo>
                  <a:lnTo>
                    <a:pt x="215" y="121"/>
                  </a:lnTo>
                  <a:lnTo>
                    <a:pt x="215" y="109"/>
                  </a:lnTo>
                  <a:lnTo>
                    <a:pt x="213" y="98"/>
                  </a:lnTo>
                  <a:lnTo>
                    <a:pt x="211" y="87"/>
                  </a:lnTo>
                  <a:lnTo>
                    <a:pt x="209" y="77"/>
                  </a:lnTo>
                  <a:lnTo>
                    <a:pt x="205" y="68"/>
                  </a:lnTo>
                  <a:lnTo>
                    <a:pt x="201" y="60"/>
                  </a:lnTo>
                  <a:lnTo>
                    <a:pt x="196" y="51"/>
                  </a:lnTo>
                  <a:lnTo>
                    <a:pt x="190" y="44"/>
                  </a:lnTo>
                  <a:lnTo>
                    <a:pt x="184" y="38"/>
                  </a:lnTo>
                  <a:lnTo>
                    <a:pt x="178" y="33"/>
                  </a:lnTo>
                  <a:lnTo>
                    <a:pt x="171" y="28"/>
                  </a:lnTo>
                  <a:lnTo>
                    <a:pt x="162" y="25"/>
                  </a:lnTo>
                  <a:lnTo>
                    <a:pt x="154" y="21"/>
                  </a:lnTo>
                  <a:lnTo>
                    <a:pt x="144" y="19"/>
                  </a:lnTo>
                  <a:lnTo>
                    <a:pt x="135" y="17"/>
                  </a:lnTo>
                  <a:lnTo>
                    <a:pt x="125" y="17"/>
                  </a:lnTo>
                  <a:lnTo>
                    <a:pt x="125" y="17"/>
                  </a:lnTo>
                  <a:lnTo>
                    <a:pt x="104" y="19"/>
                  </a:lnTo>
                  <a:lnTo>
                    <a:pt x="91" y="20"/>
                  </a:lnTo>
                  <a:lnTo>
                    <a:pt x="91" y="20"/>
                  </a:lnTo>
                  <a:lnTo>
                    <a:pt x="87" y="22"/>
                  </a:lnTo>
                  <a:lnTo>
                    <a:pt x="86" y="26"/>
                  </a:lnTo>
                  <a:lnTo>
                    <a:pt x="8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7"/>
            <p:cNvSpPr>
              <a:spLocks/>
            </p:cNvSpPr>
            <p:nvPr userDrawn="1"/>
          </p:nvSpPr>
          <p:spPr bwMode="auto">
            <a:xfrm>
              <a:off x="3633" y="659"/>
              <a:ext cx="139" cy="135"/>
            </a:xfrm>
            <a:custGeom>
              <a:avLst/>
              <a:gdLst>
                <a:gd name="T0" fmla="*/ 72 w 417"/>
                <a:gd name="T1" fmla="*/ 329 h 403"/>
                <a:gd name="T2" fmla="*/ 75 w 417"/>
                <a:gd name="T3" fmla="*/ 366 h 403"/>
                <a:gd name="T4" fmla="*/ 80 w 417"/>
                <a:gd name="T5" fmla="*/ 380 h 403"/>
                <a:gd name="T6" fmla="*/ 87 w 417"/>
                <a:gd name="T7" fmla="*/ 388 h 403"/>
                <a:gd name="T8" fmla="*/ 92 w 417"/>
                <a:gd name="T9" fmla="*/ 390 h 403"/>
                <a:gd name="T10" fmla="*/ 119 w 417"/>
                <a:gd name="T11" fmla="*/ 392 h 403"/>
                <a:gd name="T12" fmla="*/ 121 w 417"/>
                <a:gd name="T13" fmla="*/ 394 h 403"/>
                <a:gd name="T14" fmla="*/ 122 w 417"/>
                <a:gd name="T15" fmla="*/ 396 h 403"/>
                <a:gd name="T16" fmla="*/ 120 w 417"/>
                <a:gd name="T17" fmla="*/ 400 h 403"/>
                <a:gd name="T18" fmla="*/ 112 w 417"/>
                <a:gd name="T19" fmla="*/ 400 h 403"/>
                <a:gd name="T20" fmla="*/ 58 w 417"/>
                <a:gd name="T21" fmla="*/ 398 h 403"/>
                <a:gd name="T22" fmla="*/ 40 w 417"/>
                <a:gd name="T23" fmla="*/ 400 h 403"/>
                <a:gd name="T24" fmla="*/ 8 w 417"/>
                <a:gd name="T25" fmla="*/ 400 h 403"/>
                <a:gd name="T26" fmla="*/ 1 w 417"/>
                <a:gd name="T27" fmla="*/ 398 h 403"/>
                <a:gd name="T28" fmla="*/ 0 w 417"/>
                <a:gd name="T29" fmla="*/ 396 h 403"/>
                <a:gd name="T30" fmla="*/ 4 w 417"/>
                <a:gd name="T31" fmla="*/ 392 h 403"/>
                <a:gd name="T32" fmla="*/ 13 w 417"/>
                <a:gd name="T33" fmla="*/ 392 h 403"/>
                <a:gd name="T34" fmla="*/ 25 w 417"/>
                <a:gd name="T35" fmla="*/ 390 h 403"/>
                <a:gd name="T36" fmla="*/ 34 w 417"/>
                <a:gd name="T37" fmla="*/ 384 h 403"/>
                <a:gd name="T38" fmla="*/ 38 w 417"/>
                <a:gd name="T39" fmla="*/ 373 h 403"/>
                <a:gd name="T40" fmla="*/ 41 w 417"/>
                <a:gd name="T41" fmla="*/ 354 h 403"/>
                <a:gd name="T42" fmla="*/ 41 w 417"/>
                <a:gd name="T43" fmla="*/ 26 h 403"/>
                <a:gd name="T44" fmla="*/ 42 w 417"/>
                <a:gd name="T45" fmla="*/ 14 h 403"/>
                <a:gd name="T46" fmla="*/ 44 w 417"/>
                <a:gd name="T47" fmla="*/ 1 h 403"/>
                <a:gd name="T48" fmla="*/ 47 w 417"/>
                <a:gd name="T49" fmla="*/ 0 h 403"/>
                <a:gd name="T50" fmla="*/ 55 w 417"/>
                <a:gd name="T51" fmla="*/ 6 h 403"/>
                <a:gd name="T52" fmla="*/ 65 w 417"/>
                <a:gd name="T53" fmla="*/ 17 h 403"/>
                <a:gd name="T54" fmla="*/ 230 w 417"/>
                <a:gd name="T55" fmla="*/ 194 h 403"/>
                <a:gd name="T56" fmla="*/ 355 w 417"/>
                <a:gd name="T57" fmla="*/ 330 h 403"/>
                <a:gd name="T58" fmla="*/ 349 w 417"/>
                <a:gd name="T59" fmla="*/ 67 h 403"/>
                <a:gd name="T60" fmla="*/ 347 w 417"/>
                <a:gd name="T61" fmla="*/ 38 h 403"/>
                <a:gd name="T62" fmla="*/ 342 w 417"/>
                <a:gd name="T63" fmla="*/ 26 h 403"/>
                <a:gd name="T64" fmla="*/ 335 w 417"/>
                <a:gd name="T65" fmla="*/ 20 h 403"/>
                <a:gd name="T66" fmla="*/ 328 w 417"/>
                <a:gd name="T67" fmla="*/ 17 h 403"/>
                <a:gd name="T68" fmla="*/ 303 w 417"/>
                <a:gd name="T69" fmla="*/ 15 h 403"/>
                <a:gd name="T70" fmla="*/ 301 w 417"/>
                <a:gd name="T71" fmla="*/ 15 h 403"/>
                <a:gd name="T72" fmla="*/ 299 w 417"/>
                <a:gd name="T73" fmla="*/ 11 h 403"/>
                <a:gd name="T74" fmla="*/ 299 w 417"/>
                <a:gd name="T75" fmla="*/ 9 h 403"/>
                <a:gd name="T76" fmla="*/ 310 w 417"/>
                <a:gd name="T77" fmla="*/ 7 h 403"/>
                <a:gd name="T78" fmla="*/ 343 w 417"/>
                <a:gd name="T79" fmla="*/ 9 h 403"/>
                <a:gd name="T80" fmla="*/ 364 w 417"/>
                <a:gd name="T81" fmla="*/ 9 h 403"/>
                <a:gd name="T82" fmla="*/ 407 w 417"/>
                <a:gd name="T83" fmla="*/ 7 h 403"/>
                <a:gd name="T84" fmla="*/ 415 w 417"/>
                <a:gd name="T85" fmla="*/ 7 h 403"/>
                <a:gd name="T86" fmla="*/ 417 w 417"/>
                <a:gd name="T87" fmla="*/ 11 h 403"/>
                <a:gd name="T88" fmla="*/ 417 w 417"/>
                <a:gd name="T89" fmla="*/ 12 h 403"/>
                <a:gd name="T90" fmla="*/ 411 w 417"/>
                <a:gd name="T91" fmla="*/ 15 h 403"/>
                <a:gd name="T92" fmla="*/ 406 w 417"/>
                <a:gd name="T93" fmla="*/ 15 h 403"/>
                <a:gd name="T94" fmla="*/ 399 w 417"/>
                <a:gd name="T95" fmla="*/ 16 h 403"/>
                <a:gd name="T96" fmla="*/ 389 w 417"/>
                <a:gd name="T97" fmla="*/ 21 h 403"/>
                <a:gd name="T98" fmla="*/ 383 w 417"/>
                <a:gd name="T99" fmla="*/ 29 h 403"/>
                <a:gd name="T100" fmla="*/ 381 w 417"/>
                <a:gd name="T101" fmla="*/ 43 h 403"/>
                <a:gd name="T102" fmla="*/ 378 w 417"/>
                <a:gd name="T103" fmla="*/ 367 h 403"/>
                <a:gd name="T104" fmla="*/ 378 w 417"/>
                <a:gd name="T105" fmla="*/ 386 h 403"/>
                <a:gd name="T106" fmla="*/ 376 w 417"/>
                <a:gd name="T107" fmla="*/ 402 h 403"/>
                <a:gd name="T108" fmla="*/ 375 w 417"/>
                <a:gd name="T109" fmla="*/ 403 h 403"/>
                <a:gd name="T110" fmla="*/ 364 w 417"/>
                <a:gd name="T111" fmla="*/ 397 h 403"/>
                <a:gd name="T112" fmla="*/ 337 w 417"/>
                <a:gd name="T113" fmla="*/ 371 h 403"/>
                <a:gd name="T114" fmla="*/ 201 w 417"/>
                <a:gd name="T115" fmla="*/ 230 h 403"/>
                <a:gd name="T116" fmla="*/ 116 w 417"/>
                <a:gd name="T117" fmla="*/ 137 h 403"/>
                <a:gd name="T118" fmla="*/ 72 w 417"/>
                <a:gd name="T119" fmla="*/ 32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403">
                  <a:moveTo>
                    <a:pt x="72" y="329"/>
                  </a:moveTo>
                  <a:lnTo>
                    <a:pt x="72" y="329"/>
                  </a:lnTo>
                  <a:lnTo>
                    <a:pt x="74" y="356"/>
                  </a:lnTo>
                  <a:lnTo>
                    <a:pt x="75" y="366"/>
                  </a:lnTo>
                  <a:lnTo>
                    <a:pt x="77" y="374"/>
                  </a:lnTo>
                  <a:lnTo>
                    <a:pt x="80" y="380"/>
                  </a:lnTo>
                  <a:lnTo>
                    <a:pt x="83" y="385"/>
                  </a:lnTo>
                  <a:lnTo>
                    <a:pt x="87" y="388"/>
                  </a:lnTo>
                  <a:lnTo>
                    <a:pt x="92" y="390"/>
                  </a:lnTo>
                  <a:lnTo>
                    <a:pt x="92" y="390"/>
                  </a:lnTo>
                  <a:lnTo>
                    <a:pt x="108" y="392"/>
                  </a:lnTo>
                  <a:lnTo>
                    <a:pt x="119" y="392"/>
                  </a:lnTo>
                  <a:lnTo>
                    <a:pt x="119" y="392"/>
                  </a:lnTo>
                  <a:lnTo>
                    <a:pt x="121" y="394"/>
                  </a:lnTo>
                  <a:lnTo>
                    <a:pt x="122" y="396"/>
                  </a:lnTo>
                  <a:lnTo>
                    <a:pt x="122" y="396"/>
                  </a:lnTo>
                  <a:lnTo>
                    <a:pt x="122" y="398"/>
                  </a:lnTo>
                  <a:lnTo>
                    <a:pt x="120" y="400"/>
                  </a:lnTo>
                  <a:lnTo>
                    <a:pt x="112" y="400"/>
                  </a:lnTo>
                  <a:lnTo>
                    <a:pt x="112" y="400"/>
                  </a:lnTo>
                  <a:lnTo>
                    <a:pt x="76" y="400"/>
                  </a:lnTo>
                  <a:lnTo>
                    <a:pt x="58" y="398"/>
                  </a:lnTo>
                  <a:lnTo>
                    <a:pt x="58" y="398"/>
                  </a:lnTo>
                  <a:lnTo>
                    <a:pt x="40" y="400"/>
                  </a:lnTo>
                  <a:lnTo>
                    <a:pt x="8" y="400"/>
                  </a:lnTo>
                  <a:lnTo>
                    <a:pt x="8" y="400"/>
                  </a:lnTo>
                  <a:lnTo>
                    <a:pt x="2" y="400"/>
                  </a:lnTo>
                  <a:lnTo>
                    <a:pt x="1" y="398"/>
                  </a:lnTo>
                  <a:lnTo>
                    <a:pt x="0" y="396"/>
                  </a:lnTo>
                  <a:lnTo>
                    <a:pt x="0" y="396"/>
                  </a:lnTo>
                  <a:lnTo>
                    <a:pt x="1" y="394"/>
                  </a:lnTo>
                  <a:lnTo>
                    <a:pt x="4" y="392"/>
                  </a:lnTo>
                  <a:lnTo>
                    <a:pt x="4" y="392"/>
                  </a:lnTo>
                  <a:lnTo>
                    <a:pt x="13" y="392"/>
                  </a:lnTo>
                  <a:lnTo>
                    <a:pt x="25" y="390"/>
                  </a:lnTo>
                  <a:lnTo>
                    <a:pt x="25" y="390"/>
                  </a:lnTo>
                  <a:lnTo>
                    <a:pt x="30" y="388"/>
                  </a:lnTo>
                  <a:lnTo>
                    <a:pt x="34" y="384"/>
                  </a:lnTo>
                  <a:lnTo>
                    <a:pt x="36" y="380"/>
                  </a:lnTo>
                  <a:lnTo>
                    <a:pt x="38" y="373"/>
                  </a:lnTo>
                  <a:lnTo>
                    <a:pt x="40" y="364"/>
                  </a:lnTo>
                  <a:lnTo>
                    <a:pt x="41" y="354"/>
                  </a:lnTo>
                  <a:lnTo>
                    <a:pt x="41" y="323"/>
                  </a:lnTo>
                  <a:lnTo>
                    <a:pt x="41" y="26"/>
                  </a:lnTo>
                  <a:lnTo>
                    <a:pt x="41" y="26"/>
                  </a:lnTo>
                  <a:lnTo>
                    <a:pt x="42" y="14"/>
                  </a:lnTo>
                  <a:lnTo>
                    <a:pt x="42" y="5"/>
                  </a:lnTo>
                  <a:lnTo>
                    <a:pt x="44" y="1"/>
                  </a:lnTo>
                  <a:lnTo>
                    <a:pt x="47" y="0"/>
                  </a:lnTo>
                  <a:lnTo>
                    <a:pt x="47" y="0"/>
                  </a:lnTo>
                  <a:lnTo>
                    <a:pt x="51" y="3"/>
                  </a:lnTo>
                  <a:lnTo>
                    <a:pt x="55" y="6"/>
                  </a:lnTo>
                  <a:lnTo>
                    <a:pt x="65" y="17"/>
                  </a:lnTo>
                  <a:lnTo>
                    <a:pt x="65" y="17"/>
                  </a:lnTo>
                  <a:lnTo>
                    <a:pt x="230" y="194"/>
                  </a:lnTo>
                  <a:lnTo>
                    <a:pt x="230" y="194"/>
                  </a:lnTo>
                  <a:lnTo>
                    <a:pt x="305" y="277"/>
                  </a:lnTo>
                  <a:lnTo>
                    <a:pt x="355" y="330"/>
                  </a:lnTo>
                  <a:lnTo>
                    <a:pt x="349" y="67"/>
                  </a:lnTo>
                  <a:lnTo>
                    <a:pt x="349" y="67"/>
                  </a:lnTo>
                  <a:lnTo>
                    <a:pt x="348" y="45"/>
                  </a:lnTo>
                  <a:lnTo>
                    <a:pt x="347" y="38"/>
                  </a:lnTo>
                  <a:lnTo>
                    <a:pt x="344" y="31"/>
                  </a:lnTo>
                  <a:lnTo>
                    <a:pt x="342" y="26"/>
                  </a:lnTo>
                  <a:lnTo>
                    <a:pt x="338" y="22"/>
                  </a:lnTo>
                  <a:lnTo>
                    <a:pt x="335" y="20"/>
                  </a:lnTo>
                  <a:lnTo>
                    <a:pt x="328" y="17"/>
                  </a:lnTo>
                  <a:lnTo>
                    <a:pt x="328" y="17"/>
                  </a:lnTo>
                  <a:lnTo>
                    <a:pt x="314" y="15"/>
                  </a:lnTo>
                  <a:lnTo>
                    <a:pt x="303" y="15"/>
                  </a:lnTo>
                  <a:lnTo>
                    <a:pt x="303" y="15"/>
                  </a:lnTo>
                  <a:lnTo>
                    <a:pt x="301" y="15"/>
                  </a:lnTo>
                  <a:lnTo>
                    <a:pt x="299" y="14"/>
                  </a:lnTo>
                  <a:lnTo>
                    <a:pt x="299" y="11"/>
                  </a:lnTo>
                  <a:lnTo>
                    <a:pt x="299" y="11"/>
                  </a:lnTo>
                  <a:lnTo>
                    <a:pt x="299" y="9"/>
                  </a:lnTo>
                  <a:lnTo>
                    <a:pt x="302" y="7"/>
                  </a:lnTo>
                  <a:lnTo>
                    <a:pt x="310" y="7"/>
                  </a:lnTo>
                  <a:lnTo>
                    <a:pt x="310" y="7"/>
                  </a:lnTo>
                  <a:lnTo>
                    <a:pt x="343" y="9"/>
                  </a:lnTo>
                  <a:lnTo>
                    <a:pt x="364" y="9"/>
                  </a:lnTo>
                  <a:lnTo>
                    <a:pt x="364" y="9"/>
                  </a:lnTo>
                  <a:lnTo>
                    <a:pt x="379" y="9"/>
                  </a:lnTo>
                  <a:lnTo>
                    <a:pt x="407" y="7"/>
                  </a:lnTo>
                  <a:lnTo>
                    <a:pt x="407" y="7"/>
                  </a:lnTo>
                  <a:lnTo>
                    <a:pt x="415" y="7"/>
                  </a:lnTo>
                  <a:lnTo>
                    <a:pt x="416" y="9"/>
                  </a:lnTo>
                  <a:lnTo>
                    <a:pt x="417" y="11"/>
                  </a:lnTo>
                  <a:lnTo>
                    <a:pt x="417" y="11"/>
                  </a:lnTo>
                  <a:lnTo>
                    <a:pt x="417" y="12"/>
                  </a:lnTo>
                  <a:lnTo>
                    <a:pt x="416" y="14"/>
                  </a:lnTo>
                  <a:lnTo>
                    <a:pt x="411" y="15"/>
                  </a:lnTo>
                  <a:lnTo>
                    <a:pt x="411" y="15"/>
                  </a:lnTo>
                  <a:lnTo>
                    <a:pt x="406" y="15"/>
                  </a:lnTo>
                  <a:lnTo>
                    <a:pt x="399" y="16"/>
                  </a:lnTo>
                  <a:lnTo>
                    <a:pt x="399" y="16"/>
                  </a:lnTo>
                  <a:lnTo>
                    <a:pt x="393" y="18"/>
                  </a:lnTo>
                  <a:lnTo>
                    <a:pt x="389" y="21"/>
                  </a:lnTo>
                  <a:lnTo>
                    <a:pt x="386" y="24"/>
                  </a:lnTo>
                  <a:lnTo>
                    <a:pt x="383" y="29"/>
                  </a:lnTo>
                  <a:lnTo>
                    <a:pt x="381" y="35"/>
                  </a:lnTo>
                  <a:lnTo>
                    <a:pt x="381" y="43"/>
                  </a:lnTo>
                  <a:lnTo>
                    <a:pt x="379" y="62"/>
                  </a:lnTo>
                  <a:lnTo>
                    <a:pt x="378" y="367"/>
                  </a:lnTo>
                  <a:lnTo>
                    <a:pt x="378" y="367"/>
                  </a:lnTo>
                  <a:lnTo>
                    <a:pt x="378" y="386"/>
                  </a:lnTo>
                  <a:lnTo>
                    <a:pt x="378" y="398"/>
                  </a:lnTo>
                  <a:lnTo>
                    <a:pt x="376" y="402"/>
                  </a:lnTo>
                  <a:lnTo>
                    <a:pt x="375" y="403"/>
                  </a:lnTo>
                  <a:lnTo>
                    <a:pt x="375" y="403"/>
                  </a:lnTo>
                  <a:lnTo>
                    <a:pt x="370" y="402"/>
                  </a:lnTo>
                  <a:lnTo>
                    <a:pt x="364" y="397"/>
                  </a:lnTo>
                  <a:lnTo>
                    <a:pt x="337" y="371"/>
                  </a:lnTo>
                  <a:lnTo>
                    <a:pt x="337" y="371"/>
                  </a:lnTo>
                  <a:lnTo>
                    <a:pt x="287" y="321"/>
                  </a:lnTo>
                  <a:lnTo>
                    <a:pt x="201" y="230"/>
                  </a:lnTo>
                  <a:lnTo>
                    <a:pt x="201" y="230"/>
                  </a:lnTo>
                  <a:lnTo>
                    <a:pt x="116" y="137"/>
                  </a:lnTo>
                  <a:lnTo>
                    <a:pt x="65" y="80"/>
                  </a:lnTo>
                  <a:lnTo>
                    <a:pt x="7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8"/>
            <p:cNvSpPr>
              <a:spLocks/>
            </p:cNvSpPr>
            <p:nvPr userDrawn="1"/>
          </p:nvSpPr>
          <p:spPr bwMode="auto">
            <a:xfrm>
              <a:off x="3836" y="661"/>
              <a:ext cx="76" cy="132"/>
            </a:xfrm>
            <a:custGeom>
              <a:avLst/>
              <a:gdLst>
                <a:gd name="T0" fmla="*/ 44 w 230"/>
                <a:gd name="T1" fmla="*/ 312 h 398"/>
                <a:gd name="T2" fmla="*/ 42 w 230"/>
                <a:gd name="T3" fmla="*/ 358 h 398"/>
                <a:gd name="T4" fmla="*/ 36 w 230"/>
                <a:gd name="T5" fmla="*/ 381 h 398"/>
                <a:gd name="T6" fmla="*/ 28 w 230"/>
                <a:gd name="T7" fmla="*/ 387 h 398"/>
                <a:gd name="T8" fmla="*/ 12 w 230"/>
                <a:gd name="T9" fmla="*/ 388 h 398"/>
                <a:gd name="T10" fmla="*/ 8 w 230"/>
                <a:gd name="T11" fmla="*/ 392 h 398"/>
                <a:gd name="T12" fmla="*/ 9 w 230"/>
                <a:gd name="T13" fmla="*/ 396 h 398"/>
                <a:gd name="T14" fmla="*/ 47 w 230"/>
                <a:gd name="T15" fmla="*/ 396 h 398"/>
                <a:gd name="T16" fmla="*/ 108 w 230"/>
                <a:gd name="T17" fmla="*/ 396 h 398"/>
                <a:gd name="T18" fmla="*/ 195 w 230"/>
                <a:gd name="T19" fmla="*/ 398 h 398"/>
                <a:gd name="T20" fmla="*/ 218 w 230"/>
                <a:gd name="T21" fmla="*/ 394 h 398"/>
                <a:gd name="T22" fmla="*/ 223 w 230"/>
                <a:gd name="T23" fmla="*/ 385 h 398"/>
                <a:gd name="T24" fmla="*/ 230 w 230"/>
                <a:gd name="T25" fmla="*/ 334 h 398"/>
                <a:gd name="T26" fmla="*/ 229 w 230"/>
                <a:gd name="T27" fmla="*/ 326 h 398"/>
                <a:gd name="T28" fmla="*/ 225 w 230"/>
                <a:gd name="T29" fmla="*/ 326 h 398"/>
                <a:gd name="T30" fmla="*/ 222 w 230"/>
                <a:gd name="T31" fmla="*/ 334 h 398"/>
                <a:gd name="T32" fmla="*/ 211 w 230"/>
                <a:gd name="T33" fmla="*/ 363 h 398"/>
                <a:gd name="T34" fmla="*/ 199 w 230"/>
                <a:gd name="T35" fmla="*/ 371 h 398"/>
                <a:gd name="T36" fmla="*/ 174 w 230"/>
                <a:gd name="T37" fmla="*/ 376 h 398"/>
                <a:gd name="T38" fmla="*/ 132 w 230"/>
                <a:gd name="T39" fmla="*/ 376 h 398"/>
                <a:gd name="T40" fmla="*/ 100 w 230"/>
                <a:gd name="T41" fmla="*/ 369 h 398"/>
                <a:gd name="T42" fmla="*/ 89 w 230"/>
                <a:gd name="T43" fmla="*/ 346 h 398"/>
                <a:gd name="T44" fmla="*/ 88 w 230"/>
                <a:gd name="T45" fmla="*/ 292 h 398"/>
                <a:gd name="T46" fmla="*/ 88 w 230"/>
                <a:gd name="T47" fmla="*/ 200 h 398"/>
                <a:gd name="T48" fmla="*/ 92 w 230"/>
                <a:gd name="T49" fmla="*/ 197 h 398"/>
                <a:gd name="T50" fmla="*/ 167 w 230"/>
                <a:gd name="T51" fmla="*/ 199 h 398"/>
                <a:gd name="T52" fmla="*/ 184 w 230"/>
                <a:gd name="T53" fmla="*/ 204 h 398"/>
                <a:gd name="T54" fmla="*/ 194 w 230"/>
                <a:gd name="T55" fmla="*/ 217 h 398"/>
                <a:gd name="T56" fmla="*/ 195 w 230"/>
                <a:gd name="T57" fmla="*/ 234 h 398"/>
                <a:gd name="T58" fmla="*/ 197 w 230"/>
                <a:gd name="T59" fmla="*/ 238 h 398"/>
                <a:gd name="T60" fmla="*/ 201 w 230"/>
                <a:gd name="T61" fmla="*/ 238 h 398"/>
                <a:gd name="T62" fmla="*/ 202 w 230"/>
                <a:gd name="T63" fmla="*/ 229 h 398"/>
                <a:gd name="T64" fmla="*/ 207 w 230"/>
                <a:gd name="T65" fmla="*/ 176 h 398"/>
                <a:gd name="T66" fmla="*/ 208 w 230"/>
                <a:gd name="T67" fmla="*/ 164 h 398"/>
                <a:gd name="T68" fmla="*/ 203 w 230"/>
                <a:gd name="T69" fmla="*/ 164 h 398"/>
                <a:gd name="T70" fmla="*/ 195 w 230"/>
                <a:gd name="T71" fmla="*/ 172 h 398"/>
                <a:gd name="T72" fmla="*/ 174 w 230"/>
                <a:gd name="T73" fmla="*/ 176 h 398"/>
                <a:gd name="T74" fmla="*/ 92 w 230"/>
                <a:gd name="T75" fmla="*/ 177 h 398"/>
                <a:gd name="T76" fmla="*/ 89 w 230"/>
                <a:gd name="T77" fmla="*/ 176 h 398"/>
                <a:gd name="T78" fmla="*/ 88 w 230"/>
                <a:gd name="T79" fmla="*/ 29 h 398"/>
                <a:gd name="T80" fmla="*/ 92 w 230"/>
                <a:gd name="T81" fmla="*/ 24 h 398"/>
                <a:gd name="T82" fmla="*/ 163 w 230"/>
                <a:gd name="T83" fmla="*/ 25 h 398"/>
                <a:gd name="T84" fmla="*/ 186 w 230"/>
                <a:gd name="T85" fmla="*/ 30 h 398"/>
                <a:gd name="T86" fmla="*/ 196 w 230"/>
                <a:gd name="T87" fmla="*/ 37 h 398"/>
                <a:gd name="T88" fmla="*/ 201 w 230"/>
                <a:gd name="T89" fmla="*/ 48 h 398"/>
                <a:gd name="T90" fmla="*/ 202 w 230"/>
                <a:gd name="T91" fmla="*/ 62 h 398"/>
                <a:gd name="T92" fmla="*/ 207 w 230"/>
                <a:gd name="T93" fmla="*/ 68 h 398"/>
                <a:gd name="T94" fmla="*/ 210 w 230"/>
                <a:gd name="T95" fmla="*/ 67 h 398"/>
                <a:gd name="T96" fmla="*/ 212 w 230"/>
                <a:gd name="T97" fmla="*/ 45 h 398"/>
                <a:gd name="T98" fmla="*/ 216 w 230"/>
                <a:gd name="T99" fmla="*/ 12 h 398"/>
                <a:gd name="T100" fmla="*/ 217 w 230"/>
                <a:gd name="T101" fmla="*/ 1 h 398"/>
                <a:gd name="T102" fmla="*/ 212 w 230"/>
                <a:gd name="T103" fmla="*/ 0 h 398"/>
                <a:gd name="T104" fmla="*/ 199 w 230"/>
                <a:gd name="T105" fmla="*/ 3 h 398"/>
                <a:gd name="T106" fmla="*/ 68 w 230"/>
                <a:gd name="T107" fmla="*/ 5 h 398"/>
                <a:gd name="T108" fmla="*/ 8 w 230"/>
                <a:gd name="T109" fmla="*/ 3 h 398"/>
                <a:gd name="T110" fmla="*/ 1 w 230"/>
                <a:gd name="T111" fmla="*/ 6 h 398"/>
                <a:gd name="T112" fmla="*/ 1 w 230"/>
                <a:gd name="T113" fmla="*/ 10 h 398"/>
                <a:gd name="T114" fmla="*/ 4 w 230"/>
                <a:gd name="T115" fmla="*/ 11 h 398"/>
                <a:gd name="T116" fmla="*/ 21 w 230"/>
                <a:gd name="T117" fmla="*/ 12 h 398"/>
                <a:gd name="T118" fmla="*/ 36 w 230"/>
                <a:gd name="T119" fmla="*/ 18 h 398"/>
                <a:gd name="T120" fmla="*/ 42 w 230"/>
                <a:gd name="T121" fmla="*/ 30 h 398"/>
                <a:gd name="T122" fmla="*/ 44 w 230"/>
                <a:gd name="T123" fmla="*/ 7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 h="398">
                  <a:moveTo>
                    <a:pt x="44" y="245"/>
                  </a:moveTo>
                  <a:lnTo>
                    <a:pt x="44" y="245"/>
                  </a:lnTo>
                  <a:lnTo>
                    <a:pt x="44" y="312"/>
                  </a:lnTo>
                  <a:lnTo>
                    <a:pt x="44" y="339"/>
                  </a:lnTo>
                  <a:lnTo>
                    <a:pt x="42" y="358"/>
                  </a:lnTo>
                  <a:lnTo>
                    <a:pt x="42" y="358"/>
                  </a:lnTo>
                  <a:lnTo>
                    <a:pt x="41" y="369"/>
                  </a:lnTo>
                  <a:lnTo>
                    <a:pt x="38" y="377"/>
                  </a:lnTo>
                  <a:lnTo>
                    <a:pt x="36" y="381"/>
                  </a:lnTo>
                  <a:lnTo>
                    <a:pt x="34" y="384"/>
                  </a:lnTo>
                  <a:lnTo>
                    <a:pt x="31" y="386"/>
                  </a:lnTo>
                  <a:lnTo>
                    <a:pt x="28" y="387"/>
                  </a:lnTo>
                  <a:lnTo>
                    <a:pt x="28" y="387"/>
                  </a:lnTo>
                  <a:lnTo>
                    <a:pt x="20" y="388"/>
                  </a:lnTo>
                  <a:lnTo>
                    <a:pt x="12" y="388"/>
                  </a:lnTo>
                  <a:lnTo>
                    <a:pt x="12" y="388"/>
                  </a:lnTo>
                  <a:lnTo>
                    <a:pt x="9" y="390"/>
                  </a:lnTo>
                  <a:lnTo>
                    <a:pt x="8" y="392"/>
                  </a:lnTo>
                  <a:lnTo>
                    <a:pt x="8" y="392"/>
                  </a:lnTo>
                  <a:lnTo>
                    <a:pt x="8" y="394"/>
                  </a:lnTo>
                  <a:lnTo>
                    <a:pt x="9" y="396"/>
                  </a:lnTo>
                  <a:lnTo>
                    <a:pt x="17" y="396"/>
                  </a:lnTo>
                  <a:lnTo>
                    <a:pt x="17" y="396"/>
                  </a:lnTo>
                  <a:lnTo>
                    <a:pt x="47" y="396"/>
                  </a:lnTo>
                  <a:lnTo>
                    <a:pt x="68" y="394"/>
                  </a:lnTo>
                  <a:lnTo>
                    <a:pt x="68" y="394"/>
                  </a:lnTo>
                  <a:lnTo>
                    <a:pt x="108" y="396"/>
                  </a:lnTo>
                  <a:lnTo>
                    <a:pt x="144" y="397"/>
                  </a:lnTo>
                  <a:lnTo>
                    <a:pt x="195" y="398"/>
                  </a:lnTo>
                  <a:lnTo>
                    <a:pt x="195" y="398"/>
                  </a:lnTo>
                  <a:lnTo>
                    <a:pt x="207" y="397"/>
                  </a:lnTo>
                  <a:lnTo>
                    <a:pt x="216" y="396"/>
                  </a:lnTo>
                  <a:lnTo>
                    <a:pt x="218" y="394"/>
                  </a:lnTo>
                  <a:lnTo>
                    <a:pt x="220" y="392"/>
                  </a:lnTo>
                  <a:lnTo>
                    <a:pt x="223" y="385"/>
                  </a:lnTo>
                  <a:lnTo>
                    <a:pt x="223" y="385"/>
                  </a:lnTo>
                  <a:lnTo>
                    <a:pt x="225" y="373"/>
                  </a:lnTo>
                  <a:lnTo>
                    <a:pt x="228" y="357"/>
                  </a:lnTo>
                  <a:lnTo>
                    <a:pt x="230" y="334"/>
                  </a:lnTo>
                  <a:lnTo>
                    <a:pt x="230" y="334"/>
                  </a:lnTo>
                  <a:lnTo>
                    <a:pt x="229" y="329"/>
                  </a:lnTo>
                  <a:lnTo>
                    <a:pt x="229" y="326"/>
                  </a:lnTo>
                  <a:lnTo>
                    <a:pt x="227" y="326"/>
                  </a:lnTo>
                  <a:lnTo>
                    <a:pt x="227" y="326"/>
                  </a:lnTo>
                  <a:lnTo>
                    <a:pt x="225" y="326"/>
                  </a:lnTo>
                  <a:lnTo>
                    <a:pt x="224" y="328"/>
                  </a:lnTo>
                  <a:lnTo>
                    <a:pt x="222" y="334"/>
                  </a:lnTo>
                  <a:lnTo>
                    <a:pt x="222" y="334"/>
                  </a:lnTo>
                  <a:lnTo>
                    <a:pt x="219" y="348"/>
                  </a:lnTo>
                  <a:lnTo>
                    <a:pt x="214" y="358"/>
                  </a:lnTo>
                  <a:lnTo>
                    <a:pt x="211" y="363"/>
                  </a:lnTo>
                  <a:lnTo>
                    <a:pt x="207" y="365"/>
                  </a:lnTo>
                  <a:lnTo>
                    <a:pt x="203" y="369"/>
                  </a:lnTo>
                  <a:lnTo>
                    <a:pt x="199" y="371"/>
                  </a:lnTo>
                  <a:lnTo>
                    <a:pt x="199" y="371"/>
                  </a:lnTo>
                  <a:lnTo>
                    <a:pt x="188" y="375"/>
                  </a:lnTo>
                  <a:lnTo>
                    <a:pt x="174" y="376"/>
                  </a:lnTo>
                  <a:lnTo>
                    <a:pt x="149" y="377"/>
                  </a:lnTo>
                  <a:lnTo>
                    <a:pt x="149" y="377"/>
                  </a:lnTo>
                  <a:lnTo>
                    <a:pt x="132" y="376"/>
                  </a:lnTo>
                  <a:lnTo>
                    <a:pt x="119" y="375"/>
                  </a:lnTo>
                  <a:lnTo>
                    <a:pt x="108" y="373"/>
                  </a:lnTo>
                  <a:lnTo>
                    <a:pt x="100" y="369"/>
                  </a:lnTo>
                  <a:lnTo>
                    <a:pt x="95" y="363"/>
                  </a:lnTo>
                  <a:lnTo>
                    <a:pt x="92" y="356"/>
                  </a:lnTo>
                  <a:lnTo>
                    <a:pt x="89" y="346"/>
                  </a:lnTo>
                  <a:lnTo>
                    <a:pt x="88" y="334"/>
                  </a:lnTo>
                  <a:lnTo>
                    <a:pt x="88" y="334"/>
                  </a:lnTo>
                  <a:lnTo>
                    <a:pt x="88" y="292"/>
                  </a:lnTo>
                  <a:lnTo>
                    <a:pt x="88" y="245"/>
                  </a:lnTo>
                  <a:lnTo>
                    <a:pt x="88" y="200"/>
                  </a:lnTo>
                  <a:lnTo>
                    <a:pt x="88" y="200"/>
                  </a:lnTo>
                  <a:lnTo>
                    <a:pt x="89" y="198"/>
                  </a:lnTo>
                  <a:lnTo>
                    <a:pt x="92" y="197"/>
                  </a:lnTo>
                  <a:lnTo>
                    <a:pt x="92" y="197"/>
                  </a:lnTo>
                  <a:lnTo>
                    <a:pt x="127" y="197"/>
                  </a:lnTo>
                  <a:lnTo>
                    <a:pt x="167" y="199"/>
                  </a:lnTo>
                  <a:lnTo>
                    <a:pt x="167" y="199"/>
                  </a:lnTo>
                  <a:lnTo>
                    <a:pt x="173" y="200"/>
                  </a:lnTo>
                  <a:lnTo>
                    <a:pt x="179" y="201"/>
                  </a:lnTo>
                  <a:lnTo>
                    <a:pt x="184" y="204"/>
                  </a:lnTo>
                  <a:lnTo>
                    <a:pt x="186" y="206"/>
                  </a:lnTo>
                  <a:lnTo>
                    <a:pt x="191" y="211"/>
                  </a:lnTo>
                  <a:lnTo>
                    <a:pt x="194" y="217"/>
                  </a:lnTo>
                  <a:lnTo>
                    <a:pt x="194" y="217"/>
                  </a:lnTo>
                  <a:lnTo>
                    <a:pt x="195" y="226"/>
                  </a:lnTo>
                  <a:lnTo>
                    <a:pt x="195" y="234"/>
                  </a:lnTo>
                  <a:lnTo>
                    <a:pt x="195" y="234"/>
                  </a:lnTo>
                  <a:lnTo>
                    <a:pt x="196" y="238"/>
                  </a:lnTo>
                  <a:lnTo>
                    <a:pt x="197" y="238"/>
                  </a:lnTo>
                  <a:lnTo>
                    <a:pt x="200" y="239"/>
                  </a:lnTo>
                  <a:lnTo>
                    <a:pt x="200" y="239"/>
                  </a:lnTo>
                  <a:lnTo>
                    <a:pt x="201" y="238"/>
                  </a:lnTo>
                  <a:lnTo>
                    <a:pt x="202" y="235"/>
                  </a:lnTo>
                  <a:lnTo>
                    <a:pt x="202" y="229"/>
                  </a:lnTo>
                  <a:lnTo>
                    <a:pt x="202" y="229"/>
                  </a:lnTo>
                  <a:lnTo>
                    <a:pt x="205" y="195"/>
                  </a:lnTo>
                  <a:lnTo>
                    <a:pt x="205" y="195"/>
                  </a:lnTo>
                  <a:lnTo>
                    <a:pt x="207" y="176"/>
                  </a:lnTo>
                  <a:lnTo>
                    <a:pt x="210" y="166"/>
                  </a:lnTo>
                  <a:lnTo>
                    <a:pt x="210" y="166"/>
                  </a:lnTo>
                  <a:lnTo>
                    <a:pt x="208" y="164"/>
                  </a:lnTo>
                  <a:lnTo>
                    <a:pt x="207" y="163"/>
                  </a:lnTo>
                  <a:lnTo>
                    <a:pt x="207" y="163"/>
                  </a:lnTo>
                  <a:lnTo>
                    <a:pt x="203" y="164"/>
                  </a:lnTo>
                  <a:lnTo>
                    <a:pt x="199" y="169"/>
                  </a:lnTo>
                  <a:lnTo>
                    <a:pt x="199" y="169"/>
                  </a:lnTo>
                  <a:lnTo>
                    <a:pt x="195" y="172"/>
                  </a:lnTo>
                  <a:lnTo>
                    <a:pt x="189" y="175"/>
                  </a:lnTo>
                  <a:lnTo>
                    <a:pt x="183" y="176"/>
                  </a:lnTo>
                  <a:lnTo>
                    <a:pt x="174" y="176"/>
                  </a:lnTo>
                  <a:lnTo>
                    <a:pt x="174" y="176"/>
                  </a:lnTo>
                  <a:lnTo>
                    <a:pt x="131" y="177"/>
                  </a:lnTo>
                  <a:lnTo>
                    <a:pt x="92" y="177"/>
                  </a:lnTo>
                  <a:lnTo>
                    <a:pt x="92" y="177"/>
                  </a:lnTo>
                  <a:lnTo>
                    <a:pt x="91" y="177"/>
                  </a:lnTo>
                  <a:lnTo>
                    <a:pt x="89" y="176"/>
                  </a:lnTo>
                  <a:lnTo>
                    <a:pt x="88" y="172"/>
                  </a:lnTo>
                  <a:lnTo>
                    <a:pt x="88" y="29"/>
                  </a:lnTo>
                  <a:lnTo>
                    <a:pt x="88" y="29"/>
                  </a:lnTo>
                  <a:lnTo>
                    <a:pt x="89" y="25"/>
                  </a:lnTo>
                  <a:lnTo>
                    <a:pt x="91" y="24"/>
                  </a:lnTo>
                  <a:lnTo>
                    <a:pt x="92" y="24"/>
                  </a:lnTo>
                  <a:lnTo>
                    <a:pt x="92" y="24"/>
                  </a:lnTo>
                  <a:lnTo>
                    <a:pt x="126" y="24"/>
                  </a:lnTo>
                  <a:lnTo>
                    <a:pt x="163" y="25"/>
                  </a:lnTo>
                  <a:lnTo>
                    <a:pt x="163" y="25"/>
                  </a:lnTo>
                  <a:lnTo>
                    <a:pt x="180" y="28"/>
                  </a:lnTo>
                  <a:lnTo>
                    <a:pt x="186" y="30"/>
                  </a:lnTo>
                  <a:lnTo>
                    <a:pt x="190" y="33"/>
                  </a:lnTo>
                  <a:lnTo>
                    <a:pt x="194" y="35"/>
                  </a:lnTo>
                  <a:lnTo>
                    <a:pt x="196" y="37"/>
                  </a:lnTo>
                  <a:lnTo>
                    <a:pt x="200" y="44"/>
                  </a:lnTo>
                  <a:lnTo>
                    <a:pt x="200" y="44"/>
                  </a:lnTo>
                  <a:lnTo>
                    <a:pt x="201" y="48"/>
                  </a:lnTo>
                  <a:lnTo>
                    <a:pt x="202" y="53"/>
                  </a:lnTo>
                  <a:lnTo>
                    <a:pt x="202" y="62"/>
                  </a:lnTo>
                  <a:lnTo>
                    <a:pt x="202" y="62"/>
                  </a:lnTo>
                  <a:lnTo>
                    <a:pt x="203" y="67"/>
                  </a:lnTo>
                  <a:lnTo>
                    <a:pt x="205" y="68"/>
                  </a:lnTo>
                  <a:lnTo>
                    <a:pt x="207" y="68"/>
                  </a:lnTo>
                  <a:lnTo>
                    <a:pt x="207" y="68"/>
                  </a:lnTo>
                  <a:lnTo>
                    <a:pt x="208" y="68"/>
                  </a:lnTo>
                  <a:lnTo>
                    <a:pt x="210" y="67"/>
                  </a:lnTo>
                  <a:lnTo>
                    <a:pt x="211" y="63"/>
                  </a:lnTo>
                  <a:lnTo>
                    <a:pt x="211" y="63"/>
                  </a:lnTo>
                  <a:lnTo>
                    <a:pt x="212" y="45"/>
                  </a:lnTo>
                  <a:lnTo>
                    <a:pt x="213" y="29"/>
                  </a:lnTo>
                  <a:lnTo>
                    <a:pt x="213" y="29"/>
                  </a:lnTo>
                  <a:lnTo>
                    <a:pt x="216" y="12"/>
                  </a:lnTo>
                  <a:lnTo>
                    <a:pt x="217" y="3"/>
                  </a:lnTo>
                  <a:lnTo>
                    <a:pt x="217" y="3"/>
                  </a:lnTo>
                  <a:lnTo>
                    <a:pt x="217" y="1"/>
                  </a:lnTo>
                  <a:lnTo>
                    <a:pt x="216" y="0"/>
                  </a:lnTo>
                  <a:lnTo>
                    <a:pt x="216" y="0"/>
                  </a:lnTo>
                  <a:lnTo>
                    <a:pt x="212" y="0"/>
                  </a:lnTo>
                  <a:lnTo>
                    <a:pt x="208" y="2"/>
                  </a:lnTo>
                  <a:lnTo>
                    <a:pt x="208" y="2"/>
                  </a:lnTo>
                  <a:lnTo>
                    <a:pt x="199" y="3"/>
                  </a:lnTo>
                  <a:lnTo>
                    <a:pt x="185" y="5"/>
                  </a:lnTo>
                  <a:lnTo>
                    <a:pt x="185" y="5"/>
                  </a:lnTo>
                  <a:lnTo>
                    <a:pt x="68" y="5"/>
                  </a:lnTo>
                  <a:lnTo>
                    <a:pt x="68" y="5"/>
                  </a:lnTo>
                  <a:lnTo>
                    <a:pt x="46" y="5"/>
                  </a:lnTo>
                  <a:lnTo>
                    <a:pt x="8" y="3"/>
                  </a:lnTo>
                  <a:lnTo>
                    <a:pt x="8" y="3"/>
                  </a:lnTo>
                  <a:lnTo>
                    <a:pt x="2" y="5"/>
                  </a:lnTo>
                  <a:lnTo>
                    <a:pt x="1" y="6"/>
                  </a:lnTo>
                  <a:lnTo>
                    <a:pt x="0" y="7"/>
                  </a:lnTo>
                  <a:lnTo>
                    <a:pt x="0" y="7"/>
                  </a:lnTo>
                  <a:lnTo>
                    <a:pt x="1" y="10"/>
                  </a:lnTo>
                  <a:lnTo>
                    <a:pt x="1" y="10"/>
                  </a:lnTo>
                  <a:lnTo>
                    <a:pt x="4" y="11"/>
                  </a:lnTo>
                  <a:lnTo>
                    <a:pt x="4" y="11"/>
                  </a:lnTo>
                  <a:lnTo>
                    <a:pt x="13" y="11"/>
                  </a:lnTo>
                  <a:lnTo>
                    <a:pt x="21" y="12"/>
                  </a:lnTo>
                  <a:lnTo>
                    <a:pt x="21" y="12"/>
                  </a:lnTo>
                  <a:lnTo>
                    <a:pt x="28" y="14"/>
                  </a:lnTo>
                  <a:lnTo>
                    <a:pt x="32" y="16"/>
                  </a:lnTo>
                  <a:lnTo>
                    <a:pt x="36" y="18"/>
                  </a:lnTo>
                  <a:lnTo>
                    <a:pt x="38" y="22"/>
                  </a:lnTo>
                  <a:lnTo>
                    <a:pt x="41" y="25"/>
                  </a:lnTo>
                  <a:lnTo>
                    <a:pt x="42" y="30"/>
                  </a:lnTo>
                  <a:lnTo>
                    <a:pt x="43" y="42"/>
                  </a:lnTo>
                  <a:lnTo>
                    <a:pt x="43" y="42"/>
                  </a:lnTo>
                  <a:lnTo>
                    <a:pt x="44" y="74"/>
                  </a:lnTo>
                  <a:lnTo>
                    <a:pt x="44" y="154"/>
                  </a:lnTo>
                  <a:lnTo>
                    <a:pt x="44"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9"/>
            <p:cNvSpPr>
              <a:spLocks/>
            </p:cNvSpPr>
            <p:nvPr userDrawn="1"/>
          </p:nvSpPr>
          <p:spPr bwMode="auto">
            <a:xfrm>
              <a:off x="3959" y="662"/>
              <a:ext cx="125" cy="131"/>
            </a:xfrm>
            <a:custGeom>
              <a:avLst/>
              <a:gdLst>
                <a:gd name="T0" fmla="*/ 165 w 375"/>
                <a:gd name="T1" fmla="*/ 240 h 393"/>
                <a:gd name="T2" fmla="*/ 154 w 375"/>
                <a:gd name="T3" fmla="*/ 204 h 393"/>
                <a:gd name="T4" fmla="*/ 114 w 375"/>
                <a:gd name="T5" fmla="*/ 136 h 393"/>
                <a:gd name="T6" fmla="*/ 63 w 375"/>
                <a:gd name="T7" fmla="*/ 55 h 393"/>
                <a:gd name="T8" fmla="*/ 35 w 375"/>
                <a:gd name="T9" fmla="*/ 22 h 393"/>
                <a:gd name="T10" fmla="*/ 22 w 375"/>
                <a:gd name="T11" fmla="*/ 13 h 393"/>
                <a:gd name="T12" fmla="*/ 5 w 375"/>
                <a:gd name="T13" fmla="*/ 8 h 393"/>
                <a:gd name="T14" fmla="*/ 0 w 375"/>
                <a:gd name="T15" fmla="*/ 5 h 393"/>
                <a:gd name="T16" fmla="*/ 0 w 375"/>
                <a:gd name="T17" fmla="*/ 3 h 393"/>
                <a:gd name="T18" fmla="*/ 7 w 375"/>
                <a:gd name="T19" fmla="*/ 0 h 393"/>
                <a:gd name="T20" fmla="*/ 74 w 375"/>
                <a:gd name="T21" fmla="*/ 2 h 393"/>
                <a:gd name="T22" fmla="*/ 108 w 375"/>
                <a:gd name="T23" fmla="*/ 2 h 393"/>
                <a:gd name="T24" fmla="*/ 109 w 375"/>
                <a:gd name="T25" fmla="*/ 4 h 393"/>
                <a:gd name="T26" fmla="*/ 100 w 375"/>
                <a:gd name="T27" fmla="*/ 9 h 393"/>
                <a:gd name="T28" fmla="*/ 96 w 375"/>
                <a:gd name="T29" fmla="*/ 13 h 393"/>
                <a:gd name="T30" fmla="*/ 94 w 375"/>
                <a:gd name="T31" fmla="*/ 19 h 393"/>
                <a:gd name="T32" fmla="*/ 100 w 375"/>
                <a:gd name="T33" fmla="*/ 38 h 393"/>
                <a:gd name="T34" fmla="*/ 196 w 375"/>
                <a:gd name="T35" fmla="*/ 202 h 393"/>
                <a:gd name="T36" fmla="*/ 239 w 375"/>
                <a:gd name="T37" fmla="*/ 124 h 393"/>
                <a:gd name="T38" fmla="*/ 286 w 375"/>
                <a:gd name="T39" fmla="*/ 42 h 393"/>
                <a:gd name="T40" fmla="*/ 291 w 375"/>
                <a:gd name="T41" fmla="*/ 24 h 393"/>
                <a:gd name="T42" fmla="*/ 290 w 375"/>
                <a:gd name="T43" fmla="*/ 14 h 393"/>
                <a:gd name="T44" fmla="*/ 282 w 375"/>
                <a:gd name="T45" fmla="*/ 9 h 393"/>
                <a:gd name="T46" fmla="*/ 275 w 375"/>
                <a:gd name="T47" fmla="*/ 4 h 393"/>
                <a:gd name="T48" fmla="*/ 278 w 375"/>
                <a:gd name="T49" fmla="*/ 2 h 393"/>
                <a:gd name="T50" fmla="*/ 304 w 375"/>
                <a:gd name="T51" fmla="*/ 2 h 393"/>
                <a:gd name="T52" fmla="*/ 367 w 375"/>
                <a:gd name="T53" fmla="*/ 0 h 393"/>
                <a:gd name="T54" fmla="*/ 374 w 375"/>
                <a:gd name="T55" fmla="*/ 2 h 393"/>
                <a:gd name="T56" fmla="*/ 374 w 375"/>
                <a:gd name="T57" fmla="*/ 5 h 393"/>
                <a:gd name="T58" fmla="*/ 367 w 375"/>
                <a:gd name="T59" fmla="*/ 8 h 393"/>
                <a:gd name="T60" fmla="*/ 350 w 375"/>
                <a:gd name="T61" fmla="*/ 11 h 393"/>
                <a:gd name="T62" fmla="*/ 337 w 375"/>
                <a:gd name="T63" fmla="*/ 20 h 393"/>
                <a:gd name="T64" fmla="*/ 316 w 375"/>
                <a:gd name="T65" fmla="*/ 42 h 393"/>
                <a:gd name="T66" fmla="*/ 264 w 375"/>
                <a:gd name="T67" fmla="*/ 123 h 393"/>
                <a:gd name="T68" fmla="*/ 217 w 375"/>
                <a:gd name="T69" fmla="*/ 207 h 393"/>
                <a:gd name="T70" fmla="*/ 211 w 375"/>
                <a:gd name="T71" fmla="*/ 234 h 393"/>
                <a:gd name="T72" fmla="*/ 210 w 375"/>
                <a:gd name="T73" fmla="*/ 303 h 393"/>
                <a:gd name="T74" fmla="*/ 211 w 375"/>
                <a:gd name="T75" fmla="*/ 355 h 393"/>
                <a:gd name="T76" fmla="*/ 215 w 375"/>
                <a:gd name="T77" fmla="*/ 371 h 393"/>
                <a:gd name="T78" fmla="*/ 223 w 375"/>
                <a:gd name="T79" fmla="*/ 381 h 393"/>
                <a:gd name="T80" fmla="*/ 233 w 375"/>
                <a:gd name="T81" fmla="*/ 384 h 393"/>
                <a:gd name="T82" fmla="*/ 259 w 375"/>
                <a:gd name="T83" fmla="*/ 387 h 393"/>
                <a:gd name="T84" fmla="*/ 259 w 375"/>
                <a:gd name="T85" fmla="*/ 390 h 393"/>
                <a:gd name="T86" fmla="*/ 252 w 375"/>
                <a:gd name="T87" fmla="*/ 393 h 393"/>
                <a:gd name="T88" fmla="*/ 188 w 375"/>
                <a:gd name="T89" fmla="*/ 391 h 393"/>
                <a:gd name="T90" fmla="*/ 137 w 375"/>
                <a:gd name="T91" fmla="*/ 393 h 393"/>
                <a:gd name="T92" fmla="*/ 130 w 375"/>
                <a:gd name="T93" fmla="*/ 391 h 393"/>
                <a:gd name="T94" fmla="*/ 130 w 375"/>
                <a:gd name="T95" fmla="*/ 387 h 393"/>
                <a:gd name="T96" fmla="*/ 141 w 375"/>
                <a:gd name="T97" fmla="*/ 385 h 393"/>
                <a:gd name="T98" fmla="*/ 151 w 375"/>
                <a:gd name="T99" fmla="*/ 383 h 393"/>
                <a:gd name="T100" fmla="*/ 160 w 375"/>
                <a:gd name="T101" fmla="*/ 374 h 393"/>
                <a:gd name="T102" fmla="*/ 165 w 375"/>
                <a:gd name="T103" fmla="*/ 355 h 393"/>
                <a:gd name="T104" fmla="*/ 166 w 375"/>
                <a:gd name="T105" fmla="*/ 2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5" h="393">
                  <a:moveTo>
                    <a:pt x="166" y="258"/>
                  </a:moveTo>
                  <a:lnTo>
                    <a:pt x="166" y="258"/>
                  </a:lnTo>
                  <a:lnTo>
                    <a:pt x="165" y="240"/>
                  </a:lnTo>
                  <a:lnTo>
                    <a:pt x="162" y="226"/>
                  </a:lnTo>
                  <a:lnTo>
                    <a:pt x="159" y="215"/>
                  </a:lnTo>
                  <a:lnTo>
                    <a:pt x="154" y="204"/>
                  </a:lnTo>
                  <a:lnTo>
                    <a:pt x="154" y="204"/>
                  </a:lnTo>
                  <a:lnTo>
                    <a:pt x="141" y="181"/>
                  </a:lnTo>
                  <a:lnTo>
                    <a:pt x="114" y="136"/>
                  </a:lnTo>
                  <a:lnTo>
                    <a:pt x="83" y="88"/>
                  </a:lnTo>
                  <a:lnTo>
                    <a:pt x="63" y="55"/>
                  </a:lnTo>
                  <a:lnTo>
                    <a:pt x="63" y="55"/>
                  </a:lnTo>
                  <a:lnTo>
                    <a:pt x="53" y="42"/>
                  </a:lnTo>
                  <a:lnTo>
                    <a:pt x="43" y="31"/>
                  </a:lnTo>
                  <a:lnTo>
                    <a:pt x="35" y="22"/>
                  </a:lnTo>
                  <a:lnTo>
                    <a:pt x="28" y="16"/>
                  </a:lnTo>
                  <a:lnTo>
                    <a:pt x="28" y="16"/>
                  </a:lnTo>
                  <a:lnTo>
                    <a:pt x="22" y="13"/>
                  </a:lnTo>
                  <a:lnTo>
                    <a:pt x="16" y="10"/>
                  </a:lnTo>
                  <a:lnTo>
                    <a:pt x="9" y="8"/>
                  </a:lnTo>
                  <a:lnTo>
                    <a:pt x="5" y="8"/>
                  </a:lnTo>
                  <a:lnTo>
                    <a:pt x="5" y="8"/>
                  </a:lnTo>
                  <a:lnTo>
                    <a:pt x="1" y="7"/>
                  </a:lnTo>
                  <a:lnTo>
                    <a:pt x="0" y="5"/>
                  </a:lnTo>
                  <a:lnTo>
                    <a:pt x="0" y="4"/>
                  </a:lnTo>
                  <a:lnTo>
                    <a:pt x="0" y="4"/>
                  </a:lnTo>
                  <a:lnTo>
                    <a:pt x="0" y="3"/>
                  </a:lnTo>
                  <a:lnTo>
                    <a:pt x="1" y="2"/>
                  </a:lnTo>
                  <a:lnTo>
                    <a:pt x="7" y="0"/>
                  </a:lnTo>
                  <a:lnTo>
                    <a:pt x="7" y="0"/>
                  </a:lnTo>
                  <a:lnTo>
                    <a:pt x="58" y="2"/>
                  </a:lnTo>
                  <a:lnTo>
                    <a:pt x="58" y="2"/>
                  </a:lnTo>
                  <a:lnTo>
                    <a:pt x="74" y="2"/>
                  </a:lnTo>
                  <a:lnTo>
                    <a:pt x="102" y="0"/>
                  </a:lnTo>
                  <a:lnTo>
                    <a:pt x="102" y="0"/>
                  </a:lnTo>
                  <a:lnTo>
                    <a:pt x="108" y="2"/>
                  </a:lnTo>
                  <a:lnTo>
                    <a:pt x="108" y="3"/>
                  </a:lnTo>
                  <a:lnTo>
                    <a:pt x="109" y="4"/>
                  </a:lnTo>
                  <a:lnTo>
                    <a:pt x="109" y="4"/>
                  </a:lnTo>
                  <a:lnTo>
                    <a:pt x="108" y="5"/>
                  </a:lnTo>
                  <a:lnTo>
                    <a:pt x="107" y="7"/>
                  </a:lnTo>
                  <a:lnTo>
                    <a:pt x="100" y="9"/>
                  </a:lnTo>
                  <a:lnTo>
                    <a:pt x="100" y="9"/>
                  </a:lnTo>
                  <a:lnTo>
                    <a:pt x="98" y="10"/>
                  </a:lnTo>
                  <a:lnTo>
                    <a:pt x="96" y="13"/>
                  </a:lnTo>
                  <a:lnTo>
                    <a:pt x="94" y="15"/>
                  </a:lnTo>
                  <a:lnTo>
                    <a:pt x="94" y="19"/>
                  </a:lnTo>
                  <a:lnTo>
                    <a:pt x="94" y="19"/>
                  </a:lnTo>
                  <a:lnTo>
                    <a:pt x="94" y="24"/>
                  </a:lnTo>
                  <a:lnTo>
                    <a:pt x="96" y="27"/>
                  </a:lnTo>
                  <a:lnTo>
                    <a:pt x="100" y="38"/>
                  </a:lnTo>
                  <a:lnTo>
                    <a:pt x="100" y="38"/>
                  </a:lnTo>
                  <a:lnTo>
                    <a:pt x="148" y="121"/>
                  </a:lnTo>
                  <a:lnTo>
                    <a:pt x="196" y="202"/>
                  </a:lnTo>
                  <a:lnTo>
                    <a:pt x="196" y="202"/>
                  </a:lnTo>
                  <a:lnTo>
                    <a:pt x="212" y="172"/>
                  </a:lnTo>
                  <a:lnTo>
                    <a:pt x="239" y="124"/>
                  </a:lnTo>
                  <a:lnTo>
                    <a:pt x="282" y="50"/>
                  </a:lnTo>
                  <a:lnTo>
                    <a:pt x="282" y="50"/>
                  </a:lnTo>
                  <a:lnTo>
                    <a:pt x="286" y="42"/>
                  </a:lnTo>
                  <a:lnTo>
                    <a:pt x="289" y="34"/>
                  </a:lnTo>
                  <a:lnTo>
                    <a:pt x="291" y="28"/>
                  </a:lnTo>
                  <a:lnTo>
                    <a:pt x="291" y="24"/>
                  </a:lnTo>
                  <a:lnTo>
                    <a:pt x="291" y="24"/>
                  </a:lnTo>
                  <a:lnTo>
                    <a:pt x="291" y="19"/>
                  </a:lnTo>
                  <a:lnTo>
                    <a:pt x="290" y="14"/>
                  </a:lnTo>
                  <a:lnTo>
                    <a:pt x="286" y="10"/>
                  </a:lnTo>
                  <a:lnTo>
                    <a:pt x="282" y="9"/>
                  </a:lnTo>
                  <a:lnTo>
                    <a:pt x="282" y="9"/>
                  </a:lnTo>
                  <a:lnTo>
                    <a:pt x="276" y="7"/>
                  </a:lnTo>
                  <a:lnTo>
                    <a:pt x="275" y="5"/>
                  </a:lnTo>
                  <a:lnTo>
                    <a:pt x="275" y="4"/>
                  </a:lnTo>
                  <a:lnTo>
                    <a:pt x="275" y="4"/>
                  </a:lnTo>
                  <a:lnTo>
                    <a:pt x="275" y="2"/>
                  </a:lnTo>
                  <a:lnTo>
                    <a:pt x="278" y="2"/>
                  </a:lnTo>
                  <a:lnTo>
                    <a:pt x="284" y="0"/>
                  </a:lnTo>
                  <a:lnTo>
                    <a:pt x="284" y="0"/>
                  </a:lnTo>
                  <a:lnTo>
                    <a:pt x="304" y="2"/>
                  </a:lnTo>
                  <a:lnTo>
                    <a:pt x="318" y="2"/>
                  </a:lnTo>
                  <a:lnTo>
                    <a:pt x="318" y="2"/>
                  </a:lnTo>
                  <a:lnTo>
                    <a:pt x="367" y="0"/>
                  </a:lnTo>
                  <a:lnTo>
                    <a:pt x="367" y="0"/>
                  </a:lnTo>
                  <a:lnTo>
                    <a:pt x="372" y="2"/>
                  </a:lnTo>
                  <a:lnTo>
                    <a:pt x="374" y="2"/>
                  </a:lnTo>
                  <a:lnTo>
                    <a:pt x="375" y="4"/>
                  </a:lnTo>
                  <a:lnTo>
                    <a:pt x="375" y="4"/>
                  </a:lnTo>
                  <a:lnTo>
                    <a:pt x="374" y="5"/>
                  </a:lnTo>
                  <a:lnTo>
                    <a:pt x="372" y="7"/>
                  </a:lnTo>
                  <a:lnTo>
                    <a:pt x="367" y="8"/>
                  </a:lnTo>
                  <a:lnTo>
                    <a:pt x="367" y="8"/>
                  </a:lnTo>
                  <a:lnTo>
                    <a:pt x="363" y="8"/>
                  </a:lnTo>
                  <a:lnTo>
                    <a:pt x="357" y="9"/>
                  </a:lnTo>
                  <a:lnTo>
                    <a:pt x="350" y="11"/>
                  </a:lnTo>
                  <a:lnTo>
                    <a:pt x="344" y="15"/>
                  </a:lnTo>
                  <a:lnTo>
                    <a:pt x="344" y="15"/>
                  </a:lnTo>
                  <a:lnTo>
                    <a:pt x="337" y="20"/>
                  </a:lnTo>
                  <a:lnTo>
                    <a:pt x="331" y="25"/>
                  </a:lnTo>
                  <a:lnTo>
                    <a:pt x="316" y="42"/>
                  </a:lnTo>
                  <a:lnTo>
                    <a:pt x="316" y="42"/>
                  </a:lnTo>
                  <a:lnTo>
                    <a:pt x="308" y="54"/>
                  </a:lnTo>
                  <a:lnTo>
                    <a:pt x="295" y="73"/>
                  </a:lnTo>
                  <a:lnTo>
                    <a:pt x="264" y="123"/>
                  </a:lnTo>
                  <a:lnTo>
                    <a:pt x="234" y="174"/>
                  </a:lnTo>
                  <a:lnTo>
                    <a:pt x="223" y="194"/>
                  </a:lnTo>
                  <a:lnTo>
                    <a:pt x="217" y="207"/>
                  </a:lnTo>
                  <a:lnTo>
                    <a:pt x="217" y="207"/>
                  </a:lnTo>
                  <a:lnTo>
                    <a:pt x="213" y="220"/>
                  </a:lnTo>
                  <a:lnTo>
                    <a:pt x="211" y="234"/>
                  </a:lnTo>
                  <a:lnTo>
                    <a:pt x="210" y="246"/>
                  </a:lnTo>
                  <a:lnTo>
                    <a:pt x="210" y="258"/>
                  </a:lnTo>
                  <a:lnTo>
                    <a:pt x="210" y="303"/>
                  </a:lnTo>
                  <a:lnTo>
                    <a:pt x="210" y="303"/>
                  </a:lnTo>
                  <a:lnTo>
                    <a:pt x="210" y="325"/>
                  </a:lnTo>
                  <a:lnTo>
                    <a:pt x="211" y="355"/>
                  </a:lnTo>
                  <a:lnTo>
                    <a:pt x="211" y="355"/>
                  </a:lnTo>
                  <a:lnTo>
                    <a:pt x="212" y="366"/>
                  </a:lnTo>
                  <a:lnTo>
                    <a:pt x="215" y="371"/>
                  </a:lnTo>
                  <a:lnTo>
                    <a:pt x="216" y="374"/>
                  </a:lnTo>
                  <a:lnTo>
                    <a:pt x="219" y="378"/>
                  </a:lnTo>
                  <a:lnTo>
                    <a:pt x="223" y="381"/>
                  </a:lnTo>
                  <a:lnTo>
                    <a:pt x="227" y="383"/>
                  </a:lnTo>
                  <a:lnTo>
                    <a:pt x="233" y="384"/>
                  </a:lnTo>
                  <a:lnTo>
                    <a:pt x="233" y="384"/>
                  </a:lnTo>
                  <a:lnTo>
                    <a:pt x="256" y="385"/>
                  </a:lnTo>
                  <a:lnTo>
                    <a:pt x="256" y="385"/>
                  </a:lnTo>
                  <a:lnTo>
                    <a:pt x="259" y="387"/>
                  </a:lnTo>
                  <a:lnTo>
                    <a:pt x="259" y="389"/>
                  </a:lnTo>
                  <a:lnTo>
                    <a:pt x="259" y="389"/>
                  </a:lnTo>
                  <a:lnTo>
                    <a:pt x="259" y="390"/>
                  </a:lnTo>
                  <a:lnTo>
                    <a:pt x="258" y="391"/>
                  </a:lnTo>
                  <a:lnTo>
                    <a:pt x="256" y="393"/>
                  </a:lnTo>
                  <a:lnTo>
                    <a:pt x="252" y="393"/>
                  </a:lnTo>
                  <a:lnTo>
                    <a:pt x="252" y="393"/>
                  </a:lnTo>
                  <a:lnTo>
                    <a:pt x="210" y="393"/>
                  </a:lnTo>
                  <a:lnTo>
                    <a:pt x="188" y="391"/>
                  </a:lnTo>
                  <a:lnTo>
                    <a:pt x="188" y="391"/>
                  </a:lnTo>
                  <a:lnTo>
                    <a:pt x="167" y="393"/>
                  </a:lnTo>
                  <a:lnTo>
                    <a:pt x="137" y="393"/>
                  </a:lnTo>
                  <a:lnTo>
                    <a:pt x="137" y="393"/>
                  </a:lnTo>
                  <a:lnTo>
                    <a:pt x="131" y="393"/>
                  </a:lnTo>
                  <a:lnTo>
                    <a:pt x="130" y="391"/>
                  </a:lnTo>
                  <a:lnTo>
                    <a:pt x="128" y="389"/>
                  </a:lnTo>
                  <a:lnTo>
                    <a:pt x="128" y="389"/>
                  </a:lnTo>
                  <a:lnTo>
                    <a:pt x="130" y="387"/>
                  </a:lnTo>
                  <a:lnTo>
                    <a:pt x="133" y="385"/>
                  </a:lnTo>
                  <a:lnTo>
                    <a:pt x="133" y="385"/>
                  </a:lnTo>
                  <a:lnTo>
                    <a:pt x="141" y="385"/>
                  </a:lnTo>
                  <a:lnTo>
                    <a:pt x="148" y="384"/>
                  </a:lnTo>
                  <a:lnTo>
                    <a:pt x="148" y="384"/>
                  </a:lnTo>
                  <a:lnTo>
                    <a:pt x="151" y="383"/>
                  </a:lnTo>
                  <a:lnTo>
                    <a:pt x="155" y="381"/>
                  </a:lnTo>
                  <a:lnTo>
                    <a:pt x="157" y="378"/>
                  </a:lnTo>
                  <a:lnTo>
                    <a:pt x="160" y="374"/>
                  </a:lnTo>
                  <a:lnTo>
                    <a:pt x="162" y="366"/>
                  </a:lnTo>
                  <a:lnTo>
                    <a:pt x="165" y="355"/>
                  </a:lnTo>
                  <a:lnTo>
                    <a:pt x="165" y="355"/>
                  </a:lnTo>
                  <a:lnTo>
                    <a:pt x="166" y="325"/>
                  </a:lnTo>
                  <a:lnTo>
                    <a:pt x="166" y="303"/>
                  </a:lnTo>
                  <a:lnTo>
                    <a:pt x="166"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
            <p:cNvSpPr>
              <a:spLocks/>
            </p:cNvSpPr>
            <p:nvPr userDrawn="1"/>
          </p:nvSpPr>
          <p:spPr bwMode="auto">
            <a:xfrm>
              <a:off x="4129" y="659"/>
              <a:ext cx="67" cy="136"/>
            </a:xfrm>
            <a:custGeom>
              <a:avLst/>
              <a:gdLst>
                <a:gd name="T0" fmla="*/ 98 w 200"/>
                <a:gd name="T1" fmla="*/ 406 h 407"/>
                <a:gd name="T2" fmla="*/ 138 w 200"/>
                <a:gd name="T3" fmla="*/ 396 h 407"/>
                <a:gd name="T4" fmla="*/ 155 w 200"/>
                <a:gd name="T5" fmla="*/ 385 h 407"/>
                <a:gd name="T6" fmla="*/ 185 w 200"/>
                <a:gd name="T7" fmla="*/ 352 h 407"/>
                <a:gd name="T8" fmla="*/ 197 w 200"/>
                <a:gd name="T9" fmla="*/ 318 h 407"/>
                <a:gd name="T10" fmla="*/ 200 w 200"/>
                <a:gd name="T11" fmla="*/ 299 h 407"/>
                <a:gd name="T12" fmla="*/ 191 w 200"/>
                <a:gd name="T13" fmla="*/ 255 h 407"/>
                <a:gd name="T14" fmla="*/ 161 w 200"/>
                <a:gd name="T15" fmla="*/ 211 h 407"/>
                <a:gd name="T16" fmla="*/ 109 w 200"/>
                <a:gd name="T17" fmla="*/ 165 h 407"/>
                <a:gd name="T18" fmla="*/ 79 w 200"/>
                <a:gd name="T19" fmla="*/ 140 h 407"/>
                <a:gd name="T20" fmla="*/ 53 w 200"/>
                <a:gd name="T21" fmla="*/ 108 h 407"/>
                <a:gd name="T22" fmla="*/ 46 w 200"/>
                <a:gd name="T23" fmla="*/ 79 h 407"/>
                <a:gd name="T24" fmla="*/ 51 w 200"/>
                <a:gd name="T25" fmla="*/ 54 h 407"/>
                <a:gd name="T26" fmla="*/ 74 w 200"/>
                <a:gd name="T27" fmla="*/ 27 h 407"/>
                <a:gd name="T28" fmla="*/ 110 w 200"/>
                <a:gd name="T29" fmla="*/ 18 h 407"/>
                <a:gd name="T30" fmla="*/ 139 w 200"/>
                <a:gd name="T31" fmla="*/ 22 h 407"/>
                <a:gd name="T32" fmla="*/ 165 w 200"/>
                <a:gd name="T33" fmla="*/ 34 h 407"/>
                <a:gd name="T34" fmla="*/ 174 w 200"/>
                <a:gd name="T35" fmla="*/ 46 h 407"/>
                <a:gd name="T36" fmla="*/ 182 w 200"/>
                <a:gd name="T37" fmla="*/ 72 h 407"/>
                <a:gd name="T38" fmla="*/ 183 w 200"/>
                <a:gd name="T39" fmla="*/ 78 h 407"/>
                <a:gd name="T40" fmla="*/ 188 w 200"/>
                <a:gd name="T41" fmla="*/ 78 h 407"/>
                <a:gd name="T42" fmla="*/ 189 w 200"/>
                <a:gd name="T43" fmla="*/ 67 h 407"/>
                <a:gd name="T44" fmla="*/ 191 w 200"/>
                <a:gd name="T45" fmla="*/ 11 h 407"/>
                <a:gd name="T46" fmla="*/ 190 w 200"/>
                <a:gd name="T47" fmla="*/ 9 h 407"/>
                <a:gd name="T48" fmla="*/ 179 w 200"/>
                <a:gd name="T49" fmla="*/ 7 h 407"/>
                <a:gd name="T50" fmla="*/ 146 w 200"/>
                <a:gd name="T51" fmla="*/ 1 h 407"/>
                <a:gd name="T52" fmla="*/ 120 w 200"/>
                <a:gd name="T53" fmla="*/ 0 h 407"/>
                <a:gd name="T54" fmla="*/ 85 w 200"/>
                <a:gd name="T55" fmla="*/ 4 h 407"/>
                <a:gd name="T56" fmla="*/ 57 w 200"/>
                <a:gd name="T57" fmla="*/ 15 h 407"/>
                <a:gd name="T58" fmla="*/ 35 w 200"/>
                <a:gd name="T59" fmla="*/ 33 h 407"/>
                <a:gd name="T60" fmla="*/ 20 w 200"/>
                <a:gd name="T61" fmla="*/ 56 h 407"/>
                <a:gd name="T62" fmla="*/ 13 w 200"/>
                <a:gd name="T63" fmla="*/ 83 h 407"/>
                <a:gd name="T64" fmla="*/ 13 w 200"/>
                <a:gd name="T65" fmla="*/ 107 h 407"/>
                <a:gd name="T66" fmla="*/ 25 w 200"/>
                <a:gd name="T67" fmla="*/ 146 h 407"/>
                <a:gd name="T68" fmla="*/ 60 w 200"/>
                <a:gd name="T69" fmla="*/ 190 h 407"/>
                <a:gd name="T70" fmla="*/ 103 w 200"/>
                <a:gd name="T71" fmla="*/ 226 h 407"/>
                <a:gd name="T72" fmla="*/ 142 w 200"/>
                <a:gd name="T73" fmla="*/ 262 h 407"/>
                <a:gd name="T74" fmla="*/ 160 w 200"/>
                <a:gd name="T75" fmla="*/ 294 h 407"/>
                <a:gd name="T76" fmla="*/ 162 w 200"/>
                <a:gd name="T77" fmla="*/ 320 h 407"/>
                <a:gd name="T78" fmla="*/ 153 w 200"/>
                <a:gd name="T79" fmla="*/ 356 h 407"/>
                <a:gd name="T80" fmla="*/ 133 w 200"/>
                <a:gd name="T81" fmla="*/ 375 h 407"/>
                <a:gd name="T82" fmla="*/ 114 w 200"/>
                <a:gd name="T83" fmla="*/ 385 h 407"/>
                <a:gd name="T84" fmla="*/ 88 w 200"/>
                <a:gd name="T85" fmla="*/ 389 h 407"/>
                <a:gd name="T86" fmla="*/ 63 w 200"/>
                <a:gd name="T87" fmla="*/ 385 h 407"/>
                <a:gd name="T88" fmla="*/ 30 w 200"/>
                <a:gd name="T89" fmla="*/ 368 h 407"/>
                <a:gd name="T90" fmla="*/ 13 w 200"/>
                <a:gd name="T91" fmla="*/ 341 h 407"/>
                <a:gd name="T92" fmla="*/ 11 w 200"/>
                <a:gd name="T93" fmla="*/ 324 h 407"/>
                <a:gd name="T94" fmla="*/ 9 w 200"/>
                <a:gd name="T95" fmla="*/ 311 h 407"/>
                <a:gd name="T96" fmla="*/ 7 w 200"/>
                <a:gd name="T97" fmla="*/ 310 h 407"/>
                <a:gd name="T98" fmla="*/ 2 w 200"/>
                <a:gd name="T99" fmla="*/ 318 h 407"/>
                <a:gd name="T100" fmla="*/ 0 w 200"/>
                <a:gd name="T101" fmla="*/ 373 h 407"/>
                <a:gd name="T102" fmla="*/ 1 w 200"/>
                <a:gd name="T103" fmla="*/ 388 h 407"/>
                <a:gd name="T104" fmla="*/ 8 w 200"/>
                <a:gd name="T105" fmla="*/ 394 h 407"/>
                <a:gd name="T106" fmla="*/ 59 w 200"/>
                <a:gd name="T10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407">
                  <a:moveTo>
                    <a:pt x="77" y="407"/>
                  </a:moveTo>
                  <a:lnTo>
                    <a:pt x="77" y="407"/>
                  </a:lnTo>
                  <a:lnTo>
                    <a:pt x="98" y="406"/>
                  </a:lnTo>
                  <a:lnTo>
                    <a:pt x="119" y="402"/>
                  </a:lnTo>
                  <a:lnTo>
                    <a:pt x="128" y="400"/>
                  </a:lnTo>
                  <a:lnTo>
                    <a:pt x="138" y="396"/>
                  </a:lnTo>
                  <a:lnTo>
                    <a:pt x="146" y="391"/>
                  </a:lnTo>
                  <a:lnTo>
                    <a:pt x="155" y="385"/>
                  </a:lnTo>
                  <a:lnTo>
                    <a:pt x="155" y="385"/>
                  </a:lnTo>
                  <a:lnTo>
                    <a:pt x="167" y="375"/>
                  </a:lnTo>
                  <a:lnTo>
                    <a:pt x="178" y="364"/>
                  </a:lnTo>
                  <a:lnTo>
                    <a:pt x="185" y="352"/>
                  </a:lnTo>
                  <a:lnTo>
                    <a:pt x="191" y="341"/>
                  </a:lnTo>
                  <a:lnTo>
                    <a:pt x="195" y="329"/>
                  </a:lnTo>
                  <a:lnTo>
                    <a:pt x="197" y="318"/>
                  </a:lnTo>
                  <a:lnTo>
                    <a:pt x="199" y="309"/>
                  </a:lnTo>
                  <a:lnTo>
                    <a:pt x="200" y="299"/>
                  </a:lnTo>
                  <a:lnTo>
                    <a:pt x="200" y="299"/>
                  </a:lnTo>
                  <a:lnTo>
                    <a:pt x="199" y="284"/>
                  </a:lnTo>
                  <a:lnTo>
                    <a:pt x="196" y="270"/>
                  </a:lnTo>
                  <a:lnTo>
                    <a:pt x="191" y="255"/>
                  </a:lnTo>
                  <a:lnTo>
                    <a:pt x="184" y="241"/>
                  </a:lnTo>
                  <a:lnTo>
                    <a:pt x="174" y="226"/>
                  </a:lnTo>
                  <a:lnTo>
                    <a:pt x="161" y="211"/>
                  </a:lnTo>
                  <a:lnTo>
                    <a:pt x="144" y="194"/>
                  </a:lnTo>
                  <a:lnTo>
                    <a:pt x="123" y="177"/>
                  </a:lnTo>
                  <a:lnTo>
                    <a:pt x="109" y="165"/>
                  </a:lnTo>
                  <a:lnTo>
                    <a:pt x="109" y="165"/>
                  </a:lnTo>
                  <a:lnTo>
                    <a:pt x="92" y="152"/>
                  </a:lnTo>
                  <a:lnTo>
                    <a:pt x="79" y="140"/>
                  </a:lnTo>
                  <a:lnTo>
                    <a:pt x="68" y="129"/>
                  </a:lnTo>
                  <a:lnTo>
                    <a:pt x="59" y="118"/>
                  </a:lnTo>
                  <a:lnTo>
                    <a:pt x="53" y="108"/>
                  </a:lnTo>
                  <a:lnTo>
                    <a:pt x="49" y="99"/>
                  </a:lnTo>
                  <a:lnTo>
                    <a:pt x="47" y="89"/>
                  </a:lnTo>
                  <a:lnTo>
                    <a:pt x="46" y="79"/>
                  </a:lnTo>
                  <a:lnTo>
                    <a:pt x="46" y="79"/>
                  </a:lnTo>
                  <a:lnTo>
                    <a:pt x="47" y="66"/>
                  </a:lnTo>
                  <a:lnTo>
                    <a:pt x="51" y="54"/>
                  </a:lnTo>
                  <a:lnTo>
                    <a:pt x="57" y="43"/>
                  </a:lnTo>
                  <a:lnTo>
                    <a:pt x="64" y="34"/>
                  </a:lnTo>
                  <a:lnTo>
                    <a:pt x="74" y="27"/>
                  </a:lnTo>
                  <a:lnTo>
                    <a:pt x="85" y="22"/>
                  </a:lnTo>
                  <a:lnTo>
                    <a:pt x="97" y="20"/>
                  </a:lnTo>
                  <a:lnTo>
                    <a:pt x="110" y="18"/>
                  </a:lnTo>
                  <a:lnTo>
                    <a:pt x="110" y="18"/>
                  </a:lnTo>
                  <a:lnTo>
                    <a:pt x="126" y="20"/>
                  </a:lnTo>
                  <a:lnTo>
                    <a:pt x="139" y="22"/>
                  </a:lnTo>
                  <a:lnTo>
                    <a:pt x="150" y="26"/>
                  </a:lnTo>
                  <a:lnTo>
                    <a:pt x="159" y="31"/>
                  </a:lnTo>
                  <a:lnTo>
                    <a:pt x="165" y="34"/>
                  </a:lnTo>
                  <a:lnTo>
                    <a:pt x="170" y="39"/>
                  </a:lnTo>
                  <a:lnTo>
                    <a:pt x="174" y="46"/>
                  </a:lnTo>
                  <a:lnTo>
                    <a:pt x="174" y="46"/>
                  </a:lnTo>
                  <a:lnTo>
                    <a:pt x="177" y="51"/>
                  </a:lnTo>
                  <a:lnTo>
                    <a:pt x="179" y="58"/>
                  </a:lnTo>
                  <a:lnTo>
                    <a:pt x="182" y="72"/>
                  </a:lnTo>
                  <a:lnTo>
                    <a:pt x="182" y="72"/>
                  </a:lnTo>
                  <a:lnTo>
                    <a:pt x="183" y="77"/>
                  </a:lnTo>
                  <a:lnTo>
                    <a:pt x="183" y="78"/>
                  </a:lnTo>
                  <a:lnTo>
                    <a:pt x="185" y="79"/>
                  </a:lnTo>
                  <a:lnTo>
                    <a:pt x="185" y="79"/>
                  </a:lnTo>
                  <a:lnTo>
                    <a:pt x="188" y="78"/>
                  </a:lnTo>
                  <a:lnTo>
                    <a:pt x="188" y="75"/>
                  </a:lnTo>
                  <a:lnTo>
                    <a:pt x="189" y="67"/>
                  </a:lnTo>
                  <a:lnTo>
                    <a:pt x="189" y="67"/>
                  </a:lnTo>
                  <a:lnTo>
                    <a:pt x="189" y="44"/>
                  </a:lnTo>
                  <a:lnTo>
                    <a:pt x="190" y="27"/>
                  </a:lnTo>
                  <a:lnTo>
                    <a:pt x="191" y="11"/>
                  </a:lnTo>
                  <a:lnTo>
                    <a:pt x="191" y="11"/>
                  </a:lnTo>
                  <a:lnTo>
                    <a:pt x="191" y="10"/>
                  </a:lnTo>
                  <a:lnTo>
                    <a:pt x="190" y="9"/>
                  </a:lnTo>
                  <a:lnTo>
                    <a:pt x="187" y="7"/>
                  </a:lnTo>
                  <a:lnTo>
                    <a:pt x="187" y="7"/>
                  </a:lnTo>
                  <a:lnTo>
                    <a:pt x="179" y="7"/>
                  </a:lnTo>
                  <a:lnTo>
                    <a:pt x="168" y="5"/>
                  </a:lnTo>
                  <a:lnTo>
                    <a:pt x="168" y="5"/>
                  </a:lnTo>
                  <a:lnTo>
                    <a:pt x="146" y="1"/>
                  </a:lnTo>
                  <a:lnTo>
                    <a:pt x="133" y="0"/>
                  </a:lnTo>
                  <a:lnTo>
                    <a:pt x="120" y="0"/>
                  </a:lnTo>
                  <a:lnTo>
                    <a:pt x="120" y="0"/>
                  </a:lnTo>
                  <a:lnTo>
                    <a:pt x="108" y="0"/>
                  </a:lnTo>
                  <a:lnTo>
                    <a:pt x="96" y="3"/>
                  </a:lnTo>
                  <a:lnTo>
                    <a:pt x="85" y="4"/>
                  </a:lnTo>
                  <a:lnTo>
                    <a:pt x="75" y="7"/>
                  </a:lnTo>
                  <a:lnTo>
                    <a:pt x="65" y="11"/>
                  </a:lnTo>
                  <a:lnTo>
                    <a:pt x="57" y="15"/>
                  </a:lnTo>
                  <a:lnTo>
                    <a:pt x="48" y="21"/>
                  </a:lnTo>
                  <a:lnTo>
                    <a:pt x="41" y="26"/>
                  </a:lnTo>
                  <a:lnTo>
                    <a:pt x="35" y="33"/>
                  </a:lnTo>
                  <a:lnTo>
                    <a:pt x="29" y="40"/>
                  </a:lnTo>
                  <a:lnTo>
                    <a:pt x="24" y="48"/>
                  </a:lnTo>
                  <a:lnTo>
                    <a:pt x="20" y="56"/>
                  </a:lnTo>
                  <a:lnTo>
                    <a:pt x="17" y="65"/>
                  </a:lnTo>
                  <a:lnTo>
                    <a:pt x="14" y="73"/>
                  </a:lnTo>
                  <a:lnTo>
                    <a:pt x="13" y="83"/>
                  </a:lnTo>
                  <a:lnTo>
                    <a:pt x="12" y="94"/>
                  </a:lnTo>
                  <a:lnTo>
                    <a:pt x="12" y="94"/>
                  </a:lnTo>
                  <a:lnTo>
                    <a:pt x="13" y="107"/>
                  </a:lnTo>
                  <a:lnTo>
                    <a:pt x="15" y="119"/>
                  </a:lnTo>
                  <a:lnTo>
                    <a:pt x="19" y="133"/>
                  </a:lnTo>
                  <a:lnTo>
                    <a:pt x="25" y="146"/>
                  </a:lnTo>
                  <a:lnTo>
                    <a:pt x="34" y="160"/>
                  </a:lnTo>
                  <a:lnTo>
                    <a:pt x="46" y="175"/>
                  </a:lnTo>
                  <a:lnTo>
                    <a:pt x="60" y="190"/>
                  </a:lnTo>
                  <a:lnTo>
                    <a:pt x="80" y="207"/>
                  </a:lnTo>
                  <a:lnTo>
                    <a:pt x="103" y="226"/>
                  </a:lnTo>
                  <a:lnTo>
                    <a:pt x="103" y="226"/>
                  </a:lnTo>
                  <a:lnTo>
                    <a:pt x="119" y="238"/>
                  </a:lnTo>
                  <a:lnTo>
                    <a:pt x="131" y="250"/>
                  </a:lnTo>
                  <a:lnTo>
                    <a:pt x="142" y="262"/>
                  </a:lnTo>
                  <a:lnTo>
                    <a:pt x="149" y="272"/>
                  </a:lnTo>
                  <a:lnTo>
                    <a:pt x="155" y="283"/>
                  </a:lnTo>
                  <a:lnTo>
                    <a:pt x="160" y="294"/>
                  </a:lnTo>
                  <a:lnTo>
                    <a:pt x="162" y="306"/>
                  </a:lnTo>
                  <a:lnTo>
                    <a:pt x="162" y="320"/>
                  </a:lnTo>
                  <a:lnTo>
                    <a:pt x="162" y="320"/>
                  </a:lnTo>
                  <a:lnTo>
                    <a:pt x="161" y="332"/>
                  </a:lnTo>
                  <a:lnTo>
                    <a:pt x="157" y="344"/>
                  </a:lnTo>
                  <a:lnTo>
                    <a:pt x="153" y="356"/>
                  </a:lnTo>
                  <a:lnTo>
                    <a:pt x="144" y="366"/>
                  </a:lnTo>
                  <a:lnTo>
                    <a:pt x="139" y="371"/>
                  </a:lnTo>
                  <a:lnTo>
                    <a:pt x="133" y="375"/>
                  </a:lnTo>
                  <a:lnTo>
                    <a:pt x="127" y="379"/>
                  </a:lnTo>
                  <a:lnTo>
                    <a:pt x="121" y="381"/>
                  </a:lnTo>
                  <a:lnTo>
                    <a:pt x="114" y="385"/>
                  </a:lnTo>
                  <a:lnTo>
                    <a:pt x="105" y="386"/>
                  </a:lnTo>
                  <a:lnTo>
                    <a:pt x="97" y="388"/>
                  </a:lnTo>
                  <a:lnTo>
                    <a:pt x="88" y="389"/>
                  </a:lnTo>
                  <a:lnTo>
                    <a:pt x="88" y="389"/>
                  </a:lnTo>
                  <a:lnTo>
                    <a:pt x="75" y="388"/>
                  </a:lnTo>
                  <a:lnTo>
                    <a:pt x="63" y="385"/>
                  </a:lnTo>
                  <a:lnTo>
                    <a:pt x="51" y="381"/>
                  </a:lnTo>
                  <a:lnTo>
                    <a:pt x="40" y="375"/>
                  </a:lnTo>
                  <a:lnTo>
                    <a:pt x="30" y="368"/>
                  </a:lnTo>
                  <a:lnTo>
                    <a:pt x="21" y="360"/>
                  </a:lnTo>
                  <a:lnTo>
                    <a:pt x="15" y="349"/>
                  </a:lnTo>
                  <a:lnTo>
                    <a:pt x="13" y="341"/>
                  </a:lnTo>
                  <a:lnTo>
                    <a:pt x="12" y="335"/>
                  </a:lnTo>
                  <a:lnTo>
                    <a:pt x="12" y="335"/>
                  </a:lnTo>
                  <a:lnTo>
                    <a:pt x="11" y="324"/>
                  </a:lnTo>
                  <a:lnTo>
                    <a:pt x="11" y="316"/>
                  </a:lnTo>
                  <a:lnTo>
                    <a:pt x="11" y="316"/>
                  </a:lnTo>
                  <a:lnTo>
                    <a:pt x="9" y="311"/>
                  </a:lnTo>
                  <a:lnTo>
                    <a:pt x="8" y="311"/>
                  </a:lnTo>
                  <a:lnTo>
                    <a:pt x="7" y="310"/>
                  </a:lnTo>
                  <a:lnTo>
                    <a:pt x="7" y="310"/>
                  </a:lnTo>
                  <a:lnTo>
                    <a:pt x="5" y="311"/>
                  </a:lnTo>
                  <a:lnTo>
                    <a:pt x="3" y="312"/>
                  </a:lnTo>
                  <a:lnTo>
                    <a:pt x="2" y="318"/>
                  </a:lnTo>
                  <a:lnTo>
                    <a:pt x="2" y="318"/>
                  </a:lnTo>
                  <a:lnTo>
                    <a:pt x="1" y="339"/>
                  </a:lnTo>
                  <a:lnTo>
                    <a:pt x="0" y="373"/>
                  </a:lnTo>
                  <a:lnTo>
                    <a:pt x="0" y="373"/>
                  </a:lnTo>
                  <a:lnTo>
                    <a:pt x="0" y="381"/>
                  </a:lnTo>
                  <a:lnTo>
                    <a:pt x="1" y="388"/>
                  </a:lnTo>
                  <a:lnTo>
                    <a:pt x="3" y="391"/>
                  </a:lnTo>
                  <a:lnTo>
                    <a:pt x="8" y="394"/>
                  </a:lnTo>
                  <a:lnTo>
                    <a:pt x="8" y="394"/>
                  </a:lnTo>
                  <a:lnTo>
                    <a:pt x="24" y="400"/>
                  </a:lnTo>
                  <a:lnTo>
                    <a:pt x="41" y="405"/>
                  </a:lnTo>
                  <a:lnTo>
                    <a:pt x="59" y="407"/>
                  </a:lnTo>
                  <a:lnTo>
                    <a:pt x="77" y="407"/>
                  </a:lnTo>
                  <a:lnTo>
                    <a:pt x="77"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
            <p:cNvSpPr>
              <a:spLocks noEditPoints="1"/>
            </p:cNvSpPr>
            <p:nvPr userDrawn="1"/>
          </p:nvSpPr>
          <p:spPr bwMode="auto">
            <a:xfrm>
              <a:off x="4331" y="659"/>
              <a:ext cx="132" cy="134"/>
            </a:xfrm>
            <a:custGeom>
              <a:avLst/>
              <a:gdLst>
                <a:gd name="T0" fmla="*/ 181 w 396"/>
                <a:gd name="T1" fmla="*/ 21 h 400"/>
                <a:gd name="T2" fmla="*/ 191 w 396"/>
                <a:gd name="T3" fmla="*/ 1 h 400"/>
                <a:gd name="T4" fmla="*/ 193 w 396"/>
                <a:gd name="T5" fmla="*/ 0 h 400"/>
                <a:gd name="T6" fmla="*/ 197 w 396"/>
                <a:gd name="T7" fmla="*/ 4 h 400"/>
                <a:gd name="T8" fmla="*/ 204 w 396"/>
                <a:gd name="T9" fmla="*/ 18 h 400"/>
                <a:gd name="T10" fmla="*/ 255 w 396"/>
                <a:gd name="T11" fmla="*/ 153 h 400"/>
                <a:gd name="T12" fmla="*/ 326 w 396"/>
                <a:gd name="T13" fmla="*/ 332 h 400"/>
                <a:gd name="T14" fmla="*/ 339 w 396"/>
                <a:gd name="T15" fmla="*/ 360 h 400"/>
                <a:gd name="T16" fmla="*/ 350 w 396"/>
                <a:gd name="T17" fmla="*/ 377 h 400"/>
                <a:gd name="T18" fmla="*/ 361 w 396"/>
                <a:gd name="T19" fmla="*/ 386 h 400"/>
                <a:gd name="T20" fmla="*/ 369 w 396"/>
                <a:gd name="T21" fmla="*/ 390 h 400"/>
                <a:gd name="T22" fmla="*/ 381 w 396"/>
                <a:gd name="T23" fmla="*/ 392 h 400"/>
                <a:gd name="T24" fmla="*/ 391 w 396"/>
                <a:gd name="T25" fmla="*/ 392 h 400"/>
                <a:gd name="T26" fmla="*/ 395 w 396"/>
                <a:gd name="T27" fmla="*/ 395 h 400"/>
                <a:gd name="T28" fmla="*/ 396 w 396"/>
                <a:gd name="T29" fmla="*/ 396 h 400"/>
                <a:gd name="T30" fmla="*/ 392 w 396"/>
                <a:gd name="T31" fmla="*/ 400 h 400"/>
                <a:gd name="T32" fmla="*/ 385 w 396"/>
                <a:gd name="T33" fmla="*/ 400 h 400"/>
                <a:gd name="T34" fmla="*/ 304 w 396"/>
                <a:gd name="T35" fmla="*/ 398 h 400"/>
                <a:gd name="T36" fmla="*/ 293 w 396"/>
                <a:gd name="T37" fmla="*/ 398 h 400"/>
                <a:gd name="T38" fmla="*/ 288 w 396"/>
                <a:gd name="T39" fmla="*/ 395 h 400"/>
                <a:gd name="T40" fmla="*/ 289 w 396"/>
                <a:gd name="T41" fmla="*/ 394 h 400"/>
                <a:gd name="T42" fmla="*/ 292 w 396"/>
                <a:gd name="T43" fmla="*/ 391 h 400"/>
                <a:gd name="T44" fmla="*/ 295 w 396"/>
                <a:gd name="T45" fmla="*/ 388 h 400"/>
                <a:gd name="T46" fmla="*/ 295 w 396"/>
                <a:gd name="T47" fmla="*/ 378 h 400"/>
                <a:gd name="T48" fmla="*/ 247 w 396"/>
                <a:gd name="T49" fmla="*/ 250 h 400"/>
                <a:gd name="T50" fmla="*/ 242 w 396"/>
                <a:gd name="T51" fmla="*/ 247 h 400"/>
                <a:gd name="T52" fmla="*/ 130 w 396"/>
                <a:gd name="T53" fmla="*/ 247 h 400"/>
                <a:gd name="T54" fmla="*/ 125 w 396"/>
                <a:gd name="T55" fmla="*/ 252 h 400"/>
                <a:gd name="T56" fmla="*/ 94 w 396"/>
                <a:gd name="T57" fmla="*/ 343 h 400"/>
                <a:gd name="T58" fmla="*/ 89 w 396"/>
                <a:gd name="T59" fmla="*/ 362 h 400"/>
                <a:gd name="T60" fmla="*/ 87 w 396"/>
                <a:gd name="T61" fmla="*/ 378 h 400"/>
                <a:gd name="T62" fmla="*/ 88 w 396"/>
                <a:gd name="T63" fmla="*/ 381 h 400"/>
                <a:gd name="T64" fmla="*/ 91 w 396"/>
                <a:gd name="T65" fmla="*/ 388 h 400"/>
                <a:gd name="T66" fmla="*/ 100 w 396"/>
                <a:gd name="T67" fmla="*/ 392 h 400"/>
                <a:gd name="T68" fmla="*/ 112 w 396"/>
                <a:gd name="T69" fmla="*/ 392 h 400"/>
                <a:gd name="T70" fmla="*/ 116 w 396"/>
                <a:gd name="T71" fmla="*/ 394 h 400"/>
                <a:gd name="T72" fmla="*/ 117 w 396"/>
                <a:gd name="T73" fmla="*/ 396 h 400"/>
                <a:gd name="T74" fmla="*/ 117 w 396"/>
                <a:gd name="T75" fmla="*/ 398 h 400"/>
                <a:gd name="T76" fmla="*/ 110 w 396"/>
                <a:gd name="T77" fmla="*/ 400 h 400"/>
                <a:gd name="T78" fmla="*/ 87 w 396"/>
                <a:gd name="T79" fmla="*/ 400 h 400"/>
                <a:gd name="T80" fmla="*/ 68 w 396"/>
                <a:gd name="T81" fmla="*/ 398 h 400"/>
                <a:gd name="T82" fmla="*/ 10 w 396"/>
                <a:gd name="T83" fmla="*/ 400 h 400"/>
                <a:gd name="T84" fmla="*/ 3 w 396"/>
                <a:gd name="T85" fmla="*/ 400 h 400"/>
                <a:gd name="T86" fmla="*/ 0 w 396"/>
                <a:gd name="T87" fmla="*/ 396 h 400"/>
                <a:gd name="T88" fmla="*/ 0 w 396"/>
                <a:gd name="T89" fmla="*/ 395 h 400"/>
                <a:gd name="T90" fmla="*/ 5 w 396"/>
                <a:gd name="T91" fmla="*/ 392 h 400"/>
                <a:gd name="T92" fmla="*/ 20 w 396"/>
                <a:gd name="T93" fmla="*/ 391 h 400"/>
                <a:gd name="T94" fmla="*/ 28 w 396"/>
                <a:gd name="T95" fmla="*/ 390 h 400"/>
                <a:gd name="T96" fmla="*/ 42 w 396"/>
                <a:gd name="T97" fmla="*/ 381 h 400"/>
                <a:gd name="T98" fmla="*/ 53 w 396"/>
                <a:gd name="T99" fmla="*/ 369 h 400"/>
                <a:gd name="T100" fmla="*/ 64 w 396"/>
                <a:gd name="T101" fmla="*/ 343 h 400"/>
                <a:gd name="T102" fmla="*/ 236 w 396"/>
                <a:gd name="T103" fmla="*/ 228 h 400"/>
                <a:gd name="T104" fmla="*/ 237 w 396"/>
                <a:gd name="T105" fmla="*/ 228 h 400"/>
                <a:gd name="T106" fmla="*/ 237 w 396"/>
                <a:gd name="T107" fmla="*/ 225 h 400"/>
                <a:gd name="T108" fmla="*/ 189 w 396"/>
                <a:gd name="T109" fmla="*/ 84 h 400"/>
                <a:gd name="T110" fmla="*/ 184 w 396"/>
                <a:gd name="T111" fmla="*/ 78 h 400"/>
                <a:gd name="T112" fmla="*/ 180 w 396"/>
                <a:gd name="T113" fmla="*/ 84 h 400"/>
                <a:gd name="T114" fmla="*/ 135 w 396"/>
                <a:gd name="T115" fmla="*/ 225 h 400"/>
                <a:gd name="T116" fmla="*/ 136 w 396"/>
                <a:gd name="T117"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400">
                  <a:moveTo>
                    <a:pt x="181" y="21"/>
                  </a:moveTo>
                  <a:lnTo>
                    <a:pt x="181" y="21"/>
                  </a:lnTo>
                  <a:lnTo>
                    <a:pt x="189" y="4"/>
                  </a:lnTo>
                  <a:lnTo>
                    <a:pt x="191" y="1"/>
                  </a:lnTo>
                  <a:lnTo>
                    <a:pt x="193" y="0"/>
                  </a:lnTo>
                  <a:lnTo>
                    <a:pt x="193" y="0"/>
                  </a:lnTo>
                  <a:lnTo>
                    <a:pt x="195" y="1"/>
                  </a:lnTo>
                  <a:lnTo>
                    <a:pt x="197" y="4"/>
                  </a:lnTo>
                  <a:lnTo>
                    <a:pt x="201" y="9"/>
                  </a:lnTo>
                  <a:lnTo>
                    <a:pt x="204" y="18"/>
                  </a:lnTo>
                  <a:lnTo>
                    <a:pt x="204" y="18"/>
                  </a:lnTo>
                  <a:lnTo>
                    <a:pt x="255" y="153"/>
                  </a:lnTo>
                  <a:lnTo>
                    <a:pt x="326" y="332"/>
                  </a:lnTo>
                  <a:lnTo>
                    <a:pt x="326" y="332"/>
                  </a:lnTo>
                  <a:lnTo>
                    <a:pt x="332" y="347"/>
                  </a:lnTo>
                  <a:lnTo>
                    <a:pt x="339" y="360"/>
                  </a:lnTo>
                  <a:lnTo>
                    <a:pt x="345" y="369"/>
                  </a:lnTo>
                  <a:lnTo>
                    <a:pt x="350" y="377"/>
                  </a:lnTo>
                  <a:lnTo>
                    <a:pt x="356" y="383"/>
                  </a:lnTo>
                  <a:lnTo>
                    <a:pt x="361" y="386"/>
                  </a:lnTo>
                  <a:lnTo>
                    <a:pt x="366" y="389"/>
                  </a:lnTo>
                  <a:lnTo>
                    <a:pt x="369" y="390"/>
                  </a:lnTo>
                  <a:lnTo>
                    <a:pt x="369" y="390"/>
                  </a:lnTo>
                  <a:lnTo>
                    <a:pt x="381" y="392"/>
                  </a:lnTo>
                  <a:lnTo>
                    <a:pt x="391" y="392"/>
                  </a:lnTo>
                  <a:lnTo>
                    <a:pt x="391" y="392"/>
                  </a:lnTo>
                  <a:lnTo>
                    <a:pt x="394" y="394"/>
                  </a:lnTo>
                  <a:lnTo>
                    <a:pt x="395" y="395"/>
                  </a:lnTo>
                  <a:lnTo>
                    <a:pt x="396" y="396"/>
                  </a:lnTo>
                  <a:lnTo>
                    <a:pt x="396" y="396"/>
                  </a:lnTo>
                  <a:lnTo>
                    <a:pt x="395" y="398"/>
                  </a:lnTo>
                  <a:lnTo>
                    <a:pt x="392" y="400"/>
                  </a:lnTo>
                  <a:lnTo>
                    <a:pt x="385" y="400"/>
                  </a:lnTo>
                  <a:lnTo>
                    <a:pt x="385" y="400"/>
                  </a:lnTo>
                  <a:lnTo>
                    <a:pt x="355" y="400"/>
                  </a:lnTo>
                  <a:lnTo>
                    <a:pt x="304" y="398"/>
                  </a:lnTo>
                  <a:lnTo>
                    <a:pt x="304" y="398"/>
                  </a:lnTo>
                  <a:lnTo>
                    <a:pt x="293" y="398"/>
                  </a:lnTo>
                  <a:lnTo>
                    <a:pt x="289" y="397"/>
                  </a:lnTo>
                  <a:lnTo>
                    <a:pt x="288" y="395"/>
                  </a:lnTo>
                  <a:lnTo>
                    <a:pt x="288" y="395"/>
                  </a:lnTo>
                  <a:lnTo>
                    <a:pt x="289" y="394"/>
                  </a:lnTo>
                  <a:lnTo>
                    <a:pt x="292" y="391"/>
                  </a:lnTo>
                  <a:lnTo>
                    <a:pt x="292" y="391"/>
                  </a:lnTo>
                  <a:lnTo>
                    <a:pt x="294" y="390"/>
                  </a:lnTo>
                  <a:lnTo>
                    <a:pt x="295" y="388"/>
                  </a:lnTo>
                  <a:lnTo>
                    <a:pt x="297" y="384"/>
                  </a:lnTo>
                  <a:lnTo>
                    <a:pt x="295" y="378"/>
                  </a:lnTo>
                  <a:lnTo>
                    <a:pt x="247" y="250"/>
                  </a:lnTo>
                  <a:lnTo>
                    <a:pt x="247" y="250"/>
                  </a:lnTo>
                  <a:lnTo>
                    <a:pt x="246" y="248"/>
                  </a:lnTo>
                  <a:lnTo>
                    <a:pt x="242" y="247"/>
                  </a:lnTo>
                  <a:lnTo>
                    <a:pt x="130" y="247"/>
                  </a:lnTo>
                  <a:lnTo>
                    <a:pt x="130" y="247"/>
                  </a:lnTo>
                  <a:lnTo>
                    <a:pt x="128" y="248"/>
                  </a:lnTo>
                  <a:lnTo>
                    <a:pt x="125" y="252"/>
                  </a:lnTo>
                  <a:lnTo>
                    <a:pt x="94" y="343"/>
                  </a:lnTo>
                  <a:lnTo>
                    <a:pt x="94" y="343"/>
                  </a:lnTo>
                  <a:lnTo>
                    <a:pt x="91" y="352"/>
                  </a:lnTo>
                  <a:lnTo>
                    <a:pt x="89" y="362"/>
                  </a:lnTo>
                  <a:lnTo>
                    <a:pt x="88" y="371"/>
                  </a:lnTo>
                  <a:lnTo>
                    <a:pt x="87" y="378"/>
                  </a:lnTo>
                  <a:lnTo>
                    <a:pt x="87" y="378"/>
                  </a:lnTo>
                  <a:lnTo>
                    <a:pt x="88" y="381"/>
                  </a:lnTo>
                  <a:lnTo>
                    <a:pt x="89" y="385"/>
                  </a:lnTo>
                  <a:lnTo>
                    <a:pt x="91" y="388"/>
                  </a:lnTo>
                  <a:lnTo>
                    <a:pt x="94" y="389"/>
                  </a:lnTo>
                  <a:lnTo>
                    <a:pt x="100" y="392"/>
                  </a:lnTo>
                  <a:lnTo>
                    <a:pt x="107" y="392"/>
                  </a:lnTo>
                  <a:lnTo>
                    <a:pt x="112" y="392"/>
                  </a:lnTo>
                  <a:lnTo>
                    <a:pt x="112" y="392"/>
                  </a:lnTo>
                  <a:lnTo>
                    <a:pt x="116" y="394"/>
                  </a:lnTo>
                  <a:lnTo>
                    <a:pt x="117" y="395"/>
                  </a:lnTo>
                  <a:lnTo>
                    <a:pt x="117" y="396"/>
                  </a:lnTo>
                  <a:lnTo>
                    <a:pt x="117" y="396"/>
                  </a:lnTo>
                  <a:lnTo>
                    <a:pt x="117" y="398"/>
                  </a:lnTo>
                  <a:lnTo>
                    <a:pt x="115" y="400"/>
                  </a:lnTo>
                  <a:lnTo>
                    <a:pt x="110" y="400"/>
                  </a:lnTo>
                  <a:lnTo>
                    <a:pt x="110" y="400"/>
                  </a:lnTo>
                  <a:lnTo>
                    <a:pt x="87" y="400"/>
                  </a:lnTo>
                  <a:lnTo>
                    <a:pt x="68" y="398"/>
                  </a:lnTo>
                  <a:lnTo>
                    <a:pt x="68" y="398"/>
                  </a:lnTo>
                  <a:lnTo>
                    <a:pt x="47" y="400"/>
                  </a:lnTo>
                  <a:lnTo>
                    <a:pt x="10" y="400"/>
                  </a:lnTo>
                  <a:lnTo>
                    <a:pt x="10" y="400"/>
                  </a:lnTo>
                  <a:lnTo>
                    <a:pt x="3" y="400"/>
                  </a:lnTo>
                  <a:lnTo>
                    <a:pt x="0" y="398"/>
                  </a:lnTo>
                  <a:lnTo>
                    <a:pt x="0" y="396"/>
                  </a:lnTo>
                  <a:lnTo>
                    <a:pt x="0" y="396"/>
                  </a:lnTo>
                  <a:lnTo>
                    <a:pt x="0" y="395"/>
                  </a:lnTo>
                  <a:lnTo>
                    <a:pt x="2" y="394"/>
                  </a:lnTo>
                  <a:lnTo>
                    <a:pt x="5" y="392"/>
                  </a:lnTo>
                  <a:lnTo>
                    <a:pt x="5" y="392"/>
                  </a:lnTo>
                  <a:lnTo>
                    <a:pt x="20" y="391"/>
                  </a:lnTo>
                  <a:lnTo>
                    <a:pt x="20" y="391"/>
                  </a:lnTo>
                  <a:lnTo>
                    <a:pt x="28" y="390"/>
                  </a:lnTo>
                  <a:lnTo>
                    <a:pt x="36" y="386"/>
                  </a:lnTo>
                  <a:lnTo>
                    <a:pt x="42" y="381"/>
                  </a:lnTo>
                  <a:lnTo>
                    <a:pt x="48" y="375"/>
                  </a:lnTo>
                  <a:lnTo>
                    <a:pt x="53" y="369"/>
                  </a:lnTo>
                  <a:lnTo>
                    <a:pt x="56" y="361"/>
                  </a:lnTo>
                  <a:lnTo>
                    <a:pt x="64" y="343"/>
                  </a:lnTo>
                  <a:lnTo>
                    <a:pt x="181" y="21"/>
                  </a:lnTo>
                  <a:close/>
                  <a:moveTo>
                    <a:pt x="236" y="228"/>
                  </a:moveTo>
                  <a:lnTo>
                    <a:pt x="236" y="228"/>
                  </a:lnTo>
                  <a:lnTo>
                    <a:pt x="237" y="228"/>
                  </a:lnTo>
                  <a:lnTo>
                    <a:pt x="237" y="227"/>
                  </a:lnTo>
                  <a:lnTo>
                    <a:pt x="237" y="225"/>
                  </a:lnTo>
                  <a:lnTo>
                    <a:pt x="189" y="84"/>
                  </a:lnTo>
                  <a:lnTo>
                    <a:pt x="189" y="84"/>
                  </a:lnTo>
                  <a:lnTo>
                    <a:pt x="186" y="80"/>
                  </a:lnTo>
                  <a:lnTo>
                    <a:pt x="184" y="78"/>
                  </a:lnTo>
                  <a:lnTo>
                    <a:pt x="182" y="80"/>
                  </a:lnTo>
                  <a:lnTo>
                    <a:pt x="180" y="84"/>
                  </a:lnTo>
                  <a:lnTo>
                    <a:pt x="135" y="225"/>
                  </a:lnTo>
                  <a:lnTo>
                    <a:pt x="135" y="225"/>
                  </a:lnTo>
                  <a:lnTo>
                    <a:pt x="135" y="227"/>
                  </a:lnTo>
                  <a:lnTo>
                    <a:pt x="136" y="228"/>
                  </a:lnTo>
                  <a:lnTo>
                    <a:pt x="236"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4"/>
            <p:cNvSpPr>
              <a:spLocks/>
            </p:cNvSpPr>
            <p:nvPr userDrawn="1"/>
          </p:nvSpPr>
          <p:spPr bwMode="auto">
            <a:xfrm>
              <a:off x="4484" y="659"/>
              <a:ext cx="110" cy="134"/>
            </a:xfrm>
            <a:custGeom>
              <a:avLst/>
              <a:gdLst>
                <a:gd name="T0" fmla="*/ 256 w 329"/>
                <a:gd name="T1" fmla="*/ 31 h 400"/>
                <a:gd name="T2" fmla="*/ 273 w 329"/>
                <a:gd name="T3" fmla="*/ 32 h 400"/>
                <a:gd name="T4" fmla="*/ 297 w 329"/>
                <a:gd name="T5" fmla="*/ 37 h 400"/>
                <a:gd name="T6" fmla="*/ 312 w 329"/>
                <a:gd name="T7" fmla="*/ 44 h 400"/>
                <a:gd name="T8" fmla="*/ 318 w 329"/>
                <a:gd name="T9" fmla="*/ 54 h 400"/>
                <a:gd name="T10" fmla="*/ 319 w 329"/>
                <a:gd name="T11" fmla="*/ 65 h 400"/>
                <a:gd name="T12" fmla="*/ 322 w 329"/>
                <a:gd name="T13" fmla="*/ 72 h 400"/>
                <a:gd name="T14" fmla="*/ 324 w 329"/>
                <a:gd name="T15" fmla="*/ 74 h 400"/>
                <a:gd name="T16" fmla="*/ 325 w 329"/>
                <a:gd name="T17" fmla="*/ 73 h 400"/>
                <a:gd name="T18" fmla="*/ 328 w 329"/>
                <a:gd name="T19" fmla="*/ 71 h 400"/>
                <a:gd name="T20" fmla="*/ 328 w 329"/>
                <a:gd name="T21" fmla="*/ 67 h 400"/>
                <a:gd name="T22" fmla="*/ 329 w 329"/>
                <a:gd name="T23" fmla="*/ 10 h 400"/>
                <a:gd name="T24" fmla="*/ 328 w 329"/>
                <a:gd name="T25" fmla="*/ 4 h 400"/>
                <a:gd name="T26" fmla="*/ 326 w 329"/>
                <a:gd name="T27" fmla="*/ 4 h 400"/>
                <a:gd name="T28" fmla="*/ 296 w 329"/>
                <a:gd name="T29" fmla="*/ 9 h 400"/>
                <a:gd name="T30" fmla="*/ 80 w 329"/>
                <a:gd name="T31" fmla="*/ 9 h 400"/>
                <a:gd name="T32" fmla="*/ 40 w 329"/>
                <a:gd name="T33" fmla="*/ 6 h 400"/>
                <a:gd name="T34" fmla="*/ 30 w 329"/>
                <a:gd name="T35" fmla="*/ 5 h 400"/>
                <a:gd name="T36" fmla="*/ 19 w 329"/>
                <a:gd name="T37" fmla="*/ 1 h 400"/>
                <a:gd name="T38" fmla="*/ 17 w 329"/>
                <a:gd name="T39" fmla="*/ 0 h 400"/>
                <a:gd name="T40" fmla="*/ 13 w 329"/>
                <a:gd name="T41" fmla="*/ 4 h 400"/>
                <a:gd name="T42" fmla="*/ 12 w 329"/>
                <a:gd name="T43" fmla="*/ 10 h 400"/>
                <a:gd name="T44" fmla="*/ 0 w 329"/>
                <a:gd name="T45" fmla="*/ 65 h 400"/>
                <a:gd name="T46" fmla="*/ 1 w 329"/>
                <a:gd name="T47" fmla="*/ 67 h 400"/>
                <a:gd name="T48" fmla="*/ 2 w 329"/>
                <a:gd name="T49" fmla="*/ 68 h 400"/>
                <a:gd name="T50" fmla="*/ 8 w 329"/>
                <a:gd name="T51" fmla="*/ 63 h 400"/>
                <a:gd name="T52" fmla="*/ 11 w 329"/>
                <a:gd name="T53" fmla="*/ 57 h 400"/>
                <a:gd name="T54" fmla="*/ 17 w 329"/>
                <a:gd name="T55" fmla="*/ 48 h 400"/>
                <a:gd name="T56" fmla="*/ 24 w 329"/>
                <a:gd name="T57" fmla="*/ 40 h 400"/>
                <a:gd name="T58" fmla="*/ 34 w 329"/>
                <a:gd name="T59" fmla="*/ 34 h 400"/>
                <a:gd name="T60" fmla="*/ 48 w 329"/>
                <a:gd name="T61" fmla="*/ 32 h 400"/>
                <a:gd name="T62" fmla="*/ 147 w 329"/>
                <a:gd name="T63" fmla="*/ 29 h 400"/>
                <a:gd name="T64" fmla="*/ 147 w 329"/>
                <a:gd name="T65" fmla="*/ 249 h 400"/>
                <a:gd name="T66" fmla="*/ 146 w 329"/>
                <a:gd name="T67" fmla="*/ 343 h 400"/>
                <a:gd name="T68" fmla="*/ 144 w 329"/>
                <a:gd name="T69" fmla="*/ 362 h 400"/>
                <a:gd name="T70" fmla="*/ 140 w 329"/>
                <a:gd name="T71" fmla="*/ 381 h 400"/>
                <a:gd name="T72" fmla="*/ 136 w 329"/>
                <a:gd name="T73" fmla="*/ 388 h 400"/>
                <a:gd name="T74" fmla="*/ 129 w 329"/>
                <a:gd name="T75" fmla="*/ 391 h 400"/>
                <a:gd name="T76" fmla="*/ 121 w 329"/>
                <a:gd name="T77" fmla="*/ 392 h 400"/>
                <a:gd name="T78" fmla="*/ 113 w 329"/>
                <a:gd name="T79" fmla="*/ 392 h 400"/>
                <a:gd name="T80" fmla="*/ 109 w 329"/>
                <a:gd name="T81" fmla="*/ 396 h 400"/>
                <a:gd name="T82" fmla="*/ 109 w 329"/>
                <a:gd name="T83" fmla="*/ 398 h 400"/>
                <a:gd name="T84" fmla="*/ 118 w 329"/>
                <a:gd name="T85" fmla="*/ 400 h 400"/>
                <a:gd name="T86" fmla="*/ 148 w 329"/>
                <a:gd name="T87" fmla="*/ 400 h 400"/>
                <a:gd name="T88" fmla="*/ 169 w 329"/>
                <a:gd name="T89" fmla="*/ 398 h 400"/>
                <a:gd name="T90" fmla="*/ 232 w 329"/>
                <a:gd name="T91" fmla="*/ 400 h 400"/>
                <a:gd name="T92" fmla="*/ 235 w 329"/>
                <a:gd name="T93" fmla="*/ 400 h 400"/>
                <a:gd name="T94" fmla="*/ 240 w 329"/>
                <a:gd name="T95" fmla="*/ 397 h 400"/>
                <a:gd name="T96" fmla="*/ 240 w 329"/>
                <a:gd name="T97" fmla="*/ 396 h 400"/>
                <a:gd name="T98" fmla="*/ 237 w 329"/>
                <a:gd name="T99" fmla="*/ 392 h 400"/>
                <a:gd name="T100" fmla="*/ 212 w 329"/>
                <a:gd name="T101" fmla="*/ 391 h 400"/>
                <a:gd name="T102" fmla="*/ 207 w 329"/>
                <a:gd name="T103" fmla="*/ 390 h 400"/>
                <a:gd name="T104" fmla="*/ 200 w 329"/>
                <a:gd name="T105" fmla="*/ 385 h 400"/>
                <a:gd name="T106" fmla="*/ 195 w 329"/>
                <a:gd name="T107" fmla="*/ 378 h 400"/>
                <a:gd name="T108" fmla="*/ 193 w 329"/>
                <a:gd name="T109" fmla="*/ 362 h 400"/>
                <a:gd name="T110" fmla="*/ 192 w 329"/>
                <a:gd name="T111" fmla="*/ 343 h 400"/>
                <a:gd name="T112" fmla="*/ 190 w 329"/>
                <a:gd name="T113" fmla="*/ 2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0">
                  <a:moveTo>
                    <a:pt x="190" y="29"/>
                  </a:moveTo>
                  <a:lnTo>
                    <a:pt x="256" y="31"/>
                  </a:lnTo>
                  <a:lnTo>
                    <a:pt x="256" y="31"/>
                  </a:lnTo>
                  <a:lnTo>
                    <a:pt x="273" y="32"/>
                  </a:lnTo>
                  <a:lnTo>
                    <a:pt x="286" y="34"/>
                  </a:lnTo>
                  <a:lnTo>
                    <a:pt x="297" y="37"/>
                  </a:lnTo>
                  <a:lnTo>
                    <a:pt x="306" y="40"/>
                  </a:lnTo>
                  <a:lnTo>
                    <a:pt x="312" y="44"/>
                  </a:lnTo>
                  <a:lnTo>
                    <a:pt x="315" y="49"/>
                  </a:lnTo>
                  <a:lnTo>
                    <a:pt x="318" y="54"/>
                  </a:lnTo>
                  <a:lnTo>
                    <a:pt x="319" y="60"/>
                  </a:lnTo>
                  <a:lnTo>
                    <a:pt x="319" y="65"/>
                  </a:lnTo>
                  <a:lnTo>
                    <a:pt x="319" y="65"/>
                  </a:lnTo>
                  <a:lnTo>
                    <a:pt x="322" y="72"/>
                  </a:lnTo>
                  <a:lnTo>
                    <a:pt x="323" y="73"/>
                  </a:lnTo>
                  <a:lnTo>
                    <a:pt x="324" y="74"/>
                  </a:lnTo>
                  <a:lnTo>
                    <a:pt x="324" y="74"/>
                  </a:lnTo>
                  <a:lnTo>
                    <a:pt x="325" y="73"/>
                  </a:lnTo>
                  <a:lnTo>
                    <a:pt x="326" y="72"/>
                  </a:lnTo>
                  <a:lnTo>
                    <a:pt x="328" y="71"/>
                  </a:lnTo>
                  <a:lnTo>
                    <a:pt x="328" y="67"/>
                  </a:lnTo>
                  <a:lnTo>
                    <a:pt x="328" y="67"/>
                  </a:lnTo>
                  <a:lnTo>
                    <a:pt x="329" y="10"/>
                  </a:lnTo>
                  <a:lnTo>
                    <a:pt x="329" y="10"/>
                  </a:lnTo>
                  <a:lnTo>
                    <a:pt x="329" y="6"/>
                  </a:lnTo>
                  <a:lnTo>
                    <a:pt x="328" y="4"/>
                  </a:lnTo>
                  <a:lnTo>
                    <a:pt x="326" y="4"/>
                  </a:lnTo>
                  <a:lnTo>
                    <a:pt x="326" y="4"/>
                  </a:lnTo>
                  <a:lnTo>
                    <a:pt x="312" y="6"/>
                  </a:lnTo>
                  <a:lnTo>
                    <a:pt x="296" y="9"/>
                  </a:lnTo>
                  <a:lnTo>
                    <a:pt x="275" y="9"/>
                  </a:lnTo>
                  <a:lnTo>
                    <a:pt x="80" y="9"/>
                  </a:lnTo>
                  <a:lnTo>
                    <a:pt x="80" y="9"/>
                  </a:lnTo>
                  <a:lnTo>
                    <a:pt x="40" y="6"/>
                  </a:lnTo>
                  <a:lnTo>
                    <a:pt x="40" y="6"/>
                  </a:lnTo>
                  <a:lnTo>
                    <a:pt x="30" y="5"/>
                  </a:lnTo>
                  <a:lnTo>
                    <a:pt x="24" y="3"/>
                  </a:lnTo>
                  <a:lnTo>
                    <a:pt x="19" y="1"/>
                  </a:lnTo>
                  <a:lnTo>
                    <a:pt x="17" y="0"/>
                  </a:lnTo>
                  <a:lnTo>
                    <a:pt x="17" y="0"/>
                  </a:lnTo>
                  <a:lnTo>
                    <a:pt x="16" y="1"/>
                  </a:lnTo>
                  <a:lnTo>
                    <a:pt x="13" y="4"/>
                  </a:lnTo>
                  <a:lnTo>
                    <a:pt x="12" y="10"/>
                  </a:lnTo>
                  <a:lnTo>
                    <a:pt x="12" y="10"/>
                  </a:lnTo>
                  <a:lnTo>
                    <a:pt x="6" y="37"/>
                  </a:lnTo>
                  <a:lnTo>
                    <a:pt x="0" y="65"/>
                  </a:lnTo>
                  <a:lnTo>
                    <a:pt x="0" y="65"/>
                  </a:lnTo>
                  <a:lnTo>
                    <a:pt x="1" y="67"/>
                  </a:lnTo>
                  <a:lnTo>
                    <a:pt x="2" y="68"/>
                  </a:lnTo>
                  <a:lnTo>
                    <a:pt x="2" y="68"/>
                  </a:lnTo>
                  <a:lnTo>
                    <a:pt x="6" y="68"/>
                  </a:lnTo>
                  <a:lnTo>
                    <a:pt x="8" y="63"/>
                  </a:lnTo>
                  <a:lnTo>
                    <a:pt x="8" y="63"/>
                  </a:lnTo>
                  <a:lnTo>
                    <a:pt x="11" y="57"/>
                  </a:lnTo>
                  <a:lnTo>
                    <a:pt x="17" y="48"/>
                  </a:lnTo>
                  <a:lnTo>
                    <a:pt x="17" y="48"/>
                  </a:lnTo>
                  <a:lnTo>
                    <a:pt x="21" y="44"/>
                  </a:lnTo>
                  <a:lnTo>
                    <a:pt x="24" y="40"/>
                  </a:lnTo>
                  <a:lnTo>
                    <a:pt x="29" y="37"/>
                  </a:lnTo>
                  <a:lnTo>
                    <a:pt x="34" y="34"/>
                  </a:lnTo>
                  <a:lnTo>
                    <a:pt x="41" y="33"/>
                  </a:lnTo>
                  <a:lnTo>
                    <a:pt x="48" y="32"/>
                  </a:lnTo>
                  <a:lnTo>
                    <a:pt x="69" y="31"/>
                  </a:lnTo>
                  <a:lnTo>
                    <a:pt x="147" y="29"/>
                  </a:lnTo>
                  <a:lnTo>
                    <a:pt x="147" y="249"/>
                  </a:lnTo>
                  <a:lnTo>
                    <a:pt x="147" y="249"/>
                  </a:lnTo>
                  <a:lnTo>
                    <a:pt x="146" y="316"/>
                  </a:lnTo>
                  <a:lnTo>
                    <a:pt x="146" y="343"/>
                  </a:lnTo>
                  <a:lnTo>
                    <a:pt x="144" y="362"/>
                  </a:lnTo>
                  <a:lnTo>
                    <a:pt x="144" y="362"/>
                  </a:lnTo>
                  <a:lnTo>
                    <a:pt x="142" y="373"/>
                  </a:lnTo>
                  <a:lnTo>
                    <a:pt x="140" y="381"/>
                  </a:lnTo>
                  <a:lnTo>
                    <a:pt x="137" y="385"/>
                  </a:lnTo>
                  <a:lnTo>
                    <a:pt x="136" y="388"/>
                  </a:lnTo>
                  <a:lnTo>
                    <a:pt x="132" y="390"/>
                  </a:lnTo>
                  <a:lnTo>
                    <a:pt x="129" y="391"/>
                  </a:lnTo>
                  <a:lnTo>
                    <a:pt x="129" y="391"/>
                  </a:lnTo>
                  <a:lnTo>
                    <a:pt x="121" y="392"/>
                  </a:lnTo>
                  <a:lnTo>
                    <a:pt x="113" y="392"/>
                  </a:lnTo>
                  <a:lnTo>
                    <a:pt x="113" y="392"/>
                  </a:lnTo>
                  <a:lnTo>
                    <a:pt x="110" y="394"/>
                  </a:lnTo>
                  <a:lnTo>
                    <a:pt x="109" y="396"/>
                  </a:lnTo>
                  <a:lnTo>
                    <a:pt x="109" y="396"/>
                  </a:lnTo>
                  <a:lnTo>
                    <a:pt x="109" y="398"/>
                  </a:lnTo>
                  <a:lnTo>
                    <a:pt x="112" y="400"/>
                  </a:lnTo>
                  <a:lnTo>
                    <a:pt x="118" y="400"/>
                  </a:lnTo>
                  <a:lnTo>
                    <a:pt x="118" y="400"/>
                  </a:lnTo>
                  <a:lnTo>
                    <a:pt x="148" y="400"/>
                  </a:lnTo>
                  <a:lnTo>
                    <a:pt x="169" y="398"/>
                  </a:lnTo>
                  <a:lnTo>
                    <a:pt x="169" y="398"/>
                  </a:lnTo>
                  <a:lnTo>
                    <a:pt x="190" y="400"/>
                  </a:lnTo>
                  <a:lnTo>
                    <a:pt x="232" y="400"/>
                  </a:lnTo>
                  <a:lnTo>
                    <a:pt x="232" y="400"/>
                  </a:lnTo>
                  <a:lnTo>
                    <a:pt x="235" y="400"/>
                  </a:lnTo>
                  <a:lnTo>
                    <a:pt x="239" y="398"/>
                  </a:lnTo>
                  <a:lnTo>
                    <a:pt x="240" y="397"/>
                  </a:lnTo>
                  <a:lnTo>
                    <a:pt x="240" y="396"/>
                  </a:lnTo>
                  <a:lnTo>
                    <a:pt x="240" y="396"/>
                  </a:lnTo>
                  <a:lnTo>
                    <a:pt x="239" y="394"/>
                  </a:lnTo>
                  <a:lnTo>
                    <a:pt x="237" y="392"/>
                  </a:lnTo>
                  <a:lnTo>
                    <a:pt x="237" y="392"/>
                  </a:lnTo>
                  <a:lnTo>
                    <a:pt x="212" y="391"/>
                  </a:lnTo>
                  <a:lnTo>
                    <a:pt x="212" y="391"/>
                  </a:lnTo>
                  <a:lnTo>
                    <a:pt x="207" y="390"/>
                  </a:lnTo>
                  <a:lnTo>
                    <a:pt x="204" y="388"/>
                  </a:lnTo>
                  <a:lnTo>
                    <a:pt x="200" y="385"/>
                  </a:lnTo>
                  <a:lnTo>
                    <a:pt x="198" y="381"/>
                  </a:lnTo>
                  <a:lnTo>
                    <a:pt x="195" y="378"/>
                  </a:lnTo>
                  <a:lnTo>
                    <a:pt x="194" y="373"/>
                  </a:lnTo>
                  <a:lnTo>
                    <a:pt x="193" y="362"/>
                  </a:lnTo>
                  <a:lnTo>
                    <a:pt x="193" y="362"/>
                  </a:lnTo>
                  <a:lnTo>
                    <a:pt x="192" y="343"/>
                  </a:lnTo>
                  <a:lnTo>
                    <a:pt x="190" y="316"/>
                  </a:lnTo>
                  <a:lnTo>
                    <a:pt x="190" y="249"/>
                  </a:lnTo>
                  <a:lnTo>
                    <a:pt x="19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5"/>
            <p:cNvSpPr>
              <a:spLocks/>
            </p:cNvSpPr>
            <p:nvPr userDrawn="1"/>
          </p:nvSpPr>
          <p:spPr bwMode="auto">
            <a:xfrm>
              <a:off x="4740" y="662"/>
              <a:ext cx="83" cy="131"/>
            </a:xfrm>
            <a:custGeom>
              <a:avLst/>
              <a:gdLst>
                <a:gd name="T0" fmla="*/ 89 w 247"/>
                <a:gd name="T1" fmla="*/ 243 h 395"/>
                <a:gd name="T2" fmla="*/ 91 w 247"/>
                <a:gd name="T3" fmla="*/ 328 h 395"/>
                <a:gd name="T4" fmla="*/ 95 w 247"/>
                <a:gd name="T5" fmla="*/ 350 h 395"/>
                <a:gd name="T6" fmla="*/ 100 w 247"/>
                <a:gd name="T7" fmla="*/ 362 h 395"/>
                <a:gd name="T8" fmla="*/ 104 w 247"/>
                <a:gd name="T9" fmla="*/ 366 h 395"/>
                <a:gd name="T10" fmla="*/ 113 w 247"/>
                <a:gd name="T11" fmla="*/ 370 h 395"/>
                <a:gd name="T12" fmla="*/ 137 w 247"/>
                <a:gd name="T13" fmla="*/ 373 h 395"/>
                <a:gd name="T14" fmla="*/ 163 w 247"/>
                <a:gd name="T15" fmla="*/ 374 h 395"/>
                <a:gd name="T16" fmla="*/ 199 w 247"/>
                <a:gd name="T17" fmla="*/ 372 h 395"/>
                <a:gd name="T18" fmla="*/ 214 w 247"/>
                <a:gd name="T19" fmla="*/ 367 h 395"/>
                <a:gd name="T20" fmla="*/ 225 w 247"/>
                <a:gd name="T21" fmla="*/ 359 h 395"/>
                <a:gd name="T22" fmla="*/ 230 w 247"/>
                <a:gd name="T23" fmla="*/ 351 h 395"/>
                <a:gd name="T24" fmla="*/ 237 w 247"/>
                <a:gd name="T25" fmla="*/ 336 h 395"/>
                <a:gd name="T26" fmla="*/ 239 w 247"/>
                <a:gd name="T27" fmla="*/ 328 h 395"/>
                <a:gd name="T28" fmla="*/ 242 w 247"/>
                <a:gd name="T29" fmla="*/ 321 h 395"/>
                <a:gd name="T30" fmla="*/ 244 w 247"/>
                <a:gd name="T31" fmla="*/ 321 h 395"/>
                <a:gd name="T32" fmla="*/ 245 w 247"/>
                <a:gd name="T33" fmla="*/ 322 h 395"/>
                <a:gd name="T34" fmla="*/ 247 w 247"/>
                <a:gd name="T35" fmla="*/ 328 h 395"/>
                <a:gd name="T36" fmla="*/ 242 w 247"/>
                <a:gd name="T37" fmla="*/ 367 h 395"/>
                <a:gd name="T38" fmla="*/ 239 w 247"/>
                <a:gd name="T39" fmla="*/ 381 h 395"/>
                <a:gd name="T40" fmla="*/ 235 w 247"/>
                <a:gd name="T41" fmla="*/ 390 h 395"/>
                <a:gd name="T42" fmla="*/ 227 w 247"/>
                <a:gd name="T43" fmla="*/ 393 h 395"/>
                <a:gd name="T44" fmla="*/ 207 w 247"/>
                <a:gd name="T45" fmla="*/ 395 h 395"/>
                <a:gd name="T46" fmla="*/ 157 w 247"/>
                <a:gd name="T47" fmla="*/ 394 h 395"/>
                <a:gd name="T48" fmla="*/ 67 w 247"/>
                <a:gd name="T49" fmla="*/ 391 h 395"/>
                <a:gd name="T50" fmla="*/ 45 w 247"/>
                <a:gd name="T51" fmla="*/ 393 h 395"/>
                <a:gd name="T52" fmla="*/ 16 w 247"/>
                <a:gd name="T53" fmla="*/ 393 h 395"/>
                <a:gd name="T54" fmla="*/ 9 w 247"/>
                <a:gd name="T55" fmla="*/ 391 h 395"/>
                <a:gd name="T56" fmla="*/ 8 w 247"/>
                <a:gd name="T57" fmla="*/ 389 h 395"/>
                <a:gd name="T58" fmla="*/ 12 w 247"/>
                <a:gd name="T59" fmla="*/ 385 h 395"/>
                <a:gd name="T60" fmla="*/ 20 w 247"/>
                <a:gd name="T61" fmla="*/ 385 h 395"/>
                <a:gd name="T62" fmla="*/ 28 w 247"/>
                <a:gd name="T63" fmla="*/ 384 h 395"/>
                <a:gd name="T64" fmla="*/ 34 w 247"/>
                <a:gd name="T65" fmla="*/ 381 h 395"/>
                <a:gd name="T66" fmla="*/ 38 w 247"/>
                <a:gd name="T67" fmla="*/ 374 h 395"/>
                <a:gd name="T68" fmla="*/ 43 w 247"/>
                <a:gd name="T69" fmla="*/ 355 h 395"/>
                <a:gd name="T70" fmla="*/ 44 w 247"/>
                <a:gd name="T71" fmla="*/ 336 h 395"/>
                <a:gd name="T72" fmla="*/ 45 w 247"/>
                <a:gd name="T73" fmla="*/ 242 h 395"/>
                <a:gd name="T74" fmla="*/ 45 w 247"/>
                <a:gd name="T75" fmla="*/ 151 h 395"/>
                <a:gd name="T76" fmla="*/ 44 w 247"/>
                <a:gd name="T77" fmla="*/ 39 h 395"/>
                <a:gd name="T78" fmla="*/ 43 w 247"/>
                <a:gd name="T79" fmla="*/ 27 h 395"/>
                <a:gd name="T80" fmla="*/ 39 w 247"/>
                <a:gd name="T81" fmla="*/ 19 h 395"/>
                <a:gd name="T82" fmla="*/ 33 w 247"/>
                <a:gd name="T83" fmla="*/ 13 h 395"/>
                <a:gd name="T84" fmla="*/ 22 w 247"/>
                <a:gd name="T85" fmla="*/ 9 h 395"/>
                <a:gd name="T86" fmla="*/ 14 w 247"/>
                <a:gd name="T87" fmla="*/ 8 h 395"/>
                <a:gd name="T88" fmla="*/ 4 w 247"/>
                <a:gd name="T89" fmla="*/ 8 h 395"/>
                <a:gd name="T90" fmla="*/ 0 w 247"/>
                <a:gd name="T91" fmla="*/ 7 h 395"/>
                <a:gd name="T92" fmla="*/ 0 w 247"/>
                <a:gd name="T93" fmla="*/ 4 h 395"/>
                <a:gd name="T94" fmla="*/ 2 w 247"/>
                <a:gd name="T95" fmla="*/ 2 h 395"/>
                <a:gd name="T96" fmla="*/ 9 w 247"/>
                <a:gd name="T97" fmla="*/ 0 h 395"/>
                <a:gd name="T98" fmla="*/ 67 w 247"/>
                <a:gd name="T99" fmla="*/ 2 h 395"/>
                <a:gd name="T100" fmla="*/ 123 w 247"/>
                <a:gd name="T101" fmla="*/ 0 h 395"/>
                <a:gd name="T102" fmla="*/ 129 w 247"/>
                <a:gd name="T103" fmla="*/ 2 h 395"/>
                <a:gd name="T104" fmla="*/ 131 w 247"/>
                <a:gd name="T105" fmla="*/ 4 h 395"/>
                <a:gd name="T106" fmla="*/ 130 w 247"/>
                <a:gd name="T107" fmla="*/ 7 h 395"/>
                <a:gd name="T108" fmla="*/ 128 w 247"/>
                <a:gd name="T109" fmla="*/ 8 h 395"/>
                <a:gd name="T110" fmla="*/ 111 w 247"/>
                <a:gd name="T111" fmla="*/ 9 h 395"/>
                <a:gd name="T112" fmla="*/ 105 w 247"/>
                <a:gd name="T113" fmla="*/ 10 h 395"/>
                <a:gd name="T114" fmla="*/ 97 w 247"/>
                <a:gd name="T115" fmla="*/ 15 h 395"/>
                <a:gd name="T116" fmla="*/ 93 w 247"/>
                <a:gd name="T117" fmla="*/ 22 h 395"/>
                <a:gd name="T118" fmla="*/ 90 w 247"/>
                <a:gd name="T119" fmla="*/ 39 h 395"/>
                <a:gd name="T120" fmla="*/ 89 w 247"/>
                <a:gd name="T121" fmla="*/ 71 h 395"/>
                <a:gd name="T122" fmla="*/ 89 w 247"/>
                <a:gd name="T123"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 h="395">
                  <a:moveTo>
                    <a:pt x="89" y="243"/>
                  </a:moveTo>
                  <a:lnTo>
                    <a:pt x="89" y="243"/>
                  </a:lnTo>
                  <a:lnTo>
                    <a:pt x="89" y="293"/>
                  </a:lnTo>
                  <a:lnTo>
                    <a:pt x="91" y="328"/>
                  </a:lnTo>
                  <a:lnTo>
                    <a:pt x="93" y="340"/>
                  </a:lnTo>
                  <a:lnTo>
                    <a:pt x="95" y="350"/>
                  </a:lnTo>
                  <a:lnTo>
                    <a:pt x="97" y="357"/>
                  </a:lnTo>
                  <a:lnTo>
                    <a:pt x="100" y="362"/>
                  </a:lnTo>
                  <a:lnTo>
                    <a:pt x="100" y="362"/>
                  </a:lnTo>
                  <a:lnTo>
                    <a:pt x="104" y="366"/>
                  </a:lnTo>
                  <a:lnTo>
                    <a:pt x="108" y="368"/>
                  </a:lnTo>
                  <a:lnTo>
                    <a:pt x="113" y="370"/>
                  </a:lnTo>
                  <a:lnTo>
                    <a:pt x="119" y="372"/>
                  </a:lnTo>
                  <a:lnTo>
                    <a:pt x="137" y="373"/>
                  </a:lnTo>
                  <a:lnTo>
                    <a:pt x="163" y="374"/>
                  </a:lnTo>
                  <a:lnTo>
                    <a:pt x="163" y="374"/>
                  </a:lnTo>
                  <a:lnTo>
                    <a:pt x="182" y="374"/>
                  </a:lnTo>
                  <a:lnTo>
                    <a:pt x="199" y="372"/>
                  </a:lnTo>
                  <a:lnTo>
                    <a:pt x="207" y="371"/>
                  </a:lnTo>
                  <a:lnTo>
                    <a:pt x="214" y="367"/>
                  </a:lnTo>
                  <a:lnTo>
                    <a:pt x="220" y="364"/>
                  </a:lnTo>
                  <a:lnTo>
                    <a:pt x="225" y="359"/>
                  </a:lnTo>
                  <a:lnTo>
                    <a:pt x="225" y="359"/>
                  </a:lnTo>
                  <a:lnTo>
                    <a:pt x="230" y="351"/>
                  </a:lnTo>
                  <a:lnTo>
                    <a:pt x="235" y="344"/>
                  </a:lnTo>
                  <a:lnTo>
                    <a:pt x="237" y="336"/>
                  </a:lnTo>
                  <a:lnTo>
                    <a:pt x="239" y="328"/>
                  </a:lnTo>
                  <a:lnTo>
                    <a:pt x="239" y="328"/>
                  </a:lnTo>
                  <a:lnTo>
                    <a:pt x="241" y="322"/>
                  </a:lnTo>
                  <a:lnTo>
                    <a:pt x="242" y="321"/>
                  </a:lnTo>
                  <a:lnTo>
                    <a:pt x="244" y="321"/>
                  </a:lnTo>
                  <a:lnTo>
                    <a:pt x="244" y="321"/>
                  </a:lnTo>
                  <a:lnTo>
                    <a:pt x="245" y="321"/>
                  </a:lnTo>
                  <a:lnTo>
                    <a:pt x="245" y="322"/>
                  </a:lnTo>
                  <a:lnTo>
                    <a:pt x="247" y="328"/>
                  </a:lnTo>
                  <a:lnTo>
                    <a:pt x="247" y="328"/>
                  </a:lnTo>
                  <a:lnTo>
                    <a:pt x="244" y="351"/>
                  </a:lnTo>
                  <a:lnTo>
                    <a:pt x="242" y="367"/>
                  </a:lnTo>
                  <a:lnTo>
                    <a:pt x="239" y="381"/>
                  </a:lnTo>
                  <a:lnTo>
                    <a:pt x="239" y="381"/>
                  </a:lnTo>
                  <a:lnTo>
                    <a:pt x="236" y="388"/>
                  </a:lnTo>
                  <a:lnTo>
                    <a:pt x="235" y="390"/>
                  </a:lnTo>
                  <a:lnTo>
                    <a:pt x="231" y="391"/>
                  </a:lnTo>
                  <a:lnTo>
                    <a:pt x="227" y="393"/>
                  </a:lnTo>
                  <a:lnTo>
                    <a:pt x="222" y="394"/>
                  </a:lnTo>
                  <a:lnTo>
                    <a:pt x="207" y="395"/>
                  </a:lnTo>
                  <a:lnTo>
                    <a:pt x="207" y="395"/>
                  </a:lnTo>
                  <a:lnTo>
                    <a:pt x="157" y="394"/>
                  </a:lnTo>
                  <a:lnTo>
                    <a:pt x="119" y="393"/>
                  </a:lnTo>
                  <a:lnTo>
                    <a:pt x="67" y="391"/>
                  </a:lnTo>
                  <a:lnTo>
                    <a:pt x="67" y="391"/>
                  </a:lnTo>
                  <a:lnTo>
                    <a:pt x="45" y="393"/>
                  </a:lnTo>
                  <a:lnTo>
                    <a:pt x="16" y="393"/>
                  </a:lnTo>
                  <a:lnTo>
                    <a:pt x="16" y="393"/>
                  </a:lnTo>
                  <a:lnTo>
                    <a:pt x="10" y="393"/>
                  </a:lnTo>
                  <a:lnTo>
                    <a:pt x="9" y="391"/>
                  </a:lnTo>
                  <a:lnTo>
                    <a:pt x="8" y="389"/>
                  </a:lnTo>
                  <a:lnTo>
                    <a:pt x="8" y="389"/>
                  </a:lnTo>
                  <a:lnTo>
                    <a:pt x="9" y="387"/>
                  </a:lnTo>
                  <a:lnTo>
                    <a:pt x="12" y="385"/>
                  </a:lnTo>
                  <a:lnTo>
                    <a:pt x="12" y="385"/>
                  </a:lnTo>
                  <a:lnTo>
                    <a:pt x="20" y="385"/>
                  </a:lnTo>
                  <a:lnTo>
                    <a:pt x="28" y="384"/>
                  </a:lnTo>
                  <a:lnTo>
                    <a:pt x="28" y="384"/>
                  </a:lnTo>
                  <a:lnTo>
                    <a:pt x="31" y="383"/>
                  </a:lnTo>
                  <a:lnTo>
                    <a:pt x="34" y="381"/>
                  </a:lnTo>
                  <a:lnTo>
                    <a:pt x="37" y="378"/>
                  </a:lnTo>
                  <a:lnTo>
                    <a:pt x="38" y="374"/>
                  </a:lnTo>
                  <a:lnTo>
                    <a:pt x="40" y="366"/>
                  </a:lnTo>
                  <a:lnTo>
                    <a:pt x="43" y="355"/>
                  </a:lnTo>
                  <a:lnTo>
                    <a:pt x="43" y="355"/>
                  </a:lnTo>
                  <a:lnTo>
                    <a:pt x="44" y="336"/>
                  </a:lnTo>
                  <a:lnTo>
                    <a:pt x="45" y="309"/>
                  </a:lnTo>
                  <a:lnTo>
                    <a:pt x="45" y="242"/>
                  </a:lnTo>
                  <a:lnTo>
                    <a:pt x="45" y="151"/>
                  </a:lnTo>
                  <a:lnTo>
                    <a:pt x="45" y="151"/>
                  </a:lnTo>
                  <a:lnTo>
                    <a:pt x="45" y="71"/>
                  </a:lnTo>
                  <a:lnTo>
                    <a:pt x="44" y="39"/>
                  </a:lnTo>
                  <a:lnTo>
                    <a:pt x="44" y="39"/>
                  </a:lnTo>
                  <a:lnTo>
                    <a:pt x="43" y="27"/>
                  </a:lnTo>
                  <a:lnTo>
                    <a:pt x="42" y="22"/>
                  </a:lnTo>
                  <a:lnTo>
                    <a:pt x="39" y="19"/>
                  </a:lnTo>
                  <a:lnTo>
                    <a:pt x="37" y="15"/>
                  </a:lnTo>
                  <a:lnTo>
                    <a:pt x="33" y="13"/>
                  </a:lnTo>
                  <a:lnTo>
                    <a:pt x="28" y="11"/>
                  </a:lnTo>
                  <a:lnTo>
                    <a:pt x="22" y="9"/>
                  </a:lnTo>
                  <a:lnTo>
                    <a:pt x="22" y="9"/>
                  </a:lnTo>
                  <a:lnTo>
                    <a:pt x="14" y="8"/>
                  </a:lnTo>
                  <a:lnTo>
                    <a:pt x="4" y="8"/>
                  </a:lnTo>
                  <a:lnTo>
                    <a:pt x="4" y="8"/>
                  </a:lnTo>
                  <a:lnTo>
                    <a:pt x="2" y="7"/>
                  </a:lnTo>
                  <a:lnTo>
                    <a:pt x="0" y="7"/>
                  </a:lnTo>
                  <a:lnTo>
                    <a:pt x="0" y="4"/>
                  </a:lnTo>
                  <a:lnTo>
                    <a:pt x="0" y="4"/>
                  </a:lnTo>
                  <a:lnTo>
                    <a:pt x="0" y="3"/>
                  </a:lnTo>
                  <a:lnTo>
                    <a:pt x="2" y="2"/>
                  </a:lnTo>
                  <a:lnTo>
                    <a:pt x="9" y="0"/>
                  </a:lnTo>
                  <a:lnTo>
                    <a:pt x="9" y="0"/>
                  </a:lnTo>
                  <a:lnTo>
                    <a:pt x="45" y="2"/>
                  </a:lnTo>
                  <a:lnTo>
                    <a:pt x="67" y="2"/>
                  </a:lnTo>
                  <a:lnTo>
                    <a:pt x="67" y="2"/>
                  </a:lnTo>
                  <a:lnTo>
                    <a:pt x="123" y="0"/>
                  </a:lnTo>
                  <a:lnTo>
                    <a:pt x="123" y="0"/>
                  </a:lnTo>
                  <a:lnTo>
                    <a:pt x="129" y="2"/>
                  </a:lnTo>
                  <a:lnTo>
                    <a:pt x="131" y="3"/>
                  </a:lnTo>
                  <a:lnTo>
                    <a:pt x="131" y="4"/>
                  </a:lnTo>
                  <a:lnTo>
                    <a:pt x="131" y="4"/>
                  </a:lnTo>
                  <a:lnTo>
                    <a:pt x="130" y="7"/>
                  </a:lnTo>
                  <a:lnTo>
                    <a:pt x="128" y="8"/>
                  </a:lnTo>
                  <a:lnTo>
                    <a:pt x="128" y="8"/>
                  </a:lnTo>
                  <a:lnTo>
                    <a:pt x="119" y="8"/>
                  </a:lnTo>
                  <a:lnTo>
                    <a:pt x="111" y="9"/>
                  </a:lnTo>
                  <a:lnTo>
                    <a:pt x="111" y="9"/>
                  </a:lnTo>
                  <a:lnTo>
                    <a:pt x="105" y="10"/>
                  </a:lnTo>
                  <a:lnTo>
                    <a:pt x="101" y="13"/>
                  </a:lnTo>
                  <a:lnTo>
                    <a:pt x="97" y="15"/>
                  </a:lnTo>
                  <a:lnTo>
                    <a:pt x="95" y="19"/>
                  </a:lnTo>
                  <a:lnTo>
                    <a:pt x="93" y="22"/>
                  </a:lnTo>
                  <a:lnTo>
                    <a:pt x="91" y="27"/>
                  </a:lnTo>
                  <a:lnTo>
                    <a:pt x="90" y="39"/>
                  </a:lnTo>
                  <a:lnTo>
                    <a:pt x="90" y="39"/>
                  </a:lnTo>
                  <a:lnTo>
                    <a:pt x="89" y="71"/>
                  </a:lnTo>
                  <a:lnTo>
                    <a:pt x="89" y="151"/>
                  </a:lnTo>
                  <a:lnTo>
                    <a:pt x="89"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noEditPoints="1"/>
            </p:cNvSpPr>
            <p:nvPr userDrawn="1"/>
          </p:nvSpPr>
          <p:spPr bwMode="auto">
            <a:xfrm>
              <a:off x="4859" y="659"/>
              <a:ext cx="131" cy="134"/>
            </a:xfrm>
            <a:custGeom>
              <a:avLst/>
              <a:gdLst>
                <a:gd name="T0" fmla="*/ 182 w 395"/>
                <a:gd name="T1" fmla="*/ 21 h 400"/>
                <a:gd name="T2" fmla="*/ 190 w 395"/>
                <a:gd name="T3" fmla="*/ 1 h 400"/>
                <a:gd name="T4" fmla="*/ 193 w 395"/>
                <a:gd name="T5" fmla="*/ 0 h 400"/>
                <a:gd name="T6" fmla="*/ 198 w 395"/>
                <a:gd name="T7" fmla="*/ 4 h 400"/>
                <a:gd name="T8" fmla="*/ 204 w 395"/>
                <a:gd name="T9" fmla="*/ 18 h 400"/>
                <a:gd name="T10" fmla="*/ 325 w 395"/>
                <a:gd name="T11" fmla="*/ 332 h 400"/>
                <a:gd name="T12" fmla="*/ 331 w 395"/>
                <a:gd name="T13" fmla="*/ 347 h 400"/>
                <a:gd name="T14" fmla="*/ 344 w 395"/>
                <a:gd name="T15" fmla="*/ 369 h 400"/>
                <a:gd name="T16" fmla="*/ 355 w 395"/>
                <a:gd name="T17" fmla="*/ 383 h 400"/>
                <a:gd name="T18" fmla="*/ 365 w 395"/>
                <a:gd name="T19" fmla="*/ 389 h 400"/>
                <a:gd name="T20" fmla="*/ 370 w 395"/>
                <a:gd name="T21" fmla="*/ 390 h 400"/>
                <a:gd name="T22" fmla="*/ 390 w 395"/>
                <a:gd name="T23" fmla="*/ 392 h 400"/>
                <a:gd name="T24" fmla="*/ 394 w 395"/>
                <a:gd name="T25" fmla="*/ 394 h 400"/>
                <a:gd name="T26" fmla="*/ 395 w 395"/>
                <a:gd name="T27" fmla="*/ 396 h 400"/>
                <a:gd name="T28" fmla="*/ 394 w 395"/>
                <a:gd name="T29" fmla="*/ 398 h 400"/>
                <a:gd name="T30" fmla="*/ 384 w 395"/>
                <a:gd name="T31" fmla="*/ 400 h 400"/>
                <a:gd name="T32" fmla="*/ 355 w 395"/>
                <a:gd name="T33" fmla="*/ 400 h 400"/>
                <a:gd name="T34" fmla="*/ 304 w 395"/>
                <a:gd name="T35" fmla="*/ 398 h 400"/>
                <a:gd name="T36" fmla="*/ 289 w 395"/>
                <a:gd name="T37" fmla="*/ 397 h 400"/>
                <a:gd name="T38" fmla="*/ 289 w 395"/>
                <a:gd name="T39" fmla="*/ 395 h 400"/>
                <a:gd name="T40" fmla="*/ 292 w 395"/>
                <a:gd name="T41" fmla="*/ 391 h 400"/>
                <a:gd name="T42" fmla="*/ 293 w 395"/>
                <a:gd name="T43" fmla="*/ 390 h 400"/>
                <a:gd name="T44" fmla="*/ 296 w 395"/>
                <a:gd name="T45" fmla="*/ 384 h 400"/>
                <a:gd name="T46" fmla="*/ 246 w 395"/>
                <a:gd name="T47" fmla="*/ 250 h 400"/>
                <a:gd name="T48" fmla="*/ 245 w 395"/>
                <a:gd name="T49" fmla="*/ 248 h 400"/>
                <a:gd name="T50" fmla="*/ 130 w 395"/>
                <a:gd name="T51" fmla="*/ 247 h 400"/>
                <a:gd name="T52" fmla="*/ 127 w 395"/>
                <a:gd name="T53" fmla="*/ 248 h 400"/>
                <a:gd name="T54" fmla="*/ 94 w 395"/>
                <a:gd name="T55" fmla="*/ 343 h 400"/>
                <a:gd name="T56" fmla="*/ 88 w 395"/>
                <a:gd name="T57" fmla="*/ 362 h 400"/>
                <a:gd name="T58" fmla="*/ 87 w 395"/>
                <a:gd name="T59" fmla="*/ 378 h 400"/>
                <a:gd name="T60" fmla="*/ 87 w 395"/>
                <a:gd name="T61" fmla="*/ 381 h 400"/>
                <a:gd name="T62" fmla="*/ 91 w 395"/>
                <a:gd name="T63" fmla="*/ 388 h 400"/>
                <a:gd name="T64" fmla="*/ 99 w 395"/>
                <a:gd name="T65" fmla="*/ 392 h 400"/>
                <a:gd name="T66" fmla="*/ 111 w 395"/>
                <a:gd name="T67" fmla="*/ 392 h 400"/>
                <a:gd name="T68" fmla="*/ 115 w 395"/>
                <a:gd name="T69" fmla="*/ 394 h 400"/>
                <a:gd name="T70" fmla="*/ 116 w 395"/>
                <a:gd name="T71" fmla="*/ 396 h 400"/>
                <a:gd name="T72" fmla="*/ 116 w 395"/>
                <a:gd name="T73" fmla="*/ 398 h 400"/>
                <a:gd name="T74" fmla="*/ 109 w 395"/>
                <a:gd name="T75" fmla="*/ 400 h 400"/>
                <a:gd name="T76" fmla="*/ 86 w 395"/>
                <a:gd name="T77" fmla="*/ 400 h 400"/>
                <a:gd name="T78" fmla="*/ 69 w 395"/>
                <a:gd name="T79" fmla="*/ 398 h 400"/>
                <a:gd name="T80" fmla="*/ 9 w 395"/>
                <a:gd name="T81" fmla="*/ 400 h 400"/>
                <a:gd name="T82" fmla="*/ 2 w 395"/>
                <a:gd name="T83" fmla="*/ 400 h 400"/>
                <a:gd name="T84" fmla="*/ 0 w 395"/>
                <a:gd name="T85" fmla="*/ 396 h 400"/>
                <a:gd name="T86" fmla="*/ 0 w 395"/>
                <a:gd name="T87" fmla="*/ 395 h 400"/>
                <a:gd name="T88" fmla="*/ 5 w 395"/>
                <a:gd name="T89" fmla="*/ 392 h 400"/>
                <a:gd name="T90" fmla="*/ 19 w 395"/>
                <a:gd name="T91" fmla="*/ 391 h 400"/>
                <a:gd name="T92" fmla="*/ 28 w 395"/>
                <a:gd name="T93" fmla="*/ 390 h 400"/>
                <a:gd name="T94" fmla="*/ 41 w 395"/>
                <a:gd name="T95" fmla="*/ 381 h 400"/>
                <a:gd name="T96" fmla="*/ 52 w 395"/>
                <a:gd name="T97" fmla="*/ 369 h 400"/>
                <a:gd name="T98" fmla="*/ 63 w 395"/>
                <a:gd name="T99" fmla="*/ 343 h 400"/>
                <a:gd name="T100" fmla="*/ 235 w 395"/>
                <a:gd name="T101" fmla="*/ 228 h 400"/>
                <a:gd name="T102" fmla="*/ 236 w 395"/>
                <a:gd name="T103" fmla="*/ 228 h 400"/>
                <a:gd name="T104" fmla="*/ 238 w 395"/>
                <a:gd name="T105" fmla="*/ 225 h 400"/>
                <a:gd name="T106" fmla="*/ 188 w 395"/>
                <a:gd name="T107" fmla="*/ 84 h 400"/>
                <a:gd name="T108" fmla="*/ 184 w 395"/>
                <a:gd name="T109" fmla="*/ 78 h 400"/>
                <a:gd name="T110" fmla="*/ 181 w 395"/>
                <a:gd name="T111" fmla="*/ 84 h 400"/>
                <a:gd name="T112" fmla="*/ 134 w 395"/>
                <a:gd name="T113" fmla="*/ 225 h 400"/>
                <a:gd name="T114" fmla="*/ 136 w 395"/>
                <a:gd name="T115" fmla="*/ 2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5" h="400">
                  <a:moveTo>
                    <a:pt x="182" y="21"/>
                  </a:moveTo>
                  <a:lnTo>
                    <a:pt x="182" y="21"/>
                  </a:lnTo>
                  <a:lnTo>
                    <a:pt x="188" y="4"/>
                  </a:lnTo>
                  <a:lnTo>
                    <a:pt x="190" y="1"/>
                  </a:lnTo>
                  <a:lnTo>
                    <a:pt x="193" y="0"/>
                  </a:lnTo>
                  <a:lnTo>
                    <a:pt x="193" y="0"/>
                  </a:lnTo>
                  <a:lnTo>
                    <a:pt x="195" y="1"/>
                  </a:lnTo>
                  <a:lnTo>
                    <a:pt x="198" y="4"/>
                  </a:lnTo>
                  <a:lnTo>
                    <a:pt x="204" y="18"/>
                  </a:lnTo>
                  <a:lnTo>
                    <a:pt x="204" y="18"/>
                  </a:lnTo>
                  <a:lnTo>
                    <a:pt x="256" y="153"/>
                  </a:lnTo>
                  <a:lnTo>
                    <a:pt x="325" y="332"/>
                  </a:lnTo>
                  <a:lnTo>
                    <a:pt x="325" y="332"/>
                  </a:lnTo>
                  <a:lnTo>
                    <a:pt x="331" y="347"/>
                  </a:lnTo>
                  <a:lnTo>
                    <a:pt x="338" y="360"/>
                  </a:lnTo>
                  <a:lnTo>
                    <a:pt x="344" y="369"/>
                  </a:lnTo>
                  <a:lnTo>
                    <a:pt x="350" y="377"/>
                  </a:lnTo>
                  <a:lnTo>
                    <a:pt x="355" y="383"/>
                  </a:lnTo>
                  <a:lnTo>
                    <a:pt x="360" y="386"/>
                  </a:lnTo>
                  <a:lnTo>
                    <a:pt x="365" y="389"/>
                  </a:lnTo>
                  <a:lnTo>
                    <a:pt x="370" y="390"/>
                  </a:lnTo>
                  <a:lnTo>
                    <a:pt x="370" y="390"/>
                  </a:lnTo>
                  <a:lnTo>
                    <a:pt x="381" y="392"/>
                  </a:lnTo>
                  <a:lnTo>
                    <a:pt x="390" y="392"/>
                  </a:lnTo>
                  <a:lnTo>
                    <a:pt x="390" y="392"/>
                  </a:lnTo>
                  <a:lnTo>
                    <a:pt x="394" y="394"/>
                  </a:lnTo>
                  <a:lnTo>
                    <a:pt x="395" y="395"/>
                  </a:lnTo>
                  <a:lnTo>
                    <a:pt x="395" y="396"/>
                  </a:lnTo>
                  <a:lnTo>
                    <a:pt x="395" y="396"/>
                  </a:lnTo>
                  <a:lnTo>
                    <a:pt x="394" y="398"/>
                  </a:lnTo>
                  <a:lnTo>
                    <a:pt x="392" y="400"/>
                  </a:lnTo>
                  <a:lnTo>
                    <a:pt x="384" y="400"/>
                  </a:lnTo>
                  <a:lnTo>
                    <a:pt x="384" y="400"/>
                  </a:lnTo>
                  <a:lnTo>
                    <a:pt x="355" y="400"/>
                  </a:lnTo>
                  <a:lnTo>
                    <a:pt x="304" y="398"/>
                  </a:lnTo>
                  <a:lnTo>
                    <a:pt x="304" y="398"/>
                  </a:lnTo>
                  <a:lnTo>
                    <a:pt x="292" y="398"/>
                  </a:lnTo>
                  <a:lnTo>
                    <a:pt x="289" y="397"/>
                  </a:lnTo>
                  <a:lnTo>
                    <a:pt x="289" y="395"/>
                  </a:lnTo>
                  <a:lnTo>
                    <a:pt x="289" y="395"/>
                  </a:lnTo>
                  <a:lnTo>
                    <a:pt x="289" y="394"/>
                  </a:lnTo>
                  <a:lnTo>
                    <a:pt x="292" y="391"/>
                  </a:lnTo>
                  <a:lnTo>
                    <a:pt x="292" y="391"/>
                  </a:lnTo>
                  <a:lnTo>
                    <a:pt x="293" y="390"/>
                  </a:lnTo>
                  <a:lnTo>
                    <a:pt x="296" y="388"/>
                  </a:lnTo>
                  <a:lnTo>
                    <a:pt x="296" y="384"/>
                  </a:lnTo>
                  <a:lnTo>
                    <a:pt x="295" y="378"/>
                  </a:lnTo>
                  <a:lnTo>
                    <a:pt x="246" y="250"/>
                  </a:lnTo>
                  <a:lnTo>
                    <a:pt x="246" y="250"/>
                  </a:lnTo>
                  <a:lnTo>
                    <a:pt x="245" y="248"/>
                  </a:lnTo>
                  <a:lnTo>
                    <a:pt x="241" y="247"/>
                  </a:lnTo>
                  <a:lnTo>
                    <a:pt x="130" y="247"/>
                  </a:lnTo>
                  <a:lnTo>
                    <a:pt x="130" y="247"/>
                  </a:lnTo>
                  <a:lnTo>
                    <a:pt x="127" y="248"/>
                  </a:lnTo>
                  <a:lnTo>
                    <a:pt x="125" y="252"/>
                  </a:lnTo>
                  <a:lnTo>
                    <a:pt x="94" y="343"/>
                  </a:lnTo>
                  <a:lnTo>
                    <a:pt x="94" y="343"/>
                  </a:lnTo>
                  <a:lnTo>
                    <a:pt x="88" y="362"/>
                  </a:lnTo>
                  <a:lnTo>
                    <a:pt x="87" y="371"/>
                  </a:lnTo>
                  <a:lnTo>
                    <a:pt x="87" y="378"/>
                  </a:lnTo>
                  <a:lnTo>
                    <a:pt x="87" y="378"/>
                  </a:lnTo>
                  <a:lnTo>
                    <a:pt x="87" y="381"/>
                  </a:lnTo>
                  <a:lnTo>
                    <a:pt x="88" y="385"/>
                  </a:lnTo>
                  <a:lnTo>
                    <a:pt x="91" y="388"/>
                  </a:lnTo>
                  <a:lnTo>
                    <a:pt x="93" y="389"/>
                  </a:lnTo>
                  <a:lnTo>
                    <a:pt x="99" y="392"/>
                  </a:lnTo>
                  <a:lnTo>
                    <a:pt x="107" y="392"/>
                  </a:lnTo>
                  <a:lnTo>
                    <a:pt x="111" y="392"/>
                  </a:lnTo>
                  <a:lnTo>
                    <a:pt x="111" y="392"/>
                  </a:lnTo>
                  <a:lnTo>
                    <a:pt x="115" y="394"/>
                  </a:lnTo>
                  <a:lnTo>
                    <a:pt x="116" y="395"/>
                  </a:lnTo>
                  <a:lnTo>
                    <a:pt x="116" y="396"/>
                  </a:lnTo>
                  <a:lnTo>
                    <a:pt x="116" y="396"/>
                  </a:lnTo>
                  <a:lnTo>
                    <a:pt x="116" y="398"/>
                  </a:lnTo>
                  <a:lnTo>
                    <a:pt x="115" y="400"/>
                  </a:lnTo>
                  <a:lnTo>
                    <a:pt x="109" y="400"/>
                  </a:lnTo>
                  <a:lnTo>
                    <a:pt x="109" y="400"/>
                  </a:lnTo>
                  <a:lnTo>
                    <a:pt x="86" y="400"/>
                  </a:lnTo>
                  <a:lnTo>
                    <a:pt x="69" y="398"/>
                  </a:lnTo>
                  <a:lnTo>
                    <a:pt x="69" y="398"/>
                  </a:lnTo>
                  <a:lnTo>
                    <a:pt x="46" y="400"/>
                  </a:lnTo>
                  <a:lnTo>
                    <a:pt x="9" y="400"/>
                  </a:lnTo>
                  <a:lnTo>
                    <a:pt x="9" y="400"/>
                  </a:lnTo>
                  <a:lnTo>
                    <a:pt x="2" y="400"/>
                  </a:lnTo>
                  <a:lnTo>
                    <a:pt x="1" y="398"/>
                  </a:lnTo>
                  <a:lnTo>
                    <a:pt x="0" y="396"/>
                  </a:lnTo>
                  <a:lnTo>
                    <a:pt x="0" y="396"/>
                  </a:lnTo>
                  <a:lnTo>
                    <a:pt x="0" y="395"/>
                  </a:lnTo>
                  <a:lnTo>
                    <a:pt x="1" y="394"/>
                  </a:lnTo>
                  <a:lnTo>
                    <a:pt x="5" y="392"/>
                  </a:lnTo>
                  <a:lnTo>
                    <a:pt x="5" y="392"/>
                  </a:lnTo>
                  <a:lnTo>
                    <a:pt x="19" y="391"/>
                  </a:lnTo>
                  <a:lnTo>
                    <a:pt x="19" y="391"/>
                  </a:lnTo>
                  <a:lnTo>
                    <a:pt x="28" y="390"/>
                  </a:lnTo>
                  <a:lnTo>
                    <a:pt x="35" y="386"/>
                  </a:lnTo>
                  <a:lnTo>
                    <a:pt x="41" y="381"/>
                  </a:lnTo>
                  <a:lnTo>
                    <a:pt x="47" y="375"/>
                  </a:lnTo>
                  <a:lnTo>
                    <a:pt x="52" y="369"/>
                  </a:lnTo>
                  <a:lnTo>
                    <a:pt x="56" y="361"/>
                  </a:lnTo>
                  <a:lnTo>
                    <a:pt x="63" y="343"/>
                  </a:lnTo>
                  <a:lnTo>
                    <a:pt x="182" y="21"/>
                  </a:lnTo>
                  <a:close/>
                  <a:moveTo>
                    <a:pt x="235" y="228"/>
                  </a:moveTo>
                  <a:lnTo>
                    <a:pt x="235" y="228"/>
                  </a:lnTo>
                  <a:lnTo>
                    <a:pt x="236" y="228"/>
                  </a:lnTo>
                  <a:lnTo>
                    <a:pt x="238" y="227"/>
                  </a:lnTo>
                  <a:lnTo>
                    <a:pt x="238" y="225"/>
                  </a:lnTo>
                  <a:lnTo>
                    <a:pt x="188" y="84"/>
                  </a:lnTo>
                  <a:lnTo>
                    <a:pt x="188" y="84"/>
                  </a:lnTo>
                  <a:lnTo>
                    <a:pt x="187" y="80"/>
                  </a:lnTo>
                  <a:lnTo>
                    <a:pt x="184" y="78"/>
                  </a:lnTo>
                  <a:lnTo>
                    <a:pt x="182" y="80"/>
                  </a:lnTo>
                  <a:lnTo>
                    <a:pt x="181" y="84"/>
                  </a:lnTo>
                  <a:lnTo>
                    <a:pt x="134" y="225"/>
                  </a:lnTo>
                  <a:lnTo>
                    <a:pt x="134" y="225"/>
                  </a:lnTo>
                  <a:lnTo>
                    <a:pt x="134" y="227"/>
                  </a:lnTo>
                  <a:lnTo>
                    <a:pt x="136" y="228"/>
                  </a:lnTo>
                  <a:lnTo>
                    <a:pt x="235"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9"/>
            <p:cNvSpPr>
              <a:spLocks/>
            </p:cNvSpPr>
            <p:nvPr userDrawn="1"/>
          </p:nvSpPr>
          <p:spPr bwMode="auto">
            <a:xfrm>
              <a:off x="5009" y="662"/>
              <a:ext cx="195" cy="133"/>
            </a:xfrm>
            <a:custGeom>
              <a:avLst/>
              <a:gdLst>
                <a:gd name="T0" fmla="*/ 423 w 584"/>
                <a:gd name="T1" fmla="*/ 321 h 400"/>
                <a:gd name="T2" fmla="*/ 502 w 584"/>
                <a:gd name="T3" fmla="*/ 56 h 400"/>
                <a:gd name="T4" fmla="*/ 508 w 584"/>
                <a:gd name="T5" fmla="*/ 24 h 400"/>
                <a:gd name="T6" fmla="*/ 506 w 584"/>
                <a:gd name="T7" fmla="*/ 17 h 400"/>
                <a:gd name="T8" fmla="*/ 498 w 584"/>
                <a:gd name="T9" fmla="*/ 10 h 400"/>
                <a:gd name="T10" fmla="*/ 479 w 584"/>
                <a:gd name="T11" fmla="*/ 8 h 400"/>
                <a:gd name="T12" fmla="*/ 474 w 584"/>
                <a:gd name="T13" fmla="*/ 4 h 400"/>
                <a:gd name="T14" fmla="*/ 482 w 584"/>
                <a:gd name="T15" fmla="*/ 0 h 400"/>
                <a:gd name="T16" fmla="*/ 536 w 584"/>
                <a:gd name="T17" fmla="*/ 2 h 400"/>
                <a:gd name="T18" fmla="*/ 577 w 584"/>
                <a:gd name="T19" fmla="*/ 0 h 400"/>
                <a:gd name="T20" fmla="*/ 584 w 584"/>
                <a:gd name="T21" fmla="*/ 2 h 400"/>
                <a:gd name="T22" fmla="*/ 583 w 584"/>
                <a:gd name="T23" fmla="*/ 7 h 400"/>
                <a:gd name="T24" fmla="*/ 572 w 584"/>
                <a:gd name="T25" fmla="*/ 8 h 400"/>
                <a:gd name="T26" fmla="*/ 556 w 584"/>
                <a:gd name="T27" fmla="*/ 13 h 400"/>
                <a:gd name="T28" fmla="*/ 543 w 584"/>
                <a:gd name="T29" fmla="*/ 30 h 400"/>
                <a:gd name="T30" fmla="*/ 528 w 584"/>
                <a:gd name="T31" fmla="*/ 66 h 400"/>
                <a:gd name="T32" fmla="*/ 434 w 584"/>
                <a:gd name="T33" fmla="*/ 355 h 400"/>
                <a:gd name="T34" fmla="*/ 419 w 584"/>
                <a:gd name="T35" fmla="*/ 393 h 400"/>
                <a:gd name="T36" fmla="*/ 411 w 584"/>
                <a:gd name="T37" fmla="*/ 400 h 400"/>
                <a:gd name="T38" fmla="*/ 404 w 584"/>
                <a:gd name="T39" fmla="*/ 394 h 400"/>
                <a:gd name="T40" fmla="*/ 294 w 584"/>
                <a:gd name="T41" fmla="*/ 84 h 400"/>
                <a:gd name="T42" fmla="*/ 184 w 584"/>
                <a:gd name="T43" fmla="*/ 373 h 400"/>
                <a:gd name="T44" fmla="*/ 175 w 584"/>
                <a:gd name="T45" fmla="*/ 395 h 400"/>
                <a:gd name="T46" fmla="*/ 168 w 584"/>
                <a:gd name="T47" fmla="*/ 400 h 400"/>
                <a:gd name="T48" fmla="*/ 159 w 584"/>
                <a:gd name="T49" fmla="*/ 393 h 400"/>
                <a:gd name="T50" fmla="*/ 56 w 584"/>
                <a:gd name="T51" fmla="*/ 51 h 400"/>
                <a:gd name="T52" fmla="*/ 48 w 584"/>
                <a:gd name="T53" fmla="*/ 28 h 400"/>
                <a:gd name="T54" fmla="*/ 37 w 584"/>
                <a:gd name="T55" fmla="*/ 15 h 400"/>
                <a:gd name="T56" fmla="*/ 22 w 584"/>
                <a:gd name="T57" fmla="*/ 9 h 400"/>
                <a:gd name="T58" fmla="*/ 5 w 584"/>
                <a:gd name="T59" fmla="*/ 8 h 400"/>
                <a:gd name="T60" fmla="*/ 0 w 584"/>
                <a:gd name="T61" fmla="*/ 4 h 400"/>
                <a:gd name="T62" fmla="*/ 2 w 584"/>
                <a:gd name="T63" fmla="*/ 2 h 400"/>
                <a:gd name="T64" fmla="*/ 46 w 584"/>
                <a:gd name="T65" fmla="*/ 2 h 400"/>
                <a:gd name="T66" fmla="*/ 89 w 584"/>
                <a:gd name="T67" fmla="*/ 2 h 400"/>
                <a:gd name="T68" fmla="*/ 130 w 584"/>
                <a:gd name="T69" fmla="*/ 2 h 400"/>
                <a:gd name="T70" fmla="*/ 133 w 584"/>
                <a:gd name="T71" fmla="*/ 4 h 400"/>
                <a:gd name="T72" fmla="*/ 128 w 584"/>
                <a:gd name="T73" fmla="*/ 8 h 400"/>
                <a:gd name="T74" fmla="*/ 112 w 584"/>
                <a:gd name="T75" fmla="*/ 9 h 400"/>
                <a:gd name="T76" fmla="*/ 105 w 584"/>
                <a:gd name="T77" fmla="*/ 13 h 400"/>
                <a:gd name="T78" fmla="*/ 100 w 584"/>
                <a:gd name="T79" fmla="*/ 24 h 400"/>
                <a:gd name="T80" fmla="*/ 104 w 584"/>
                <a:gd name="T81" fmla="*/ 42 h 400"/>
                <a:gd name="T82" fmla="*/ 123 w 584"/>
                <a:gd name="T83" fmla="*/ 121 h 400"/>
                <a:gd name="T84" fmla="*/ 181 w 584"/>
                <a:gd name="T85" fmla="*/ 322 h 400"/>
                <a:gd name="T86" fmla="*/ 299 w 584"/>
                <a:gd name="T87" fmla="*/ 7 h 400"/>
                <a:gd name="T88" fmla="*/ 304 w 584"/>
                <a:gd name="T89" fmla="*/ 3 h 400"/>
                <a:gd name="T90" fmla="*/ 317 w 584"/>
                <a:gd name="T9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4" h="400">
                  <a:moveTo>
                    <a:pt x="420" y="321"/>
                  </a:moveTo>
                  <a:lnTo>
                    <a:pt x="423" y="321"/>
                  </a:lnTo>
                  <a:lnTo>
                    <a:pt x="423" y="321"/>
                  </a:lnTo>
                  <a:lnTo>
                    <a:pt x="460" y="196"/>
                  </a:lnTo>
                  <a:lnTo>
                    <a:pt x="483" y="119"/>
                  </a:lnTo>
                  <a:lnTo>
                    <a:pt x="502" y="56"/>
                  </a:lnTo>
                  <a:lnTo>
                    <a:pt x="502" y="56"/>
                  </a:lnTo>
                  <a:lnTo>
                    <a:pt x="506" y="36"/>
                  </a:lnTo>
                  <a:lnTo>
                    <a:pt x="508" y="24"/>
                  </a:lnTo>
                  <a:lnTo>
                    <a:pt x="508" y="24"/>
                  </a:lnTo>
                  <a:lnTo>
                    <a:pt x="508" y="20"/>
                  </a:lnTo>
                  <a:lnTo>
                    <a:pt x="506" y="17"/>
                  </a:lnTo>
                  <a:lnTo>
                    <a:pt x="504" y="14"/>
                  </a:lnTo>
                  <a:lnTo>
                    <a:pt x="502" y="13"/>
                  </a:lnTo>
                  <a:lnTo>
                    <a:pt x="498" y="10"/>
                  </a:lnTo>
                  <a:lnTo>
                    <a:pt x="493" y="9"/>
                  </a:lnTo>
                  <a:lnTo>
                    <a:pt x="479" y="8"/>
                  </a:lnTo>
                  <a:lnTo>
                    <a:pt x="479" y="8"/>
                  </a:lnTo>
                  <a:lnTo>
                    <a:pt x="475" y="7"/>
                  </a:lnTo>
                  <a:lnTo>
                    <a:pt x="474" y="4"/>
                  </a:lnTo>
                  <a:lnTo>
                    <a:pt x="474" y="4"/>
                  </a:lnTo>
                  <a:lnTo>
                    <a:pt x="474" y="3"/>
                  </a:lnTo>
                  <a:lnTo>
                    <a:pt x="475" y="2"/>
                  </a:lnTo>
                  <a:lnTo>
                    <a:pt x="482" y="0"/>
                  </a:lnTo>
                  <a:lnTo>
                    <a:pt x="482" y="0"/>
                  </a:lnTo>
                  <a:lnTo>
                    <a:pt x="517" y="2"/>
                  </a:lnTo>
                  <a:lnTo>
                    <a:pt x="536" y="2"/>
                  </a:lnTo>
                  <a:lnTo>
                    <a:pt x="536" y="2"/>
                  </a:lnTo>
                  <a:lnTo>
                    <a:pt x="551" y="2"/>
                  </a:lnTo>
                  <a:lnTo>
                    <a:pt x="577" y="0"/>
                  </a:lnTo>
                  <a:lnTo>
                    <a:pt x="577" y="0"/>
                  </a:lnTo>
                  <a:lnTo>
                    <a:pt x="583" y="2"/>
                  </a:lnTo>
                  <a:lnTo>
                    <a:pt x="584" y="2"/>
                  </a:lnTo>
                  <a:lnTo>
                    <a:pt x="584" y="4"/>
                  </a:lnTo>
                  <a:lnTo>
                    <a:pt x="584" y="4"/>
                  </a:lnTo>
                  <a:lnTo>
                    <a:pt x="583" y="7"/>
                  </a:lnTo>
                  <a:lnTo>
                    <a:pt x="580" y="8"/>
                  </a:lnTo>
                  <a:lnTo>
                    <a:pt x="580" y="8"/>
                  </a:lnTo>
                  <a:lnTo>
                    <a:pt x="572" y="8"/>
                  </a:lnTo>
                  <a:lnTo>
                    <a:pt x="562" y="10"/>
                  </a:lnTo>
                  <a:lnTo>
                    <a:pt x="562" y="10"/>
                  </a:lnTo>
                  <a:lnTo>
                    <a:pt x="556" y="13"/>
                  </a:lnTo>
                  <a:lnTo>
                    <a:pt x="551" y="17"/>
                  </a:lnTo>
                  <a:lnTo>
                    <a:pt x="548" y="24"/>
                  </a:lnTo>
                  <a:lnTo>
                    <a:pt x="543" y="30"/>
                  </a:lnTo>
                  <a:lnTo>
                    <a:pt x="536" y="47"/>
                  </a:lnTo>
                  <a:lnTo>
                    <a:pt x="528" y="66"/>
                  </a:lnTo>
                  <a:lnTo>
                    <a:pt x="528" y="66"/>
                  </a:lnTo>
                  <a:lnTo>
                    <a:pt x="506" y="132"/>
                  </a:lnTo>
                  <a:lnTo>
                    <a:pt x="480" y="214"/>
                  </a:lnTo>
                  <a:lnTo>
                    <a:pt x="434" y="355"/>
                  </a:lnTo>
                  <a:lnTo>
                    <a:pt x="434" y="355"/>
                  </a:lnTo>
                  <a:lnTo>
                    <a:pt x="425" y="379"/>
                  </a:lnTo>
                  <a:lnTo>
                    <a:pt x="419" y="393"/>
                  </a:lnTo>
                  <a:lnTo>
                    <a:pt x="415" y="399"/>
                  </a:lnTo>
                  <a:lnTo>
                    <a:pt x="413" y="400"/>
                  </a:lnTo>
                  <a:lnTo>
                    <a:pt x="411" y="400"/>
                  </a:lnTo>
                  <a:lnTo>
                    <a:pt x="411" y="400"/>
                  </a:lnTo>
                  <a:lnTo>
                    <a:pt x="407" y="399"/>
                  </a:lnTo>
                  <a:lnTo>
                    <a:pt x="404" y="394"/>
                  </a:lnTo>
                  <a:lnTo>
                    <a:pt x="400" y="387"/>
                  </a:lnTo>
                  <a:lnTo>
                    <a:pt x="396" y="373"/>
                  </a:lnTo>
                  <a:lnTo>
                    <a:pt x="294" y="84"/>
                  </a:lnTo>
                  <a:lnTo>
                    <a:pt x="293" y="84"/>
                  </a:lnTo>
                  <a:lnTo>
                    <a:pt x="293" y="84"/>
                  </a:lnTo>
                  <a:lnTo>
                    <a:pt x="184" y="373"/>
                  </a:lnTo>
                  <a:lnTo>
                    <a:pt x="184" y="373"/>
                  </a:lnTo>
                  <a:lnTo>
                    <a:pt x="179" y="387"/>
                  </a:lnTo>
                  <a:lnTo>
                    <a:pt x="175" y="395"/>
                  </a:lnTo>
                  <a:lnTo>
                    <a:pt x="171" y="399"/>
                  </a:lnTo>
                  <a:lnTo>
                    <a:pt x="168" y="400"/>
                  </a:lnTo>
                  <a:lnTo>
                    <a:pt x="168" y="400"/>
                  </a:lnTo>
                  <a:lnTo>
                    <a:pt x="165" y="400"/>
                  </a:lnTo>
                  <a:lnTo>
                    <a:pt x="163" y="399"/>
                  </a:lnTo>
                  <a:lnTo>
                    <a:pt x="159" y="393"/>
                  </a:lnTo>
                  <a:lnTo>
                    <a:pt x="156" y="381"/>
                  </a:lnTo>
                  <a:lnTo>
                    <a:pt x="148" y="359"/>
                  </a:lnTo>
                  <a:lnTo>
                    <a:pt x="56" y="51"/>
                  </a:lnTo>
                  <a:lnTo>
                    <a:pt x="56" y="51"/>
                  </a:lnTo>
                  <a:lnTo>
                    <a:pt x="50" y="34"/>
                  </a:lnTo>
                  <a:lnTo>
                    <a:pt x="48" y="28"/>
                  </a:lnTo>
                  <a:lnTo>
                    <a:pt x="44" y="22"/>
                  </a:lnTo>
                  <a:lnTo>
                    <a:pt x="40" y="19"/>
                  </a:lnTo>
                  <a:lnTo>
                    <a:pt x="37" y="15"/>
                  </a:lnTo>
                  <a:lnTo>
                    <a:pt x="28" y="10"/>
                  </a:lnTo>
                  <a:lnTo>
                    <a:pt x="28" y="10"/>
                  </a:lnTo>
                  <a:lnTo>
                    <a:pt x="22" y="9"/>
                  </a:lnTo>
                  <a:lnTo>
                    <a:pt x="15" y="8"/>
                  </a:lnTo>
                  <a:lnTo>
                    <a:pt x="5" y="8"/>
                  </a:lnTo>
                  <a:lnTo>
                    <a:pt x="5" y="8"/>
                  </a:lnTo>
                  <a:lnTo>
                    <a:pt x="2" y="7"/>
                  </a:lnTo>
                  <a:lnTo>
                    <a:pt x="0" y="7"/>
                  </a:lnTo>
                  <a:lnTo>
                    <a:pt x="0" y="4"/>
                  </a:lnTo>
                  <a:lnTo>
                    <a:pt x="0" y="4"/>
                  </a:lnTo>
                  <a:lnTo>
                    <a:pt x="0" y="3"/>
                  </a:lnTo>
                  <a:lnTo>
                    <a:pt x="2" y="2"/>
                  </a:lnTo>
                  <a:lnTo>
                    <a:pt x="9" y="0"/>
                  </a:lnTo>
                  <a:lnTo>
                    <a:pt x="9" y="0"/>
                  </a:lnTo>
                  <a:lnTo>
                    <a:pt x="46" y="2"/>
                  </a:lnTo>
                  <a:lnTo>
                    <a:pt x="70" y="2"/>
                  </a:lnTo>
                  <a:lnTo>
                    <a:pt x="70" y="2"/>
                  </a:lnTo>
                  <a:lnTo>
                    <a:pt x="89" y="2"/>
                  </a:lnTo>
                  <a:lnTo>
                    <a:pt x="123" y="0"/>
                  </a:lnTo>
                  <a:lnTo>
                    <a:pt x="123" y="0"/>
                  </a:lnTo>
                  <a:lnTo>
                    <a:pt x="130" y="2"/>
                  </a:lnTo>
                  <a:lnTo>
                    <a:pt x="131" y="3"/>
                  </a:lnTo>
                  <a:lnTo>
                    <a:pt x="133" y="4"/>
                  </a:lnTo>
                  <a:lnTo>
                    <a:pt x="133" y="4"/>
                  </a:lnTo>
                  <a:lnTo>
                    <a:pt x="131" y="7"/>
                  </a:lnTo>
                  <a:lnTo>
                    <a:pt x="130" y="7"/>
                  </a:lnTo>
                  <a:lnTo>
                    <a:pt x="128" y="8"/>
                  </a:lnTo>
                  <a:lnTo>
                    <a:pt x="128" y="8"/>
                  </a:lnTo>
                  <a:lnTo>
                    <a:pt x="118" y="8"/>
                  </a:lnTo>
                  <a:lnTo>
                    <a:pt x="112" y="9"/>
                  </a:lnTo>
                  <a:lnTo>
                    <a:pt x="107" y="10"/>
                  </a:lnTo>
                  <a:lnTo>
                    <a:pt x="107" y="10"/>
                  </a:lnTo>
                  <a:lnTo>
                    <a:pt x="105" y="13"/>
                  </a:lnTo>
                  <a:lnTo>
                    <a:pt x="102" y="15"/>
                  </a:lnTo>
                  <a:lnTo>
                    <a:pt x="101" y="19"/>
                  </a:lnTo>
                  <a:lnTo>
                    <a:pt x="100" y="24"/>
                  </a:lnTo>
                  <a:lnTo>
                    <a:pt x="100" y="24"/>
                  </a:lnTo>
                  <a:lnTo>
                    <a:pt x="101" y="31"/>
                  </a:lnTo>
                  <a:lnTo>
                    <a:pt x="104" y="42"/>
                  </a:lnTo>
                  <a:lnTo>
                    <a:pt x="110" y="71"/>
                  </a:lnTo>
                  <a:lnTo>
                    <a:pt x="110" y="71"/>
                  </a:lnTo>
                  <a:lnTo>
                    <a:pt x="123" y="121"/>
                  </a:lnTo>
                  <a:lnTo>
                    <a:pt x="145" y="198"/>
                  </a:lnTo>
                  <a:lnTo>
                    <a:pt x="180" y="322"/>
                  </a:lnTo>
                  <a:lnTo>
                    <a:pt x="181" y="322"/>
                  </a:lnTo>
                  <a:lnTo>
                    <a:pt x="290" y="26"/>
                  </a:lnTo>
                  <a:lnTo>
                    <a:pt x="290" y="26"/>
                  </a:lnTo>
                  <a:lnTo>
                    <a:pt x="299" y="7"/>
                  </a:lnTo>
                  <a:lnTo>
                    <a:pt x="301" y="3"/>
                  </a:lnTo>
                  <a:lnTo>
                    <a:pt x="304" y="3"/>
                  </a:lnTo>
                  <a:lnTo>
                    <a:pt x="304" y="3"/>
                  </a:lnTo>
                  <a:lnTo>
                    <a:pt x="306" y="4"/>
                  </a:lnTo>
                  <a:lnTo>
                    <a:pt x="309" y="8"/>
                  </a:lnTo>
                  <a:lnTo>
                    <a:pt x="317" y="27"/>
                  </a:lnTo>
                  <a:lnTo>
                    <a:pt x="42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30"/>
            <p:cNvSpPr>
              <a:spLocks noEditPoints="1"/>
            </p:cNvSpPr>
            <p:nvPr userDrawn="1"/>
          </p:nvSpPr>
          <p:spPr bwMode="auto">
            <a:xfrm>
              <a:off x="3878" y="284"/>
              <a:ext cx="240" cy="220"/>
            </a:xfrm>
            <a:custGeom>
              <a:avLst/>
              <a:gdLst>
                <a:gd name="T0" fmla="*/ 108 w 721"/>
                <a:gd name="T1" fmla="*/ 226 h 661"/>
                <a:gd name="T2" fmla="*/ 94 w 721"/>
                <a:gd name="T3" fmla="*/ 156 h 661"/>
                <a:gd name="T4" fmla="*/ 105 w 721"/>
                <a:gd name="T5" fmla="*/ 104 h 661"/>
                <a:gd name="T6" fmla="*/ 154 w 721"/>
                <a:gd name="T7" fmla="*/ 42 h 661"/>
                <a:gd name="T8" fmla="*/ 247 w 721"/>
                <a:gd name="T9" fmla="*/ 4 h 661"/>
                <a:gd name="T10" fmla="*/ 329 w 721"/>
                <a:gd name="T11" fmla="*/ 2 h 661"/>
                <a:gd name="T12" fmla="*/ 408 w 721"/>
                <a:gd name="T13" fmla="*/ 22 h 661"/>
                <a:gd name="T14" fmla="*/ 414 w 721"/>
                <a:gd name="T15" fmla="*/ 40 h 661"/>
                <a:gd name="T16" fmla="*/ 405 w 721"/>
                <a:gd name="T17" fmla="*/ 147 h 661"/>
                <a:gd name="T18" fmla="*/ 394 w 721"/>
                <a:gd name="T19" fmla="*/ 162 h 661"/>
                <a:gd name="T20" fmla="*/ 389 w 721"/>
                <a:gd name="T21" fmla="*/ 146 h 661"/>
                <a:gd name="T22" fmla="*/ 376 w 721"/>
                <a:gd name="T23" fmla="*/ 93 h 661"/>
                <a:gd name="T24" fmla="*/ 349 w 721"/>
                <a:gd name="T25" fmla="*/ 61 h 661"/>
                <a:gd name="T26" fmla="*/ 287 w 721"/>
                <a:gd name="T27" fmla="*/ 38 h 661"/>
                <a:gd name="T28" fmla="*/ 234 w 721"/>
                <a:gd name="T29" fmla="*/ 45 h 661"/>
                <a:gd name="T30" fmla="*/ 200 w 721"/>
                <a:gd name="T31" fmla="*/ 72 h 661"/>
                <a:gd name="T32" fmla="*/ 182 w 721"/>
                <a:gd name="T33" fmla="*/ 121 h 661"/>
                <a:gd name="T34" fmla="*/ 188 w 721"/>
                <a:gd name="T35" fmla="*/ 176 h 661"/>
                <a:gd name="T36" fmla="*/ 226 w 721"/>
                <a:gd name="T37" fmla="*/ 246 h 661"/>
                <a:gd name="T38" fmla="*/ 335 w 721"/>
                <a:gd name="T39" fmla="*/ 370 h 661"/>
                <a:gd name="T40" fmla="*/ 476 w 721"/>
                <a:gd name="T41" fmla="*/ 485 h 661"/>
                <a:gd name="T42" fmla="*/ 505 w 721"/>
                <a:gd name="T43" fmla="*/ 405 h 661"/>
                <a:gd name="T44" fmla="*/ 506 w 721"/>
                <a:gd name="T45" fmla="*/ 345 h 661"/>
                <a:gd name="T46" fmla="*/ 489 w 721"/>
                <a:gd name="T47" fmla="*/ 323 h 661"/>
                <a:gd name="T48" fmla="*/ 451 w 721"/>
                <a:gd name="T49" fmla="*/ 315 h 661"/>
                <a:gd name="T50" fmla="*/ 442 w 721"/>
                <a:gd name="T51" fmla="*/ 308 h 661"/>
                <a:gd name="T52" fmla="*/ 456 w 721"/>
                <a:gd name="T53" fmla="*/ 299 h 661"/>
                <a:gd name="T54" fmla="*/ 568 w 721"/>
                <a:gd name="T55" fmla="*/ 308 h 661"/>
                <a:gd name="T56" fmla="*/ 585 w 721"/>
                <a:gd name="T57" fmla="*/ 322 h 661"/>
                <a:gd name="T58" fmla="*/ 571 w 721"/>
                <a:gd name="T59" fmla="*/ 399 h 661"/>
                <a:gd name="T60" fmla="*/ 502 w 721"/>
                <a:gd name="T61" fmla="*/ 521 h 661"/>
                <a:gd name="T62" fmla="*/ 620 w 721"/>
                <a:gd name="T63" fmla="*/ 604 h 661"/>
                <a:gd name="T64" fmla="*/ 692 w 721"/>
                <a:gd name="T65" fmla="*/ 631 h 661"/>
                <a:gd name="T66" fmla="*/ 718 w 721"/>
                <a:gd name="T67" fmla="*/ 634 h 661"/>
                <a:gd name="T68" fmla="*/ 719 w 721"/>
                <a:gd name="T69" fmla="*/ 644 h 661"/>
                <a:gd name="T70" fmla="*/ 631 w 721"/>
                <a:gd name="T71" fmla="*/ 649 h 661"/>
                <a:gd name="T72" fmla="*/ 502 w 721"/>
                <a:gd name="T73" fmla="*/ 628 h 661"/>
                <a:gd name="T74" fmla="*/ 421 w 721"/>
                <a:gd name="T75" fmla="*/ 594 h 661"/>
                <a:gd name="T76" fmla="*/ 340 w 721"/>
                <a:gd name="T77" fmla="*/ 643 h 661"/>
                <a:gd name="T78" fmla="*/ 255 w 721"/>
                <a:gd name="T79" fmla="*/ 660 h 661"/>
                <a:gd name="T80" fmla="*/ 145 w 721"/>
                <a:gd name="T81" fmla="*/ 650 h 661"/>
                <a:gd name="T82" fmla="*/ 50 w 721"/>
                <a:gd name="T83" fmla="*/ 595 h 661"/>
                <a:gd name="T84" fmla="*/ 6 w 721"/>
                <a:gd name="T85" fmla="*/ 519 h 661"/>
                <a:gd name="T86" fmla="*/ 1 w 721"/>
                <a:gd name="T87" fmla="*/ 456 h 661"/>
                <a:gd name="T88" fmla="*/ 30 w 721"/>
                <a:gd name="T89" fmla="*/ 374 h 661"/>
                <a:gd name="T90" fmla="*/ 82 w 721"/>
                <a:gd name="T91" fmla="*/ 312 h 661"/>
                <a:gd name="T92" fmla="*/ 400 w 721"/>
                <a:gd name="T93" fmla="*/ 557 h 661"/>
                <a:gd name="T94" fmla="*/ 249 w 721"/>
                <a:gd name="T95" fmla="*/ 412 h 661"/>
                <a:gd name="T96" fmla="*/ 148 w 721"/>
                <a:gd name="T97" fmla="*/ 316 h 661"/>
                <a:gd name="T98" fmla="*/ 105 w 721"/>
                <a:gd name="T99" fmla="*/ 389 h 661"/>
                <a:gd name="T100" fmla="*/ 104 w 721"/>
                <a:gd name="T101" fmla="*/ 473 h 661"/>
                <a:gd name="T102" fmla="*/ 138 w 721"/>
                <a:gd name="T103" fmla="*/ 549 h 661"/>
                <a:gd name="T104" fmla="*/ 200 w 721"/>
                <a:gd name="T105" fmla="*/ 595 h 661"/>
                <a:gd name="T106" fmla="*/ 262 w 721"/>
                <a:gd name="T107" fmla="*/ 608 h 661"/>
                <a:gd name="T108" fmla="*/ 348 w 721"/>
                <a:gd name="T109" fmla="*/ 588 h 661"/>
                <a:gd name="T110" fmla="*/ 400 w 721"/>
                <a:gd name="T111" fmla="*/ 55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1" h="661">
                  <a:moveTo>
                    <a:pt x="137" y="275"/>
                  </a:moveTo>
                  <a:lnTo>
                    <a:pt x="137" y="275"/>
                  </a:lnTo>
                  <a:lnTo>
                    <a:pt x="125" y="258"/>
                  </a:lnTo>
                  <a:lnTo>
                    <a:pt x="115" y="242"/>
                  </a:lnTo>
                  <a:lnTo>
                    <a:pt x="108" y="226"/>
                  </a:lnTo>
                  <a:lnTo>
                    <a:pt x="102" y="212"/>
                  </a:lnTo>
                  <a:lnTo>
                    <a:pt x="98" y="197"/>
                  </a:lnTo>
                  <a:lnTo>
                    <a:pt x="96" y="184"/>
                  </a:lnTo>
                  <a:lnTo>
                    <a:pt x="94" y="169"/>
                  </a:lnTo>
                  <a:lnTo>
                    <a:pt x="94" y="156"/>
                  </a:lnTo>
                  <a:lnTo>
                    <a:pt x="94" y="156"/>
                  </a:lnTo>
                  <a:lnTo>
                    <a:pt x="94" y="142"/>
                  </a:lnTo>
                  <a:lnTo>
                    <a:pt x="97" y="130"/>
                  </a:lnTo>
                  <a:lnTo>
                    <a:pt x="99" y="117"/>
                  </a:lnTo>
                  <a:lnTo>
                    <a:pt x="105" y="104"/>
                  </a:lnTo>
                  <a:lnTo>
                    <a:pt x="111" y="90"/>
                  </a:lnTo>
                  <a:lnTo>
                    <a:pt x="120" y="77"/>
                  </a:lnTo>
                  <a:lnTo>
                    <a:pt x="130" y="65"/>
                  </a:lnTo>
                  <a:lnTo>
                    <a:pt x="141" y="53"/>
                  </a:lnTo>
                  <a:lnTo>
                    <a:pt x="154" y="42"/>
                  </a:lnTo>
                  <a:lnTo>
                    <a:pt x="168" y="32"/>
                  </a:lnTo>
                  <a:lnTo>
                    <a:pt x="185" y="23"/>
                  </a:lnTo>
                  <a:lnTo>
                    <a:pt x="205" y="15"/>
                  </a:lnTo>
                  <a:lnTo>
                    <a:pt x="224" y="9"/>
                  </a:lnTo>
                  <a:lnTo>
                    <a:pt x="247" y="4"/>
                  </a:lnTo>
                  <a:lnTo>
                    <a:pt x="272" y="2"/>
                  </a:lnTo>
                  <a:lnTo>
                    <a:pt x="298" y="0"/>
                  </a:lnTo>
                  <a:lnTo>
                    <a:pt x="298" y="0"/>
                  </a:lnTo>
                  <a:lnTo>
                    <a:pt x="313" y="0"/>
                  </a:lnTo>
                  <a:lnTo>
                    <a:pt x="329" y="2"/>
                  </a:lnTo>
                  <a:lnTo>
                    <a:pt x="355" y="6"/>
                  </a:lnTo>
                  <a:lnTo>
                    <a:pt x="380" y="11"/>
                  </a:lnTo>
                  <a:lnTo>
                    <a:pt x="400" y="19"/>
                  </a:lnTo>
                  <a:lnTo>
                    <a:pt x="400" y="19"/>
                  </a:lnTo>
                  <a:lnTo>
                    <a:pt x="408" y="22"/>
                  </a:lnTo>
                  <a:lnTo>
                    <a:pt x="410" y="25"/>
                  </a:lnTo>
                  <a:lnTo>
                    <a:pt x="412" y="27"/>
                  </a:lnTo>
                  <a:lnTo>
                    <a:pt x="414" y="33"/>
                  </a:lnTo>
                  <a:lnTo>
                    <a:pt x="414" y="40"/>
                  </a:lnTo>
                  <a:lnTo>
                    <a:pt x="414" y="40"/>
                  </a:lnTo>
                  <a:lnTo>
                    <a:pt x="412" y="67"/>
                  </a:lnTo>
                  <a:lnTo>
                    <a:pt x="410" y="100"/>
                  </a:lnTo>
                  <a:lnTo>
                    <a:pt x="408" y="129"/>
                  </a:lnTo>
                  <a:lnTo>
                    <a:pt x="405" y="147"/>
                  </a:lnTo>
                  <a:lnTo>
                    <a:pt x="405" y="147"/>
                  </a:lnTo>
                  <a:lnTo>
                    <a:pt x="404" y="156"/>
                  </a:lnTo>
                  <a:lnTo>
                    <a:pt x="401" y="159"/>
                  </a:lnTo>
                  <a:lnTo>
                    <a:pt x="398" y="162"/>
                  </a:lnTo>
                  <a:lnTo>
                    <a:pt x="394" y="162"/>
                  </a:lnTo>
                  <a:lnTo>
                    <a:pt x="394" y="162"/>
                  </a:lnTo>
                  <a:lnTo>
                    <a:pt x="392" y="162"/>
                  </a:lnTo>
                  <a:lnTo>
                    <a:pt x="389" y="159"/>
                  </a:lnTo>
                  <a:lnTo>
                    <a:pt x="389" y="155"/>
                  </a:lnTo>
                  <a:lnTo>
                    <a:pt x="389" y="146"/>
                  </a:lnTo>
                  <a:lnTo>
                    <a:pt x="389" y="146"/>
                  </a:lnTo>
                  <a:lnTo>
                    <a:pt x="388" y="129"/>
                  </a:lnTo>
                  <a:lnTo>
                    <a:pt x="386" y="121"/>
                  </a:lnTo>
                  <a:lnTo>
                    <a:pt x="383" y="111"/>
                  </a:lnTo>
                  <a:lnTo>
                    <a:pt x="380" y="102"/>
                  </a:lnTo>
                  <a:lnTo>
                    <a:pt x="376" y="93"/>
                  </a:lnTo>
                  <a:lnTo>
                    <a:pt x="371" y="84"/>
                  </a:lnTo>
                  <a:lnTo>
                    <a:pt x="365" y="76"/>
                  </a:lnTo>
                  <a:lnTo>
                    <a:pt x="365" y="76"/>
                  </a:lnTo>
                  <a:lnTo>
                    <a:pt x="358" y="68"/>
                  </a:lnTo>
                  <a:lnTo>
                    <a:pt x="349" y="61"/>
                  </a:lnTo>
                  <a:lnTo>
                    <a:pt x="340" y="55"/>
                  </a:lnTo>
                  <a:lnTo>
                    <a:pt x="329" y="49"/>
                  </a:lnTo>
                  <a:lnTo>
                    <a:pt x="317" y="44"/>
                  </a:lnTo>
                  <a:lnTo>
                    <a:pt x="303" y="40"/>
                  </a:lnTo>
                  <a:lnTo>
                    <a:pt x="287" y="38"/>
                  </a:lnTo>
                  <a:lnTo>
                    <a:pt x="272" y="38"/>
                  </a:lnTo>
                  <a:lnTo>
                    <a:pt x="272" y="38"/>
                  </a:lnTo>
                  <a:lnTo>
                    <a:pt x="257" y="39"/>
                  </a:lnTo>
                  <a:lnTo>
                    <a:pt x="243" y="43"/>
                  </a:lnTo>
                  <a:lnTo>
                    <a:pt x="234" y="45"/>
                  </a:lnTo>
                  <a:lnTo>
                    <a:pt x="227" y="49"/>
                  </a:lnTo>
                  <a:lnTo>
                    <a:pt x="219" y="54"/>
                  </a:lnTo>
                  <a:lnTo>
                    <a:pt x="212" y="59"/>
                  </a:lnTo>
                  <a:lnTo>
                    <a:pt x="206" y="65"/>
                  </a:lnTo>
                  <a:lnTo>
                    <a:pt x="200" y="72"/>
                  </a:lnTo>
                  <a:lnTo>
                    <a:pt x="195" y="79"/>
                  </a:lnTo>
                  <a:lnTo>
                    <a:pt x="190" y="89"/>
                  </a:lnTo>
                  <a:lnTo>
                    <a:pt x="187" y="99"/>
                  </a:lnTo>
                  <a:lnTo>
                    <a:pt x="183" y="108"/>
                  </a:lnTo>
                  <a:lnTo>
                    <a:pt x="182" y="121"/>
                  </a:lnTo>
                  <a:lnTo>
                    <a:pt x="181" y="134"/>
                  </a:lnTo>
                  <a:lnTo>
                    <a:pt x="181" y="134"/>
                  </a:lnTo>
                  <a:lnTo>
                    <a:pt x="182" y="149"/>
                  </a:lnTo>
                  <a:lnTo>
                    <a:pt x="184" y="163"/>
                  </a:lnTo>
                  <a:lnTo>
                    <a:pt x="188" y="176"/>
                  </a:lnTo>
                  <a:lnTo>
                    <a:pt x="194" y="191"/>
                  </a:lnTo>
                  <a:lnTo>
                    <a:pt x="200" y="204"/>
                  </a:lnTo>
                  <a:lnTo>
                    <a:pt x="207" y="219"/>
                  </a:lnTo>
                  <a:lnTo>
                    <a:pt x="216" y="232"/>
                  </a:lnTo>
                  <a:lnTo>
                    <a:pt x="226" y="246"/>
                  </a:lnTo>
                  <a:lnTo>
                    <a:pt x="247" y="272"/>
                  </a:lnTo>
                  <a:lnTo>
                    <a:pt x="270" y="300"/>
                  </a:lnTo>
                  <a:lnTo>
                    <a:pt x="321" y="355"/>
                  </a:lnTo>
                  <a:lnTo>
                    <a:pt x="321" y="355"/>
                  </a:lnTo>
                  <a:lnTo>
                    <a:pt x="335" y="370"/>
                  </a:lnTo>
                  <a:lnTo>
                    <a:pt x="354" y="389"/>
                  </a:lnTo>
                  <a:lnTo>
                    <a:pt x="399" y="433"/>
                  </a:lnTo>
                  <a:lnTo>
                    <a:pt x="469" y="496"/>
                  </a:lnTo>
                  <a:lnTo>
                    <a:pt x="469" y="496"/>
                  </a:lnTo>
                  <a:lnTo>
                    <a:pt x="476" y="485"/>
                  </a:lnTo>
                  <a:lnTo>
                    <a:pt x="483" y="473"/>
                  </a:lnTo>
                  <a:lnTo>
                    <a:pt x="489" y="458"/>
                  </a:lnTo>
                  <a:lnTo>
                    <a:pt x="495" y="441"/>
                  </a:lnTo>
                  <a:lnTo>
                    <a:pt x="501" y="423"/>
                  </a:lnTo>
                  <a:lnTo>
                    <a:pt x="505" y="405"/>
                  </a:lnTo>
                  <a:lnTo>
                    <a:pt x="508" y="385"/>
                  </a:lnTo>
                  <a:lnTo>
                    <a:pt x="510" y="366"/>
                  </a:lnTo>
                  <a:lnTo>
                    <a:pt x="510" y="366"/>
                  </a:lnTo>
                  <a:lnTo>
                    <a:pt x="508" y="356"/>
                  </a:lnTo>
                  <a:lnTo>
                    <a:pt x="506" y="345"/>
                  </a:lnTo>
                  <a:lnTo>
                    <a:pt x="501" y="336"/>
                  </a:lnTo>
                  <a:lnTo>
                    <a:pt x="497" y="331"/>
                  </a:lnTo>
                  <a:lnTo>
                    <a:pt x="494" y="327"/>
                  </a:lnTo>
                  <a:lnTo>
                    <a:pt x="494" y="327"/>
                  </a:lnTo>
                  <a:lnTo>
                    <a:pt x="489" y="323"/>
                  </a:lnTo>
                  <a:lnTo>
                    <a:pt x="484" y="321"/>
                  </a:lnTo>
                  <a:lnTo>
                    <a:pt x="473" y="317"/>
                  </a:lnTo>
                  <a:lnTo>
                    <a:pt x="462" y="315"/>
                  </a:lnTo>
                  <a:lnTo>
                    <a:pt x="451" y="315"/>
                  </a:lnTo>
                  <a:lnTo>
                    <a:pt x="451" y="315"/>
                  </a:lnTo>
                  <a:lnTo>
                    <a:pt x="448" y="314"/>
                  </a:lnTo>
                  <a:lnTo>
                    <a:pt x="445" y="312"/>
                  </a:lnTo>
                  <a:lnTo>
                    <a:pt x="443" y="311"/>
                  </a:lnTo>
                  <a:lnTo>
                    <a:pt x="442" y="308"/>
                  </a:lnTo>
                  <a:lnTo>
                    <a:pt x="442" y="308"/>
                  </a:lnTo>
                  <a:lnTo>
                    <a:pt x="443" y="304"/>
                  </a:lnTo>
                  <a:lnTo>
                    <a:pt x="446" y="302"/>
                  </a:lnTo>
                  <a:lnTo>
                    <a:pt x="450" y="300"/>
                  </a:lnTo>
                  <a:lnTo>
                    <a:pt x="456" y="299"/>
                  </a:lnTo>
                  <a:lnTo>
                    <a:pt x="456" y="299"/>
                  </a:lnTo>
                  <a:lnTo>
                    <a:pt x="496" y="300"/>
                  </a:lnTo>
                  <a:lnTo>
                    <a:pt x="524" y="302"/>
                  </a:lnTo>
                  <a:lnTo>
                    <a:pt x="557" y="305"/>
                  </a:lnTo>
                  <a:lnTo>
                    <a:pt x="557" y="305"/>
                  </a:lnTo>
                  <a:lnTo>
                    <a:pt x="568" y="308"/>
                  </a:lnTo>
                  <a:lnTo>
                    <a:pt x="576" y="310"/>
                  </a:lnTo>
                  <a:lnTo>
                    <a:pt x="580" y="312"/>
                  </a:lnTo>
                  <a:lnTo>
                    <a:pt x="582" y="315"/>
                  </a:lnTo>
                  <a:lnTo>
                    <a:pt x="585" y="319"/>
                  </a:lnTo>
                  <a:lnTo>
                    <a:pt x="585" y="322"/>
                  </a:lnTo>
                  <a:lnTo>
                    <a:pt x="585" y="322"/>
                  </a:lnTo>
                  <a:lnTo>
                    <a:pt x="585" y="334"/>
                  </a:lnTo>
                  <a:lnTo>
                    <a:pt x="584" y="346"/>
                  </a:lnTo>
                  <a:lnTo>
                    <a:pt x="579" y="373"/>
                  </a:lnTo>
                  <a:lnTo>
                    <a:pt x="571" y="399"/>
                  </a:lnTo>
                  <a:lnTo>
                    <a:pt x="562" y="425"/>
                  </a:lnTo>
                  <a:lnTo>
                    <a:pt x="550" y="451"/>
                  </a:lnTo>
                  <a:lnTo>
                    <a:pt x="536" y="475"/>
                  </a:lnTo>
                  <a:lnTo>
                    <a:pt x="519" y="500"/>
                  </a:lnTo>
                  <a:lnTo>
                    <a:pt x="502" y="521"/>
                  </a:lnTo>
                  <a:lnTo>
                    <a:pt x="502" y="521"/>
                  </a:lnTo>
                  <a:lnTo>
                    <a:pt x="541" y="552"/>
                  </a:lnTo>
                  <a:lnTo>
                    <a:pt x="574" y="575"/>
                  </a:lnTo>
                  <a:lnTo>
                    <a:pt x="599" y="592"/>
                  </a:lnTo>
                  <a:lnTo>
                    <a:pt x="620" y="604"/>
                  </a:lnTo>
                  <a:lnTo>
                    <a:pt x="620" y="604"/>
                  </a:lnTo>
                  <a:lnTo>
                    <a:pt x="631" y="610"/>
                  </a:lnTo>
                  <a:lnTo>
                    <a:pt x="643" y="615"/>
                  </a:lnTo>
                  <a:lnTo>
                    <a:pt x="668" y="625"/>
                  </a:lnTo>
                  <a:lnTo>
                    <a:pt x="692" y="631"/>
                  </a:lnTo>
                  <a:lnTo>
                    <a:pt x="701" y="633"/>
                  </a:lnTo>
                  <a:lnTo>
                    <a:pt x="710" y="633"/>
                  </a:lnTo>
                  <a:lnTo>
                    <a:pt x="710" y="633"/>
                  </a:lnTo>
                  <a:lnTo>
                    <a:pt x="715" y="633"/>
                  </a:lnTo>
                  <a:lnTo>
                    <a:pt x="718" y="634"/>
                  </a:lnTo>
                  <a:lnTo>
                    <a:pt x="721" y="637"/>
                  </a:lnTo>
                  <a:lnTo>
                    <a:pt x="721" y="640"/>
                  </a:lnTo>
                  <a:lnTo>
                    <a:pt x="721" y="640"/>
                  </a:lnTo>
                  <a:lnTo>
                    <a:pt x="721" y="643"/>
                  </a:lnTo>
                  <a:lnTo>
                    <a:pt x="719" y="644"/>
                  </a:lnTo>
                  <a:lnTo>
                    <a:pt x="716" y="646"/>
                  </a:lnTo>
                  <a:lnTo>
                    <a:pt x="707" y="648"/>
                  </a:lnTo>
                  <a:lnTo>
                    <a:pt x="695" y="649"/>
                  </a:lnTo>
                  <a:lnTo>
                    <a:pt x="631" y="649"/>
                  </a:lnTo>
                  <a:lnTo>
                    <a:pt x="631" y="649"/>
                  </a:lnTo>
                  <a:lnTo>
                    <a:pt x="598" y="648"/>
                  </a:lnTo>
                  <a:lnTo>
                    <a:pt x="570" y="646"/>
                  </a:lnTo>
                  <a:lnTo>
                    <a:pt x="545" y="643"/>
                  </a:lnTo>
                  <a:lnTo>
                    <a:pt x="523" y="637"/>
                  </a:lnTo>
                  <a:lnTo>
                    <a:pt x="502" y="628"/>
                  </a:lnTo>
                  <a:lnTo>
                    <a:pt x="480" y="617"/>
                  </a:lnTo>
                  <a:lnTo>
                    <a:pt x="459" y="603"/>
                  </a:lnTo>
                  <a:lnTo>
                    <a:pt x="433" y="583"/>
                  </a:lnTo>
                  <a:lnTo>
                    <a:pt x="433" y="583"/>
                  </a:lnTo>
                  <a:lnTo>
                    <a:pt x="421" y="594"/>
                  </a:lnTo>
                  <a:lnTo>
                    <a:pt x="406" y="606"/>
                  </a:lnTo>
                  <a:lnTo>
                    <a:pt x="388" y="620"/>
                  </a:lnTo>
                  <a:lnTo>
                    <a:pt x="366" y="632"/>
                  </a:lnTo>
                  <a:lnTo>
                    <a:pt x="353" y="638"/>
                  </a:lnTo>
                  <a:lnTo>
                    <a:pt x="340" y="643"/>
                  </a:lnTo>
                  <a:lnTo>
                    <a:pt x="325" y="648"/>
                  </a:lnTo>
                  <a:lnTo>
                    <a:pt x="309" y="653"/>
                  </a:lnTo>
                  <a:lnTo>
                    <a:pt x="292" y="655"/>
                  </a:lnTo>
                  <a:lnTo>
                    <a:pt x="274" y="659"/>
                  </a:lnTo>
                  <a:lnTo>
                    <a:pt x="255" y="660"/>
                  </a:lnTo>
                  <a:lnTo>
                    <a:pt x="233" y="661"/>
                  </a:lnTo>
                  <a:lnTo>
                    <a:pt x="233" y="661"/>
                  </a:lnTo>
                  <a:lnTo>
                    <a:pt x="201" y="659"/>
                  </a:lnTo>
                  <a:lnTo>
                    <a:pt x="172" y="655"/>
                  </a:lnTo>
                  <a:lnTo>
                    <a:pt x="145" y="650"/>
                  </a:lnTo>
                  <a:lnTo>
                    <a:pt x="121" y="642"/>
                  </a:lnTo>
                  <a:lnTo>
                    <a:pt x="99" y="632"/>
                  </a:lnTo>
                  <a:lnTo>
                    <a:pt x="80" y="621"/>
                  </a:lnTo>
                  <a:lnTo>
                    <a:pt x="64" y="609"/>
                  </a:lnTo>
                  <a:lnTo>
                    <a:pt x="50" y="595"/>
                  </a:lnTo>
                  <a:lnTo>
                    <a:pt x="36" y="581"/>
                  </a:lnTo>
                  <a:lnTo>
                    <a:pt x="27" y="565"/>
                  </a:lnTo>
                  <a:lnTo>
                    <a:pt x="18" y="551"/>
                  </a:lnTo>
                  <a:lnTo>
                    <a:pt x="11" y="535"/>
                  </a:lnTo>
                  <a:lnTo>
                    <a:pt x="6" y="519"/>
                  </a:lnTo>
                  <a:lnTo>
                    <a:pt x="2" y="503"/>
                  </a:lnTo>
                  <a:lnTo>
                    <a:pt x="0" y="489"/>
                  </a:lnTo>
                  <a:lnTo>
                    <a:pt x="0" y="474"/>
                  </a:lnTo>
                  <a:lnTo>
                    <a:pt x="0" y="474"/>
                  </a:lnTo>
                  <a:lnTo>
                    <a:pt x="1" y="456"/>
                  </a:lnTo>
                  <a:lnTo>
                    <a:pt x="3" y="439"/>
                  </a:lnTo>
                  <a:lnTo>
                    <a:pt x="8" y="422"/>
                  </a:lnTo>
                  <a:lnTo>
                    <a:pt x="14" y="405"/>
                  </a:lnTo>
                  <a:lnTo>
                    <a:pt x="22" y="389"/>
                  </a:lnTo>
                  <a:lnTo>
                    <a:pt x="30" y="374"/>
                  </a:lnTo>
                  <a:lnTo>
                    <a:pt x="39" y="360"/>
                  </a:lnTo>
                  <a:lnTo>
                    <a:pt x="50" y="346"/>
                  </a:lnTo>
                  <a:lnTo>
                    <a:pt x="60" y="334"/>
                  </a:lnTo>
                  <a:lnTo>
                    <a:pt x="71" y="323"/>
                  </a:lnTo>
                  <a:lnTo>
                    <a:pt x="82" y="312"/>
                  </a:lnTo>
                  <a:lnTo>
                    <a:pt x="94" y="303"/>
                  </a:lnTo>
                  <a:lnTo>
                    <a:pt x="116" y="287"/>
                  </a:lnTo>
                  <a:lnTo>
                    <a:pt x="137" y="275"/>
                  </a:lnTo>
                  <a:close/>
                  <a:moveTo>
                    <a:pt x="400" y="557"/>
                  </a:moveTo>
                  <a:lnTo>
                    <a:pt x="400" y="557"/>
                  </a:lnTo>
                  <a:lnTo>
                    <a:pt x="359" y="520"/>
                  </a:lnTo>
                  <a:lnTo>
                    <a:pt x="314" y="478"/>
                  </a:lnTo>
                  <a:lnTo>
                    <a:pt x="274" y="439"/>
                  </a:lnTo>
                  <a:lnTo>
                    <a:pt x="249" y="412"/>
                  </a:lnTo>
                  <a:lnTo>
                    <a:pt x="249" y="412"/>
                  </a:lnTo>
                  <a:lnTo>
                    <a:pt x="200" y="359"/>
                  </a:lnTo>
                  <a:lnTo>
                    <a:pt x="176" y="329"/>
                  </a:lnTo>
                  <a:lnTo>
                    <a:pt x="159" y="308"/>
                  </a:lnTo>
                  <a:lnTo>
                    <a:pt x="159" y="308"/>
                  </a:lnTo>
                  <a:lnTo>
                    <a:pt x="148" y="316"/>
                  </a:lnTo>
                  <a:lnTo>
                    <a:pt x="137" y="326"/>
                  </a:lnTo>
                  <a:lnTo>
                    <a:pt x="127" y="339"/>
                  </a:lnTo>
                  <a:lnTo>
                    <a:pt x="119" y="354"/>
                  </a:lnTo>
                  <a:lnTo>
                    <a:pt x="111" y="371"/>
                  </a:lnTo>
                  <a:lnTo>
                    <a:pt x="105" y="389"/>
                  </a:lnTo>
                  <a:lnTo>
                    <a:pt x="102" y="411"/>
                  </a:lnTo>
                  <a:lnTo>
                    <a:pt x="101" y="435"/>
                  </a:lnTo>
                  <a:lnTo>
                    <a:pt x="101" y="435"/>
                  </a:lnTo>
                  <a:lnTo>
                    <a:pt x="102" y="455"/>
                  </a:lnTo>
                  <a:lnTo>
                    <a:pt x="104" y="473"/>
                  </a:lnTo>
                  <a:lnTo>
                    <a:pt x="108" y="490"/>
                  </a:lnTo>
                  <a:lnTo>
                    <a:pt x="114" y="507"/>
                  </a:lnTo>
                  <a:lnTo>
                    <a:pt x="120" y="521"/>
                  </a:lnTo>
                  <a:lnTo>
                    <a:pt x="128" y="536"/>
                  </a:lnTo>
                  <a:lnTo>
                    <a:pt x="138" y="549"/>
                  </a:lnTo>
                  <a:lnTo>
                    <a:pt x="149" y="560"/>
                  </a:lnTo>
                  <a:lnTo>
                    <a:pt x="160" y="571"/>
                  </a:lnTo>
                  <a:lnTo>
                    <a:pt x="172" y="581"/>
                  </a:lnTo>
                  <a:lnTo>
                    <a:pt x="185" y="588"/>
                  </a:lnTo>
                  <a:lnTo>
                    <a:pt x="200" y="595"/>
                  </a:lnTo>
                  <a:lnTo>
                    <a:pt x="215" y="600"/>
                  </a:lnTo>
                  <a:lnTo>
                    <a:pt x="230" y="604"/>
                  </a:lnTo>
                  <a:lnTo>
                    <a:pt x="246" y="606"/>
                  </a:lnTo>
                  <a:lnTo>
                    <a:pt x="262" y="608"/>
                  </a:lnTo>
                  <a:lnTo>
                    <a:pt x="262" y="608"/>
                  </a:lnTo>
                  <a:lnTo>
                    <a:pt x="274" y="608"/>
                  </a:lnTo>
                  <a:lnTo>
                    <a:pt x="286" y="606"/>
                  </a:lnTo>
                  <a:lnTo>
                    <a:pt x="308" y="602"/>
                  </a:lnTo>
                  <a:lnTo>
                    <a:pt x="330" y="595"/>
                  </a:lnTo>
                  <a:lnTo>
                    <a:pt x="348" y="588"/>
                  </a:lnTo>
                  <a:lnTo>
                    <a:pt x="365" y="581"/>
                  </a:lnTo>
                  <a:lnTo>
                    <a:pt x="380" y="572"/>
                  </a:lnTo>
                  <a:lnTo>
                    <a:pt x="392" y="564"/>
                  </a:lnTo>
                  <a:lnTo>
                    <a:pt x="400" y="557"/>
                  </a:lnTo>
                  <a:lnTo>
                    <a:pt x="400" y="5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33"/>
            <p:cNvSpPr>
              <a:spLocks/>
            </p:cNvSpPr>
            <p:nvPr userDrawn="1"/>
          </p:nvSpPr>
          <p:spPr bwMode="auto">
            <a:xfrm>
              <a:off x="264" y="274"/>
              <a:ext cx="164" cy="24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34"/>
            <p:cNvSpPr>
              <a:spLocks/>
            </p:cNvSpPr>
            <p:nvPr userDrawn="1"/>
          </p:nvSpPr>
          <p:spPr bwMode="auto">
            <a:xfrm>
              <a:off x="544" y="277"/>
              <a:ext cx="169" cy="234"/>
            </a:xfrm>
            <a:custGeom>
              <a:avLst/>
              <a:gdLst>
                <a:gd name="T0" fmla="*/ 0 w 509"/>
                <a:gd name="T1" fmla="*/ 702 h 702"/>
                <a:gd name="T2" fmla="*/ 0 w 509"/>
                <a:gd name="T3" fmla="*/ 0 h 702"/>
                <a:gd name="T4" fmla="*/ 150 w 509"/>
                <a:gd name="T5" fmla="*/ 0 h 702"/>
                <a:gd name="T6" fmla="*/ 150 w 509"/>
                <a:gd name="T7" fmla="*/ 280 h 702"/>
                <a:gd name="T8" fmla="*/ 360 w 509"/>
                <a:gd name="T9" fmla="*/ 280 h 702"/>
                <a:gd name="T10" fmla="*/ 360 w 509"/>
                <a:gd name="T11" fmla="*/ 0 h 702"/>
                <a:gd name="T12" fmla="*/ 509 w 509"/>
                <a:gd name="T13" fmla="*/ 0 h 702"/>
                <a:gd name="T14" fmla="*/ 509 w 509"/>
                <a:gd name="T15" fmla="*/ 702 h 702"/>
                <a:gd name="T16" fmla="*/ 360 w 509"/>
                <a:gd name="T17" fmla="*/ 702 h 702"/>
                <a:gd name="T18" fmla="*/ 360 w 509"/>
                <a:gd name="T19" fmla="*/ 398 h 702"/>
                <a:gd name="T20" fmla="*/ 150 w 509"/>
                <a:gd name="T21" fmla="*/ 398 h 702"/>
                <a:gd name="T22" fmla="*/ 150 w 509"/>
                <a:gd name="T23" fmla="*/ 702 h 702"/>
                <a:gd name="T24" fmla="*/ 0 w 50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702">
                  <a:moveTo>
                    <a:pt x="0" y="702"/>
                  </a:moveTo>
                  <a:lnTo>
                    <a:pt x="0" y="0"/>
                  </a:lnTo>
                  <a:lnTo>
                    <a:pt x="150" y="0"/>
                  </a:lnTo>
                  <a:lnTo>
                    <a:pt x="150" y="280"/>
                  </a:lnTo>
                  <a:lnTo>
                    <a:pt x="360" y="280"/>
                  </a:lnTo>
                  <a:lnTo>
                    <a:pt x="360" y="0"/>
                  </a:lnTo>
                  <a:lnTo>
                    <a:pt x="509" y="0"/>
                  </a:lnTo>
                  <a:lnTo>
                    <a:pt x="509" y="702"/>
                  </a:lnTo>
                  <a:lnTo>
                    <a:pt x="360" y="702"/>
                  </a:lnTo>
                  <a:lnTo>
                    <a:pt x="360" y="398"/>
                  </a:lnTo>
                  <a:lnTo>
                    <a:pt x="150" y="398"/>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5"/>
            <p:cNvSpPr>
              <a:spLocks/>
            </p:cNvSpPr>
            <p:nvPr userDrawn="1"/>
          </p:nvSpPr>
          <p:spPr bwMode="auto">
            <a:xfrm>
              <a:off x="836" y="277"/>
              <a:ext cx="230" cy="234"/>
            </a:xfrm>
            <a:custGeom>
              <a:avLst/>
              <a:gdLst>
                <a:gd name="T0" fmla="*/ 0 w 691"/>
                <a:gd name="T1" fmla="*/ 702 h 702"/>
                <a:gd name="T2" fmla="*/ 0 w 691"/>
                <a:gd name="T3" fmla="*/ 0 h 702"/>
                <a:gd name="T4" fmla="*/ 209 w 691"/>
                <a:gd name="T5" fmla="*/ 0 h 702"/>
                <a:gd name="T6" fmla="*/ 343 w 691"/>
                <a:gd name="T7" fmla="*/ 460 h 702"/>
                <a:gd name="T8" fmla="*/ 346 w 691"/>
                <a:gd name="T9" fmla="*/ 460 h 702"/>
                <a:gd name="T10" fmla="*/ 482 w 691"/>
                <a:gd name="T11" fmla="*/ 0 h 702"/>
                <a:gd name="T12" fmla="*/ 691 w 691"/>
                <a:gd name="T13" fmla="*/ 0 h 702"/>
                <a:gd name="T14" fmla="*/ 691 w 691"/>
                <a:gd name="T15" fmla="*/ 702 h 702"/>
                <a:gd name="T16" fmla="*/ 562 w 691"/>
                <a:gd name="T17" fmla="*/ 702 h 702"/>
                <a:gd name="T18" fmla="*/ 562 w 691"/>
                <a:gd name="T19" fmla="*/ 149 h 702"/>
                <a:gd name="T20" fmla="*/ 561 w 691"/>
                <a:gd name="T21" fmla="*/ 149 h 702"/>
                <a:gd name="T22" fmla="*/ 402 w 691"/>
                <a:gd name="T23" fmla="*/ 702 h 702"/>
                <a:gd name="T24" fmla="*/ 289 w 691"/>
                <a:gd name="T25" fmla="*/ 702 h 702"/>
                <a:gd name="T26" fmla="*/ 130 w 691"/>
                <a:gd name="T27" fmla="*/ 149 h 702"/>
                <a:gd name="T28" fmla="*/ 127 w 691"/>
                <a:gd name="T29" fmla="*/ 149 h 702"/>
                <a:gd name="T30" fmla="*/ 127 w 691"/>
                <a:gd name="T31" fmla="*/ 702 h 702"/>
                <a:gd name="T32" fmla="*/ 0 w 691"/>
                <a:gd name="T33"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1" h="702">
                  <a:moveTo>
                    <a:pt x="0" y="702"/>
                  </a:moveTo>
                  <a:lnTo>
                    <a:pt x="0" y="0"/>
                  </a:lnTo>
                  <a:lnTo>
                    <a:pt x="209" y="0"/>
                  </a:lnTo>
                  <a:lnTo>
                    <a:pt x="343" y="460"/>
                  </a:lnTo>
                  <a:lnTo>
                    <a:pt x="346" y="460"/>
                  </a:lnTo>
                  <a:lnTo>
                    <a:pt x="482" y="0"/>
                  </a:lnTo>
                  <a:lnTo>
                    <a:pt x="691" y="0"/>
                  </a:lnTo>
                  <a:lnTo>
                    <a:pt x="691" y="702"/>
                  </a:lnTo>
                  <a:lnTo>
                    <a:pt x="562" y="702"/>
                  </a:lnTo>
                  <a:lnTo>
                    <a:pt x="562" y="149"/>
                  </a:lnTo>
                  <a:lnTo>
                    <a:pt x="561" y="149"/>
                  </a:lnTo>
                  <a:lnTo>
                    <a:pt x="402" y="702"/>
                  </a:lnTo>
                  <a:lnTo>
                    <a:pt x="289" y="702"/>
                  </a:lnTo>
                  <a:lnTo>
                    <a:pt x="130" y="149"/>
                  </a:lnTo>
                  <a:lnTo>
                    <a:pt x="127" y="149"/>
                  </a:lnTo>
                  <a:lnTo>
                    <a:pt x="12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6"/>
            <p:cNvSpPr>
              <a:spLocks/>
            </p:cNvSpPr>
            <p:nvPr userDrawn="1"/>
          </p:nvSpPr>
          <p:spPr bwMode="auto">
            <a:xfrm>
              <a:off x="1186" y="277"/>
              <a:ext cx="139" cy="234"/>
            </a:xfrm>
            <a:custGeom>
              <a:avLst/>
              <a:gdLst>
                <a:gd name="T0" fmla="*/ 0 w 419"/>
                <a:gd name="T1" fmla="*/ 702 h 702"/>
                <a:gd name="T2" fmla="*/ 0 w 419"/>
                <a:gd name="T3" fmla="*/ 0 h 702"/>
                <a:gd name="T4" fmla="*/ 408 w 419"/>
                <a:gd name="T5" fmla="*/ 0 h 702"/>
                <a:gd name="T6" fmla="*/ 408 w 419"/>
                <a:gd name="T7" fmla="*/ 118 h 702"/>
                <a:gd name="T8" fmla="*/ 149 w 419"/>
                <a:gd name="T9" fmla="*/ 118 h 702"/>
                <a:gd name="T10" fmla="*/ 149 w 419"/>
                <a:gd name="T11" fmla="*/ 280 h 702"/>
                <a:gd name="T12" fmla="*/ 347 w 419"/>
                <a:gd name="T13" fmla="*/ 280 h 702"/>
                <a:gd name="T14" fmla="*/ 347 w 419"/>
                <a:gd name="T15" fmla="*/ 398 h 702"/>
                <a:gd name="T16" fmla="*/ 149 w 419"/>
                <a:gd name="T17" fmla="*/ 398 h 702"/>
                <a:gd name="T18" fmla="*/ 149 w 419"/>
                <a:gd name="T19" fmla="*/ 584 h 702"/>
                <a:gd name="T20" fmla="*/ 419 w 419"/>
                <a:gd name="T21" fmla="*/ 584 h 702"/>
                <a:gd name="T22" fmla="*/ 419 w 419"/>
                <a:gd name="T23" fmla="*/ 702 h 702"/>
                <a:gd name="T24" fmla="*/ 0 w 419"/>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702">
                  <a:moveTo>
                    <a:pt x="0" y="702"/>
                  </a:moveTo>
                  <a:lnTo>
                    <a:pt x="0" y="0"/>
                  </a:lnTo>
                  <a:lnTo>
                    <a:pt x="408" y="0"/>
                  </a:lnTo>
                  <a:lnTo>
                    <a:pt x="408" y="118"/>
                  </a:lnTo>
                  <a:lnTo>
                    <a:pt x="149" y="118"/>
                  </a:lnTo>
                  <a:lnTo>
                    <a:pt x="149" y="280"/>
                  </a:lnTo>
                  <a:lnTo>
                    <a:pt x="347" y="280"/>
                  </a:lnTo>
                  <a:lnTo>
                    <a:pt x="347" y="398"/>
                  </a:lnTo>
                  <a:lnTo>
                    <a:pt x="149" y="398"/>
                  </a:lnTo>
                  <a:lnTo>
                    <a:pt x="149" y="584"/>
                  </a:lnTo>
                  <a:lnTo>
                    <a:pt x="419" y="584"/>
                  </a:lnTo>
                  <a:lnTo>
                    <a:pt x="41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7"/>
            <p:cNvSpPr>
              <a:spLocks/>
            </p:cNvSpPr>
            <p:nvPr userDrawn="1"/>
          </p:nvSpPr>
          <p:spPr bwMode="auto">
            <a:xfrm>
              <a:off x="1438" y="277"/>
              <a:ext cx="130" cy="234"/>
            </a:xfrm>
            <a:custGeom>
              <a:avLst/>
              <a:gdLst>
                <a:gd name="T0" fmla="*/ 0 w 389"/>
                <a:gd name="T1" fmla="*/ 702 h 702"/>
                <a:gd name="T2" fmla="*/ 0 w 389"/>
                <a:gd name="T3" fmla="*/ 0 h 702"/>
                <a:gd name="T4" fmla="*/ 149 w 389"/>
                <a:gd name="T5" fmla="*/ 0 h 702"/>
                <a:gd name="T6" fmla="*/ 149 w 389"/>
                <a:gd name="T7" fmla="*/ 584 h 702"/>
                <a:gd name="T8" fmla="*/ 389 w 389"/>
                <a:gd name="T9" fmla="*/ 584 h 702"/>
                <a:gd name="T10" fmla="*/ 389 w 389"/>
                <a:gd name="T11" fmla="*/ 702 h 702"/>
                <a:gd name="T12" fmla="*/ 0 w 389"/>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89" h="702">
                  <a:moveTo>
                    <a:pt x="0" y="702"/>
                  </a:moveTo>
                  <a:lnTo>
                    <a:pt x="0" y="0"/>
                  </a:lnTo>
                  <a:lnTo>
                    <a:pt x="149" y="0"/>
                  </a:lnTo>
                  <a:lnTo>
                    <a:pt x="149" y="584"/>
                  </a:lnTo>
                  <a:lnTo>
                    <a:pt x="389" y="584"/>
                  </a:lnTo>
                  <a:lnTo>
                    <a:pt x="38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38"/>
            <p:cNvSpPr>
              <a:spLocks noChangeArrowheads="1"/>
            </p:cNvSpPr>
            <p:nvPr userDrawn="1"/>
          </p:nvSpPr>
          <p:spPr bwMode="auto">
            <a:xfrm>
              <a:off x="1673"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9"/>
            <p:cNvSpPr>
              <a:spLocks/>
            </p:cNvSpPr>
            <p:nvPr userDrawn="1"/>
          </p:nvSpPr>
          <p:spPr bwMode="auto">
            <a:xfrm>
              <a:off x="1842" y="277"/>
              <a:ext cx="177" cy="234"/>
            </a:xfrm>
            <a:custGeom>
              <a:avLst/>
              <a:gdLst>
                <a:gd name="T0" fmla="*/ 0 w 531"/>
                <a:gd name="T1" fmla="*/ 702 h 702"/>
                <a:gd name="T2" fmla="*/ 0 w 531"/>
                <a:gd name="T3" fmla="*/ 0 h 702"/>
                <a:gd name="T4" fmla="*/ 150 w 531"/>
                <a:gd name="T5" fmla="*/ 0 h 702"/>
                <a:gd name="T6" fmla="*/ 150 w 531"/>
                <a:gd name="T7" fmla="*/ 290 h 702"/>
                <a:gd name="T8" fmla="*/ 151 w 531"/>
                <a:gd name="T9" fmla="*/ 290 h 702"/>
                <a:gd name="T10" fmla="*/ 345 w 531"/>
                <a:gd name="T11" fmla="*/ 0 h 702"/>
                <a:gd name="T12" fmla="*/ 508 w 531"/>
                <a:gd name="T13" fmla="*/ 0 h 702"/>
                <a:gd name="T14" fmla="*/ 307 w 531"/>
                <a:gd name="T15" fmla="*/ 283 h 702"/>
                <a:gd name="T16" fmla="*/ 531 w 531"/>
                <a:gd name="T17" fmla="*/ 702 h 702"/>
                <a:gd name="T18" fmla="*/ 363 w 531"/>
                <a:gd name="T19" fmla="*/ 702 h 702"/>
                <a:gd name="T20" fmla="*/ 207 w 531"/>
                <a:gd name="T21" fmla="*/ 407 h 702"/>
                <a:gd name="T22" fmla="*/ 150 w 531"/>
                <a:gd name="T23" fmla="*/ 487 h 702"/>
                <a:gd name="T24" fmla="*/ 150 w 531"/>
                <a:gd name="T25" fmla="*/ 702 h 702"/>
                <a:gd name="T26" fmla="*/ 0 w 531"/>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1" h="702">
                  <a:moveTo>
                    <a:pt x="0" y="702"/>
                  </a:moveTo>
                  <a:lnTo>
                    <a:pt x="0" y="0"/>
                  </a:lnTo>
                  <a:lnTo>
                    <a:pt x="150" y="0"/>
                  </a:lnTo>
                  <a:lnTo>
                    <a:pt x="150" y="290"/>
                  </a:lnTo>
                  <a:lnTo>
                    <a:pt x="151" y="290"/>
                  </a:lnTo>
                  <a:lnTo>
                    <a:pt x="345" y="0"/>
                  </a:lnTo>
                  <a:lnTo>
                    <a:pt x="508" y="0"/>
                  </a:lnTo>
                  <a:lnTo>
                    <a:pt x="307" y="283"/>
                  </a:lnTo>
                  <a:lnTo>
                    <a:pt x="531" y="702"/>
                  </a:lnTo>
                  <a:lnTo>
                    <a:pt x="363" y="702"/>
                  </a:lnTo>
                  <a:lnTo>
                    <a:pt x="207" y="407"/>
                  </a:lnTo>
                  <a:lnTo>
                    <a:pt x="150" y="487"/>
                  </a:lnTo>
                  <a:lnTo>
                    <a:pt x="150"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0"/>
            <p:cNvSpPr>
              <a:spLocks/>
            </p:cNvSpPr>
            <p:nvPr userDrawn="1"/>
          </p:nvSpPr>
          <p:spPr bwMode="auto">
            <a:xfrm>
              <a:off x="2276" y="274"/>
              <a:ext cx="168" cy="24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41"/>
            <p:cNvSpPr>
              <a:spLocks noChangeArrowheads="1"/>
            </p:cNvSpPr>
            <p:nvPr userDrawn="1"/>
          </p:nvSpPr>
          <p:spPr bwMode="auto">
            <a:xfrm>
              <a:off x="2562"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2"/>
            <p:cNvSpPr>
              <a:spLocks/>
            </p:cNvSpPr>
            <p:nvPr userDrawn="1"/>
          </p:nvSpPr>
          <p:spPr bwMode="auto">
            <a:xfrm>
              <a:off x="2717" y="277"/>
              <a:ext cx="165" cy="234"/>
            </a:xfrm>
            <a:custGeom>
              <a:avLst/>
              <a:gdLst>
                <a:gd name="T0" fmla="*/ 497 w 497"/>
                <a:gd name="T1" fmla="*/ 0 h 702"/>
                <a:gd name="T2" fmla="*/ 497 w 497"/>
                <a:gd name="T3" fmla="*/ 118 h 702"/>
                <a:gd name="T4" fmla="*/ 323 w 497"/>
                <a:gd name="T5" fmla="*/ 118 h 702"/>
                <a:gd name="T6" fmla="*/ 323 w 497"/>
                <a:gd name="T7" fmla="*/ 702 h 702"/>
                <a:gd name="T8" fmla="*/ 173 w 497"/>
                <a:gd name="T9" fmla="*/ 702 h 702"/>
                <a:gd name="T10" fmla="*/ 173 w 497"/>
                <a:gd name="T11" fmla="*/ 118 h 702"/>
                <a:gd name="T12" fmla="*/ 0 w 497"/>
                <a:gd name="T13" fmla="*/ 118 h 702"/>
                <a:gd name="T14" fmla="*/ 0 w 497"/>
                <a:gd name="T15" fmla="*/ 0 h 702"/>
                <a:gd name="T16" fmla="*/ 497 w 497"/>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702">
                  <a:moveTo>
                    <a:pt x="497" y="0"/>
                  </a:moveTo>
                  <a:lnTo>
                    <a:pt x="497" y="118"/>
                  </a:lnTo>
                  <a:lnTo>
                    <a:pt x="323" y="118"/>
                  </a:lnTo>
                  <a:lnTo>
                    <a:pt x="323" y="702"/>
                  </a:lnTo>
                  <a:lnTo>
                    <a:pt x="173" y="702"/>
                  </a:lnTo>
                  <a:lnTo>
                    <a:pt x="173" y="118"/>
                  </a:lnTo>
                  <a:lnTo>
                    <a:pt x="0" y="118"/>
                  </a:lnTo>
                  <a:lnTo>
                    <a:pt x="0" y="0"/>
                  </a:lnTo>
                  <a:lnTo>
                    <a:pt x="4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43"/>
            <p:cNvSpPr>
              <a:spLocks/>
            </p:cNvSpPr>
            <p:nvPr userDrawn="1"/>
          </p:nvSpPr>
          <p:spPr bwMode="auto">
            <a:xfrm>
              <a:off x="2984" y="277"/>
              <a:ext cx="177" cy="234"/>
            </a:xfrm>
            <a:custGeom>
              <a:avLst/>
              <a:gdLst>
                <a:gd name="T0" fmla="*/ 0 w 530"/>
                <a:gd name="T1" fmla="*/ 702 h 702"/>
                <a:gd name="T2" fmla="*/ 0 w 530"/>
                <a:gd name="T3" fmla="*/ 0 h 702"/>
                <a:gd name="T4" fmla="*/ 149 w 530"/>
                <a:gd name="T5" fmla="*/ 0 h 702"/>
                <a:gd name="T6" fmla="*/ 149 w 530"/>
                <a:gd name="T7" fmla="*/ 290 h 702"/>
                <a:gd name="T8" fmla="*/ 152 w 530"/>
                <a:gd name="T9" fmla="*/ 290 h 702"/>
                <a:gd name="T10" fmla="*/ 345 w 530"/>
                <a:gd name="T11" fmla="*/ 0 h 702"/>
                <a:gd name="T12" fmla="*/ 509 w 530"/>
                <a:gd name="T13" fmla="*/ 0 h 702"/>
                <a:gd name="T14" fmla="*/ 307 w 530"/>
                <a:gd name="T15" fmla="*/ 283 h 702"/>
                <a:gd name="T16" fmla="*/ 530 w 530"/>
                <a:gd name="T17" fmla="*/ 702 h 702"/>
                <a:gd name="T18" fmla="*/ 363 w 530"/>
                <a:gd name="T19" fmla="*/ 702 h 702"/>
                <a:gd name="T20" fmla="*/ 208 w 530"/>
                <a:gd name="T21" fmla="*/ 407 h 702"/>
                <a:gd name="T22" fmla="*/ 149 w 530"/>
                <a:gd name="T23" fmla="*/ 487 h 702"/>
                <a:gd name="T24" fmla="*/ 149 w 530"/>
                <a:gd name="T25" fmla="*/ 702 h 702"/>
                <a:gd name="T26" fmla="*/ 0 w 530"/>
                <a:gd name="T2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0" h="702">
                  <a:moveTo>
                    <a:pt x="0" y="702"/>
                  </a:moveTo>
                  <a:lnTo>
                    <a:pt x="0" y="0"/>
                  </a:lnTo>
                  <a:lnTo>
                    <a:pt x="149" y="0"/>
                  </a:lnTo>
                  <a:lnTo>
                    <a:pt x="149" y="290"/>
                  </a:lnTo>
                  <a:lnTo>
                    <a:pt x="152" y="290"/>
                  </a:lnTo>
                  <a:lnTo>
                    <a:pt x="345" y="0"/>
                  </a:lnTo>
                  <a:lnTo>
                    <a:pt x="509" y="0"/>
                  </a:lnTo>
                  <a:lnTo>
                    <a:pt x="307" y="283"/>
                  </a:lnTo>
                  <a:lnTo>
                    <a:pt x="530" y="702"/>
                  </a:lnTo>
                  <a:lnTo>
                    <a:pt x="363" y="702"/>
                  </a:lnTo>
                  <a:lnTo>
                    <a:pt x="208" y="407"/>
                  </a:lnTo>
                  <a:lnTo>
                    <a:pt x="149" y="487"/>
                  </a:lnTo>
                  <a:lnTo>
                    <a:pt x="149"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44"/>
            <p:cNvSpPr>
              <a:spLocks noChangeArrowheads="1"/>
            </p:cNvSpPr>
            <p:nvPr userDrawn="1"/>
          </p:nvSpPr>
          <p:spPr bwMode="auto">
            <a:xfrm>
              <a:off x="3259"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5"/>
            <p:cNvSpPr>
              <a:spLocks/>
            </p:cNvSpPr>
            <p:nvPr userDrawn="1"/>
          </p:nvSpPr>
          <p:spPr bwMode="auto">
            <a:xfrm>
              <a:off x="3431" y="277"/>
              <a:ext cx="170" cy="234"/>
            </a:xfrm>
            <a:custGeom>
              <a:avLst/>
              <a:gdLst>
                <a:gd name="T0" fmla="*/ 0 w 510"/>
                <a:gd name="T1" fmla="*/ 702 h 702"/>
                <a:gd name="T2" fmla="*/ 0 w 510"/>
                <a:gd name="T3" fmla="*/ 0 h 702"/>
                <a:gd name="T4" fmla="*/ 164 w 510"/>
                <a:gd name="T5" fmla="*/ 0 h 702"/>
                <a:gd name="T6" fmla="*/ 372 w 510"/>
                <a:gd name="T7" fmla="*/ 416 h 702"/>
                <a:gd name="T8" fmla="*/ 374 w 510"/>
                <a:gd name="T9" fmla="*/ 416 h 702"/>
                <a:gd name="T10" fmla="*/ 374 w 510"/>
                <a:gd name="T11" fmla="*/ 0 h 702"/>
                <a:gd name="T12" fmla="*/ 510 w 510"/>
                <a:gd name="T13" fmla="*/ 0 h 702"/>
                <a:gd name="T14" fmla="*/ 510 w 510"/>
                <a:gd name="T15" fmla="*/ 702 h 702"/>
                <a:gd name="T16" fmla="*/ 368 w 510"/>
                <a:gd name="T17" fmla="*/ 702 h 702"/>
                <a:gd name="T18" fmla="*/ 140 w 510"/>
                <a:gd name="T19" fmla="*/ 249 h 702"/>
                <a:gd name="T20" fmla="*/ 137 w 510"/>
                <a:gd name="T21" fmla="*/ 249 h 702"/>
                <a:gd name="T22" fmla="*/ 137 w 510"/>
                <a:gd name="T23" fmla="*/ 702 h 702"/>
                <a:gd name="T24" fmla="*/ 0 w 510"/>
                <a:gd name="T25"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702">
                  <a:moveTo>
                    <a:pt x="0" y="702"/>
                  </a:moveTo>
                  <a:lnTo>
                    <a:pt x="0" y="0"/>
                  </a:lnTo>
                  <a:lnTo>
                    <a:pt x="164" y="0"/>
                  </a:lnTo>
                  <a:lnTo>
                    <a:pt x="372" y="416"/>
                  </a:lnTo>
                  <a:lnTo>
                    <a:pt x="374" y="416"/>
                  </a:lnTo>
                  <a:lnTo>
                    <a:pt x="374" y="0"/>
                  </a:lnTo>
                  <a:lnTo>
                    <a:pt x="510" y="0"/>
                  </a:lnTo>
                  <a:lnTo>
                    <a:pt x="510" y="702"/>
                  </a:lnTo>
                  <a:lnTo>
                    <a:pt x="368" y="702"/>
                  </a:lnTo>
                  <a:lnTo>
                    <a:pt x="140" y="249"/>
                  </a:lnTo>
                  <a:lnTo>
                    <a:pt x="137" y="249"/>
                  </a:lnTo>
                  <a:lnTo>
                    <a:pt x="137" y="702"/>
                  </a:lnTo>
                  <a:lnTo>
                    <a:pt x="0" y="7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6"/>
            <p:cNvSpPr>
              <a:spLocks noEditPoints="1"/>
            </p:cNvSpPr>
            <p:nvPr userDrawn="1"/>
          </p:nvSpPr>
          <p:spPr bwMode="auto">
            <a:xfrm>
              <a:off x="4354" y="277"/>
              <a:ext cx="160" cy="234"/>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9"/>
            <p:cNvSpPr>
              <a:spLocks noEditPoints="1"/>
            </p:cNvSpPr>
            <p:nvPr userDrawn="1"/>
          </p:nvSpPr>
          <p:spPr bwMode="auto">
            <a:xfrm>
              <a:off x="4609" y="277"/>
              <a:ext cx="191" cy="234"/>
            </a:xfrm>
            <a:custGeom>
              <a:avLst/>
              <a:gdLst>
                <a:gd name="T0" fmla="*/ 0 w 573"/>
                <a:gd name="T1" fmla="*/ 702 h 702"/>
                <a:gd name="T2" fmla="*/ 194 w 573"/>
                <a:gd name="T3" fmla="*/ 0 h 702"/>
                <a:gd name="T4" fmla="*/ 385 w 573"/>
                <a:gd name="T5" fmla="*/ 0 h 702"/>
                <a:gd name="T6" fmla="*/ 573 w 573"/>
                <a:gd name="T7" fmla="*/ 702 h 702"/>
                <a:gd name="T8" fmla="*/ 431 w 573"/>
                <a:gd name="T9" fmla="*/ 702 h 702"/>
                <a:gd name="T10" fmla="*/ 393 w 573"/>
                <a:gd name="T11" fmla="*/ 554 h 702"/>
                <a:gd name="T12" fmla="*/ 186 w 573"/>
                <a:gd name="T13" fmla="*/ 554 h 702"/>
                <a:gd name="T14" fmla="*/ 144 w 573"/>
                <a:gd name="T15" fmla="*/ 702 h 702"/>
                <a:gd name="T16" fmla="*/ 0 w 573"/>
                <a:gd name="T17" fmla="*/ 702 h 702"/>
                <a:gd name="T18" fmla="*/ 214 w 573"/>
                <a:gd name="T19" fmla="*/ 436 h 702"/>
                <a:gd name="T20" fmla="*/ 362 w 573"/>
                <a:gd name="T21" fmla="*/ 436 h 702"/>
                <a:gd name="T22" fmla="*/ 289 w 573"/>
                <a:gd name="T23" fmla="*/ 152 h 702"/>
                <a:gd name="T24" fmla="*/ 286 w 573"/>
                <a:gd name="T25" fmla="*/ 152 h 702"/>
                <a:gd name="T26" fmla="*/ 214 w 573"/>
                <a:gd name="T27" fmla="*/ 43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3" h="702">
                  <a:moveTo>
                    <a:pt x="0" y="702"/>
                  </a:moveTo>
                  <a:lnTo>
                    <a:pt x="194" y="0"/>
                  </a:lnTo>
                  <a:lnTo>
                    <a:pt x="385" y="0"/>
                  </a:lnTo>
                  <a:lnTo>
                    <a:pt x="573" y="702"/>
                  </a:lnTo>
                  <a:lnTo>
                    <a:pt x="431" y="702"/>
                  </a:lnTo>
                  <a:lnTo>
                    <a:pt x="393" y="554"/>
                  </a:lnTo>
                  <a:lnTo>
                    <a:pt x="186" y="554"/>
                  </a:lnTo>
                  <a:lnTo>
                    <a:pt x="144" y="702"/>
                  </a:lnTo>
                  <a:lnTo>
                    <a:pt x="0" y="702"/>
                  </a:lnTo>
                  <a:close/>
                  <a:moveTo>
                    <a:pt x="214" y="436"/>
                  </a:moveTo>
                  <a:lnTo>
                    <a:pt x="362" y="436"/>
                  </a:lnTo>
                  <a:lnTo>
                    <a:pt x="289" y="152"/>
                  </a:lnTo>
                  <a:lnTo>
                    <a:pt x="286" y="152"/>
                  </a:lnTo>
                  <a:lnTo>
                    <a:pt x="214"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2"/>
            <p:cNvSpPr>
              <a:spLocks/>
            </p:cNvSpPr>
            <p:nvPr userDrawn="1"/>
          </p:nvSpPr>
          <p:spPr bwMode="auto">
            <a:xfrm>
              <a:off x="4869" y="277"/>
              <a:ext cx="189" cy="234"/>
            </a:xfrm>
            <a:custGeom>
              <a:avLst/>
              <a:gdLst>
                <a:gd name="T0" fmla="*/ 0 w 568"/>
                <a:gd name="T1" fmla="*/ 0 h 702"/>
                <a:gd name="T2" fmla="*/ 147 w 568"/>
                <a:gd name="T3" fmla="*/ 0 h 702"/>
                <a:gd name="T4" fmla="*/ 284 w 568"/>
                <a:gd name="T5" fmla="*/ 501 h 702"/>
                <a:gd name="T6" fmla="*/ 287 w 568"/>
                <a:gd name="T7" fmla="*/ 501 h 702"/>
                <a:gd name="T8" fmla="*/ 423 w 568"/>
                <a:gd name="T9" fmla="*/ 0 h 702"/>
                <a:gd name="T10" fmla="*/ 568 w 568"/>
                <a:gd name="T11" fmla="*/ 0 h 702"/>
                <a:gd name="T12" fmla="*/ 369 w 568"/>
                <a:gd name="T13" fmla="*/ 702 h 702"/>
                <a:gd name="T14" fmla="*/ 199 w 568"/>
                <a:gd name="T15" fmla="*/ 702 h 702"/>
                <a:gd name="T16" fmla="*/ 0 w 568"/>
                <a:gd name="T17"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702">
                  <a:moveTo>
                    <a:pt x="0" y="0"/>
                  </a:moveTo>
                  <a:lnTo>
                    <a:pt x="147" y="0"/>
                  </a:lnTo>
                  <a:lnTo>
                    <a:pt x="284" y="501"/>
                  </a:lnTo>
                  <a:lnTo>
                    <a:pt x="287" y="501"/>
                  </a:lnTo>
                  <a:lnTo>
                    <a:pt x="423" y="0"/>
                  </a:lnTo>
                  <a:lnTo>
                    <a:pt x="568" y="0"/>
                  </a:lnTo>
                  <a:lnTo>
                    <a:pt x="369" y="702"/>
                  </a:lnTo>
                  <a:lnTo>
                    <a:pt x="199" y="70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53"/>
            <p:cNvSpPr>
              <a:spLocks noChangeArrowheads="1"/>
            </p:cNvSpPr>
            <p:nvPr userDrawn="1"/>
          </p:nvSpPr>
          <p:spPr bwMode="auto">
            <a:xfrm>
              <a:off x="5161" y="277"/>
              <a:ext cx="50" cy="2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54"/>
            <p:cNvSpPr>
              <a:spLocks/>
            </p:cNvSpPr>
            <p:nvPr userDrawn="1"/>
          </p:nvSpPr>
          <p:spPr bwMode="auto">
            <a:xfrm>
              <a:off x="5320" y="274"/>
              <a:ext cx="168" cy="240"/>
            </a:xfrm>
            <a:custGeom>
              <a:avLst/>
              <a:gdLst>
                <a:gd name="T0" fmla="*/ 353 w 504"/>
                <a:gd name="T1" fmla="*/ 182 h 721"/>
                <a:gd name="T2" fmla="*/ 324 w 504"/>
                <a:gd name="T3" fmla="*/ 138 h 721"/>
                <a:gd name="T4" fmla="*/ 305 w 504"/>
                <a:gd name="T5" fmla="*/ 123 h 721"/>
                <a:gd name="T6" fmla="*/ 281 w 504"/>
                <a:gd name="T7" fmla="*/ 113 h 721"/>
                <a:gd name="T8" fmla="*/ 254 w 504"/>
                <a:gd name="T9" fmla="*/ 111 h 721"/>
                <a:gd name="T10" fmla="*/ 219 w 504"/>
                <a:gd name="T11" fmla="*/ 115 h 721"/>
                <a:gd name="T12" fmla="*/ 198 w 504"/>
                <a:gd name="T13" fmla="*/ 126 h 721"/>
                <a:gd name="T14" fmla="*/ 183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0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0 w 504"/>
                <a:gd name="T73" fmla="*/ 607 h 721"/>
                <a:gd name="T74" fmla="*/ 314 w 504"/>
                <a:gd name="T75" fmla="*/ 599 h 721"/>
                <a:gd name="T76" fmla="*/ 334 w 504"/>
                <a:gd name="T77" fmla="*/ 583 h 721"/>
                <a:gd name="T78" fmla="*/ 347 w 504"/>
                <a:gd name="T79" fmla="*/ 562 h 721"/>
                <a:gd name="T80" fmla="*/ 355 w 504"/>
                <a:gd name="T81" fmla="*/ 537 h 721"/>
                <a:gd name="T82" fmla="*/ 353 w 504"/>
                <a:gd name="T83" fmla="*/ 515 h 721"/>
                <a:gd name="T84" fmla="*/ 340 w 504"/>
                <a:gd name="T85" fmla="*/ 483 h 721"/>
                <a:gd name="T86" fmla="*/ 314 w 504"/>
                <a:gd name="T87" fmla="*/ 455 h 721"/>
                <a:gd name="T88" fmla="*/ 249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1 w 504"/>
                <a:gd name="T105" fmla="*/ 52 h 721"/>
                <a:gd name="T106" fmla="*/ 134 w 504"/>
                <a:gd name="T107" fmla="*/ 21 h 721"/>
                <a:gd name="T108" fmla="*/ 202 w 504"/>
                <a:gd name="T109" fmla="*/ 2 h 721"/>
                <a:gd name="T110" fmla="*/ 256 w 504"/>
                <a:gd name="T111" fmla="*/ 0 h 721"/>
                <a:gd name="T112" fmla="*/ 327 w 504"/>
                <a:gd name="T113" fmla="*/ 6 h 721"/>
                <a:gd name="T114" fmla="*/ 384 w 504"/>
                <a:gd name="T115" fmla="*/ 27 h 721"/>
                <a:gd name="T116" fmla="*/ 431 w 504"/>
                <a:gd name="T117" fmla="*/ 60 h 721"/>
                <a:gd name="T118" fmla="*/ 467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2" y="162"/>
                  </a:lnTo>
                  <a:lnTo>
                    <a:pt x="330" y="146"/>
                  </a:lnTo>
                  <a:lnTo>
                    <a:pt x="324" y="138"/>
                  </a:lnTo>
                  <a:lnTo>
                    <a:pt x="318" y="132"/>
                  </a:lnTo>
                  <a:lnTo>
                    <a:pt x="311" y="128"/>
                  </a:lnTo>
                  <a:lnTo>
                    <a:pt x="305" y="123"/>
                  </a:lnTo>
                  <a:lnTo>
                    <a:pt x="296" y="119"/>
                  </a:lnTo>
                  <a:lnTo>
                    <a:pt x="289" y="115"/>
                  </a:lnTo>
                  <a:lnTo>
                    <a:pt x="281" y="113"/>
                  </a:lnTo>
                  <a:lnTo>
                    <a:pt x="272" y="112"/>
                  </a:lnTo>
                  <a:lnTo>
                    <a:pt x="254" y="111"/>
                  </a:lnTo>
                  <a:lnTo>
                    <a:pt x="254" y="111"/>
                  </a:lnTo>
                  <a:lnTo>
                    <a:pt x="234" y="112"/>
                  </a:lnTo>
                  <a:lnTo>
                    <a:pt x="226" y="113"/>
                  </a:lnTo>
                  <a:lnTo>
                    <a:pt x="219" y="115"/>
                  </a:lnTo>
                  <a:lnTo>
                    <a:pt x="211" y="119"/>
                  </a:lnTo>
                  <a:lnTo>
                    <a:pt x="204" y="123"/>
                  </a:lnTo>
                  <a:lnTo>
                    <a:pt x="198" y="126"/>
                  </a:lnTo>
                  <a:lnTo>
                    <a:pt x="192" y="131"/>
                  </a:lnTo>
                  <a:lnTo>
                    <a:pt x="187" y="136"/>
                  </a:lnTo>
                  <a:lnTo>
                    <a:pt x="183"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3" y="247"/>
                  </a:lnTo>
                  <a:lnTo>
                    <a:pt x="223" y="254"/>
                  </a:lnTo>
                  <a:lnTo>
                    <a:pt x="249" y="267"/>
                  </a:lnTo>
                  <a:lnTo>
                    <a:pt x="277" y="282"/>
                  </a:lnTo>
                  <a:lnTo>
                    <a:pt x="338" y="312"/>
                  </a:lnTo>
                  <a:lnTo>
                    <a:pt x="369" y="328"/>
                  </a:lnTo>
                  <a:lnTo>
                    <a:pt x="399" y="347"/>
                  </a:lnTo>
                  <a:lnTo>
                    <a:pt x="413" y="357"/>
                  </a:lnTo>
                  <a:lnTo>
                    <a:pt x="427" y="368"/>
                  </a:lnTo>
                  <a:lnTo>
                    <a:pt x="441" y="379"/>
                  </a:lnTo>
                  <a:lnTo>
                    <a:pt x="453" y="391"/>
                  </a:lnTo>
                  <a:lnTo>
                    <a:pt x="464" y="404"/>
                  </a:lnTo>
                  <a:lnTo>
                    <a:pt x="473" y="418"/>
                  </a:lnTo>
                  <a:lnTo>
                    <a:pt x="482" y="432"/>
                  </a:lnTo>
                  <a:lnTo>
                    <a:pt x="490"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7" y="638"/>
                  </a:lnTo>
                  <a:lnTo>
                    <a:pt x="454" y="653"/>
                  </a:lnTo>
                  <a:lnTo>
                    <a:pt x="438" y="667"/>
                  </a:lnTo>
                  <a:lnTo>
                    <a:pt x="421" y="679"/>
                  </a:lnTo>
                  <a:lnTo>
                    <a:pt x="403" y="690"/>
                  </a:lnTo>
                  <a:lnTo>
                    <a:pt x="382"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2" y="696"/>
                  </a:lnTo>
                  <a:lnTo>
                    <a:pt x="114" y="686"/>
                  </a:lnTo>
                  <a:lnTo>
                    <a:pt x="97" y="675"/>
                  </a:lnTo>
                  <a:lnTo>
                    <a:pt x="81"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6"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0" y="607"/>
                  </a:lnTo>
                  <a:lnTo>
                    <a:pt x="299" y="605"/>
                  </a:lnTo>
                  <a:lnTo>
                    <a:pt x="307" y="602"/>
                  </a:lnTo>
                  <a:lnTo>
                    <a:pt x="314" y="599"/>
                  </a:lnTo>
                  <a:lnTo>
                    <a:pt x="322" y="594"/>
                  </a:lnTo>
                  <a:lnTo>
                    <a:pt x="328" y="589"/>
                  </a:lnTo>
                  <a:lnTo>
                    <a:pt x="334" y="583"/>
                  </a:lnTo>
                  <a:lnTo>
                    <a:pt x="340" y="577"/>
                  </a:lnTo>
                  <a:lnTo>
                    <a:pt x="344" y="570"/>
                  </a:lnTo>
                  <a:lnTo>
                    <a:pt x="347" y="562"/>
                  </a:lnTo>
                  <a:lnTo>
                    <a:pt x="351" y="555"/>
                  </a:lnTo>
                  <a:lnTo>
                    <a:pt x="353" y="547"/>
                  </a:lnTo>
                  <a:lnTo>
                    <a:pt x="355" y="537"/>
                  </a:lnTo>
                  <a:lnTo>
                    <a:pt x="355" y="527"/>
                  </a:lnTo>
                  <a:lnTo>
                    <a:pt x="355" y="527"/>
                  </a:lnTo>
                  <a:lnTo>
                    <a:pt x="353" y="515"/>
                  </a:lnTo>
                  <a:lnTo>
                    <a:pt x="351" y="504"/>
                  </a:lnTo>
                  <a:lnTo>
                    <a:pt x="346" y="493"/>
                  </a:lnTo>
                  <a:lnTo>
                    <a:pt x="340" y="483"/>
                  </a:lnTo>
                  <a:lnTo>
                    <a:pt x="333" y="474"/>
                  </a:lnTo>
                  <a:lnTo>
                    <a:pt x="324" y="464"/>
                  </a:lnTo>
                  <a:lnTo>
                    <a:pt x="314" y="455"/>
                  </a:lnTo>
                  <a:lnTo>
                    <a:pt x="302" y="447"/>
                  </a:lnTo>
                  <a:lnTo>
                    <a:pt x="278" y="431"/>
                  </a:lnTo>
                  <a:lnTo>
                    <a:pt x="249"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1"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7" y="6"/>
                  </a:lnTo>
                  <a:lnTo>
                    <a:pt x="347" y="12"/>
                  </a:lnTo>
                  <a:lnTo>
                    <a:pt x="365" y="19"/>
                  </a:lnTo>
                  <a:lnTo>
                    <a:pt x="384" y="27"/>
                  </a:lnTo>
                  <a:lnTo>
                    <a:pt x="401" y="36"/>
                  </a:lnTo>
                  <a:lnTo>
                    <a:pt x="416" y="47"/>
                  </a:lnTo>
                  <a:lnTo>
                    <a:pt x="431" y="60"/>
                  </a:lnTo>
                  <a:lnTo>
                    <a:pt x="444" y="72"/>
                  </a:lnTo>
                  <a:lnTo>
                    <a:pt x="456" y="86"/>
                  </a:lnTo>
                  <a:lnTo>
                    <a:pt x="467" y="101"/>
                  </a:lnTo>
                  <a:lnTo>
                    <a:pt x="476" y="117"/>
                  </a:lnTo>
                  <a:lnTo>
                    <a:pt x="484" y="134"/>
                  </a:lnTo>
                  <a:lnTo>
                    <a:pt x="492" y="152"/>
                  </a:lnTo>
                  <a:lnTo>
                    <a:pt x="497" y="170"/>
                  </a:lnTo>
                  <a:lnTo>
                    <a:pt x="36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5"/>
            <p:cNvSpPr>
              <a:spLocks noEditPoints="1"/>
            </p:cNvSpPr>
            <p:nvPr userDrawn="1"/>
          </p:nvSpPr>
          <p:spPr bwMode="auto">
            <a:xfrm>
              <a:off x="5683" y="350"/>
              <a:ext cx="107" cy="164"/>
            </a:xfrm>
            <a:custGeom>
              <a:avLst/>
              <a:gdLst>
                <a:gd name="T0" fmla="*/ 0 w 323"/>
                <a:gd name="T1" fmla="*/ 0 h 493"/>
                <a:gd name="T2" fmla="*/ 172 w 323"/>
                <a:gd name="T3" fmla="*/ 0 h 493"/>
                <a:gd name="T4" fmla="*/ 208 w 323"/>
                <a:gd name="T5" fmla="*/ 3 h 493"/>
                <a:gd name="T6" fmla="*/ 240 w 323"/>
                <a:gd name="T7" fmla="*/ 11 h 493"/>
                <a:gd name="T8" fmla="*/ 266 w 323"/>
                <a:gd name="T9" fmla="*/ 23 h 493"/>
                <a:gd name="T10" fmla="*/ 286 w 323"/>
                <a:gd name="T11" fmla="*/ 40 h 493"/>
                <a:gd name="T12" fmla="*/ 303 w 323"/>
                <a:gd name="T13" fmla="*/ 60 h 493"/>
                <a:gd name="T14" fmla="*/ 314 w 323"/>
                <a:gd name="T15" fmla="*/ 84 h 493"/>
                <a:gd name="T16" fmla="*/ 320 w 323"/>
                <a:gd name="T17" fmla="*/ 110 h 493"/>
                <a:gd name="T18" fmla="*/ 323 w 323"/>
                <a:gd name="T19" fmla="*/ 139 h 493"/>
                <a:gd name="T20" fmla="*/ 323 w 323"/>
                <a:gd name="T21" fmla="*/ 153 h 493"/>
                <a:gd name="T22" fmla="*/ 316 w 323"/>
                <a:gd name="T23" fmla="*/ 181 h 493"/>
                <a:gd name="T24" fmla="*/ 306 w 323"/>
                <a:gd name="T25" fmla="*/ 206 h 493"/>
                <a:gd name="T26" fmla="*/ 290 w 323"/>
                <a:gd name="T27" fmla="*/ 227 h 493"/>
                <a:gd name="T28" fmla="*/ 267 w 323"/>
                <a:gd name="T29" fmla="*/ 244 h 493"/>
                <a:gd name="T30" fmla="*/ 239 w 323"/>
                <a:gd name="T31" fmla="*/ 259 h 493"/>
                <a:gd name="T32" fmla="*/ 205 w 323"/>
                <a:gd name="T33" fmla="*/ 267 h 493"/>
                <a:gd name="T34" fmla="*/ 165 w 323"/>
                <a:gd name="T35" fmla="*/ 272 h 493"/>
                <a:gd name="T36" fmla="*/ 54 w 323"/>
                <a:gd name="T37" fmla="*/ 274 h 493"/>
                <a:gd name="T38" fmla="*/ 0 w 323"/>
                <a:gd name="T39" fmla="*/ 493 h 493"/>
                <a:gd name="T40" fmla="*/ 148 w 323"/>
                <a:gd name="T41" fmla="*/ 227 h 493"/>
                <a:gd name="T42" fmla="*/ 164 w 323"/>
                <a:gd name="T43" fmla="*/ 226 h 493"/>
                <a:gd name="T44" fmla="*/ 191 w 323"/>
                <a:gd name="T45" fmla="*/ 224 h 493"/>
                <a:gd name="T46" fmla="*/ 216 w 323"/>
                <a:gd name="T47" fmla="*/ 218 h 493"/>
                <a:gd name="T48" fmla="*/ 234 w 323"/>
                <a:gd name="T49" fmla="*/ 209 h 493"/>
                <a:gd name="T50" fmla="*/ 249 w 323"/>
                <a:gd name="T51" fmla="*/ 198 h 493"/>
                <a:gd name="T52" fmla="*/ 258 w 323"/>
                <a:gd name="T53" fmla="*/ 184 h 493"/>
                <a:gd name="T54" fmla="*/ 264 w 323"/>
                <a:gd name="T55" fmla="*/ 167 h 493"/>
                <a:gd name="T56" fmla="*/ 268 w 323"/>
                <a:gd name="T57" fmla="*/ 147 h 493"/>
                <a:gd name="T58" fmla="*/ 268 w 323"/>
                <a:gd name="T59" fmla="*/ 136 h 493"/>
                <a:gd name="T60" fmla="*/ 267 w 323"/>
                <a:gd name="T61" fmla="*/ 116 h 493"/>
                <a:gd name="T62" fmla="*/ 262 w 323"/>
                <a:gd name="T63" fmla="*/ 97 h 493"/>
                <a:gd name="T64" fmla="*/ 253 w 323"/>
                <a:gd name="T65" fmla="*/ 83 h 493"/>
                <a:gd name="T66" fmla="*/ 241 w 323"/>
                <a:gd name="T67" fmla="*/ 70 h 493"/>
                <a:gd name="T68" fmla="*/ 227 w 323"/>
                <a:gd name="T69" fmla="*/ 60 h 493"/>
                <a:gd name="T70" fmla="*/ 207 w 323"/>
                <a:gd name="T71" fmla="*/ 53 h 493"/>
                <a:gd name="T72" fmla="*/ 185 w 323"/>
                <a:gd name="T73" fmla="*/ 48 h 493"/>
                <a:gd name="T74" fmla="*/ 160 w 323"/>
                <a:gd name="T75" fmla="*/ 46 h 493"/>
                <a:gd name="T76" fmla="*/ 54 w 323"/>
                <a:gd name="T77" fmla="*/ 22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3" h="493">
                  <a:moveTo>
                    <a:pt x="0" y="493"/>
                  </a:moveTo>
                  <a:lnTo>
                    <a:pt x="0" y="0"/>
                  </a:lnTo>
                  <a:lnTo>
                    <a:pt x="172" y="0"/>
                  </a:lnTo>
                  <a:lnTo>
                    <a:pt x="172" y="0"/>
                  </a:lnTo>
                  <a:lnTo>
                    <a:pt x="190" y="0"/>
                  </a:lnTo>
                  <a:lnTo>
                    <a:pt x="208" y="3"/>
                  </a:lnTo>
                  <a:lnTo>
                    <a:pt x="224" y="6"/>
                  </a:lnTo>
                  <a:lnTo>
                    <a:pt x="240" y="11"/>
                  </a:lnTo>
                  <a:lnTo>
                    <a:pt x="253" y="16"/>
                  </a:lnTo>
                  <a:lnTo>
                    <a:pt x="266" y="23"/>
                  </a:lnTo>
                  <a:lnTo>
                    <a:pt x="276" y="31"/>
                  </a:lnTo>
                  <a:lnTo>
                    <a:pt x="286" y="40"/>
                  </a:lnTo>
                  <a:lnTo>
                    <a:pt x="296" y="50"/>
                  </a:lnTo>
                  <a:lnTo>
                    <a:pt x="303" y="60"/>
                  </a:lnTo>
                  <a:lnTo>
                    <a:pt x="309" y="72"/>
                  </a:lnTo>
                  <a:lnTo>
                    <a:pt x="314" y="84"/>
                  </a:lnTo>
                  <a:lnTo>
                    <a:pt x="318" y="96"/>
                  </a:lnTo>
                  <a:lnTo>
                    <a:pt x="320" y="110"/>
                  </a:lnTo>
                  <a:lnTo>
                    <a:pt x="323" y="124"/>
                  </a:lnTo>
                  <a:lnTo>
                    <a:pt x="323" y="139"/>
                  </a:lnTo>
                  <a:lnTo>
                    <a:pt x="323" y="139"/>
                  </a:lnTo>
                  <a:lnTo>
                    <a:pt x="323" y="153"/>
                  </a:lnTo>
                  <a:lnTo>
                    <a:pt x="320" y="168"/>
                  </a:lnTo>
                  <a:lnTo>
                    <a:pt x="316" y="181"/>
                  </a:lnTo>
                  <a:lnTo>
                    <a:pt x="312" y="193"/>
                  </a:lnTo>
                  <a:lnTo>
                    <a:pt x="306" y="206"/>
                  </a:lnTo>
                  <a:lnTo>
                    <a:pt x="298" y="218"/>
                  </a:lnTo>
                  <a:lnTo>
                    <a:pt x="290" y="227"/>
                  </a:lnTo>
                  <a:lnTo>
                    <a:pt x="279" y="237"/>
                  </a:lnTo>
                  <a:lnTo>
                    <a:pt x="267" y="244"/>
                  </a:lnTo>
                  <a:lnTo>
                    <a:pt x="253" y="253"/>
                  </a:lnTo>
                  <a:lnTo>
                    <a:pt x="239" y="259"/>
                  </a:lnTo>
                  <a:lnTo>
                    <a:pt x="222" y="264"/>
                  </a:lnTo>
                  <a:lnTo>
                    <a:pt x="205" y="267"/>
                  </a:lnTo>
                  <a:lnTo>
                    <a:pt x="185" y="271"/>
                  </a:lnTo>
                  <a:lnTo>
                    <a:pt x="165" y="272"/>
                  </a:lnTo>
                  <a:lnTo>
                    <a:pt x="142" y="274"/>
                  </a:lnTo>
                  <a:lnTo>
                    <a:pt x="54" y="274"/>
                  </a:lnTo>
                  <a:lnTo>
                    <a:pt x="54" y="493"/>
                  </a:lnTo>
                  <a:lnTo>
                    <a:pt x="0" y="493"/>
                  </a:lnTo>
                  <a:close/>
                  <a:moveTo>
                    <a:pt x="54" y="227"/>
                  </a:moveTo>
                  <a:lnTo>
                    <a:pt x="148" y="227"/>
                  </a:lnTo>
                  <a:lnTo>
                    <a:pt x="148" y="227"/>
                  </a:lnTo>
                  <a:lnTo>
                    <a:pt x="164" y="226"/>
                  </a:lnTo>
                  <a:lnTo>
                    <a:pt x="178" y="226"/>
                  </a:lnTo>
                  <a:lnTo>
                    <a:pt x="191" y="224"/>
                  </a:lnTo>
                  <a:lnTo>
                    <a:pt x="205" y="221"/>
                  </a:lnTo>
                  <a:lnTo>
                    <a:pt x="216" y="218"/>
                  </a:lnTo>
                  <a:lnTo>
                    <a:pt x="225" y="214"/>
                  </a:lnTo>
                  <a:lnTo>
                    <a:pt x="234" y="209"/>
                  </a:lnTo>
                  <a:lnTo>
                    <a:pt x="241" y="204"/>
                  </a:lnTo>
                  <a:lnTo>
                    <a:pt x="249" y="198"/>
                  </a:lnTo>
                  <a:lnTo>
                    <a:pt x="253" y="191"/>
                  </a:lnTo>
                  <a:lnTo>
                    <a:pt x="258" y="184"/>
                  </a:lnTo>
                  <a:lnTo>
                    <a:pt x="262" y="175"/>
                  </a:lnTo>
                  <a:lnTo>
                    <a:pt x="264" y="167"/>
                  </a:lnTo>
                  <a:lnTo>
                    <a:pt x="267" y="157"/>
                  </a:lnTo>
                  <a:lnTo>
                    <a:pt x="268" y="147"/>
                  </a:lnTo>
                  <a:lnTo>
                    <a:pt x="268" y="136"/>
                  </a:lnTo>
                  <a:lnTo>
                    <a:pt x="268" y="136"/>
                  </a:lnTo>
                  <a:lnTo>
                    <a:pt x="268" y="127"/>
                  </a:lnTo>
                  <a:lnTo>
                    <a:pt x="267" y="116"/>
                  </a:lnTo>
                  <a:lnTo>
                    <a:pt x="264" y="107"/>
                  </a:lnTo>
                  <a:lnTo>
                    <a:pt x="262" y="97"/>
                  </a:lnTo>
                  <a:lnTo>
                    <a:pt x="258" y="90"/>
                  </a:lnTo>
                  <a:lnTo>
                    <a:pt x="253" y="83"/>
                  </a:lnTo>
                  <a:lnTo>
                    <a:pt x="247" y="76"/>
                  </a:lnTo>
                  <a:lnTo>
                    <a:pt x="241" y="70"/>
                  </a:lnTo>
                  <a:lnTo>
                    <a:pt x="234" y="65"/>
                  </a:lnTo>
                  <a:lnTo>
                    <a:pt x="227" y="60"/>
                  </a:lnTo>
                  <a:lnTo>
                    <a:pt x="217" y="56"/>
                  </a:lnTo>
                  <a:lnTo>
                    <a:pt x="207" y="53"/>
                  </a:lnTo>
                  <a:lnTo>
                    <a:pt x="196" y="50"/>
                  </a:lnTo>
                  <a:lnTo>
                    <a:pt x="185" y="48"/>
                  </a:lnTo>
                  <a:lnTo>
                    <a:pt x="173" y="46"/>
                  </a:lnTo>
                  <a:lnTo>
                    <a:pt x="160" y="46"/>
                  </a:lnTo>
                  <a:lnTo>
                    <a:pt x="54" y="46"/>
                  </a:lnTo>
                  <a:lnTo>
                    <a:pt x="54"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58"/>
            <p:cNvSpPr>
              <a:spLocks noChangeArrowheads="1"/>
            </p:cNvSpPr>
            <p:nvPr userDrawn="1"/>
          </p:nvSpPr>
          <p:spPr bwMode="auto">
            <a:xfrm>
              <a:off x="5793"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59"/>
            <p:cNvSpPr>
              <a:spLocks/>
            </p:cNvSpPr>
            <p:nvPr userDrawn="1"/>
          </p:nvSpPr>
          <p:spPr bwMode="auto">
            <a:xfrm>
              <a:off x="5850" y="348"/>
              <a:ext cx="115" cy="169"/>
            </a:xfrm>
            <a:custGeom>
              <a:avLst/>
              <a:gdLst>
                <a:gd name="T0" fmla="*/ 266 w 343"/>
                <a:gd name="T1" fmla="*/ 115 h 508"/>
                <a:gd name="T2" fmla="*/ 247 w 343"/>
                <a:gd name="T3" fmla="*/ 85 h 508"/>
                <a:gd name="T4" fmla="*/ 226 w 343"/>
                <a:gd name="T5" fmla="*/ 67 h 508"/>
                <a:gd name="T6" fmla="*/ 201 w 343"/>
                <a:gd name="T7" fmla="*/ 53 h 508"/>
                <a:gd name="T8" fmla="*/ 169 w 343"/>
                <a:gd name="T9" fmla="*/ 47 h 508"/>
                <a:gd name="T10" fmla="*/ 138 w 343"/>
                <a:gd name="T11" fmla="*/ 47 h 508"/>
                <a:gd name="T12" fmla="*/ 104 w 343"/>
                <a:gd name="T13" fmla="*/ 58 h 508"/>
                <a:gd name="T14" fmla="*/ 84 w 343"/>
                <a:gd name="T15" fmla="*/ 72 h 508"/>
                <a:gd name="T16" fmla="*/ 72 w 343"/>
                <a:gd name="T17" fmla="*/ 91 h 508"/>
                <a:gd name="T18" fmla="*/ 66 w 343"/>
                <a:gd name="T19" fmla="*/ 114 h 508"/>
                <a:gd name="T20" fmla="*/ 66 w 343"/>
                <a:gd name="T21" fmla="*/ 134 h 508"/>
                <a:gd name="T22" fmla="*/ 77 w 343"/>
                <a:gd name="T23" fmla="*/ 158 h 508"/>
                <a:gd name="T24" fmla="*/ 99 w 343"/>
                <a:gd name="T25" fmla="*/ 179 h 508"/>
                <a:gd name="T26" fmla="*/ 152 w 343"/>
                <a:gd name="T27" fmla="*/ 205 h 508"/>
                <a:gd name="T28" fmla="*/ 254 w 343"/>
                <a:gd name="T29" fmla="*/ 245 h 508"/>
                <a:gd name="T30" fmla="*/ 299 w 343"/>
                <a:gd name="T31" fmla="*/ 273 h 508"/>
                <a:gd name="T32" fmla="*/ 324 w 343"/>
                <a:gd name="T33" fmla="*/ 301 h 508"/>
                <a:gd name="T34" fmla="*/ 339 w 343"/>
                <a:gd name="T35" fmla="*/ 335 h 508"/>
                <a:gd name="T36" fmla="*/ 343 w 343"/>
                <a:gd name="T37" fmla="*/ 363 h 508"/>
                <a:gd name="T38" fmla="*/ 338 w 343"/>
                <a:gd name="T39" fmla="*/ 403 h 508"/>
                <a:gd name="T40" fmla="*/ 323 w 343"/>
                <a:gd name="T41" fmla="*/ 440 h 508"/>
                <a:gd name="T42" fmla="*/ 296 w 343"/>
                <a:gd name="T43" fmla="*/ 472 h 508"/>
                <a:gd name="T44" fmla="*/ 255 w 343"/>
                <a:gd name="T45" fmla="*/ 496 h 508"/>
                <a:gd name="T46" fmla="*/ 199 w 343"/>
                <a:gd name="T47" fmla="*/ 506 h 508"/>
                <a:gd name="T48" fmla="*/ 157 w 343"/>
                <a:gd name="T49" fmla="*/ 506 h 508"/>
                <a:gd name="T50" fmla="*/ 107 w 343"/>
                <a:gd name="T51" fmla="*/ 496 h 508"/>
                <a:gd name="T52" fmla="*/ 68 w 343"/>
                <a:gd name="T53" fmla="*/ 475 h 508"/>
                <a:gd name="T54" fmla="*/ 39 w 343"/>
                <a:gd name="T55" fmla="*/ 446 h 508"/>
                <a:gd name="T56" fmla="*/ 11 w 343"/>
                <a:gd name="T57" fmla="*/ 402 h 508"/>
                <a:gd name="T58" fmla="*/ 50 w 343"/>
                <a:gd name="T59" fmla="*/ 362 h 508"/>
                <a:gd name="T60" fmla="*/ 80 w 343"/>
                <a:gd name="T61" fmla="*/ 415 h 508"/>
                <a:gd name="T62" fmla="*/ 104 w 343"/>
                <a:gd name="T63" fmla="*/ 437 h 508"/>
                <a:gd name="T64" fmla="*/ 131 w 343"/>
                <a:gd name="T65" fmla="*/ 453 h 508"/>
                <a:gd name="T66" fmla="*/ 167 w 343"/>
                <a:gd name="T67" fmla="*/ 460 h 508"/>
                <a:gd name="T68" fmla="*/ 192 w 343"/>
                <a:gd name="T69" fmla="*/ 460 h 508"/>
                <a:gd name="T70" fmla="*/ 227 w 343"/>
                <a:gd name="T71" fmla="*/ 454 h 508"/>
                <a:gd name="T72" fmla="*/ 254 w 343"/>
                <a:gd name="T73" fmla="*/ 441 h 508"/>
                <a:gd name="T74" fmla="*/ 272 w 343"/>
                <a:gd name="T75" fmla="*/ 423 h 508"/>
                <a:gd name="T76" fmla="*/ 284 w 343"/>
                <a:gd name="T77" fmla="*/ 400 h 508"/>
                <a:gd name="T78" fmla="*/ 288 w 343"/>
                <a:gd name="T79" fmla="*/ 373 h 508"/>
                <a:gd name="T80" fmla="*/ 284 w 343"/>
                <a:gd name="T81" fmla="*/ 351 h 508"/>
                <a:gd name="T82" fmla="*/ 270 w 343"/>
                <a:gd name="T83" fmla="*/ 324 h 508"/>
                <a:gd name="T84" fmla="*/ 244 w 343"/>
                <a:gd name="T85" fmla="*/ 302 h 508"/>
                <a:gd name="T86" fmla="*/ 150 w 343"/>
                <a:gd name="T87" fmla="*/ 261 h 508"/>
                <a:gd name="T88" fmla="*/ 74 w 343"/>
                <a:gd name="T89" fmla="*/ 228 h 508"/>
                <a:gd name="T90" fmla="*/ 44 w 343"/>
                <a:gd name="T91" fmla="*/ 205 h 508"/>
                <a:gd name="T92" fmla="*/ 22 w 343"/>
                <a:gd name="T93" fmla="*/ 177 h 508"/>
                <a:gd name="T94" fmla="*/ 11 w 343"/>
                <a:gd name="T95" fmla="*/ 141 h 508"/>
                <a:gd name="T96" fmla="*/ 11 w 343"/>
                <a:gd name="T97" fmla="*/ 114 h 508"/>
                <a:gd name="T98" fmla="*/ 21 w 343"/>
                <a:gd name="T99" fmla="*/ 78 h 508"/>
                <a:gd name="T100" fmla="*/ 42 w 343"/>
                <a:gd name="T101" fmla="*/ 46 h 508"/>
                <a:gd name="T102" fmla="*/ 73 w 343"/>
                <a:gd name="T103" fmla="*/ 22 h 508"/>
                <a:gd name="T104" fmla="*/ 112 w 343"/>
                <a:gd name="T105" fmla="*/ 6 h 508"/>
                <a:gd name="T106" fmla="*/ 159 w 343"/>
                <a:gd name="T107" fmla="*/ 0 h 508"/>
                <a:gd name="T108" fmla="*/ 187 w 343"/>
                <a:gd name="T109" fmla="*/ 2 h 508"/>
                <a:gd name="T110" fmla="*/ 225 w 343"/>
                <a:gd name="T111" fmla="*/ 12 h 508"/>
                <a:gd name="T112" fmla="*/ 259 w 343"/>
                <a:gd name="T113" fmla="*/ 30 h 508"/>
                <a:gd name="T114" fmla="*/ 288 w 343"/>
                <a:gd name="T115" fmla="*/ 57 h 508"/>
                <a:gd name="T116" fmla="*/ 310 w 343"/>
                <a:gd name="T117" fmla="*/ 94 h 508"/>
                <a:gd name="T118" fmla="*/ 272 w 343"/>
                <a:gd name="T119" fmla="*/ 13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3" h="508">
                  <a:moveTo>
                    <a:pt x="272" y="132"/>
                  </a:moveTo>
                  <a:lnTo>
                    <a:pt x="272" y="132"/>
                  </a:lnTo>
                  <a:lnTo>
                    <a:pt x="266" y="115"/>
                  </a:lnTo>
                  <a:lnTo>
                    <a:pt x="258" y="100"/>
                  </a:lnTo>
                  <a:lnTo>
                    <a:pt x="253" y="91"/>
                  </a:lnTo>
                  <a:lnTo>
                    <a:pt x="247" y="85"/>
                  </a:lnTo>
                  <a:lnTo>
                    <a:pt x="241" y="78"/>
                  </a:lnTo>
                  <a:lnTo>
                    <a:pt x="235" y="72"/>
                  </a:lnTo>
                  <a:lnTo>
                    <a:pt x="226" y="67"/>
                  </a:lnTo>
                  <a:lnTo>
                    <a:pt x="219" y="61"/>
                  </a:lnTo>
                  <a:lnTo>
                    <a:pt x="210" y="57"/>
                  </a:lnTo>
                  <a:lnTo>
                    <a:pt x="201" y="53"/>
                  </a:lnTo>
                  <a:lnTo>
                    <a:pt x="191" y="51"/>
                  </a:lnTo>
                  <a:lnTo>
                    <a:pt x="180" y="49"/>
                  </a:lnTo>
                  <a:lnTo>
                    <a:pt x="169" y="47"/>
                  </a:lnTo>
                  <a:lnTo>
                    <a:pt x="157" y="46"/>
                  </a:lnTo>
                  <a:lnTo>
                    <a:pt x="157" y="46"/>
                  </a:lnTo>
                  <a:lnTo>
                    <a:pt x="138" y="47"/>
                  </a:lnTo>
                  <a:lnTo>
                    <a:pt x="119" y="52"/>
                  </a:lnTo>
                  <a:lnTo>
                    <a:pt x="111" y="55"/>
                  </a:lnTo>
                  <a:lnTo>
                    <a:pt x="104" y="58"/>
                  </a:lnTo>
                  <a:lnTo>
                    <a:pt x="96" y="62"/>
                  </a:lnTo>
                  <a:lnTo>
                    <a:pt x="90" y="67"/>
                  </a:lnTo>
                  <a:lnTo>
                    <a:pt x="84" y="72"/>
                  </a:lnTo>
                  <a:lnTo>
                    <a:pt x="79" y="78"/>
                  </a:lnTo>
                  <a:lnTo>
                    <a:pt x="76" y="84"/>
                  </a:lnTo>
                  <a:lnTo>
                    <a:pt x="72" y="91"/>
                  </a:lnTo>
                  <a:lnTo>
                    <a:pt x="70" y="98"/>
                  </a:lnTo>
                  <a:lnTo>
                    <a:pt x="67" y="106"/>
                  </a:lnTo>
                  <a:lnTo>
                    <a:pt x="66" y="114"/>
                  </a:lnTo>
                  <a:lnTo>
                    <a:pt x="65" y="124"/>
                  </a:lnTo>
                  <a:lnTo>
                    <a:pt x="65" y="124"/>
                  </a:lnTo>
                  <a:lnTo>
                    <a:pt x="66" y="134"/>
                  </a:lnTo>
                  <a:lnTo>
                    <a:pt x="68" y="142"/>
                  </a:lnTo>
                  <a:lnTo>
                    <a:pt x="72" y="151"/>
                  </a:lnTo>
                  <a:lnTo>
                    <a:pt x="77" y="158"/>
                  </a:lnTo>
                  <a:lnTo>
                    <a:pt x="83" y="165"/>
                  </a:lnTo>
                  <a:lnTo>
                    <a:pt x="90" y="172"/>
                  </a:lnTo>
                  <a:lnTo>
                    <a:pt x="99" y="179"/>
                  </a:lnTo>
                  <a:lnTo>
                    <a:pt x="108" y="183"/>
                  </a:lnTo>
                  <a:lnTo>
                    <a:pt x="129" y="194"/>
                  </a:lnTo>
                  <a:lnTo>
                    <a:pt x="152" y="205"/>
                  </a:lnTo>
                  <a:lnTo>
                    <a:pt x="203" y="223"/>
                  </a:lnTo>
                  <a:lnTo>
                    <a:pt x="230" y="234"/>
                  </a:lnTo>
                  <a:lnTo>
                    <a:pt x="254" y="245"/>
                  </a:lnTo>
                  <a:lnTo>
                    <a:pt x="278" y="259"/>
                  </a:lnTo>
                  <a:lnTo>
                    <a:pt x="289" y="266"/>
                  </a:lnTo>
                  <a:lnTo>
                    <a:pt x="299" y="273"/>
                  </a:lnTo>
                  <a:lnTo>
                    <a:pt x="309" y="282"/>
                  </a:lnTo>
                  <a:lnTo>
                    <a:pt x="317" y="291"/>
                  </a:lnTo>
                  <a:lnTo>
                    <a:pt x="324" y="301"/>
                  </a:lnTo>
                  <a:lnTo>
                    <a:pt x="330" y="311"/>
                  </a:lnTo>
                  <a:lnTo>
                    <a:pt x="335" y="323"/>
                  </a:lnTo>
                  <a:lnTo>
                    <a:pt x="339" y="335"/>
                  </a:lnTo>
                  <a:lnTo>
                    <a:pt x="341" y="349"/>
                  </a:lnTo>
                  <a:lnTo>
                    <a:pt x="343" y="363"/>
                  </a:lnTo>
                  <a:lnTo>
                    <a:pt x="343" y="363"/>
                  </a:lnTo>
                  <a:lnTo>
                    <a:pt x="343" y="377"/>
                  </a:lnTo>
                  <a:lnTo>
                    <a:pt x="340" y="390"/>
                  </a:lnTo>
                  <a:lnTo>
                    <a:pt x="338" y="403"/>
                  </a:lnTo>
                  <a:lnTo>
                    <a:pt x="334" y="415"/>
                  </a:lnTo>
                  <a:lnTo>
                    <a:pt x="329" y="428"/>
                  </a:lnTo>
                  <a:lnTo>
                    <a:pt x="323" y="440"/>
                  </a:lnTo>
                  <a:lnTo>
                    <a:pt x="316" y="452"/>
                  </a:lnTo>
                  <a:lnTo>
                    <a:pt x="306" y="462"/>
                  </a:lnTo>
                  <a:lnTo>
                    <a:pt x="296" y="472"/>
                  </a:lnTo>
                  <a:lnTo>
                    <a:pt x="284" y="481"/>
                  </a:lnTo>
                  <a:lnTo>
                    <a:pt x="271" y="488"/>
                  </a:lnTo>
                  <a:lnTo>
                    <a:pt x="255" y="496"/>
                  </a:lnTo>
                  <a:lnTo>
                    <a:pt x="238" y="500"/>
                  </a:lnTo>
                  <a:lnTo>
                    <a:pt x="220" y="504"/>
                  </a:lnTo>
                  <a:lnTo>
                    <a:pt x="199" y="506"/>
                  </a:lnTo>
                  <a:lnTo>
                    <a:pt x="176" y="508"/>
                  </a:lnTo>
                  <a:lnTo>
                    <a:pt x="176" y="508"/>
                  </a:lnTo>
                  <a:lnTo>
                    <a:pt x="157" y="506"/>
                  </a:lnTo>
                  <a:lnTo>
                    <a:pt x="139" y="504"/>
                  </a:lnTo>
                  <a:lnTo>
                    <a:pt x="123" y="500"/>
                  </a:lnTo>
                  <a:lnTo>
                    <a:pt x="107" y="496"/>
                  </a:lnTo>
                  <a:lnTo>
                    <a:pt x="93" y="489"/>
                  </a:lnTo>
                  <a:lnTo>
                    <a:pt x="80" y="482"/>
                  </a:lnTo>
                  <a:lnTo>
                    <a:pt x="68" y="475"/>
                  </a:lnTo>
                  <a:lnTo>
                    <a:pt x="57" y="465"/>
                  </a:lnTo>
                  <a:lnTo>
                    <a:pt x="48" y="455"/>
                  </a:lnTo>
                  <a:lnTo>
                    <a:pt x="39" y="446"/>
                  </a:lnTo>
                  <a:lnTo>
                    <a:pt x="31" y="435"/>
                  </a:lnTo>
                  <a:lnTo>
                    <a:pt x="23" y="424"/>
                  </a:lnTo>
                  <a:lnTo>
                    <a:pt x="11" y="402"/>
                  </a:lnTo>
                  <a:lnTo>
                    <a:pt x="0" y="379"/>
                  </a:lnTo>
                  <a:lnTo>
                    <a:pt x="50" y="362"/>
                  </a:lnTo>
                  <a:lnTo>
                    <a:pt x="50" y="362"/>
                  </a:lnTo>
                  <a:lnTo>
                    <a:pt x="59" y="380"/>
                  </a:lnTo>
                  <a:lnTo>
                    <a:pt x="68" y="398"/>
                  </a:lnTo>
                  <a:lnTo>
                    <a:pt x="80" y="415"/>
                  </a:lnTo>
                  <a:lnTo>
                    <a:pt x="88" y="424"/>
                  </a:lnTo>
                  <a:lnTo>
                    <a:pt x="95" y="431"/>
                  </a:lnTo>
                  <a:lnTo>
                    <a:pt x="104" y="437"/>
                  </a:lnTo>
                  <a:lnTo>
                    <a:pt x="112" y="443"/>
                  </a:lnTo>
                  <a:lnTo>
                    <a:pt x="122" y="448"/>
                  </a:lnTo>
                  <a:lnTo>
                    <a:pt x="131" y="453"/>
                  </a:lnTo>
                  <a:lnTo>
                    <a:pt x="142" y="457"/>
                  </a:lnTo>
                  <a:lnTo>
                    <a:pt x="153" y="459"/>
                  </a:lnTo>
                  <a:lnTo>
                    <a:pt x="167" y="460"/>
                  </a:lnTo>
                  <a:lnTo>
                    <a:pt x="179" y="462"/>
                  </a:lnTo>
                  <a:lnTo>
                    <a:pt x="179" y="462"/>
                  </a:lnTo>
                  <a:lnTo>
                    <a:pt x="192" y="460"/>
                  </a:lnTo>
                  <a:lnTo>
                    <a:pt x="204" y="459"/>
                  </a:lnTo>
                  <a:lnTo>
                    <a:pt x="216" y="457"/>
                  </a:lnTo>
                  <a:lnTo>
                    <a:pt x="227" y="454"/>
                  </a:lnTo>
                  <a:lnTo>
                    <a:pt x="237" y="451"/>
                  </a:lnTo>
                  <a:lnTo>
                    <a:pt x="246" y="446"/>
                  </a:lnTo>
                  <a:lnTo>
                    <a:pt x="254" y="441"/>
                  </a:lnTo>
                  <a:lnTo>
                    <a:pt x="261" y="436"/>
                  </a:lnTo>
                  <a:lnTo>
                    <a:pt x="267" y="430"/>
                  </a:lnTo>
                  <a:lnTo>
                    <a:pt x="272" y="423"/>
                  </a:lnTo>
                  <a:lnTo>
                    <a:pt x="277" y="415"/>
                  </a:lnTo>
                  <a:lnTo>
                    <a:pt x="281" y="407"/>
                  </a:lnTo>
                  <a:lnTo>
                    <a:pt x="284" y="400"/>
                  </a:lnTo>
                  <a:lnTo>
                    <a:pt x="287" y="391"/>
                  </a:lnTo>
                  <a:lnTo>
                    <a:pt x="288" y="381"/>
                  </a:lnTo>
                  <a:lnTo>
                    <a:pt x="288" y="373"/>
                  </a:lnTo>
                  <a:lnTo>
                    <a:pt x="288" y="373"/>
                  </a:lnTo>
                  <a:lnTo>
                    <a:pt x="287" y="361"/>
                  </a:lnTo>
                  <a:lnTo>
                    <a:pt x="284" y="351"/>
                  </a:lnTo>
                  <a:lnTo>
                    <a:pt x="281" y="341"/>
                  </a:lnTo>
                  <a:lnTo>
                    <a:pt x="276" y="332"/>
                  </a:lnTo>
                  <a:lnTo>
                    <a:pt x="270" y="324"/>
                  </a:lnTo>
                  <a:lnTo>
                    <a:pt x="263" y="316"/>
                  </a:lnTo>
                  <a:lnTo>
                    <a:pt x="254" y="310"/>
                  </a:lnTo>
                  <a:lnTo>
                    <a:pt x="244" y="302"/>
                  </a:lnTo>
                  <a:lnTo>
                    <a:pt x="224" y="291"/>
                  </a:lnTo>
                  <a:lnTo>
                    <a:pt x="201" y="281"/>
                  </a:lnTo>
                  <a:lnTo>
                    <a:pt x="150" y="261"/>
                  </a:lnTo>
                  <a:lnTo>
                    <a:pt x="123" y="251"/>
                  </a:lnTo>
                  <a:lnTo>
                    <a:pt x="99" y="240"/>
                  </a:lnTo>
                  <a:lnTo>
                    <a:pt x="74" y="228"/>
                  </a:lnTo>
                  <a:lnTo>
                    <a:pt x="63" y="221"/>
                  </a:lnTo>
                  <a:lnTo>
                    <a:pt x="54" y="214"/>
                  </a:lnTo>
                  <a:lnTo>
                    <a:pt x="44" y="205"/>
                  </a:lnTo>
                  <a:lnTo>
                    <a:pt x="36" y="197"/>
                  </a:lnTo>
                  <a:lnTo>
                    <a:pt x="28" y="188"/>
                  </a:lnTo>
                  <a:lnTo>
                    <a:pt x="22" y="177"/>
                  </a:lnTo>
                  <a:lnTo>
                    <a:pt x="17" y="166"/>
                  </a:lnTo>
                  <a:lnTo>
                    <a:pt x="14" y="154"/>
                  </a:lnTo>
                  <a:lnTo>
                    <a:pt x="11" y="141"/>
                  </a:lnTo>
                  <a:lnTo>
                    <a:pt x="10" y="128"/>
                  </a:lnTo>
                  <a:lnTo>
                    <a:pt x="10" y="128"/>
                  </a:lnTo>
                  <a:lnTo>
                    <a:pt x="11" y="114"/>
                  </a:lnTo>
                  <a:lnTo>
                    <a:pt x="14" y="102"/>
                  </a:lnTo>
                  <a:lnTo>
                    <a:pt x="16" y="89"/>
                  </a:lnTo>
                  <a:lnTo>
                    <a:pt x="21" y="78"/>
                  </a:lnTo>
                  <a:lnTo>
                    <a:pt x="27" y="67"/>
                  </a:lnTo>
                  <a:lnTo>
                    <a:pt x="34" y="56"/>
                  </a:lnTo>
                  <a:lnTo>
                    <a:pt x="42" y="46"/>
                  </a:lnTo>
                  <a:lnTo>
                    <a:pt x="51" y="38"/>
                  </a:lnTo>
                  <a:lnTo>
                    <a:pt x="61" y="29"/>
                  </a:lnTo>
                  <a:lnTo>
                    <a:pt x="73" y="22"/>
                  </a:lnTo>
                  <a:lnTo>
                    <a:pt x="85" y="16"/>
                  </a:lnTo>
                  <a:lnTo>
                    <a:pt x="99" y="10"/>
                  </a:lnTo>
                  <a:lnTo>
                    <a:pt x="112" y="6"/>
                  </a:lnTo>
                  <a:lnTo>
                    <a:pt x="127" y="2"/>
                  </a:lnTo>
                  <a:lnTo>
                    <a:pt x="142" y="1"/>
                  </a:lnTo>
                  <a:lnTo>
                    <a:pt x="159" y="0"/>
                  </a:lnTo>
                  <a:lnTo>
                    <a:pt x="159" y="0"/>
                  </a:lnTo>
                  <a:lnTo>
                    <a:pt x="173" y="1"/>
                  </a:lnTo>
                  <a:lnTo>
                    <a:pt x="187" y="2"/>
                  </a:lnTo>
                  <a:lnTo>
                    <a:pt x="199" y="5"/>
                  </a:lnTo>
                  <a:lnTo>
                    <a:pt x="213" y="7"/>
                  </a:lnTo>
                  <a:lnTo>
                    <a:pt x="225" y="12"/>
                  </a:lnTo>
                  <a:lnTo>
                    <a:pt x="237" y="17"/>
                  </a:lnTo>
                  <a:lnTo>
                    <a:pt x="248" y="23"/>
                  </a:lnTo>
                  <a:lnTo>
                    <a:pt x="259" y="30"/>
                  </a:lnTo>
                  <a:lnTo>
                    <a:pt x="270" y="39"/>
                  </a:lnTo>
                  <a:lnTo>
                    <a:pt x="278" y="47"/>
                  </a:lnTo>
                  <a:lnTo>
                    <a:pt x="288" y="57"/>
                  </a:lnTo>
                  <a:lnTo>
                    <a:pt x="295" y="68"/>
                  </a:lnTo>
                  <a:lnTo>
                    <a:pt x="304" y="80"/>
                  </a:lnTo>
                  <a:lnTo>
                    <a:pt x="310" y="94"/>
                  </a:lnTo>
                  <a:lnTo>
                    <a:pt x="316" y="107"/>
                  </a:lnTo>
                  <a:lnTo>
                    <a:pt x="322" y="121"/>
                  </a:lnTo>
                  <a:lnTo>
                    <a:pt x="27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60"/>
            <p:cNvSpPr>
              <a:spLocks noChangeArrowheads="1"/>
            </p:cNvSpPr>
            <p:nvPr userDrawn="1"/>
          </p:nvSpPr>
          <p:spPr bwMode="auto">
            <a:xfrm>
              <a:off x="6002" y="489"/>
              <a:ext cx="22" cy="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0966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F4B72A6-7D1C-2447-AFFF-3990819E2171}" type="datetimeFigureOut">
              <a:rPr lang="en-US" smtClean="0"/>
              <a:t>2/24/2025</a:t>
            </a:fld>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63A1453-5ABF-1C47-B471-998F5A1A5A65}" type="slidenum">
              <a:rPr lang="en-US" smtClean="0"/>
              <a:t>‹#›</a:t>
            </a:fld>
            <a:endParaRPr lang="en-US" dirty="0"/>
          </a:p>
        </p:txBody>
      </p:sp>
    </p:spTree>
    <p:extLst>
      <p:ext uri="{BB962C8B-B14F-4D97-AF65-F5344CB8AC3E}">
        <p14:creationId xmlns:p14="http://schemas.microsoft.com/office/powerpoint/2010/main" val="362565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red bar"/>
          <p:cNvGrpSpPr/>
          <p:nvPr/>
        </p:nvGrpSpPr>
        <p:grpSpPr>
          <a:xfrm>
            <a:off x="0" y="0"/>
            <a:ext cx="9144000" cy="325508"/>
            <a:chOff x="0" y="0"/>
            <a:chExt cx="9144000" cy="325508"/>
          </a:xfrm>
        </p:grpSpPr>
        <p:sp>
          <p:nvSpPr>
            <p:cNvPr id="16" name="Rectangle 15"/>
            <p:cNvSpPr/>
            <p:nvPr userDrawn="1"/>
          </p:nvSpPr>
          <p:spPr>
            <a:xfrm>
              <a:off x="0" y="0"/>
              <a:ext cx="9144000" cy="325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17" name="Group 16"/>
            <p:cNvGrpSpPr/>
            <p:nvPr userDrawn="1"/>
          </p:nvGrpSpPr>
          <p:grpSpPr>
            <a:xfrm>
              <a:off x="457200" y="99608"/>
              <a:ext cx="317869" cy="126290"/>
              <a:chOff x="5684231" y="4472390"/>
              <a:chExt cx="317869" cy="126290"/>
            </a:xfrm>
          </p:grpSpPr>
          <p:sp>
            <p:nvSpPr>
              <p:cNvPr id="18" name="Freeform 33"/>
              <p:cNvSpPr>
                <a:spLocks/>
              </p:cNvSpPr>
              <p:nvPr userDrawn="1"/>
            </p:nvSpPr>
            <p:spPr bwMode="auto">
              <a:xfrm>
                <a:off x="5684231" y="4472390"/>
                <a:ext cx="86298" cy="126290"/>
              </a:xfrm>
              <a:custGeom>
                <a:avLst/>
                <a:gdLst>
                  <a:gd name="T0" fmla="*/ 150 w 493"/>
                  <a:gd name="T1" fmla="*/ 517 h 721"/>
                  <a:gd name="T2" fmla="*/ 157 w 493"/>
                  <a:gd name="T3" fmla="*/ 553 h 721"/>
                  <a:gd name="T4" fmla="*/ 170 w 493"/>
                  <a:gd name="T5" fmla="*/ 577 h 721"/>
                  <a:gd name="T6" fmla="*/ 189 w 493"/>
                  <a:gd name="T7" fmla="*/ 593 h 721"/>
                  <a:gd name="T8" fmla="*/ 216 w 493"/>
                  <a:gd name="T9" fmla="*/ 601 h 721"/>
                  <a:gd name="T10" fmla="*/ 246 w 493"/>
                  <a:gd name="T11" fmla="*/ 604 h 721"/>
                  <a:gd name="T12" fmla="*/ 288 w 493"/>
                  <a:gd name="T13" fmla="*/ 599 h 721"/>
                  <a:gd name="T14" fmla="*/ 311 w 493"/>
                  <a:gd name="T15" fmla="*/ 588 h 721"/>
                  <a:gd name="T16" fmla="*/ 329 w 493"/>
                  <a:gd name="T17" fmla="*/ 570 h 721"/>
                  <a:gd name="T18" fmla="*/ 340 w 493"/>
                  <a:gd name="T19" fmla="*/ 542 h 721"/>
                  <a:gd name="T20" fmla="*/ 345 w 493"/>
                  <a:gd name="T21" fmla="*/ 504 h 721"/>
                  <a:gd name="T22" fmla="*/ 493 w 493"/>
                  <a:gd name="T23" fmla="*/ 487 h 721"/>
                  <a:gd name="T24" fmla="*/ 489 w 493"/>
                  <a:gd name="T25" fmla="*/ 547 h 721"/>
                  <a:gd name="T26" fmla="*/ 465 w 493"/>
                  <a:gd name="T27" fmla="*/ 618 h 721"/>
                  <a:gd name="T28" fmla="*/ 425 w 493"/>
                  <a:gd name="T29" fmla="*/ 669 h 721"/>
                  <a:gd name="T30" fmla="*/ 368 w 493"/>
                  <a:gd name="T31" fmla="*/ 702 h 721"/>
                  <a:gd name="T32" fmla="*/ 299 w 493"/>
                  <a:gd name="T33" fmla="*/ 719 h 721"/>
                  <a:gd name="T34" fmla="*/ 246 w 493"/>
                  <a:gd name="T35" fmla="*/ 721 h 721"/>
                  <a:gd name="T36" fmla="*/ 170 w 493"/>
                  <a:gd name="T37" fmla="*/ 715 h 721"/>
                  <a:gd name="T38" fmla="*/ 106 w 493"/>
                  <a:gd name="T39" fmla="*/ 693 h 721"/>
                  <a:gd name="T40" fmla="*/ 53 w 493"/>
                  <a:gd name="T41" fmla="*/ 655 h 721"/>
                  <a:gd name="T42" fmla="*/ 18 w 493"/>
                  <a:gd name="T43" fmla="*/ 596 h 721"/>
                  <a:gd name="T44" fmla="*/ 1 w 493"/>
                  <a:gd name="T45" fmla="*/ 517 h 721"/>
                  <a:gd name="T46" fmla="*/ 0 w 493"/>
                  <a:gd name="T47" fmla="*/ 234 h 721"/>
                  <a:gd name="T48" fmla="*/ 11 w 493"/>
                  <a:gd name="T49" fmla="*/ 149 h 721"/>
                  <a:gd name="T50" fmla="*/ 40 w 493"/>
                  <a:gd name="T51" fmla="*/ 84 h 721"/>
                  <a:gd name="T52" fmla="*/ 86 w 493"/>
                  <a:gd name="T53" fmla="*/ 39 h 721"/>
                  <a:gd name="T54" fmla="*/ 147 w 493"/>
                  <a:gd name="T55" fmla="*/ 12 h 721"/>
                  <a:gd name="T56" fmla="*/ 220 w 493"/>
                  <a:gd name="T57" fmla="*/ 0 h 721"/>
                  <a:gd name="T58" fmla="*/ 273 w 493"/>
                  <a:gd name="T59" fmla="*/ 0 h 721"/>
                  <a:gd name="T60" fmla="*/ 346 w 493"/>
                  <a:gd name="T61" fmla="*/ 12 h 721"/>
                  <a:gd name="T62" fmla="*/ 408 w 493"/>
                  <a:gd name="T63" fmla="*/ 39 h 721"/>
                  <a:gd name="T64" fmla="*/ 454 w 493"/>
                  <a:gd name="T65" fmla="*/ 84 h 721"/>
                  <a:gd name="T66" fmla="*/ 483 w 493"/>
                  <a:gd name="T67" fmla="*/ 149 h 721"/>
                  <a:gd name="T68" fmla="*/ 493 w 493"/>
                  <a:gd name="T69" fmla="*/ 234 h 721"/>
                  <a:gd name="T70" fmla="*/ 345 w 493"/>
                  <a:gd name="T71" fmla="*/ 217 h 721"/>
                  <a:gd name="T72" fmla="*/ 342 w 493"/>
                  <a:gd name="T73" fmla="*/ 191 h 721"/>
                  <a:gd name="T74" fmla="*/ 334 w 493"/>
                  <a:gd name="T75" fmla="*/ 160 h 721"/>
                  <a:gd name="T76" fmla="*/ 318 w 493"/>
                  <a:gd name="T77" fmla="*/ 138 h 721"/>
                  <a:gd name="T78" fmla="*/ 296 w 493"/>
                  <a:gd name="T79" fmla="*/ 125 h 721"/>
                  <a:gd name="T80" fmla="*/ 268 w 493"/>
                  <a:gd name="T81" fmla="*/ 119 h 721"/>
                  <a:gd name="T82" fmla="*/ 226 w 493"/>
                  <a:gd name="T83" fmla="*/ 119 h 721"/>
                  <a:gd name="T84" fmla="*/ 198 w 493"/>
                  <a:gd name="T85" fmla="*/ 125 h 721"/>
                  <a:gd name="T86" fmla="*/ 176 w 493"/>
                  <a:gd name="T87" fmla="*/ 138 h 721"/>
                  <a:gd name="T88" fmla="*/ 160 w 493"/>
                  <a:gd name="T89" fmla="*/ 160 h 721"/>
                  <a:gd name="T90" fmla="*/ 152 w 493"/>
                  <a:gd name="T91" fmla="*/ 191 h 721"/>
                  <a:gd name="T92" fmla="*/ 149 w 493"/>
                  <a:gd name="T93" fmla="*/ 50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3" h="721">
                    <a:moveTo>
                      <a:pt x="149" y="504"/>
                    </a:moveTo>
                    <a:lnTo>
                      <a:pt x="149" y="504"/>
                    </a:lnTo>
                    <a:lnTo>
                      <a:pt x="150" y="517"/>
                    </a:lnTo>
                    <a:lnTo>
                      <a:pt x="152" y="531"/>
                    </a:lnTo>
                    <a:lnTo>
                      <a:pt x="153" y="542"/>
                    </a:lnTo>
                    <a:lnTo>
                      <a:pt x="157" y="553"/>
                    </a:lnTo>
                    <a:lnTo>
                      <a:pt x="160" y="561"/>
                    </a:lnTo>
                    <a:lnTo>
                      <a:pt x="165" y="570"/>
                    </a:lnTo>
                    <a:lnTo>
                      <a:pt x="170" y="577"/>
                    </a:lnTo>
                    <a:lnTo>
                      <a:pt x="176" y="583"/>
                    </a:lnTo>
                    <a:lnTo>
                      <a:pt x="182" y="588"/>
                    </a:lnTo>
                    <a:lnTo>
                      <a:pt x="189" y="593"/>
                    </a:lnTo>
                    <a:lnTo>
                      <a:pt x="198" y="596"/>
                    </a:lnTo>
                    <a:lnTo>
                      <a:pt x="206" y="599"/>
                    </a:lnTo>
                    <a:lnTo>
                      <a:pt x="216" y="601"/>
                    </a:lnTo>
                    <a:lnTo>
                      <a:pt x="226" y="602"/>
                    </a:lnTo>
                    <a:lnTo>
                      <a:pt x="246" y="604"/>
                    </a:lnTo>
                    <a:lnTo>
                      <a:pt x="246" y="604"/>
                    </a:lnTo>
                    <a:lnTo>
                      <a:pt x="268" y="602"/>
                    </a:lnTo>
                    <a:lnTo>
                      <a:pt x="278" y="601"/>
                    </a:lnTo>
                    <a:lnTo>
                      <a:pt x="288" y="599"/>
                    </a:lnTo>
                    <a:lnTo>
                      <a:pt x="296" y="596"/>
                    </a:lnTo>
                    <a:lnTo>
                      <a:pt x="303" y="593"/>
                    </a:lnTo>
                    <a:lnTo>
                      <a:pt x="311" y="588"/>
                    </a:lnTo>
                    <a:lnTo>
                      <a:pt x="318" y="583"/>
                    </a:lnTo>
                    <a:lnTo>
                      <a:pt x="324" y="577"/>
                    </a:lnTo>
                    <a:lnTo>
                      <a:pt x="329" y="570"/>
                    </a:lnTo>
                    <a:lnTo>
                      <a:pt x="334" y="561"/>
                    </a:lnTo>
                    <a:lnTo>
                      <a:pt x="337" y="553"/>
                    </a:lnTo>
                    <a:lnTo>
                      <a:pt x="340" y="542"/>
                    </a:lnTo>
                    <a:lnTo>
                      <a:pt x="342" y="531"/>
                    </a:lnTo>
                    <a:lnTo>
                      <a:pt x="343" y="517"/>
                    </a:lnTo>
                    <a:lnTo>
                      <a:pt x="345" y="504"/>
                    </a:lnTo>
                    <a:lnTo>
                      <a:pt x="345" y="457"/>
                    </a:lnTo>
                    <a:lnTo>
                      <a:pt x="493" y="457"/>
                    </a:lnTo>
                    <a:lnTo>
                      <a:pt x="493" y="487"/>
                    </a:lnTo>
                    <a:lnTo>
                      <a:pt x="493" y="487"/>
                    </a:lnTo>
                    <a:lnTo>
                      <a:pt x="491" y="517"/>
                    </a:lnTo>
                    <a:lnTo>
                      <a:pt x="489" y="547"/>
                    </a:lnTo>
                    <a:lnTo>
                      <a:pt x="483" y="572"/>
                    </a:lnTo>
                    <a:lnTo>
                      <a:pt x="475" y="596"/>
                    </a:lnTo>
                    <a:lnTo>
                      <a:pt x="465" y="618"/>
                    </a:lnTo>
                    <a:lnTo>
                      <a:pt x="454" y="636"/>
                    </a:lnTo>
                    <a:lnTo>
                      <a:pt x="439" y="655"/>
                    </a:lnTo>
                    <a:lnTo>
                      <a:pt x="425" y="669"/>
                    </a:lnTo>
                    <a:lnTo>
                      <a:pt x="408" y="683"/>
                    </a:lnTo>
                    <a:lnTo>
                      <a:pt x="388" y="693"/>
                    </a:lnTo>
                    <a:lnTo>
                      <a:pt x="368" y="702"/>
                    </a:lnTo>
                    <a:lnTo>
                      <a:pt x="346" y="709"/>
                    </a:lnTo>
                    <a:lnTo>
                      <a:pt x="323" y="715"/>
                    </a:lnTo>
                    <a:lnTo>
                      <a:pt x="299" y="719"/>
                    </a:lnTo>
                    <a:lnTo>
                      <a:pt x="273" y="721"/>
                    </a:lnTo>
                    <a:lnTo>
                      <a:pt x="246" y="721"/>
                    </a:lnTo>
                    <a:lnTo>
                      <a:pt x="246" y="721"/>
                    </a:lnTo>
                    <a:lnTo>
                      <a:pt x="220" y="721"/>
                    </a:lnTo>
                    <a:lnTo>
                      <a:pt x="194" y="719"/>
                    </a:lnTo>
                    <a:lnTo>
                      <a:pt x="170" y="715"/>
                    </a:lnTo>
                    <a:lnTo>
                      <a:pt x="147" y="709"/>
                    </a:lnTo>
                    <a:lnTo>
                      <a:pt x="125" y="702"/>
                    </a:lnTo>
                    <a:lnTo>
                      <a:pt x="106" y="693"/>
                    </a:lnTo>
                    <a:lnTo>
                      <a:pt x="86" y="683"/>
                    </a:lnTo>
                    <a:lnTo>
                      <a:pt x="69" y="669"/>
                    </a:lnTo>
                    <a:lnTo>
                      <a:pt x="53" y="655"/>
                    </a:lnTo>
                    <a:lnTo>
                      <a:pt x="40" y="636"/>
                    </a:lnTo>
                    <a:lnTo>
                      <a:pt x="28" y="618"/>
                    </a:lnTo>
                    <a:lnTo>
                      <a:pt x="18" y="596"/>
                    </a:lnTo>
                    <a:lnTo>
                      <a:pt x="11" y="572"/>
                    </a:lnTo>
                    <a:lnTo>
                      <a:pt x="5" y="547"/>
                    </a:lnTo>
                    <a:lnTo>
                      <a:pt x="1" y="517"/>
                    </a:lnTo>
                    <a:lnTo>
                      <a:pt x="0" y="487"/>
                    </a:lnTo>
                    <a:lnTo>
                      <a:pt x="0" y="234"/>
                    </a:lnTo>
                    <a:lnTo>
                      <a:pt x="0" y="234"/>
                    </a:lnTo>
                    <a:lnTo>
                      <a:pt x="1" y="204"/>
                    </a:lnTo>
                    <a:lnTo>
                      <a:pt x="5" y="175"/>
                    </a:lnTo>
                    <a:lnTo>
                      <a:pt x="11" y="149"/>
                    </a:lnTo>
                    <a:lnTo>
                      <a:pt x="18" y="125"/>
                    </a:lnTo>
                    <a:lnTo>
                      <a:pt x="28" y="103"/>
                    </a:lnTo>
                    <a:lnTo>
                      <a:pt x="40" y="84"/>
                    </a:lnTo>
                    <a:lnTo>
                      <a:pt x="53" y="67"/>
                    </a:lnTo>
                    <a:lnTo>
                      <a:pt x="69" y="52"/>
                    </a:lnTo>
                    <a:lnTo>
                      <a:pt x="86" y="39"/>
                    </a:lnTo>
                    <a:lnTo>
                      <a:pt x="106" y="28"/>
                    </a:lnTo>
                    <a:lnTo>
                      <a:pt x="125" y="19"/>
                    </a:lnTo>
                    <a:lnTo>
                      <a:pt x="147" y="12"/>
                    </a:lnTo>
                    <a:lnTo>
                      <a:pt x="170" y="6"/>
                    </a:lnTo>
                    <a:lnTo>
                      <a:pt x="194" y="2"/>
                    </a:lnTo>
                    <a:lnTo>
                      <a:pt x="220" y="0"/>
                    </a:lnTo>
                    <a:lnTo>
                      <a:pt x="246" y="0"/>
                    </a:lnTo>
                    <a:lnTo>
                      <a:pt x="246" y="0"/>
                    </a:lnTo>
                    <a:lnTo>
                      <a:pt x="273" y="0"/>
                    </a:lnTo>
                    <a:lnTo>
                      <a:pt x="299" y="2"/>
                    </a:lnTo>
                    <a:lnTo>
                      <a:pt x="323" y="6"/>
                    </a:lnTo>
                    <a:lnTo>
                      <a:pt x="346" y="12"/>
                    </a:lnTo>
                    <a:lnTo>
                      <a:pt x="368" y="19"/>
                    </a:lnTo>
                    <a:lnTo>
                      <a:pt x="388" y="28"/>
                    </a:lnTo>
                    <a:lnTo>
                      <a:pt x="408" y="39"/>
                    </a:lnTo>
                    <a:lnTo>
                      <a:pt x="425" y="52"/>
                    </a:lnTo>
                    <a:lnTo>
                      <a:pt x="439" y="67"/>
                    </a:lnTo>
                    <a:lnTo>
                      <a:pt x="454" y="84"/>
                    </a:lnTo>
                    <a:lnTo>
                      <a:pt x="465" y="103"/>
                    </a:lnTo>
                    <a:lnTo>
                      <a:pt x="475" y="125"/>
                    </a:lnTo>
                    <a:lnTo>
                      <a:pt x="483" y="149"/>
                    </a:lnTo>
                    <a:lnTo>
                      <a:pt x="489" y="175"/>
                    </a:lnTo>
                    <a:lnTo>
                      <a:pt x="491" y="204"/>
                    </a:lnTo>
                    <a:lnTo>
                      <a:pt x="493" y="234"/>
                    </a:lnTo>
                    <a:lnTo>
                      <a:pt x="493" y="237"/>
                    </a:lnTo>
                    <a:lnTo>
                      <a:pt x="345" y="237"/>
                    </a:lnTo>
                    <a:lnTo>
                      <a:pt x="345" y="217"/>
                    </a:lnTo>
                    <a:lnTo>
                      <a:pt x="345" y="217"/>
                    </a:lnTo>
                    <a:lnTo>
                      <a:pt x="343" y="203"/>
                    </a:lnTo>
                    <a:lnTo>
                      <a:pt x="342" y="191"/>
                    </a:lnTo>
                    <a:lnTo>
                      <a:pt x="340" y="180"/>
                    </a:lnTo>
                    <a:lnTo>
                      <a:pt x="337" y="169"/>
                    </a:lnTo>
                    <a:lnTo>
                      <a:pt x="334" y="160"/>
                    </a:lnTo>
                    <a:lnTo>
                      <a:pt x="329" y="152"/>
                    </a:lnTo>
                    <a:lnTo>
                      <a:pt x="324" y="145"/>
                    </a:lnTo>
                    <a:lnTo>
                      <a:pt x="318" y="138"/>
                    </a:lnTo>
                    <a:lnTo>
                      <a:pt x="311" y="134"/>
                    </a:lnTo>
                    <a:lnTo>
                      <a:pt x="303" y="129"/>
                    </a:lnTo>
                    <a:lnTo>
                      <a:pt x="296" y="125"/>
                    </a:lnTo>
                    <a:lnTo>
                      <a:pt x="288" y="123"/>
                    </a:lnTo>
                    <a:lnTo>
                      <a:pt x="278" y="120"/>
                    </a:lnTo>
                    <a:lnTo>
                      <a:pt x="268" y="119"/>
                    </a:lnTo>
                    <a:lnTo>
                      <a:pt x="246" y="118"/>
                    </a:lnTo>
                    <a:lnTo>
                      <a:pt x="246" y="118"/>
                    </a:lnTo>
                    <a:lnTo>
                      <a:pt x="226" y="119"/>
                    </a:lnTo>
                    <a:lnTo>
                      <a:pt x="216" y="120"/>
                    </a:lnTo>
                    <a:lnTo>
                      <a:pt x="206" y="123"/>
                    </a:lnTo>
                    <a:lnTo>
                      <a:pt x="198" y="125"/>
                    </a:lnTo>
                    <a:lnTo>
                      <a:pt x="189" y="129"/>
                    </a:lnTo>
                    <a:lnTo>
                      <a:pt x="182" y="134"/>
                    </a:lnTo>
                    <a:lnTo>
                      <a:pt x="176" y="138"/>
                    </a:lnTo>
                    <a:lnTo>
                      <a:pt x="170" y="145"/>
                    </a:lnTo>
                    <a:lnTo>
                      <a:pt x="165" y="152"/>
                    </a:lnTo>
                    <a:lnTo>
                      <a:pt x="160" y="160"/>
                    </a:lnTo>
                    <a:lnTo>
                      <a:pt x="157" y="169"/>
                    </a:lnTo>
                    <a:lnTo>
                      <a:pt x="153" y="180"/>
                    </a:lnTo>
                    <a:lnTo>
                      <a:pt x="152" y="191"/>
                    </a:lnTo>
                    <a:lnTo>
                      <a:pt x="150" y="203"/>
                    </a:lnTo>
                    <a:lnTo>
                      <a:pt x="149" y="217"/>
                    </a:lnTo>
                    <a:lnTo>
                      <a:pt x="149" y="5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0"/>
              <p:cNvSpPr>
                <a:spLocks/>
              </p:cNvSpPr>
              <p:nvPr userDrawn="1"/>
            </p:nvSpPr>
            <p:spPr bwMode="auto">
              <a:xfrm>
                <a:off x="5800016" y="4472390"/>
                <a:ext cx="88403" cy="126290"/>
              </a:xfrm>
              <a:custGeom>
                <a:avLst/>
                <a:gdLst>
                  <a:gd name="T0" fmla="*/ 353 w 504"/>
                  <a:gd name="T1" fmla="*/ 182 h 721"/>
                  <a:gd name="T2" fmla="*/ 324 w 504"/>
                  <a:gd name="T3" fmla="*/ 138 h 721"/>
                  <a:gd name="T4" fmla="*/ 304 w 504"/>
                  <a:gd name="T5" fmla="*/ 123 h 721"/>
                  <a:gd name="T6" fmla="*/ 281 w 504"/>
                  <a:gd name="T7" fmla="*/ 113 h 721"/>
                  <a:gd name="T8" fmla="*/ 254 w 504"/>
                  <a:gd name="T9" fmla="*/ 111 h 721"/>
                  <a:gd name="T10" fmla="*/ 219 w 504"/>
                  <a:gd name="T11" fmla="*/ 115 h 721"/>
                  <a:gd name="T12" fmla="*/ 198 w 504"/>
                  <a:gd name="T13" fmla="*/ 126 h 721"/>
                  <a:gd name="T14" fmla="*/ 184 w 504"/>
                  <a:gd name="T15" fmla="*/ 142 h 721"/>
                  <a:gd name="T16" fmla="*/ 174 w 504"/>
                  <a:gd name="T17" fmla="*/ 163 h 721"/>
                  <a:gd name="T18" fmla="*/ 171 w 504"/>
                  <a:gd name="T19" fmla="*/ 187 h 721"/>
                  <a:gd name="T20" fmla="*/ 180 w 504"/>
                  <a:gd name="T21" fmla="*/ 215 h 721"/>
                  <a:gd name="T22" fmla="*/ 202 w 504"/>
                  <a:gd name="T23" fmla="*/ 239 h 721"/>
                  <a:gd name="T24" fmla="*/ 249 w 504"/>
                  <a:gd name="T25" fmla="*/ 267 h 721"/>
                  <a:gd name="T26" fmla="*/ 369 w 504"/>
                  <a:gd name="T27" fmla="*/ 328 h 721"/>
                  <a:gd name="T28" fmla="*/ 427 w 504"/>
                  <a:gd name="T29" fmla="*/ 368 h 721"/>
                  <a:gd name="T30" fmla="*/ 464 w 504"/>
                  <a:gd name="T31" fmla="*/ 404 h 721"/>
                  <a:gd name="T32" fmla="*/ 491 w 504"/>
                  <a:gd name="T33" fmla="*/ 448 h 721"/>
                  <a:gd name="T34" fmla="*/ 504 w 504"/>
                  <a:gd name="T35" fmla="*/ 502 h 721"/>
                  <a:gd name="T36" fmla="*/ 504 w 504"/>
                  <a:gd name="T37" fmla="*/ 544 h 721"/>
                  <a:gd name="T38" fmla="*/ 488 w 504"/>
                  <a:gd name="T39" fmla="*/ 604 h 721"/>
                  <a:gd name="T40" fmla="*/ 454 w 504"/>
                  <a:gd name="T41" fmla="*/ 653 h 721"/>
                  <a:gd name="T42" fmla="*/ 403 w 504"/>
                  <a:gd name="T43" fmla="*/ 690 h 721"/>
                  <a:gd name="T44" fmla="*/ 336 w 504"/>
                  <a:gd name="T45" fmla="*/ 714 h 721"/>
                  <a:gd name="T46" fmla="*/ 255 w 504"/>
                  <a:gd name="T47" fmla="*/ 721 h 721"/>
                  <a:gd name="T48" fmla="*/ 211 w 504"/>
                  <a:gd name="T49" fmla="*/ 719 h 721"/>
                  <a:gd name="T50" fmla="*/ 151 w 504"/>
                  <a:gd name="T51" fmla="*/ 704 h 721"/>
                  <a:gd name="T52" fmla="*/ 97 w 504"/>
                  <a:gd name="T53" fmla="*/ 675 h 721"/>
                  <a:gd name="T54" fmla="*/ 52 w 504"/>
                  <a:gd name="T55" fmla="*/ 632 h 721"/>
                  <a:gd name="T56" fmla="*/ 18 w 504"/>
                  <a:gd name="T57" fmla="*/ 572 h 721"/>
                  <a:gd name="T58" fmla="*/ 147 w 504"/>
                  <a:gd name="T59" fmla="*/ 495 h 721"/>
                  <a:gd name="T60" fmla="*/ 156 w 504"/>
                  <a:gd name="T61" fmla="*/ 525 h 721"/>
                  <a:gd name="T62" fmla="*/ 173 w 504"/>
                  <a:gd name="T63" fmla="*/ 560 h 721"/>
                  <a:gd name="T64" fmla="*/ 196 w 504"/>
                  <a:gd name="T65" fmla="*/ 585 h 721"/>
                  <a:gd name="T66" fmla="*/ 220 w 504"/>
                  <a:gd name="T67" fmla="*/ 601 h 721"/>
                  <a:gd name="T68" fmla="*/ 247 w 504"/>
                  <a:gd name="T69" fmla="*/ 610 h 721"/>
                  <a:gd name="T70" fmla="*/ 264 w 504"/>
                  <a:gd name="T71" fmla="*/ 611 h 721"/>
                  <a:gd name="T72" fmla="*/ 292 w 504"/>
                  <a:gd name="T73" fmla="*/ 607 h 721"/>
                  <a:gd name="T74" fmla="*/ 315 w 504"/>
                  <a:gd name="T75" fmla="*/ 599 h 721"/>
                  <a:gd name="T76" fmla="*/ 334 w 504"/>
                  <a:gd name="T77" fmla="*/ 583 h 721"/>
                  <a:gd name="T78" fmla="*/ 349 w 504"/>
                  <a:gd name="T79" fmla="*/ 562 h 721"/>
                  <a:gd name="T80" fmla="*/ 355 w 504"/>
                  <a:gd name="T81" fmla="*/ 537 h 721"/>
                  <a:gd name="T82" fmla="*/ 355 w 504"/>
                  <a:gd name="T83" fmla="*/ 515 h 721"/>
                  <a:gd name="T84" fmla="*/ 341 w 504"/>
                  <a:gd name="T85" fmla="*/ 483 h 721"/>
                  <a:gd name="T86" fmla="*/ 315 w 504"/>
                  <a:gd name="T87" fmla="*/ 455 h 721"/>
                  <a:gd name="T88" fmla="*/ 250 w 504"/>
                  <a:gd name="T89" fmla="*/ 417 h 721"/>
                  <a:gd name="T90" fmla="*/ 128 w 504"/>
                  <a:gd name="T91" fmla="*/ 352 h 721"/>
                  <a:gd name="T92" fmla="*/ 86 w 504"/>
                  <a:gd name="T93" fmla="*/ 323 h 721"/>
                  <a:gd name="T94" fmla="*/ 52 w 504"/>
                  <a:gd name="T95" fmla="*/ 288 h 721"/>
                  <a:gd name="T96" fmla="*/ 31 w 504"/>
                  <a:gd name="T97" fmla="*/ 247 h 721"/>
                  <a:gd name="T98" fmla="*/ 22 w 504"/>
                  <a:gd name="T99" fmla="*/ 197 h 721"/>
                  <a:gd name="T100" fmla="*/ 26 w 504"/>
                  <a:gd name="T101" fmla="*/ 153 h 721"/>
                  <a:gd name="T102" fmla="*/ 45 w 504"/>
                  <a:gd name="T103" fmla="*/ 97 h 721"/>
                  <a:gd name="T104" fmla="*/ 82 w 504"/>
                  <a:gd name="T105" fmla="*/ 52 h 721"/>
                  <a:gd name="T106" fmla="*/ 134 w 504"/>
                  <a:gd name="T107" fmla="*/ 21 h 721"/>
                  <a:gd name="T108" fmla="*/ 202 w 504"/>
                  <a:gd name="T109" fmla="*/ 2 h 721"/>
                  <a:gd name="T110" fmla="*/ 256 w 504"/>
                  <a:gd name="T111" fmla="*/ 0 h 721"/>
                  <a:gd name="T112" fmla="*/ 326 w 504"/>
                  <a:gd name="T113" fmla="*/ 6 h 721"/>
                  <a:gd name="T114" fmla="*/ 384 w 504"/>
                  <a:gd name="T115" fmla="*/ 27 h 721"/>
                  <a:gd name="T116" fmla="*/ 431 w 504"/>
                  <a:gd name="T117" fmla="*/ 60 h 721"/>
                  <a:gd name="T118" fmla="*/ 468 w 504"/>
                  <a:gd name="T119" fmla="*/ 101 h 721"/>
                  <a:gd name="T120" fmla="*/ 492 w 504"/>
                  <a:gd name="T121" fmla="*/ 15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4" h="721">
                    <a:moveTo>
                      <a:pt x="363" y="205"/>
                    </a:moveTo>
                    <a:lnTo>
                      <a:pt x="363" y="205"/>
                    </a:lnTo>
                    <a:lnTo>
                      <a:pt x="353" y="182"/>
                    </a:lnTo>
                    <a:lnTo>
                      <a:pt x="343" y="162"/>
                    </a:lnTo>
                    <a:lnTo>
                      <a:pt x="330" y="146"/>
                    </a:lnTo>
                    <a:lnTo>
                      <a:pt x="324" y="138"/>
                    </a:lnTo>
                    <a:lnTo>
                      <a:pt x="318" y="132"/>
                    </a:lnTo>
                    <a:lnTo>
                      <a:pt x="311" y="128"/>
                    </a:lnTo>
                    <a:lnTo>
                      <a:pt x="304" y="123"/>
                    </a:lnTo>
                    <a:lnTo>
                      <a:pt x="296" y="119"/>
                    </a:lnTo>
                    <a:lnTo>
                      <a:pt x="289" y="115"/>
                    </a:lnTo>
                    <a:lnTo>
                      <a:pt x="281" y="113"/>
                    </a:lnTo>
                    <a:lnTo>
                      <a:pt x="272" y="112"/>
                    </a:lnTo>
                    <a:lnTo>
                      <a:pt x="254" y="111"/>
                    </a:lnTo>
                    <a:lnTo>
                      <a:pt x="254" y="111"/>
                    </a:lnTo>
                    <a:lnTo>
                      <a:pt x="235" y="112"/>
                    </a:lnTo>
                    <a:lnTo>
                      <a:pt x="226" y="113"/>
                    </a:lnTo>
                    <a:lnTo>
                      <a:pt x="219" y="115"/>
                    </a:lnTo>
                    <a:lnTo>
                      <a:pt x="211" y="119"/>
                    </a:lnTo>
                    <a:lnTo>
                      <a:pt x="204" y="123"/>
                    </a:lnTo>
                    <a:lnTo>
                      <a:pt x="198" y="126"/>
                    </a:lnTo>
                    <a:lnTo>
                      <a:pt x="192" y="131"/>
                    </a:lnTo>
                    <a:lnTo>
                      <a:pt x="187" y="136"/>
                    </a:lnTo>
                    <a:lnTo>
                      <a:pt x="184" y="142"/>
                    </a:lnTo>
                    <a:lnTo>
                      <a:pt x="180" y="148"/>
                    </a:lnTo>
                    <a:lnTo>
                      <a:pt x="176" y="155"/>
                    </a:lnTo>
                    <a:lnTo>
                      <a:pt x="174" y="163"/>
                    </a:lnTo>
                    <a:lnTo>
                      <a:pt x="173" y="170"/>
                    </a:lnTo>
                    <a:lnTo>
                      <a:pt x="171" y="187"/>
                    </a:lnTo>
                    <a:lnTo>
                      <a:pt x="171" y="187"/>
                    </a:lnTo>
                    <a:lnTo>
                      <a:pt x="173" y="197"/>
                    </a:lnTo>
                    <a:lnTo>
                      <a:pt x="175" y="206"/>
                    </a:lnTo>
                    <a:lnTo>
                      <a:pt x="180" y="215"/>
                    </a:lnTo>
                    <a:lnTo>
                      <a:pt x="186" y="223"/>
                    </a:lnTo>
                    <a:lnTo>
                      <a:pt x="193" y="231"/>
                    </a:lnTo>
                    <a:lnTo>
                      <a:pt x="202" y="239"/>
                    </a:lnTo>
                    <a:lnTo>
                      <a:pt x="211" y="247"/>
                    </a:lnTo>
                    <a:lnTo>
                      <a:pt x="224" y="254"/>
                    </a:lnTo>
                    <a:lnTo>
                      <a:pt x="249" y="267"/>
                    </a:lnTo>
                    <a:lnTo>
                      <a:pt x="277" y="282"/>
                    </a:lnTo>
                    <a:lnTo>
                      <a:pt x="338" y="312"/>
                    </a:lnTo>
                    <a:lnTo>
                      <a:pt x="369" y="328"/>
                    </a:lnTo>
                    <a:lnTo>
                      <a:pt x="400" y="347"/>
                    </a:lnTo>
                    <a:lnTo>
                      <a:pt x="413" y="357"/>
                    </a:lnTo>
                    <a:lnTo>
                      <a:pt x="427" y="368"/>
                    </a:lnTo>
                    <a:lnTo>
                      <a:pt x="440" y="379"/>
                    </a:lnTo>
                    <a:lnTo>
                      <a:pt x="453" y="391"/>
                    </a:lnTo>
                    <a:lnTo>
                      <a:pt x="464" y="404"/>
                    </a:lnTo>
                    <a:lnTo>
                      <a:pt x="474" y="418"/>
                    </a:lnTo>
                    <a:lnTo>
                      <a:pt x="482" y="432"/>
                    </a:lnTo>
                    <a:lnTo>
                      <a:pt x="491" y="448"/>
                    </a:lnTo>
                    <a:lnTo>
                      <a:pt x="497" y="465"/>
                    </a:lnTo>
                    <a:lnTo>
                      <a:pt x="500" y="482"/>
                    </a:lnTo>
                    <a:lnTo>
                      <a:pt x="504" y="502"/>
                    </a:lnTo>
                    <a:lnTo>
                      <a:pt x="504" y="521"/>
                    </a:lnTo>
                    <a:lnTo>
                      <a:pt x="504" y="521"/>
                    </a:lnTo>
                    <a:lnTo>
                      <a:pt x="504" y="544"/>
                    </a:lnTo>
                    <a:lnTo>
                      <a:pt x="500" y="565"/>
                    </a:lnTo>
                    <a:lnTo>
                      <a:pt x="495" y="584"/>
                    </a:lnTo>
                    <a:lnTo>
                      <a:pt x="488" y="604"/>
                    </a:lnTo>
                    <a:lnTo>
                      <a:pt x="478" y="622"/>
                    </a:lnTo>
                    <a:lnTo>
                      <a:pt x="468" y="638"/>
                    </a:lnTo>
                    <a:lnTo>
                      <a:pt x="454" y="653"/>
                    </a:lnTo>
                    <a:lnTo>
                      <a:pt x="438" y="667"/>
                    </a:lnTo>
                    <a:lnTo>
                      <a:pt x="421" y="679"/>
                    </a:lnTo>
                    <a:lnTo>
                      <a:pt x="403" y="690"/>
                    </a:lnTo>
                    <a:lnTo>
                      <a:pt x="383" y="700"/>
                    </a:lnTo>
                    <a:lnTo>
                      <a:pt x="361" y="708"/>
                    </a:lnTo>
                    <a:lnTo>
                      <a:pt x="336" y="714"/>
                    </a:lnTo>
                    <a:lnTo>
                      <a:pt x="311" y="718"/>
                    </a:lnTo>
                    <a:lnTo>
                      <a:pt x="284" y="721"/>
                    </a:lnTo>
                    <a:lnTo>
                      <a:pt x="255" y="721"/>
                    </a:lnTo>
                    <a:lnTo>
                      <a:pt x="255" y="721"/>
                    </a:lnTo>
                    <a:lnTo>
                      <a:pt x="233" y="721"/>
                    </a:lnTo>
                    <a:lnTo>
                      <a:pt x="211" y="719"/>
                    </a:lnTo>
                    <a:lnTo>
                      <a:pt x="191" y="715"/>
                    </a:lnTo>
                    <a:lnTo>
                      <a:pt x="170" y="710"/>
                    </a:lnTo>
                    <a:lnTo>
                      <a:pt x="151" y="704"/>
                    </a:lnTo>
                    <a:lnTo>
                      <a:pt x="133" y="696"/>
                    </a:lnTo>
                    <a:lnTo>
                      <a:pt x="114" y="686"/>
                    </a:lnTo>
                    <a:lnTo>
                      <a:pt x="97" y="675"/>
                    </a:lnTo>
                    <a:lnTo>
                      <a:pt x="82" y="662"/>
                    </a:lnTo>
                    <a:lnTo>
                      <a:pt x="67" y="647"/>
                    </a:lnTo>
                    <a:lnTo>
                      <a:pt x="52" y="632"/>
                    </a:lnTo>
                    <a:lnTo>
                      <a:pt x="40" y="613"/>
                    </a:lnTo>
                    <a:lnTo>
                      <a:pt x="28" y="594"/>
                    </a:lnTo>
                    <a:lnTo>
                      <a:pt x="18" y="572"/>
                    </a:lnTo>
                    <a:lnTo>
                      <a:pt x="9" y="549"/>
                    </a:lnTo>
                    <a:lnTo>
                      <a:pt x="0" y="525"/>
                    </a:lnTo>
                    <a:lnTo>
                      <a:pt x="147" y="495"/>
                    </a:lnTo>
                    <a:lnTo>
                      <a:pt x="147" y="495"/>
                    </a:lnTo>
                    <a:lnTo>
                      <a:pt x="151" y="511"/>
                    </a:lnTo>
                    <a:lnTo>
                      <a:pt x="156" y="525"/>
                    </a:lnTo>
                    <a:lnTo>
                      <a:pt x="160" y="538"/>
                    </a:lnTo>
                    <a:lnTo>
                      <a:pt x="167" y="549"/>
                    </a:lnTo>
                    <a:lnTo>
                      <a:pt x="173" y="560"/>
                    </a:lnTo>
                    <a:lnTo>
                      <a:pt x="180" y="570"/>
                    </a:lnTo>
                    <a:lnTo>
                      <a:pt x="187" y="578"/>
                    </a:lnTo>
                    <a:lnTo>
                      <a:pt x="196" y="585"/>
                    </a:lnTo>
                    <a:lnTo>
                      <a:pt x="203" y="591"/>
                    </a:lnTo>
                    <a:lnTo>
                      <a:pt x="211" y="596"/>
                    </a:lnTo>
                    <a:lnTo>
                      <a:pt x="220" y="601"/>
                    </a:lnTo>
                    <a:lnTo>
                      <a:pt x="228" y="605"/>
                    </a:lnTo>
                    <a:lnTo>
                      <a:pt x="238" y="607"/>
                    </a:lnTo>
                    <a:lnTo>
                      <a:pt x="247" y="610"/>
                    </a:lnTo>
                    <a:lnTo>
                      <a:pt x="255" y="611"/>
                    </a:lnTo>
                    <a:lnTo>
                      <a:pt x="264" y="611"/>
                    </a:lnTo>
                    <a:lnTo>
                      <a:pt x="264" y="611"/>
                    </a:lnTo>
                    <a:lnTo>
                      <a:pt x="273" y="611"/>
                    </a:lnTo>
                    <a:lnTo>
                      <a:pt x="282" y="610"/>
                    </a:lnTo>
                    <a:lnTo>
                      <a:pt x="292" y="607"/>
                    </a:lnTo>
                    <a:lnTo>
                      <a:pt x="300" y="605"/>
                    </a:lnTo>
                    <a:lnTo>
                      <a:pt x="307" y="602"/>
                    </a:lnTo>
                    <a:lnTo>
                      <a:pt x="315" y="599"/>
                    </a:lnTo>
                    <a:lnTo>
                      <a:pt x="322" y="594"/>
                    </a:lnTo>
                    <a:lnTo>
                      <a:pt x="329" y="589"/>
                    </a:lnTo>
                    <a:lnTo>
                      <a:pt x="334" y="583"/>
                    </a:lnTo>
                    <a:lnTo>
                      <a:pt x="340" y="577"/>
                    </a:lnTo>
                    <a:lnTo>
                      <a:pt x="344" y="570"/>
                    </a:lnTo>
                    <a:lnTo>
                      <a:pt x="349" y="562"/>
                    </a:lnTo>
                    <a:lnTo>
                      <a:pt x="351" y="555"/>
                    </a:lnTo>
                    <a:lnTo>
                      <a:pt x="353" y="547"/>
                    </a:lnTo>
                    <a:lnTo>
                      <a:pt x="355" y="537"/>
                    </a:lnTo>
                    <a:lnTo>
                      <a:pt x="355" y="527"/>
                    </a:lnTo>
                    <a:lnTo>
                      <a:pt x="355" y="527"/>
                    </a:lnTo>
                    <a:lnTo>
                      <a:pt x="355" y="515"/>
                    </a:lnTo>
                    <a:lnTo>
                      <a:pt x="351" y="504"/>
                    </a:lnTo>
                    <a:lnTo>
                      <a:pt x="347" y="493"/>
                    </a:lnTo>
                    <a:lnTo>
                      <a:pt x="341" y="483"/>
                    </a:lnTo>
                    <a:lnTo>
                      <a:pt x="333" y="474"/>
                    </a:lnTo>
                    <a:lnTo>
                      <a:pt x="324" y="464"/>
                    </a:lnTo>
                    <a:lnTo>
                      <a:pt x="315" y="455"/>
                    </a:lnTo>
                    <a:lnTo>
                      <a:pt x="304" y="447"/>
                    </a:lnTo>
                    <a:lnTo>
                      <a:pt x="278" y="431"/>
                    </a:lnTo>
                    <a:lnTo>
                      <a:pt x="250" y="417"/>
                    </a:lnTo>
                    <a:lnTo>
                      <a:pt x="188" y="386"/>
                    </a:lnTo>
                    <a:lnTo>
                      <a:pt x="158" y="369"/>
                    </a:lnTo>
                    <a:lnTo>
                      <a:pt x="128" y="352"/>
                    </a:lnTo>
                    <a:lnTo>
                      <a:pt x="113" y="344"/>
                    </a:lnTo>
                    <a:lnTo>
                      <a:pt x="100" y="334"/>
                    </a:lnTo>
                    <a:lnTo>
                      <a:pt x="86" y="323"/>
                    </a:lnTo>
                    <a:lnTo>
                      <a:pt x="74" y="312"/>
                    </a:lnTo>
                    <a:lnTo>
                      <a:pt x="63" y="301"/>
                    </a:lnTo>
                    <a:lnTo>
                      <a:pt x="52" y="288"/>
                    </a:lnTo>
                    <a:lnTo>
                      <a:pt x="44" y="276"/>
                    </a:lnTo>
                    <a:lnTo>
                      <a:pt x="37" y="261"/>
                    </a:lnTo>
                    <a:lnTo>
                      <a:pt x="31" y="247"/>
                    </a:lnTo>
                    <a:lnTo>
                      <a:pt x="26" y="231"/>
                    </a:lnTo>
                    <a:lnTo>
                      <a:pt x="23" y="214"/>
                    </a:lnTo>
                    <a:lnTo>
                      <a:pt x="22" y="197"/>
                    </a:lnTo>
                    <a:lnTo>
                      <a:pt x="22" y="197"/>
                    </a:lnTo>
                    <a:lnTo>
                      <a:pt x="23" y="174"/>
                    </a:lnTo>
                    <a:lnTo>
                      <a:pt x="26" y="153"/>
                    </a:lnTo>
                    <a:lnTo>
                      <a:pt x="31" y="134"/>
                    </a:lnTo>
                    <a:lnTo>
                      <a:pt x="37" y="114"/>
                    </a:lnTo>
                    <a:lnTo>
                      <a:pt x="45" y="97"/>
                    </a:lnTo>
                    <a:lnTo>
                      <a:pt x="56" y="81"/>
                    </a:lnTo>
                    <a:lnTo>
                      <a:pt x="67" y="66"/>
                    </a:lnTo>
                    <a:lnTo>
                      <a:pt x="82" y="52"/>
                    </a:lnTo>
                    <a:lnTo>
                      <a:pt x="97" y="40"/>
                    </a:lnTo>
                    <a:lnTo>
                      <a:pt x="114" y="30"/>
                    </a:lnTo>
                    <a:lnTo>
                      <a:pt x="134" y="21"/>
                    </a:lnTo>
                    <a:lnTo>
                      <a:pt x="154" y="13"/>
                    </a:lnTo>
                    <a:lnTo>
                      <a:pt x="177" y="7"/>
                    </a:lnTo>
                    <a:lnTo>
                      <a:pt x="202" y="2"/>
                    </a:lnTo>
                    <a:lnTo>
                      <a:pt x="228" y="0"/>
                    </a:lnTo>
                    <a:lnTo>
                      <a:pt x="256" y="0"/>
                    </a:lnTo>
                    <a:lnTo>
                      <a:pt x="256" y="0"/>
                    </a:lnTo>
                    <a:lnTo>
                      <a:pt x="281" y="0"/>
                    </a:lnTo>
                    <a:lnTo>
                      <a:pt x="304" y="2"/>
                    </a:lnTo>
                    <a:lnTo>
                      <a:pt x="326" y="6"/>
                    </a:lnTo>
                    <a:lnTo>
                      <a:pt x="346" y="12"/>
                    </a:lnTo>
                    <a:lnTo>
                      <a:pt x="366" y="19"/>
                    </a:lnTo>
                    <a:lnTo>
                      <a:pt x="384" y="27"/>
                    </a:lnTo>
                    <a:lnTo>
                      <a:pt x="401" y="36"/>
                    </a:lnTo>
                    <a:lnTo>
                      <a:pt x="417" y="47"/>
                    </a:lnTo>
                    <a:lnTo>
                      <a:pt x="431" y="60"/>
                    </a:lnTo>
                    <a:lnTo>
                      <a:pt x="444" y="72"/>
                    </a:lnTo>
                    <a:lnTo>
                      <a:pt x="457" y="86"/>
                    </a:lnTo>
                    <a:lnTo>
                      <a:pt x="468" y="101"/>
                    </a:lnTo>
                    <a:lnTo>
                      <a:pt x="476" y="117"/>
                    </a:lnTo>
                    <a:lnTo>
                      <a:pt x="485" y="134"/>
                    </a:lnTo>
                    <a:lnTo>
                      <a:pt x="492" y="152"/>
                    </a:lnTo>
                    <a:lnTo>
                      <a:pt x="497" y="170"/>
                    </a:lnTo>
                    <a:lnTo>
                      <a:pt x="363" y="20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6"/>
              <p:cNvSpPr>
                <a:spLocks noEditPoints="1"/>
              </p:cNvSpPr>
              <p:nvPr userDrawn="1"/>
            </p:nvSpPr>
            <p:spPr bwMode="auto">
              <a:xfrm>
                <a:off x="5917907" y="4472390"/>
                <a:ext cx="84193" cy="123133"/>
              </a:xfrm>
              <a:custGeom>
                <a:avLst/>
                <a:gdLst>
                  <a:gd name="T0" fmla="*/ 208 w 481"/>
                  <a:gd name="T1" fmla="*/ 0 h 702"/>
                  <a:gd name="T2" fmla="*/ 239 w 481"/>
                  <a:gd name="T3" fmla="*/ 0 h 702"/>
                  <a:gd name="T4" fmla="*/ 297 w 481"/>
                  <a:gd name="T5" fmla="*/ 7 h 702"/>
                  <a:gd name="T6" fmla="*/ 346 w 481"/>
                  <a:gd name="T7" fmla="*/ 20 h 702"/>
                  <a:gd name="T8" fmla="*/ 388 w 481"/>
                  <a:gd name="T9" fmla="*/ 41 h 702"/>
                  <a:gd name="T10" fmla="*/ 423 w 481"/>
                  <a:gd name="T11" fmla="*/ 70 h 702"/>
                  <a:gd name="T12" fmla="*/ 449 w 481"/>
                  <a:gd name="T13" fmla="*/ 108 h 702"/>
                  <a:gd name="T14" fmla="*/ 468 w 481"/>
                  <a:gd name="T15" fmla="*/ 154 h 702"/>
                  <a:gd name="T16" fmla="*/ 479 w 481"/>
                  <a:gd name="T17" fmla="*/ 211 h 702"/>
                  <a:gd name="T18" fmla="*/ 481 w 481"/>
                  <a:gd name="T19" fmla="*/ 459 h 702"/>
                  <a:gd name="T20" fmla="*/ 479 w 481"/>
                  <a:gd name="T21" fmla="*/ 490 h 702"/>
                  <a:gd name="T22" fmla="*/ 468 w 481"/>
                  <a:gd name="T23" fmla="*/ 547 h 702"/>
                  <a:gd name="T24" fmla="*/ 449 w 481"/>
                  <a:gd name="T25" fmla="*/ 594 h 702"/>
                  <a:gd name="T26" fmla="*/ 423 w 481"/>
                  <a:gd name="T27" fmla="*/ 631 h 702"/>
                  <a:gd name="T28" fmla="*/ 388 w 481"/>
                  <a:gd name="T29" fmla="*/ 660 h 702"/>
                  <a:gd name="T30" fmla="*/ 346 w 481"/>
                  <a:gd name="T31" fmla="*/ 681 h 702"/>
                  <a:gd name="T32" fmla="*/ 297 w 481"/>
                  <a:gd name="T33" fmla="*/ 694 h 702"/>
                  <a:gd name="T34" fmla="*/ 239 w 481"/>
                  <a:gd name="T35" fmla="*/ 702 h 702"/>
                  <a:gd name="T36" fmla="*/ 0 w 481"/>
                  <a:gd name="T37" fmla="*/ 702 h 702"/>
                  <a:gd name="T38" fmla="*/ 150 w 481"/>
                  <a:gd name="T39" fmla="*/ 584 h 702"/>
                  <a:gd name="T40" fmla="*/ 202 w 481"/>
                  <a:gd name="T41" fmla="*/ 584 h 702"/>
                  <a:gd name="T42" fmla="*/ 231 w 481"/>
                  <a:gd name="T43" fmla="*/ 581 h 702"/>
                  <a:gd name="T44" fmla="*/ 256 w 481"/>
                  <a:gd name="T45" fmla="*/ 577 h 702"/>
                  <a:gd name="T46" fmla="*/ 280 w 481"/>
                  <a:gd name="T47" fmla="*/ 567 h 702"/>
                  <a:gd name="T48" fmla="*/ 298 w 481"/>
                  <a:gd name="T49" fmla="*/ 552 h 702"/>
                  <a:gd name="T50" fmla="*/ 312 w 481"/>
                  <a:gd name="T51" fmla="*/ 534 h 702"/>
                  <a:gd name="T52" fmla="*/ 323 w 481"/>
                  <a:gd name="T53" fmla="*/ 510 h 702"/>
                  <a:gd name="T54" fmla="*/ 329 w 481"/>
                  <a:gd name="T55" fmla="*/ 479 h 702"/>
                  <a:gd name="T56" fmla="*/ 332 w 481"/>
                  <a:gd name="T57" fmla="*/ 443 h 702"/>
                  <a:gd name="T58" fmla="*/ 332 w 481"/>
                  <a:gd name="T59" fmla="*/ 258 h 702"/>
                  <a:gd name="T60" fmla="*/ 329 w 481"/>
                  <a:gd name="T61" fmla="*/ 223 h 702"/>
                  <a:gd name="T62" fmla="*/ 324 w 481"/>
                  <a:gd name="T63" fmla="*/ 194 h 702"/>
                  <a:gd name="T64" fmla="*/ 315 w 481"/>
                  <a:gd name="T65" fmla="*/ 170 h 702"/>
                  <a:gd name="T66" fmla="*/ 301 w 481"/>
                  <a:gd name="T67" fmla="*/ 150 h 702"/>
                  <a:gd name="T68" fmla="*/ 283 w 481"/>
                  <a:gd name="T69" fmla="*/ 136 h 702"/>
                  <a:gd name="T70" fmla="*/ 261 w 481"/>
                  <a:gd name="T71" fmla="*/ 126 h 702"/>
                  <a:gd name="T72" fmla="*/ 235 w 481"/>
                  <a:gd name="T73" fmla="*/ 120 h 702"/>
                  <a:gd name="T74" fmla="*/ 202 w 481"/>
                  <a:gd name="T75" fmla="*/ 118 h 702"/>
                  <a:gd name="T76" fmla="*/ 150 w 481"/>
                  <a:gd name="T77" fmla="*/ 584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1" h="702">
                    <a:moveTo>
                      <a:pt x="0" y="0"/>
                    </a:moveTo>
                    <a:lnTo>
                      <a:pt x="208" y="0"/>
                    </a:lnTo>
                    <a:lnTo>
                      <a:pt x="208" y="0"/>
                    </a:lnTo>
                    <a:lnTo>
                      <a:pt x="239" y="0"/>
                    </a:lnTo>
                    <a:lnTo>
                      <a:pt x="269" y="2"/>
                    </a:lnTo>
                    <a:lnTo>
                      <a:pt x="297" y="7"/>
                    </a:lnTo>
                    <a:lnTo>
                      <a:pt x="322" y="12"/>
                    </a:lnTo>
                    <a:lnTo>
                      <a:pt x="346" y="20"/>
                    </a:lnTo>
                    <a:lnTo>
                      <a:pt x="368" y="30"/>
                    </a:lnTo>
                    <a:lnTo>
                      <a:pt x="388" y="41"/>
                    </a:lnTo>
                    <a:lnTo>
                      <a:pt x="406" y="54"/>
                    </a:lnTo>
                    <a:lnTo>
                      <a:pt x="423" y="70"/>
                    </a:lnTo>
                    <a:lnTo>
                      <a:pt x="437" y="87"/>
                    </a:lnTo>
                    <a:lnTo>
                      <a:pt x="449" y="108"/>
                    </a:lnTo>
                    <a:lnTo>
                      <a:pt x="459" y="130"/>
                    </a:lnTo>
                    <a:lnTo>
                      <a:pt x="468" y="154"/>
                    </a:lnTo>
                    <a:lnTo>
                      <a:pt x="474" y="181"/>
                    </a:lnTo>
                    <a:lnTo>
                      <a:pt x="479" y="211"/>
                    </a:lnTo>
                    <a:lnTo>
                      <a:pt x="481" y="243"/>
                    </a:lnTo>
                    <a:lnTo>
                      <a:pt x="481" y="459"/>
                    </a:lnTo>
                    <a:lnTo>
                      <a:pt x="481" y="459"/>
                    </a:lnTo>
                    <a:lnTo>
                      <a:pt x="479" y="490"/>
                    </a:lnTo>
                    <a:lnTo>
                      <a:pt x="474" y="520"/>
                    </a:lnTo>
                    <a:lnTo>
                      <a:pt x="468" y="547"/>
                    </a:lnTo>
                    <a:lnTo>
                      <a:pt x="459" y="572"/>
                    </a:lnTo>
                    <a:lnTo>
                      <a:pt x="449" y="594"/>
                    </a:lnTo>
                    <a:lnTo>
                      <a:pt x="437" y="613"/>
                    </a:lnTo>
                    <a:lnTo>
                      <a:pt x="423" y="631"/>
                    </a:lnTo>
                    <a:lnTo>
                      <a:pt x="406" y="647"/>
                    </a:lnTo>
                    <a:lnTo>
                      <a:pt x="388" y="660"/>
                    </a:lnTo>
                    <a:lnTo>
                      <a:pt x="368" y="671"/>
                    </a:lnTo>
                    <a:lnTo>
                      <a:pt x="346" y="681"/>
                    </a:lnTo>
                    <a:lnTo>
                      <a:pt x="322" y="690"/>
                    </a:lnTo>
                    <a:lnTo>
                      <a:pt x="297" y="694"/>
                    </a:lnTo>
                    <a:lnTo>
                      <a:pt x="269" y="699"/>
                    </a:lnTo>
                    <a:lnTo>
                      <a:pt x="239" y="702"/>
                    </a:lnTo>
                    <a:lnTo>
                      <a:pt x="208" y="702"/>
                    </a:lnTo>
                    <a:lnTo>
                      <a:pt x="0" y="702"/>
                    </a:lnTo>
                    <a:lnTo>
                      <a:pt x="0" y="0"/>
                    </a:lnTo>
                    <a:close/>
                    <a:moveTo>
                      <a:pt x="150" y="584"/>
                    </a:moveTo>
                    <a:lnTo>
                      <a:pt x="202" y="584"/>
                    </a:lnTo>
                    <a:lnTo>
                      <a:pt x="202" y="584"/>
                    </a:lnTo>
                    <a:lnTo>
                      <a:pt x="216" y="583"/>
                    </a:lnTo>
                    <a:lnTo>
                      <a:pt x="231" y="581"/>
                    </a:lnTo>
                    <a:lnTo>
                      <a:pt x="244" y="579"/>
                    </a:lnTo>
                    <a:lnTo>
                      <a:pt x="256" y="577"/>
                    </a:lnTo>
                    <a:lnTo>
                      <a:pt x="269" y="572"/>
                    </a:lnTo>
                    <a:lnTo>
                      <a:pt x="280" y="567"/>
                    </a:lnTo>
                    <a:lnTo>
                      <a:pt x="289" y="560"/>
                    </a:lnTo>
                    <a:lnTo>
                      <a:pt x="298" y="552"/>
                    </a:lnTo>
                    <a:lnTo>
                      <a:pt x="305" y="544"/>
                    </a:lnTo>
                    <a:lnTo>
                      <a:pt x="312" y="534"/>
                    </a:lnTo>
                    <a:lnTo>
                      <a:pt x="318" y="522"/>
                    </a:lnTo>
                    <a:lnTo>
                      <a:pt x="323" y="510"/>
                    </a:lnTo>
                    <a:lnTo>
                      <a:pt x="327" y="495"/>
                    </a:lnTo>
                    <a:lnTo>
                      <a:pt x="329" y="479"/>
                    </a:lnTo>
                    <a:lnTo>
                      <a:pt x="330" y="462"/>
                    </a:lnTo>
                    <a:lnTo>
                      <a:pt x="332" y="443"/>
                    </a:lnTo>
                    <a:lnTo>
                      <a:pt x="332" y="258"/>
                    </a:lnTo>
                    <a:lnTo>
                      <a:pt x="332" y="258"/>
                    </a:lnTo>
                    <a:lnTo>
                      <a:pt x="332" y="240"/>
                    </a:lnTo>
                    <a:lnTo>
                      <a:pt x="329" y="223"/>
                    </a:lnTo>
                    <a:lnTo>
                      <a:pt x="328" y="209"/>
                    </a:lnTo>
                    <a:lnTo>
                      <a:pt x="324" y="194"/>
                    </a:lnTo>
                    <a:lnTo>
                      <a:pt x="321" y="182"/>
                    </a:lnTo>
                    <a:lnTo>
                      <a:pt x="315" y="170"/>
                    </a:lnTo>
                    <a:lnTo>
                      <a:pt x="309" y="160"/>
                    </a:lnTo>
                    <a:lnTo>
                      <a:pt x="301" y="150"/>
                    </a:lnTo>
                    <a:lnTo>
                      <a:pt x="293" y="143"/>
                    </a:lnTo>
                    <a:lnTo>
                      <a:pt x="283" y="136"/>
                    </a:lnTo>
                    <a:lnTo>
                      <a:pt x="273" y="131"/>
                    </a:lnTo>
                    <a:lnTo>
                      <a:pt x="261" y="126"/>
                    </a:lnTo>
                    <a:lnTo>
                      <a:pt x="248" y="122"/>
                    </a:lnTo>
                    <a:lnTo>
                      <a:pt x="235" y="120"/>
                    </a:lnTo>
                    <a:lnTo>
                      <a:pt x="219" y="119"/>
                    </a:lnTo>
                    <a:lnTo>
                      <a:pt x="202" y="118"/>
                    </a:lnTo>
                    <a:lnTo>
                      <a:pt x="150" y="118"/>
                    </a:lnTo>
                    <a:lnTo>
                      <a:pt x="150" y="5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title"/>
          <p:cNvSpPr>
            <a:spLocks noGrp="1"/>
          </p:cNvSpPr>
          <p:nvPr>
            <p:ph type="title"/>
          </p:nvPr>
        </p:nvSpPr>
        <p:spPr>
          <a:xfrm>
            <a:off x="457200" y="482034"/>
            <a:ext cx="8229600" cy="650806"/>
          </a:xfrm>
          <a:prstGeom prst="rect">
            <a:avLst/>
          </a:prstGeom>
        </p:spPr>
        <p:txBody>
          <a:bodyPr vert="horz" lIns="0" tIns="0" rIns="0" bIns="0" rtlCol="0" anchor="b" anchorCtr="0">
            <a:normAutofit/>
          </a:bodyPr>
          <a:lstStyle/>
          <a:p>
            <a:pPr lvl="0" algn="l"/>
            <a:r>
              <a:rPr lang="en-US"/>
              <a:t>Click to edit Master title style</a:t>
            </a:r>
          </a:p>
        </p:txBody>
      </p:sp>
    </p:spTree>
    <p:extLst>
      <p:ext uri="{BB962C8B-B14F-4D97-AF65-F5344CB8AC3E}">
        <p14:creationId xmlns:p14="http://schemas.microsoft.com/office/powerpoint/2010/main" val="10336649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7" r:id="rId4"/>
    <p:sldLayoutId id="2147483672" r:id="rId5"/>
    <p:sldLayoutId id="2147483661" r:id="rId6"/>
    <p:sldLayoutId id="214748367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lang="en-US" sz="28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athroom, tub, bathtub, tiled&#10;&#10;Description automatically generated">
            <a:extLst>
              <a:ext uri="{FF2B5EF4-FFF2-40B4-BE49-F238E27FC236}">
                <a16:creationId xmlns:a16="http://schemas.microsoft.com/office/drawing/2014/main" id="{7404D126-61D7-57C0-389F-A6B255C32182}"/>
              </a:ext>
            </a:extLst>
          </p:cNvPr>
          <p:cNvPicPr>
            <a:picLocks noChangeAspect="1"/>
          </p:cNvPicPr>
          <p:nvPr/>
        </p:nvPicPr>
        <p:blipFill rotWithShape="1">
          <a:blip r:embed="rId3"/>
          <a:srcRect b="7328"/>
          <a:stretch/>
        </p:blipFill>
        <p:spPr>
          <a:xfrm>
            <a:off x="630" y="0"/>
            <a:ext cx="9143999" cy="5143499"/>
          </a:xfrm>
          <a:prstGeom prst="rect">
            <a:avLst/>
          </a:prstGeom>
        </p:spPr>
      </p:pic>
      <p:pic>
        <p:nvPicPr>
          <p:cNvPr id="8" name="Picture 7" descr="Shape, rectangle&#10;&#10;Description automatically generated">
            <a:extLst>
              <a:ext uri="{FF2B5EF4-FFF2-40B4-BE49-F238E27FC236}">
                <a16:creationId xmlns:a16="http://schemas.microsoft.com/office/drawing/2014/main" id="{81364EDF-47D8-9C83-5E50-728E7599CDAF}"/>
              </a:ext>
            </a:extLst>
          </p:cNvPr>
          <p:cNvPicPr>
            <a:picLocks noChangeAspect="1"/>
          </p:cNvPicPr>
          <p:nvPr/>
        </p:nvPicPr>
        <p:blipFill>
          <a:blip r:embed="rId4"/>
          <a:stretch>
            <a:fillRect/>
          </a:stretch>
        </p:blipFill>
        <p:spPr>
          <a:xfrm>
            <a:off x="-7119" y="0"/>
            <a:ext cx="9144000" cy="1457084"/>
          </a:xfrm>
          <a:prstGeom prst="rect">
            <a:avLst/>
          </a:prstGeom>
        </p:spPr>
      </p:pic>
      <p:pic>
        <p:nvPicPr>
          <p:cNvPr id="9" name="Picture 8">
            <a:extLst>
              <a:ext uri="{FF2B5EF4-FFF2-40B4-BE49-F238E27FC236}">
                <a16:creationId xmlns:a16="http://schemas.microsoft.com/office/drawing/2014/main" id="{E6E20D42-F9B5-5DCD-279C-1EDF2C6B34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20" y="186743"/>
            <a:ext cx="3229761" cy="852237"/>
          </a:xfrm>
          <a:prstGeom prst="rect">
            <a:avLst/>
          </a:prstGeom>
        </p:spPr>
      </p:pic>
      <p:cxnSp>
        <p:nvCxnSpPr>
          <p:cNvPr id="10" name="Straight Connector 9">
            <a:extLst>
              <a:ext uri="{FF2B5EF4-FFF2-40B4-BE49-F238E27FC236}">
                <a16:creationId xmlns:a16="http://schemas.microsoft.com/office/drawing/2014/main" id="{5905A2DE-B8CA-718F-70AC-12F8530133BB}"/>
              </a:ext>
            </a:extLst>
          </p:cNvPr>
          <p:cNvCxnSpPr/>
          <p:nvPr/>
        </p:nvCxnSpPr>
        <p:spPr>
          <a:xfrm>
            <a:off x="-14868" y="1174595"/>
            <a:ext cx="92034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83D50F-D8BD-3ED7-DB5E-DB6650CC063D}"/>
              </a:ext>
            </a:extLst>
          </p:cNvPr>
          <p:cNvCxnSpPr/>
          <p:nvPr/>
        </p:nvCxnSpPr>
        <p:spPr>
          <a:xfrm>
            <a:off x="-30996" y="1174595"/>
            <a:ext cx="92034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4DF4E4-7BEA-A7AA-9720-E3BD3B72BB29}"/>
              </a:ext>
            </a:extLst>
          </p:cNvPr>
          <p:cNvSpPr>
            <a:spLocks noGrp="1"/>
          </p:cNvSpPr>
          <p:nvPr>
            <p:ph type="ctrTitle"/>
          </p:nvPr>
        </p:nvSpPr>
        <p:spPr>
          <a:xfrm>
            <a:off x="705173" y="2349191"/>
            <a:ext cx="7718155" cy="1131947"/>
          </a:xfrm>
        </p:spPr>
        <p:txBody>
          <a:bodyPr>
            <a:normAutofit/>
          </a:bodyPr>
          <a:lstStyle/>
          <a:p>
            <a:r>
              <a:rPr lang="en-US" sz="2800" b="1" dirty="0">
                <a:solidFill>
                  <a:srgbClr val="A2322E"/>
                </a:solidFill>
                <a:latin typeface="Arial" panose="020B0604020202020204" pitchFamily="34" charset="0"/>
              </a:rPr>
              <a:t>ETHICS AND RELATED ISSUES FOR CITY COUNCILMEMBERS</a:t>
            </a:r>
          </a:p>
        </p:txBody>
      </p:sp>
      <p:sp>
        <p:nvSpPr>
          <p:cNvPr id="3" name="TextBox 2">
            <a:extLst>
              <a:ext uri="{FF2B5EF4-FFF2-40B4-BE49-F238E27FC236}">
                <a16:creationId xmlns:a16="http://schemas.microsoft.com/office/drawing/2014/main" id="{AEB54F67-B239-F081-CE8D-22D8B156DAC0}"/>
              </a:ext>
            </a:extLst>
          </p:cNvPr>
          <p:cNvSpPr txBox="1"/>
          <p:nvPr/>
        </p:nvSpPr>
        <p:spPr>
          <a:xfrm>
            <a:off x="6580094" y="4075953"/>
            <a:ext cx="2061882" cy="923330"/>
          </a:xfrm>
          <a:prstGeom prst="rect">
            <a:avLst/>
          </a:prstGeom>
          <a:noFill/>
        </p:spPr>
        <p:txBody>
          <a:bodyPr wrap="square" rtlCol="0">
            <a:spAutoFit/>
          </a:bodyPr>
          <a:lstStyle/>
          <a:p>
            <a:r>
              <a:rPr lang="en-US" dirty="0">
                <a:solidFill>
                  <a:srgbClr val="97312C"/>
                </a:solidFill>
              </a:rPr>
              <a:t>City of Blaine</a:t>
            </a:r>
          </a:p>
          <a:p>
            <a:r>
              <a:rPr lang="en-US" dirty="0">
                <a:solidFill>
                  <a:srgbClr val="97312C"/>
                </a:solidFill>
              </a:rPr>
              <a:t>Peter M. Ruffatto</a:t>
            </a:r>
          </a:p>
          <a:p>
            <a:r>
              <a:rPr lang="en-US" dirty="0">
                <a:solidFill>
                  <a:srgbClr val="97312C"/>
                </a:solidFill>
              </a:rPr>
              <a:t>February 24, 2025</a:t>
            </a:r>
          </a:p>
        </p:txBody>
      </p:sp>
    </p:spTree>
    <p:extLst>
      <p:ext uri="{BB962C8B-B14F-4D97-AF65-F5344CB8AC3E}">
        <p14:creationId xmlns:p14="http://schemas.microsoft.com/office/powerpoint/2010/main" val="410227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5780-0E1C-8E2F-8A84-ABC034C6F586}"/>
              </a:ext>
            </a:extLst>
          </p:cNvPr>
          <p:cNvSpPr>
            <a:spLocks noGrp="1"/>
          </p:cNvSpPr>
          <p:nvPr>
            <p:ph type="title"/>
          </p:nvPr>
        </p:nvSpPr>
        <p:spPr/>
        <p:txBody>
          <a:bodyPr/>
          <a:lstStyle/>
          <a:p>
            <a:pPr algn="ctr"/>
            <a:r>
              <a:rPr lang="en-US" b="1" dirty="0"/>
              <a:t>Stated Purpose of Municipal Ethics Statute</a:t>
            </a:r>
          </a:p>
        </p:txBody>
      </p:sp>
      <p:sp>
        <p:nvSpPr>
          <p:cNvPr id="3" name="Content Placeholder 2">
            <a:extLst>
              <a:ext uri="{FF2B5EF4-FFF2-40B4-BE49-F238E27FC236}">
                <a16:creationId xmlns:a16="http://schemas.microsoft.com/office/drawing/2014/main" id="{7E9F0A6F-4213-ED40-8D63-FBF9223C17B2}"/>
              </a:ext>
            </a:extLst>
          </p:cNvPr>
          <p:cNvSpPr>
            <a:spLocks noGrp="1"/>
          </p:cNvSpPr>
          <p:nvPr>
            <p:ph idx="1"/>
          </p:nvPr>
        </p:nvSpPr>
        <p:spPr/>
        <p:txBody>
          <a:bodyPr/>
          <a:lstStyle/>
          <a:p>
            <a:pPr marL="0" indent="0">
              <a:buNone/>
            </a:pPr>
            <a:r>
              <a:rPr lang="en-US" dirty="0"/>
              <a:t>It is the purpose and intent of this chapter to revise and make uniform the laws of this state concerning the transaction of business by municipal officers . . . in conflict with the proper performance of their duties in the public interest; and to promote the efficiency of local government by prohibiting certain instances and areas of conflict while at the same time sanctioning, under sufficient controls, certain other instances and areas of conflict wherein the private interest of the municipal officer is deemed to be only remote, </a:t>
            </a:r>
            <a:r>
              <a:rPr lang="en-US" u="sng" dirty="0"/>
              <a:t>to the end that, without sacrificing necessary public responsibility and enforceability in areas of significant and clearly conflicting interests, the selection of municipal officers may be made from a wider group of responsible citizens of the communities which they are called upon to serve</a:t>
            </a:r>
            <a:r>
              <a:rPr lang="en-US" dirty="0"/>
              <a:t>. </a:t>
            </a:r>
            <a:r>
              <a:rPr lang="en-US" sz="1200" dirty="0"/>
              <a:t>~ RCW 42.23.010</a:t>
            </a:r>
          </a:p>
        </p:txBody>
      </p:sp>
    </p:spTree>
    <p:extLst>
      <p:ext uri="{BB962C8B-B14F-4D97-AF65-F5344CB8AC3E}">
        <p14:creationId xmlns:p14="http://schemas.microsoft.com/office/powerpoint/2010/main" val="177054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Judicial Doctrine of Incompatible Offices</a:t>
            </a:r>
          </a:p>
        </p:txBody>
      </p:sp>
      <p:sp>
        <p:nvSpPr>
          <p:cNvPr id="3" name="Content Placeholder 2"/>
          <p:cNvSpPr>
            <a:spLocks noGrp="1"/>
          </p:cNvSpPr>
          <p:nvPr>
            <p:ph idx="1"/>
          </p:nvPr>
        </p:nvSpPr>
        <p:spPr>
          <a:xfrm>
            <a:off x="457200" y="1307592"/>
            <a:ext cx="8229600" cy="3535070"/>
          </a:xfrm>
        </p:spPr>
        <p:txBody>
          <a:bodyPr/>
          <a:lstStyle/>
          <a:p>
            <a:pPr marL="228600" lvl="1">
              <a:spcBef>
                <a:spcPct val="50000"/>
              </a:spcBef>
              <a:buFont typeface="Arial" panose="020B0604020202020204" pitchFamily="34" charset="0"/>
              <a:buChar char="•"/>
              <a:defRPr/>
            </a:pPr>
            <a:r>
              <a:rPr lang="en-US" dirty="0">
                <a:solidFill>
                  <a:schemeClr val="tx2">
                    <a:lumMod val="50000"/>
                  </a:schemeClr>
                </a:solidFill>
              </a:rPr>
              <a:t>The same person may hold two or more public offices unless those offices are incompatible.</a:t>
            </a:r>
          </a:p>
          <a:p>
            <a:pPr marL="228600" lvl="1">
              <a:spcBef>
                <a:spcPct val="50000"/>
              </a:spcBef>
              <a:buFont typeface="Arial" panose="020B0604020202020204" pitchFamily="34" charset="0"/>
              <a:buChar char="•"/>
              <a:defRPr/>
            </a:pPr>
            <a:r>
              <a:rPr lang="en-US" dirty="0">
                <a:solidFill>
                  <a:schemeClr val="tx2">
                    <a:lumMod val="50000"/>
                  </a:schemeClr>
                </a:solidFill>
              </a:rPr>
              <a:t>Offices are incompatible when the nature and duties of the offices are such as to render it improper, from considerations of public policy, for one person to retain both.</a:t>
            </a:r>
          </a:p>
          <a:p>
            <a:pPr marL="228600" lvl="1">
              <a:spcBef>
                <a:spcPct val="50000"/>
              </a:spcBef>
              <a:buFont typeface="Arial" panose="020B0604020202020204" pitchFamily="34" charset="0"/>
              <a:buChar char="•"/>
              <a:defRPr/>
            </a:pPr>
            <a:r>
              <a:rPr lang="en-US" dirty="0">
                <a:solidFill>
                  <a:schemeClr val="tx2">
                    <a:lumMod val="50000"/>
                  </a:schemeClr>
                </a:solidFill>
              </a:rPr>
              <a:t>The question is whether the functions of the two are inherently inconsistent or repugnant, or whether the occupancy of both offices is detrimental to the public interest.</a:t>
            </a:r>
          </a:p>
          <a:p>
            <a:pPr marL="228600" lvl="1">
              <a:spcBef>
                <a:spcPct val="50000"/>
              </a:spcBef>
              <a:buFont typeface="Arial" panose="020B0604020202020204" pitchFamily="34" charset="0"/>
              <a:buChar char="•"/>
              <a:defRPr/>
            </a:pPr>
            <a:r>
              <a:rPr lang="en-US" dirty="0">
                <a:solidFill>
                  <a:schemeClr val="tx2">
                    <a:lumMod val="50000"/>
                  </a:schemeClr>
                </a:solidFill>
              </a:rPr>
              <a:t>To what entity does the official’s duty of loyalty lie?</a:t>
            </a:r>
          </a:p>
        </p:txBody>
      </p:sp>
    </p:spTree>
    <p:extLst>
      <p:ext uri="{BB962C8B-B14F-4D97-AF65-F5344CB8AC3E}">
        <p14:creationId xmlns:p14="http://schemas.microsoft.com/office/powerpoint/2010/main" val="21033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667A-4052-CAAC-1AB8-037348059B9C}"/>
              </a:ext>
            </a:extLst>
          </p:cNvPr>
          <p:cNvSpPr>
            <a:spLocks noGrp="1"/>
          </p:cNvSpPr>
          <p:nvPr>
            <p:ph type="title"/>
          </p:nvPr>
        </p:nvSpPr>
        <p:spPr/>
        <p:txBody>
          <a:bodyPr>
            <a:normAutofit/>
          </a:bodyPr>
          <a:lstStyle/>
          <a:p>
            <a:pPr algn="ctr"/>
            <a:r>
              <a:rPr lang="en-US" sz="2800" b="1" dirty="0">
                <a:latin typeface="Arial"/>
                <a:cs typeface="Arial"/>
              </a:rPr>
              <a:t>Appearance of Fairness Doctrine</a:t>
            </a:r>
          </a:p>
        </p:txBody>
      </p:sp>
      <p:sp>
        <p:nvSpPr>
          <p:cNvPr id="3" name="Content Placeholder 2">
            <a:extLst>
              <a:ext uri="{FF2B5EF4-FFF2-40B4-BE49-F238E27FC236}">
                <a16:creationId xmlns:a16="http://schemas.microsoft.com/office/drawing/2014/main" id="{D75C2987-3EB1-DFA4-3AAB-5D9A92FA35CC}"/>
              </a:ext>
            </a:extLst>
          </p:cNvPr>
          <p:cNvSpPr>
            <a:spLocks noGrp="1"/>
          </p:cNvSpPr>
          <p:nvPr>
            <p:ph idx="1"/>
          </p:nvPr>
        </p:nvSpPr>
        <p:spPr>
          <a:xfrm>
            <a:off x="982115" y="1195636"/>
            <a:ext cx="7886700" cy="2940775"/>
          </a:xfrm>
        </p:spPr>
        <p:txBody>
          <a:bodyPr vert="horz" lIns="91440" tIns="45720" rIns="91440" bIns="45720" rtlCol="0" anchor="t">
            <a:normAutofit/>
          </a:bodyPr>
          <a:lstStyle/>
          <a:p>
            <a:pPr marL="285750" indent="-285750" defTabSz="914400">
              <a:lnSpc>
                <a:spcPct val="100000"/>
              </a:lnSpc>
              <a:spcBef>
                <a:spcPts val="0"/>
              </a:spcBef>
              <a:spcAft>
                <a:spcPts val="1200"/>
              </a:spcAft>
              <a:buClr>
                <a:srgbClr val="97312C"/>
              </a:buClr>
              <a:defRPr/>
            </a:pPr>
            <a:endParaRPr lang="en-US" altLang="en-US" sz="1700" dirty="0">
              <a:solidFill>
                <a:srgbClr val="2F373A"/>
              </a:solidFill>
              <a:latin typeface="Arial"/>
              <a:cs typeface="Arial"/>
            </a:endParaRPr>
          </a:p>
          <a:p>
            <a:pPr defTabSz="914400">
              <a:defRPr/>
            </a:pPr>
            <a:r>
              <a:rPr lang="en-US" dirty="0">
                <a:solidFill>
                  <a:srgbClr val="000000"/>
                </a:solidFill>
                <a:latin typeface="Arial"/>
                <a:cs typeface="Arial"/>
              </a:rPr>
              <a:t>Applies to Quasi-Judicial Actions - Not Legislative Actions.</a:t>
            </a:r>
            <a:endParaRPr lang="en-US" dirty="0">
              <a:solidFill>
                <a:srgbClr val="000000"/>
              </a:solidFill>
              <a:cs typeface="Arial" panose="020B0604020202020204" pitchFamily="34" charset="0"/>
            </a:endParaRPr>
          </a:p>
          <a:p>
            <a:pPr defTabSz="914400">
              <a:defRPr/>
            </a:pPr>
            <a:r>
              <a:rPr lang="en-US" dirty="0">
                <a:solidFill>
                  <a:srgbClr val="000000"/>
                </a:solidFill>
                <a:latin typeface="Arial"/>
                <a:cs typeface="Arial"/>
              </a:rPr>
              <a:t>Hearing must be fair in substance </a:t>
            </a:r>
            <a:r>
              <a:rPr lang="en-US" u="sng" dirty="0">
                <a:solidFill>
                  <a:srgbClr val="000000"/>
                </a:solidFill>
                <a:latin typeface="Arial"/>
                <a:cs typeface="Arial"/>
              </a:rPr>
              <a:t>and in appearance</a:t>
            </a:r>
            <a:r>
              <a:rPr lang="en-US" dirty="0">
                <a:solidFill>
                  <a:srgbClr val="000000"/>
                </a:solidFill>
                <a:latin typeface="Arial"/>
                <a:cs typeface="Arial"/>
              </a:rPr>
              <a:t>.</a:t>
            </a:r>
            <a:endParaRPr lang="en-US" dirty="0">
              <a:solidFill>
                <a:srgbClr val="000000"/>
              </a:solidFill>
              <a:cs typeface="Arial" panose="020B0604020202020204" pitchFamily="34" charset="0"/>
            </a:endParaRPr>
          </a:p>
          <a:p>
            <a:pPr defTabSz="914400">
              <a:defRPr/>
            </a:pPr>
            <a:r>
              <a:rPr lang="en-US" u="sng" dirty="0">
                <a:solidFill>
                  <a:srgbClr val="000000"/>
                </a:solidFill>
                <a:latin typeface="Arial"/>
                <a:cs typeface="Arial"/>
              </a:rPr>
              <a:t>Councilmembers must be above reproach, open minded, objective, and free from entangling influences</a:t>
            </a:r>
            <a:r>
              <a:rPr lang="en-US" dirty="0">
                <a:solidFill>
                  <a:srgbClr val="000000"/>
                </a:solidFill>
                <a:latin typeface="Arial"/>
                <a:cs typeface="Arial"/>
              </a:rPr>
              <a:t>. Problematic interest does not have to be financial. </a:t>
            </a:r>
            <a:r>
              <a:rPr lang="en-US" sz="1400" dirty="0">
                <a:solidFill>
                  <a:srgbClr val="000000"/>
                </a:solidFill>
                <a:latin typeface="Arial"/>
                <a:cs typeface="Arial"/>
              </a:rPr>
              <a:t>~ Fleck v. King County</a:t>
            </a:r>
          </a:p>
          <a:p>
            <a:pPr defTabSz="914400">
              <a:defRPr/>
            </a:pPr>
            <a:r>
              <a:rPr lang="en-US" dirty="0">
                <a:solidFill>
                  <a:srgbClr val="000000"/>
                </a:solidFill>
                <a:latin typeface="Arial"/>
                <a:cs typeface="Arial"/>
              </a:rPr>
              <a:t>DOES NOT APPLY TO LEGISLATIVE OR ADMINSTRATIVE MATTERS.</a:t>
            </a:r>
          </a:p>
        </p:txBody>
      </p:sp>
    </p:spTree>
    <p:extLst>
      <p:ext uri="{BB962C8B-B14F-4D97-AF65-F5344CB8AC3E}">
        <p14:creationId xmlns:p14="http://schemas.microsoft.com/office/powerpoint/2010/main" val="257054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BCE9-3377-195C-BEC8-BFCCA4BF2080}"/>
              </a:ext>
            </a:extLst>
          </p:cNvPr>
          <p:cNvSpPr>
            <a:spLocks noGrp="1"/>
          </p:cNvSpPr>
          <p:nvPr>
            <p:ph type="title"/>
          </p:nvPr>
        </p:nvSpPr>
        <p:spPr>
          <a:xfrm>
            <a:off x="541800" y="482034"/>
            <a:ext cx="8060400" cy="650806"/>
          </a:xfrm>
        </p:spPr>
        <p:txBody>
          <a:bodyPr>
            <a:normAutofit fontScale="90000"/>
          </a:bodyPr>
          <a:lstStyle/>
          <a:p>
            <a:r>
              <a:rPr lang="en-US" sz="2800" b="1" dirty="0">
                <a:latin typeface="Arial"/>
                <a:cs typeface="Arial"/>
              </a:rPr>
              <a:t>Types of Actions – Appearance of Fairness Doctrine</a:t>
            </a:r>
          </a:p>
        </p:txBody>
      </p:sp>
      <p:sp>
        <p:nvSpPr>
          <p:cNvPr id="3" name="Content Placeholder 2">
            <a:extLst>
              <a:ext uri="{FF2B5EF4-FFF2-40B4-BE49-F238E27FC236}">
                <a16:creationId xmlns:a16="http://schemas.microsoft.com/office/drawing/2014/main" id="{E046D3B0-A4A8-0F7C-25C8-49909250BABB}"/>
              </a:ext>
            </a:extLst>
          </p:cNvPr>
          <p:cNvSpPr>
            <a:spLocks noGrp="1"/>
          </p:cNvSpPr>
          <p:nvPr>
            <p:ph idx="1"/>
          </p:nvPr>
        </p:nvSpPr>
        <p:spPr>
          <a:xfrm>
            <a:off x="800100" y="1328412"/>
            <a:ext cx="7886700" cy="3524387"/>
          </a:xfrm>
        </p:spPr>
        <p:txBody>
          <a:bodyPr vert="horz" lIns="91440" tIns="45720" rIns="91440" bIns="45720" rtlCol="0" anchor="t">
            <a:normAutofit fontScale="85000" lnSpcReduction="20000"/>
          </a:bodyPr>
          <a:lstStyle/>
          <a:p>
            <a:r>
              <a:rPr lang="en-US" altLang="en-US" sz="1700" b="1" dirty="0">
                <a:latin typeface="Arial"/>
                <a:cs typeface="Arial"/>
              </a:rPr>
              <a:t>Legislative</a:t>
            </a:r>
          </a:p>
          <a:p>
            <a:pPr lvl="1">
              <a:buSzPct val="85000"/>
              <a:buFont typeface="Wingdings" panose="020B0604020202020204" pitchFamily="34" charset="0"/>
              <a:buChar char="§"/>
            </a:pPr>
            <a:r>
              <a:rPr lang="en-US" altLang="en-US" sz="1700" dirty="0">
                <a:latin typeface="Arial"/>
                <a:cs typeface="Arial"/>
              </a:rPr>
              <a:t>Action Creating or Amending City Council Policy, City Code.</a:t>
            </a:r>
          </a:p>
          <a:p>
            <a:pPr lvl="1">
              <a:buSzPct val="85000"/>
              <a:buFont typeface="Wingdings" panose="020B0604020202020204" pitchFamily="34" charset="0"/>
              <a:buChar char="§"/>
            </a:pPr>
            <a:r>
              <a:rPr lang="en-US" altLang="en-US" sz="1700" dirty="0">
                <a:latin typeface="Arial"/>
                <a:cs typeface="Arial"/>
              </a:rPr>
              <a:t>Examples: City Comprehensive Plan, City Zoning Maps, City Zoning Code, Adopting a Budget, Street Vacations.</a:t>
            </a:r>
          </a:p>
          <a:p>
            <a:r>
              <a:rPr lang="en-US" altLang="en-US" sz="1700" b="1" dirty="0">
                <a:latin typeface="Arial"/>
                <a:cs typeface="Arial"/>
              </a:rPr>
              <a:t>Quasi-Judicial</a:t>
            </a:r>
          </a:p>
          <a:p>
            <a:pPr lvl="1">
              <a:buSzPct val="85000"/>
              <a:buFont typeface="Wingdings" panose="020B0604020202020204" pitchFamily="34" charset="0"/>
              <a:buChar char="§"/>
            </a:pPr>
            <a:r>
              <a:rPr lang="en-US" altLang="en-US" sz="1700" dirty="0">
                <a:latin typeface="Arial"/>
                <a:cs typeface="Arial"/>
              </a:rPr>
              <a:t>Decision Adjudicating Rights of a Party.</a:t>
            </a:r>
          </a:p>
          <a:p>
            <a:pPr lvl="1">
              <a:buSzPct val="85000"/>
              <a:buFont typeface="Wingdings" panose="020B0604020202020204" pitchFamily="34" charset="0"/>
              <a:buChar char="§"/>
            </a:pPr>
            <a:r>
              <a:rPr lang="en-US" altLang="en-US" sz="1700" dirty="0">
                <a:latin typeface="Arial"/>
                <a:cs typeface="Arial"/>
              </a:rPr>
              <a:t>Examples: permit applications and/or appeals; rezones or reclassifications of specific parcels of property; substantive appeals of threshold decisions under SEPA; subdivisions; street vacations; variances; conditional use permits.</a:t>
            </a:r>
          </a:p>
          <a:p>
            <a:r>
              <a:rPr lang="en-US" altLang="en-US" sz="1700" b="1" dirty="0">
                <a:latin typeface="Arial"/>
                <a:cs typeface="Arial"/>
              </a:rPr>
              <a:t>Administrative</a:t>
            </a:r>
          </a:p>
          <a:p>
            <a:pPr lvl="1">
              <a:buSzPct val="85000"/>
              <a:buFont typeface="Wingdings" panose="020B0604020202020204" pitchFamily="34" charset="0"/>
              <a:buChar char="§"/>
            </a:pPr>
            <a:r>
              <a:rPr lang="en-US" altLang="en-US" sz="1700" dirty="0">
                <a:latin typeface="Arial"/>
                <a:cs typeface="Arial"/>
              </a:rPr>
              <a:t>Typically, a Staff Action</a:t>
            </a:r>
          </a:p>
          <a:p>
            <a:pPr lvl="1">
              <a:buSzPct val="85000"/>
              <a:buFont typeface="Wingdings" panose="020B0604020202020204" pitchFamily="34" charset="0"/>
              <a:buChar char="§"/>
            </a:pPr>
            <a:r>
              <a:rPr lang="en-US" altLang="en-US" sz="1700" dirty="0">
                <a:latin typeface="Arial"/>
                <a:cs typeface="Arial"/>
              </a:rPr>
              <a:t>Example: Issuance of Building Permit.</a:t>
            </a:r>
          </a:p>
          <a:p>
            <a:endParaRPr lang="en-US" dirty="0"/>
          </a:p>
        </p:txBody>
      </p:sp>
    </p:spTree>
    <p:extLst>
      <p:ext uri="{BB962C8B-B14F-4D97-AF65-F5344CB8AC3E}">
        <p14:creationId xmlns:p14="http://schemas.microsoft.com/office/powerpoint/2010/main" val="142149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F20D-E987-32C7-4DC7-96F7B0296AB4}"/>
              </a:ext>
            </a:extLst>
          </p:cNvPr>
          <p:cNvSpPr>
            <a:spLocks noGrp="1"/>
          </p:cNvSpPr>
          <p:nvPr>
            <p:ph type="title"/>
          </p:nvPr>
        </p:nvSpPr>
        <p:spPr/>
        <p:txBody>
          <a:bodyPr>
            <a:normAutofit/>
          </a:bodyPr>
          <a:lstStyle/>
          <a:p>
            <a:r>
              <a:rPr lang="en-US" b="1" dirty="0"/>
              <a:t>Appearance of Fairness – Entangling Influences</a:t>
            </a:r>
          </a:p>
        </p:txBody>
      </p:sp>
      <p:sp>
        <p:nvSpPr>
          <p:cNvPr id="3" name="Content Placeholder 2">
            <a:extLst>
              <a:ext uri="{FF2B5EF4-FFF2-40B4-BE49-F238E27FC236}">
                <a16:creationId xmlns:a16="http://schemas.microsoft.com/office/drawing/2014/main" id="{DCFBC9EC-677D-FD8D-7048-B01166B71A1C}"/>
              </a:ext>
            </a:extLst>
          </p:cNvPr>
          <p:cNvSpPr>
            <a:spLocks noGrp="1"/>
          </p:cNvSpPr>
          <p:nvPr>
            <p:ph idx="1"/>
          </p:nvPr>
        </p:nvSpPr>
        <p:spPr/>
        <p:txBody>
          <a:bodyPr/>
          <a:lstStyle/>
          <a:p>
            <a:pPr marL="0" indent="0">
              <a:buNone/>
            </a:pPr>
            <a:r>
              <a:rPr lang="en-US" b="1" dirty="0"/>
              <a:t>Specific influences may include (examples):</a:t>
            </a:r>
          </a:p>
          <a:p>
            <a:r>
              <a:rPr lang="en-US" dirty="0"/>
              <a:t>Identifiable Councilmember interest</a:t>
            </a:r>
          </a:p>
          <a:p>
            <a:r>
              <a:rPr lang="en-US" dirty="0"/>
              <a:t>Councilmember business or business associate linkage</a:t>
            </a:r>
          </a:p>
          <a:p>
            <a:r>
              <a:rPr lang="en-US" dirty="0"/>
              <a:t>Member of Councilmember’s immediate family with interest</a:t>
            </a:r>
          </a:p>
          <a:p>
            <a:r>
              <a:rPr lang="en-US" dirty="0"/>
              <a:t>Ownership of property in the vicinity of subject property</a:t>
            </a:r>
          </a:p>
          <a:p>
            <a:r>
              <a:rPr lang="en-US" dirty="0"/>
              <a:t>Business dealings with proponents before or after the hearing</a:t>
            </a:r>
          </a:p>
          <a:p>
            <a:r>
              <a:rPr lang="en-US" dirty="0"/>
              <a:t>Announced predisposition</a:t>
            </a:r>
          </a:p>
          <a:p>
            <a:r>
              <a:rPr lang="en-US" dirty="0"/>
              <a:t>Ex Parte communications – see below</a:t>
            </a:r>
          </a:p>
          <a:p>
            <a:endParaRPr lang="en-US" dirty="0"/>
          </a:p>
        </p:txBody>
      </p:sp>
    </p:spTree>
    <p:extLst>
      <p:ext uri="{BB962C8B-B14F-4D97-AF65-F5344CB8AC3E}">
        <p14:creationId xmlns:p14="http://schemas.microsoft.com/office/powerpoint/2010/main" val="7913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73EB-89DE-85A3-6901-205048EEBB09}"/>
              </a:ext>
            </a:extLst>
          </p:cNvPr>
          <p:cNvSpPr>
            <a:spLocks noGrp="1"/>
          </p:cNvSpPr>
          <p:nvPr>
            <p:ph type="title"/>
          </p:nvPr>
        </p:nvSpPr>
        <p:spPr/>
        <p:txBody>
          <a:bodyPr>
            <a:noAutofit/>
          </a:bodyPr>
          <a:lstStyle/>
          <a:p>
            <a:pPr algn="ctr"/>
            <a:r>
              <a:rPr kumimoji="0" lang="en-US" altLang="en-US" sz="2400" b="1" i="0" u="none" strike="noStrike" kern="1200" cap="none" spc="0" normalizeH="0" baseline="0" noProof="0" dirty="0">
                <a:ln>
                  <a:noFill/>
                </a:ln>
                <a:effectLst/>
                <a:uLnTx/>
                <a:uFillTx/>
                <a:latin typeface="Arial"/>
                <a:cs typeface="Arial"/>
              </a:rPr>
              <a:t>Steps to Evaluate/Address Bias or Partiality</a:t>
            </a:r>
            <a:br>
              <a:rPr lang="en-US" altLang="en-US" sz="2400" b="1" dirty="0">
                <a:latin typeface="Arial"/>
                <a:cs typeface="Arial"/>
              </a:rPr>
            </a:br>
            <a:r>
              <a:rPr kumimoji="0" lang="en-US" altLang="en-US" sz="2400" b="1" i="0" u="none" strike="noStrike" kern="1200" cap="none" spc="0" normalizeH="0" baseline="0" noProof="0" dirty="0">
                <a:ln>
                  <a:noFill/>
                </a:ln>
                <a:effectLst/>
                <a:uLnTx/>
                <a:uFillTx/>
                <a:latin typeface="Arial"/>
                <a:cs typeface="Arial"/>
              </a:rPr>
              <a:t>in a Quasi-Judicial Matter</a:t>
            </a:r>
            <a:endParaRPr lang="en-US" sz="2400" b="1" dirty="0">
              <a:latin typeface="Arial"/>
              <a:cs typeface="Arial"/>
            </a:endParaRPr>
          </a:p>
        </p:txBody>
      </p:sp>
      <p:sp>
        <p:nvSpPr>
          <p:cNvPr id="3" name="Content Placeholder 2">
            <a:extLst>
              <a:ext uri="{FF2B5EF4-FFF2-40B4-BE49-F238E27FC236}">
                <a16:creationId xmlns:a16="http://schemas.microsoft.com/office/drawing/2014/main" id="{50E76CBA-A1F3-0C62-3D75-9E87BCFF4D48}"/>
              </a:ext>
            </a:extLst>
          </p:cNvPr>
          <p:cNvSpPr>
            <a:spLocks noGrp="1"/>
          </p:cNvSpPr>
          <p:nvPr>
            <p:ph idx="1"/>
          </p:nvPr>
        </p:nvSpPr>
        <p:spPr>
          <a:xfrm>
            <a:off x="628650" y="885880"/>
            <a:ext cx="7886700" cy="4125205"/>
          </a:xfrm>
        </p:spPr>
        <p:txBody>
          <a:bodyPr vert="horz" lIns="91440" tIns="45720" rIns="91440" bIns="45720" rtlCol="0" anchor="t">
            <a:normAutofit lnSpcReduction="10000"/>
          </a:bodyPr>
          <a:lstStyle/>
          <a:p>
            <a:pPr marL="0" marR="0" lvl="0" indent="0" algn="ctr" defTabSz="914400" rtl="0" eaLnBrk="1" fontAlgn="auto" latinLnBrk="0" hangingPunct="1">
              <a:lnSpc>
                <a:spcPct val="100000"/>
              </a:lnSpc>
              <a:spcBef>
                <a:spcPts val="0"/>
              </a:spcBef>
              <a:spcAft>
                <a:spcPts val="1200"/>
              </a:spcAft>
              <a:buClr>
                <a:srgbClr val="97312C"/>
              </a:buClr>
              <a:buSzTx/>
              <a:buNone/>
              <a:tabLst/>
              <a:defRPr/>
            </a:pPr>
            <a:endParaRPr lang="en-US" altLang="en-US" sz="1700" b="1" i="0" u="none" strike="noStrike" kern="1200" cap="none" spc="0" normalizeH="0" baseline="0" noProof="0" dirty="0">
              <a:ln>
                <a:noFill/>
              </a:ln>
              <a:solidFill>
                <a:srgbClr val="2F373A"/>
              </a:solidFill>
              <a:effectLst/>
              <a:uLnTx/>
              <a:uFillTx/>
              <a:latin typeface="Arial"/>
              <a:cs typeface="Arial"/>
            </a:endParaRPr>
          </a:p>
          <a:p>
            <a:pPr marL="228600" indent="-228600"/>
            <a:r>
              <a:rPr lang="en-US" sz="1700" dirty="0">
                <a:solidFill>
                  <a:srgbClr val="000000"/>
                </a:solidFill>
                <a:latin typeface="Arial"/>
                <a:cs typeface="Arial"/>
              </a:rPr>
              <a:t>Discuss issues with Senior Staff and City Attorney.</a:t>
            </a:r>
          </a:p>
          <a:p>
            <a:pPr marL="228600" indent="-228600"/>
            <a:r>
              <a:rPr lang="en-US" sz="1700" dirty="0">
                <a:solidFill>
                  <a:srgbClr val="000000"/>
                </a:solidFill>
                <a:latin typeface="Arial"/>
                <a:cs typeface="Arial"/>
              </a:rPr>
              <a:t>If there is an alleged issue, challenge, or complaint:</a:t>
            </a:r>
          </a:p>
          <a:p>
            <a:pPr marL="571500" lvl="1" indent="-228600">
              <a:buSzPct val="85000"/>
              <a:buFont typeface="Wingdings" panose="020B0604020202020204" pitchFamily="34" charset="0"/>
              <a:buChar char="§"/>
            </a:pPr>
            <a:r>
              <a:rPr lang="en-US" sz="1700" dirty="0">
                <a:solidFill>
                  <a:srgbClr val="000000"/>
                </a:solidFill>
                <a:latin typeface="Arial"/>
                <a:cs typeface="Arial"/>
              </a:rPr>
              <a:t>Fully disclose at outset of hearing.</a:t>
            </a:r>
          </a:p>
          <a:p>
            <a:pPr marL="571500" lvl="1" indent="-228600">
              <a:buSzPct val="85000"/>
              <a:buFont typeface="Wingdings" panose="020B0604020202020204" pitchFamily="34" charset="0"/>
              <a:buChar char="§"/>
            </a:pPr>
            <a:r>
              <a:rPr lang="en-US" sz="1700" dirty="0">
                <a:solidFill>
                  <a:srgbClr val="000000"/>
                </a:solidFill>
                <a:latin typeface="Arial"/>
                <a:cs typeface="Arial"/>
              </a:rPr>
              <a:t>If objection made, step down and leave the hearing room until matter has ended.</a:t>
            </a:r>
          </a:p>
          <a:p>
            <a:pPr marL="571500" lvl="1" indent="-228600">
              <a:buSzPct val="85000"/>
              <a:buFont typeface="Wingdings" panose="020B0604020202020204" pitchFamily="34" charset="0"/>
              <a:buChar char="§"/>
            </a:pPr>
            <a:r>
              <a:rPr lang="en-US" sz="1700" dirty="0">
                <a:solidFill>
                  <a:srgbClr val="000000"/>
                </a:solidFill>
                <a:latin typeface="Arial"/>
                <a:cs typeface="Arial"/>
              </a:rPr>
              <a:t>If no objection, may remain if so choose or step down if so choose.</a:t>
            </a:r>
          </a:p>
          <a:p>
            <a:pPr marL="571500" lvl="1" indent="-228600">
              <a:buSzPct val="85000"/>
              <a:buFont typeface="Wingdings" panose="020B0604020202020204" pitchFamily="34" charset="0"/>
              <a:buChar char="§"/>
            </a:pPr>
            <a:r>
              <a:rPr lang="en-US" sz="1700" dirty="0">
                <a:solidFill>
                  <a:srgbClr val="000000"/>
                </a:solidFill>
                <a:latin typeface="Arial"/>
                <a:cs typeface="Arial"/>
              </a:rPr>
              <a:t>If there is a failure to object after disclosure, the disclosure may not be used to invalidate the decision.</a:t>
            </a:r>
          </a:p>
          <a:p>
            <a:pPr marL="571500" lvl="1" indent="-228600">
              <a:buSzPct val="85000"/>
              <a:buFont typeface="Wingdings" panose="020B0604020202020204" pitchFamily="34" charset="0"/>
              <a:buChar char="§"/>
            </a:pPr>
            <a:r>
              <a:rPr lang="en-US" sz="1700" dirty="0">
                <a:solidFill>
                  <a:srgbClr val="000000"/>
                </a:solidFill>
                <a:latin typeface="Arial"/>
                <a:cs typeface="Arial"/>
              </a:rPr>
              <a:t>The safest approach: avoid any appearance of partiality or bias.</a:t>
            </a:r>
          </a:p>
          <a:p>
            <a:pPr marL="400050" indent="-285750">
              <a:buSzPct val="85000"/>
            </a:pPr>
            <a:r>
              <a:rPr lang="en-US" sz="1700" dirty="0">
                <a:solidFill>
                  <a:srgbClr val="000000"/>
                </a:solidFill>
                <a:latin typeface="Arial"/>
                <a:cs typeface="Arial"/>
              </a:rPr>
              <a:t>Follow process detailed in Rule 29 of the Council Rules of Procedure.</a:t>
            </a:r>
          </a:p>
        </p:txBody>
      </p:sp>
    </p:spTree>
    <p:extLst>
      <p:ext uri="{BB962C8B-B14F-4D97-AF65-F5344CB8AC3E}">
        <p14:creationId xmlns:p14="http://schemas.microsoft.com/office/powerpoint/2010/main" val="274692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C90D4-0848-18B1-5A84-312ADE362B18}"/>
              </a:ext>
            </a:extLst>
          </p:cNvPr>
          <p:cNvSpPr>
            <a:spLocks noGrp="1"/>
          </p:cNvSpPr>
          <p:nvPr>
            <p:ph type="title"/>
          </p:nvPr>
        </p:nvSpPr>
        <p:spPr/>
        <p:txBody>
          <a:bodyPr>
            <a:normAutofit/>
          </a:bodyPr>
          <a:lstStyle/>
          <a:p>
            <a:pPr algn="ctr"/>
            <a:r>
              <a:rPr kumimoji="0" lang="en-US" altLang="en-US" sz="2000" b="1" i="0" u="none" strike="noStrike" kern="1200" cap="all" spc="0" normalizeH="0" noProof="0" dirty="0">
                <a:ln>
                  <a:noFill/>
                </a:ln>
                <a:effectLst/>
                <a:uLnTx/>
                <a:uFillTx/>
                <a:latin typeface="Arial"/>
                <a:cs typeface="Arial"/>
              </a:rPr>
              <a:t>NO EX PARTE COMMUNICATIONS in Quasi-Judicial Matters</a:t>
            </a:r>
            <a:endParaRPr lang="en-US" sz="2000" b="1" cap="all" dirty="0">
              <a:latin typeface="Arial"/>
              <a:cs typeface="Arial"/>
            </a:endParaRPr>
          </a:p>
        </p:txBody>
      </p:sp>
      <p:sp>
        <p:nvSpPr>
          <p:cNvPr id="3" name="Content Placeholder 2">
            <a:extLst>
              <a:ext uri="{FF2B5EF4-FFF2-40B4-BE49-F238E27FC236}">
                <a16:creationId xmlns:a16="http://schemas.microsoft.com/office/drawing/2014/main" id="{795B6BBF-7F60-1F46-3F59-2DFAE1482AEB}"/>
              </a:ext>
            </a:extLst>
          </p:cNvPr>
          <p:cNvSpPr>
            <a:spLocks noGrp="1"/>
          </p:cNvSpPr>
          <p:nvPr>
            <p:ph idx="1"/>
          </p:nvPr>
        </p:nvSpPr>
        <p:spPr>
          <a:xfrm>
            <a:off x="982115" y="1222530"/>
            <a:ext cx="7886700" cy="3370252"/>
          </a:xfrm>
        </p:spPr>
        <p:txBody>
          <a:bodyPr vert="horz" lIns="91440" tIns="45720" rIns="91440" bIns="45720" rtlCol="0" anchor="t">
            <a:noAutofit/>
          </a:bodyPr>
          <a:lstStyle/>
          <a:p>
            <a:pPr marL="0" indent="0" defTabSz="914400">
              <a:lnSpc>
                <a:spcPct val="85000"/>
              </a:lnSpc>
              <a:spcBef>
                <a:spcPct val="40000"/>
              </a:spcBef>
              <a:spcAft>
                <a:spcPts val="1200"/>
              </a:spcAft>
              <a:buClr>
                <a:srgbClr val="97312C"/>
              </a:buClr>
              <a:buSzPct val="80000"/>
              <a:buNone/>
              <a:defRPr/>
            </a:pPr>
            <a:endParaRPr lang="en-US" altLang="en-US" sz="1700" b="0" i="0" u="none" strike="noStrike" kern="1200" cap="none" spc="0" normalizeH="0" baseline="0" noProof="0" dirty="0">
              <a:ln>
                <a:noFill/>
              </a:ln>
              <a:effectLst/>
              <a:uLnTx/>
              <a:uFillTx/>
              <a:latin typeface="Arial"/>
              <a:cs typeface="Arial"/>
            </a:endParaRPr>
          </a:p>
          <a:p>
            <a:pPr>
              <a:spcBef>
                <a:spcPct val="40000"/>
              </a:spcBef>
            </a:pPr>
            <a:r>
              <a:rPr lang="en-US" altLang="en-US" sz="1600" dirty="0">
                <a:latin typeface="Arial"/>
                <a:cs typeface="Arial"/>
              </a:rPr>
              <a:t>No </a:t>
            </a:r>
            <a:r>
              <a:rPr lang="en-US" sz="1600" dirty="0">
                <a:latin typeface="Arial"/>
                <a:cs typeface="Arial"/>
              </a:rPr>
              <a:t>member of a decision-making body may engage in any ex parte communication with opponents or proponents of the proposal that is the subject of a quasi-judicial proceeding during the pendency of the proceeding.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RCW 42.36.060</a:t>
            </a:r>
            <a:endParaRPr lang="en-US" sz="1600" dirty="0">
              <a:latin typeface="Arial"/>
              <a:cs typeface="Arial"/>
            </a:endParaRPr>
          </a:p>
          <a:p>
            <a:pPr>
              <a:lnSpc>
                <a:spcPct val="100000"/>
              </a:lnSpc>
              <a:spcBef>
                <a:spcPct val="40000"/>
              </a:spcBef>
              <a:spcAft>
                <a:spcPts val="1200"/>
              </a:spcAft>
            </a:pPr>
            <a:r>
              <a:rPr lang="en-US" altLang="en-US" sz="1600" dirty="0">
                <a:latin typeface="Arial"/>
                <a:cs typeface="Arial"/>
              </a:rPr>
              <a:t>Ex P</a:t>
            </a:r>
            <a:r>
              <a:rPr lang="en-US" sz="1600" dirty="0">
                <a:latin typeface="Arial"/>
                <a:cs typeface="Arial"/>
              </a:rPr>
              <a:t>arte communication may be received, but two things must be done. </a:t>
            </a:r>
            <a:r>
              <a:rPr lang="en-US" sz="1400" dirty="0">
                <a:latin typeface="Arial"/>
                <a:cs typeface="Arial"/>
              </a:rPr>
              <a:t>~ RCW 42.36.060</a:t>
            </a:r>
            <a:endParaRPr lang="en-US" altLang="en-US" sz="1400" dirty="0">
              <a:latin typeface="Arial"/>
              <a:cs typeface="Arial"/>
            </a:endParaRPr>
          </a:p>
          <a:p>
            <a:pPr marL="627063">
              <a:lnSpc>
                <a:spcPct val="100000"/>
              </a:lnSpc>
              <a:spcBef>
                <a:spcPct val="40000"/>
              </a:spcBef>
              <a:spcAft>
                <a:spcPts val="1200"/>
              </a:spcAft>
              <a:buFont typeface="Wingdings" panose="05000000000000000000" pitchFamily="2" charset="2"/>
              <a:buChar char="Ø"/>
            </a:pPr>
            <a:r>
              <a:rPr lang="en-US" altLang="en-US" sz="1600" dirty="0">
                <a:latin typeface="Arial"/>
                <a:cs typeface="Arial"/>
              </a:rPr>
              <a:t>Substance </a:t>
            </a:r>
            <a:r>
              <a:rPr lang="en-US" sz="1600" dirty="0">
                <a:latin typeface="Arial"/>
                <a:cs typeface="Arial"/>
              </a:rPr>
              <a:t>of the communication must be placed on or into the record; and </a:t>
            </a:r>
            <a:endParaRPr lang="en-US" altLang="en-US" sz="1600" dirty="0">
              <a:cs typeface="Arial" panose="020B0604020202020204" pitchFamily="34" charset="0"/>
            </a:endParaRPr>
          </a:p>
          <a:p>
            <a:pPr marL="627063">
              <a:lnSpc>
                <a:spcPct val="100000"/>
              </a:lnSpc>
              <a:spcBef>
                <a:spcPct val="40000"/>
              </a:spcBef>
              <a:spcAft>
                <a:spcPts val="1200"/>
              </a:spcAft>
              <a:buFont typeface="Wingdings" panose="05000000000000000000" pitchFamily="2" charset="2"/>
              <a:buChar char="Ø"/>
            </a:pPr>
            <a:r>
              <a:rPr lang="en-US" altLang="en-US" sz="1600" dirty="0">
                <a:latin typeface="Arial"/>
                <a:cs typeface="Arial"/>
              </a:rPr>
              <a:t>Opposing </a:t>
            </a:r>
            <a:r>
              <a:rPr lang="en-US" sz="1600" dirty="0">
                <a:latin typeface="Arial"/>
                <a:cs typeface="Arial"/>
              </a:rPr>
              <a:t>party must be given the opportunity to rebut the substance of the communication following the announcement of the communication.</a:t>
            </a:r>
            <a:endParaRPr lang="en-US" altLang="en-US" sz="1600"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303039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494F-5890-DE6F-2346-E789D5B2A9C1}"/>
              </a:ext>
            </a:extLst>
          </p:cNvPr>
          <p:cNvSpPr>
            <a:spLocks noGrp="1"/>
          </p:cNvSpPr>
          <p:nvPr>
            <p:ph type="title"/>
          </p:nvPr>
        </p:nvSpPr>
        <p:spPr/>
        <p:txBody>
          <a:bodyPr>
            <a:normAutofit/>
          </a:bodyPr>
          <a:lstStyle/>
          <a:p>
            <a:pPr algn="ctr"/>
            <a:r>
              <a:rPr kumimoji="0" lang="en-US" altLang="en-US" sz="2400" b="1" i="0" u="none" strike="noStrike" kern="1200" cap="none" spc="0" normalizeH="0" baseline="0" noProof="0" dirty="0">
                <a:ln>
                  <a:noFill/>
                </a:ln>
                <a:effectLst/>
                <a:uLnTx/>
                <a:uFillTx/>
                <a:latin typeface="Arial"/>
                <a:cs typeface="Arial"/>
              </a:rPr>
              <a:t>EX PARTE COMMUNICATION, continued</a:t>
            </a:r>
            <a:endParaRPr lang="en-US" sz="2400" b="1" dirty="0">
              <a:latin typeface="Arial"/>
              <a:cs typeface="Arial"/>
            </a:endParaRPr>
          </a:p>
        </p:txBody>
      </p:sp>
      <p:sp>
        <p:nvSpPr>
          <p:cNvPr id="3" name="Content Placeholder 2">
            <a:extLst>
              <a:ext uri="{FF2B5EF4-FFF2-40B4-BE49-F238E27FC236}">
                <a16:creationId xmlns:a16="http://schemas.microsoft.com/office/drawing/2014/main" id="{5967CB01-D06C-5E24-8C5B-5655F0AB1FD0}"/>
              </a:ext>
            </a:extLst>
          </p:cNvPr>
          <p:cNvSpPr>
            <a:spLocks noGrp="1"/>
          </p:cNvSpPr>
          <p:nvPr>
            <p:ph idx="1"/>
          </p:nvPr>
        </p:nvSpPr>
        <p:spPr>
          <a:xfrm>
            <a:off x="982115" y="1249424"/>
            <a:ext cx="7886700" cy="3894076"/>
          </a:xfrm>
        </p:spPr>
        <p:txBody>
          <a:bodyPr vert="horz" lIns="91440" tIns="45720" rIns="91440" bIns="45720" rtlCol="0" anchor="t">
            <a:normAutofit/>
          </a:bodyPr>
          <a:lstStyle/>
          <a:p>
            <a:pPr marL="228600" marR="0" lvl="0" indent="-228600" algn="l" defTabSz="914400" rtl="0" eaLnBrk="1" fontAlgn="auto" latinLnBrk="0" hangingPunct="1">
              <a:lnSpc>
                <a:spcPct val="85000"/>
              </a:lnSpc>
              <a:spcBef>
                <a:spcPct val="40000"/>
              </a:spcBef>
              <a:spcAft>
                <a:spcPts val="1200"/>
              </a:spcAft>
              <a:buClr>
                <a:srgbClr val="97312C"/>
              </a:buClr>
              <a:buSzPct val="80000"/>
              <a:buFont typeface="Arial" panose="020B0604020202020204" pitchFamily="34" charset="0"/>
              <a:buChar char="•"/>
              <a:tabLst/>
              <a:defRPr/>
            </a:pPr>
            <a:endParaRPr kumimoji="0" lang="en-US" altLang="en-US" sz="1600" b="0" i="0" u="none" strike="noStrike" kern="1200" cap="none" spc="0" normalizeH="0" baseline="0" noProof="0" dirty="0">
              <a:ln>
                <a:noFill/>
              </a:ln>
              <a:solidFill>
                <a:srgbClr val="2F373A"/>
              </a:solidFill>
              <a:effectLst/>
              <a:uLnTx/>
              <a:uFillTx/>
              <a:latin typeface="Arial"/>
              <a:ea typeface="+mn-ea"/>
              <a:cs typeface="+mn-cs"/>
            </a:endParaRPr>
          </a:p>
          <a:p>
            <a:pPr marR="0" lvl="0" algn="l" defTabSz="914400" rtl="0" eaLnBrk="1" fontAlgn="auto" latinLnBrk="0" hangingPunct="1">
              <a:lnSpc>
                <a:spcPct val="100000"/>
              </a:lnSpc>
              <a:spcBef>
                <a:spcPct val="40000"/>
              </a:spcBef>
              <a:spcAft>
                <a:spcPts val="1200"/>
              </a:spcAft>
              <a:buSzPct val="100000"/>
              <a:tabLst/>
              <a:defRPr/>
            </a:pPr>
            <a:r>
              <a:rPr kumimoji="0" lang="en-US" altLang="en-US" sz="1700" b="0" i="0" u="none" strike="noStrike" kern="1200" cap="none" spc="0" normalizeH="0" baseline="0" noProof="0" dirty="0">
                <a:ln>
                  <a:noFill/>
                </a:ln>
                <a:solidFill>
                  <a:srgbClr val="2F373A"/>
                </a:solidFill>
                <a:effectLst/>
                <a:uLnTx/>
                <a:uFillTx/>
                <a:latin typeface="Arial"/>
                <a:ea typeface="+mn-ea"/>
                <a:cs typeface="+mn-cs"/>
              </a:rPr>
              <a:t>Does not preclude a member of a decision-making body from seeking </a:t>
            </a:r>
            <a:r>
              <a:rPr kumimoji="0" lang="en-US" altLang="en-US" sz="1700" b="0" i="1" u="none" strike="noStrike" kern="1200" cap="none" spc="0" normalizeH="0" baseline="0" noProof="0" dirty="0">
                <a:ln>
                  <a:noFill/>
                </a:ln>
                <a:solidFill>
                  <a:srgbClr val="2F373A"/>
                </a:solidFill>
                <a:effectLst/>
                <a:uLnTx/>
                <a:uFillTx/>
                <a:latin typeface="Arial"/>
                <a:ea typeface="+mn-ea"/>
                <a:cs typeface="+mn-cs"/>
              </a:rPr>
              <a:t>in a public hearing </a:t>
            </a:r>
            <a:r>
              <a:rPr kumimoji="0" lang="en-US" altLang="en-US" sz="1700" b="0" i="0" u="none" strike="noStrike" kern="1200" cap="none" spc="0" normalizeH="0" baseline="0" noProof="0" dirty="0">
                <a:ln>
                  <a:noFill/>
                </a:ln>
                <a:solidFill>
                  <a:srgbClr val="2F373A"/>
                </a:solidFill>
                <a:effectLst/>
                <a:uLnTx/>
                <a:uFillTx/>
                <a:latin typeface="Arial"/>
                <a:ea typeface="+mn-ea"/>
                <a:cs typeface="+mn-cs"/>
              </a:rPr>
              <a:t>specific information or data from parties relative to the decision if both the request and the results are a part of the record.</a:t>
            </a:r>
            <a:endParaRPr lang="en-US" altLang="en-US" sz="1700" b="0" i="0" u="none" strike="noStrike" kern="1200" cap="none" spc="0" normalizeH="0" baseline="0" noProof="0" dirty="0">
              <a:ln>
                <a:noFill/>
              </a:ln>
              <a:solidFill>
                <a:srgbClr val="2F373A"/>
              </a:solidFill>
              <a:effectLst/>
              <a:uLnTx/>
              <a:uFillTx/>
              <a:latin typeface="Arial"/>
              <a:cs typeface="Arial"/>
            </a:endParaRPr>
          </a:p>
          <a:p>
            <a:pPr marR="0" lvl="0" algn="l" defTabSz="914400" rtl="0" eaLnBrk="1" fontAlgn="auto" latinLnBrk="0" hangingPunct="1">
              <a:lnSpc>
                <a:spcPct val="100000"/>
              </a:lnSpc>
              <a:spcBef>
                <a:spcPct val="40000"/>
              </a:spcBef>
              <a:spcAft>
                <a:spcPts val="1200"/>
              </a:spcAft>
              <a:buSzPct val="100000"/>
              <a:tabLst/>
              <a:defRPr/>
            </a:pPr>
            <a:r>
              <a:rPr kumimoji="0" lang="en-US" altLang="en-US" sz="1700" b="0" i="0" u="none" strike="noStrike" kern="1200" cap="none" spc="0" normalizeH="0" baseline="0" noProof="0" dirty="0">
                <a:ln>
                  <a:noFill/>
                </a:ln>
                <a:solidFill>
                  <a:srgbClr val="2F373A"/>
                </a:solidFill>
                <a:effectLst/>
                <a:uLnTx/>
                <a:uFillTx/>
                <a:latin typeface="Arial"/>
                <a:ea typeface="+mn-ea"/>
                <a:cs typeface="+mn-cs"/>
              </a:rPr>
              <a:t>Does not preclude </a:t>
            </a:r>
            <a:r>
              <a:rPr kumimoji="0" lang="en-US" altLang="en-US" sz="1700" b="0" i="1" u="none" strike="noStrike" kern="1200" cap="none" spc="0" normalizeH="0" baseline="0" noProof="0" dirty="0">
                <a:ln>
                  <a:noFill/>
                </a:ln>
                <a:solidFill>
                  <a:srgbClr val="2F373A"/>
                </a:solidFill>
                <a:effectLst/>
                <a:uLnTx/>
                <a:uFillTx/>
                <a:latin typeface="Arial"/>
                <a:ea typeface="+mn-ea"/>
                <a:cs typeface="+mn-cs"/>
              </a:rPr>
              <a:t>correspondence between a citizen and his or her elected official if any such correspondence is made a part of the record</a:t>
            </a:r>
            <a:r>
              <a:rPr kumimoji="0" lang="en-US" altLang="en-US" sz="1700" b="0" i="0" u="none" strike="noStrike" kern="1200" cap="none" spc="0" normalizeH="0" baseline="0" noProof="0" dirty="0">
                <a:ln>
                  <a:noFill/>
                </a:ln>
                <a:solidFill>
                  <a:srgbClr val="2F373A"/>
                </a:solidFill>
                <a:effectLst/>
                <a:uLnTx/>
                <a:uFillTx/>
                <a:latin typeface="Arial"/>
                <a:ea typeface="+mn-ea"/>
                <a:cs typeface="+mn-cs"/>
              </a:rPr>
              <a:t> when it pertains to the subject matter of a quasi-judicial proceeding.</a:t>
            </a:r>
            <a:endParaRPr lang="en-US" altLang="en-US" sz="1700" b="0" i="0" u="none" strike="noStrike" kern="1200" cap="none" spc="0" normalizeH="0" baseline="0" noProof="0" dirty="0">
              <a:ln>
                <a:noFill/>
              </a:ln>
              <a:solidFill>
                <a:srgbClr val="2F373A"/>
              </a:solidFill>
              <a:effectLst/>
              <a:uLnTx/>
              <a:uFillTx/>
              <a:latin typeface="Arial"/>
              <a:cs typeface="Arial"/>
            </a:endParaRPr>
          </a:p>
          <a:p>
            <a:pPr lvl="2" indent="-285750" defTabSz="914400">
              <a:lnSpc>
                <a:spcPct val="100000"/>
              </a:lnSpc>
              <a:spcBef>
                <a:spcPct val="40000"/>
              </a:spcBef>
              <a:spcAft>
                <a:spcPts val="1200"/>
              </a:spcAft>
              <a:buSzPct val="85000"/>
              <a:buFont typeface="Wingdings" panose="05000000000000000000" pitchFamily="2" charset="2"/>
              <a:buChar char="§"/>
              <a:defRPr/>
            </a:pPr>
            <a:r>
              <a:rPr kumimoji="0" lang="en-US" altLang="en-US" sz="1700" b="0" i="0" u="none" strike="noStrike" kern="1200" cap="none" spc="0" normalizeH="0" baseline="0" noProof="0" dirty="0">
                <a:ln>
                  <a:noFill/>
                </a:ln>
                <a:solidFill>
                  <a:srgbClr val="2F373A"/>
                </a:solidFill>
                <a:effectLst/>
                <a:uLnTx/>
                <a:uFillTx/>
                <a:latin typeface="Arial"/>
                <a:ea typeface="+mn-ea"/>
                <a:cs typeface="+mn-cs"/>
              </a:rPr>
              <a:t>Any communication wherever received, even through personal social media, </a:t>
            </a:r>
            <a:r>
              <a:rPr kumimoji="0" lang="en-US" altLang="en-US" sz="1700" b="1" i="0" u="none" strike="noStrike" kern="1200" cap="none" spc="0" normalizeH="0" baseline="0" noProof="0" dirty="0">
                <a:ln>
                  <a:noFill/>
                </a:ln>
                <a:solidFill>
                  <a:srgbClr val="2F373A"/>
                </a:solidFill>
                <a:effectLst/>
                <a:uLnTx/>
                <a:uFillTx/>
                <a:latin typeface="Arial"/>
                <a:ea typeface="+mn-ea"/>
                <a:cs typeface="+mn-cs"/>
              </a:rPr>
              <a:t>MUST</a:t>
            </a:r>
            <a:r>
              <a:rPr kumimoji="0" lang="en-US" altLang="en-US" sz="1700" b="0" i="0" u="none" strike="noStrike" kern="1200" cap="none" spc="0" normalizeH="0" baseline="0" noProof="0" dirty="0">
                <a:ln>
                  <a:noFill/>
                </a:ln>
                <a:solidFill>
                  <a:srgbClr val="2F373A"/>
                </a:solidFill>
                <a:effectLst/>
                <a:uLnTx/>
                <a:uFillTx/>
                <a:latin typeface="Arial"/>
                <a:ea typeface="+mn-ea"/>
                <a:cs typeface="+mn-cs"/>
              </a:rPr>
              <a:t> be delivered to the City and made part of the record </a:t>
            </a:r>
            <a:r>
              <a:rPr kumimoji="0" lang="en-US" altLang="en-US" sz="1700" b="1" i="0" u="none" strike="noStrike" kern="1200" cap="none" spc="0" normalizeH="0" baseline="0" noProof="0" dirty="0">
                <a:ln>
                  <a:noFill/>
                </a:ln>
                <a:solidFill>
                  <a:srgbClr val="2F373A"/>
                </a:solidFill>
                <a:effectLst/>
                <a:uLnTx/>
                <a:uFillTx/>
                <a:latin typeface="Arial"/>
                <a:ea typeface="+mn-ea"/>
                <a:cs typeface="+mn-cs"/>
              </a:rPr>
              <a:t>IN ADVANCE </a:t>
            </a:r>
            <a:r>
              <a:rPr kumimoji="0" lang="en-US" altLang="en-US" sz="1700" i="0" u="none" strike="noStrike" kern="1200" cap="none" spc="0" normalizeH="0" baseline="0" noProof="0" dirty="0">
                <a:ln>
                  <a:noFill/>
                </a:ln>
                <a:solidFill>
                  <a:srgbClr val="2F373A"/>
                </a:solidFill>
                <a:effectLst/>
                <a:uLnTx/>
                <a:uFillTx/>
                <a:latin typeface="Arial"/>
                <a:ea typeface="+mn-ea"/>
                <a:cs typeface="+mn-cs"/>
              </a:rPr>
              <a:t>of the hearing</a:t>
            </a:r>
            <a:r>
              <a:rPr kumimoji="0" lang="en-US" altLang="en-US" sz="1700" b="0" i="0" u="none" strike="noStrike" kern="1200" cap="none" spc="0" normalizeH="0" baseline="0" noProof="0" dirty="0">
                <a:ln>
                  <a:noFill/>
                </a:ln>
                <a:solidFill>
                  <a:srgbClr val="2F373A"/>
                </a:solidFill>
                <a:effectLst/>
                <a:uLnTx/>
                <a:uFillTx/>
                <a:latin typeface="Arial"/>
                <a:ea typeface="+mn-ea"/>
                <a:cs typeface="+mn-cs"/>
              </a:rPr>
              <a:t>.</a:t>
            </a:r>
            <a:endParaRPr lang="en-US" altLang="en-US" sz="1700" b="0" i="0" u="none" strike="noStrike" kern="1200" cap="none" spc="0" normalizeH="0" baseline="0" noProof="0" dirty="0">
              <a:ln>
                <a:noFill/>
              </a:ln>
              <a:solidFill>
                <a:srgbClr val="2F373A"/>
              </a:solidFill>
              <a:effectLst/>
              <a:uLnTx/>
              <a:uFillTx/>
              <a:latin typeface="Arial"/>
              <a:cs typeface="Arial"/>
            </a:endParaRPr>
          </a:p>
          <a:p>
            <a:endParaRPr lang="en-US" dirty="0"/>
          </a:p>
        </p:txBody>
      </p:sp>
    </p:spTree>
    <p:extLst>
      <p:ext uri="{BB962C8B-B14F-4D97-AF65-F5344CB8AC3E}">
        <p14:creationId xmlns:p14="http://schemas.microsoft.com/office/powerpoint/2010/main" val="243878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169C-484B-97C8-6094-BC7B179061B9}"/>
              </a:ext>
            </a:extLst>
          </p:cNvPr>
          <p:cNvSpPr>
            <a:spLocks noGrp="1"/>
          </p:cNvSpPr>
          <p:nvPr>
            <p:ph type="title"/>
          </p:nvPr>
        </p:nvSpPr>
        <p:spPr/>
        <p:txBody>
          <a:bodyPr>
            <a:normAutofit fontScale="90000"/>
          </a:bodyPr>
          <a:lstStyle/>
          <a:p>
            <a:pPr algn="ctr"/>
            <a:r>
              <a:rPr lang="en-US" sz="2400" b="1" dirty="0"/>
              <a:t>Hypothetical – School Director and Planning Commissioner</a:t>
            </a:r>
          </a:p>
        </p:txBody>
      </p:sp>
      <p:sp>
        <p:nvSpPr>
          <p:cNvPr id="3" name="Content Placeholder 2">
            <a:extLst>
              <a:ext uri="{FF2B5EF4-FFF2-40B4-BE49-F238E27FC236}">
                <a16:creationId xmlns:a16="http://schemas.microsoft.com/office/drawing/2014/main" id="{B622B0FC-0F29-8AEA-E8E7-F1389968B7F3}"/>
              </a:ext>
            </a:extLst>
          </p:cNvPr>
          <p:cNvSpPr>
            <a:spLocks noGrp="1"/>
          </p:cNvSpPr>
          <p:nvPr>
            <p:ph idx="1"/>
          </p:nvPr>
        </p:nvSpPr>
        <p:spPr/>
        <p:txBody>
          <a:bodyPr/>
          <a:lstStyle/>
          <a:p>
            <a:pPr marL="0" indent="0">
              <a:buNone/>
            </a:pPr>
            <a:r>
              <a:rPr lang="en-US" dirty="0"/>
              <a:t>Reviewed by State AG in 2016:</a:t>
            </a:r>
          </a:p>
          <a:p>
            <a:r>
              <a:rPr lang="en-US" b="1" dirty="0"/>
              <a:t>Incompatible Offices?: </a:t>
            </a:r>
            <a:r>
              <a:rPr lang="en-US" dirty="0"/>
              <a:t>Extremely close question, but likely incompatible.</a:t>
            </a:r>
          </a:p>
          <a:p>
            <a:pPr lvl="1">
              <a:buFont typeface="Wingdings" panose="05000000000000000000" pitchFamily="2" charset="2"/>
              <a:buChar char="Ø"/>
            </a:pPr>
            <a:r>
              <a:rPr lang="en-US" dirty="0"/>
              <a:t>Focus on “dueling loyalties.”</a:t>
            </a:r>
          </a:p>
          <a:p>
            <a:r>
              <a:rPr lang="en-US" b="1" dirty="0"/>
              <a:t>Not a “Conflict of Interest”</a:t>
            </a:r>
          </a:p>
          <a:p>
            <a:pPr lvl="1">
              <a:buFont typeface="Wingdings" panose="05000000000000000000" pitchFamily="2" charset="2"/>
              <a:buChar char="Ø"/>
            </a:pPr>
            <a:r>
              <a:rPr lang="en-US" dirty="0"/>
              <a:t>Conflicts of interest arise when a legal rule addresses a conflict between  official duties and private interests. But what about interest in contracts?</a:t>
            </a:r>
          </a:p>
          <a:p>
            <a:r>
              <a:rPr lang="en-US" b="1" dirty="0"/>
              <a:t>Appearance of Fairness Doctrine </a:t>
            </a:r>
            <a:r>
              <a:rPr lang="en-US" dirty="0"/>
              <a:t>could disqualify this person from participating as a planning commissioner in hearing a quasi-judicial matter involving the school district.</a:t>
            </a:r>
          </a:p>
          <a:p>
            <a:endParaRPr lang="en-US" dirty="0"/>
          </a:p>
        </p:txBody>
      </p:sp>
    </p:spTree>
    <p:extLst>
      <p:ext uri="{BB962C8B-B14F-4D97-AF65-F5344CB8AC3E}">
        <p14:creationId xmlns:p14="http://schemas.microsoft.com/office/powerpoint/2010/main" val="29636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EED0-6CB3-8AE4-B918-F9B98BAABFA3}"/>
              </a:ext>
            </a:extLst>
          </p:cNvPr>
          <p:cNvSpPr>
            <a:spLocks noGrp="1"/>
          </p:cNvSpPr>
          <p:nvPr>
            <p:ph type="title"/>
          </p:nvPr>
        </p:nvSpPr>
        <p:spPr/>
        <p:txBody>
          <a:bodyPr/>
          <a:lstStyle/>
          <a:p>
            <a:pPr algn="ctr"/>
            <a:r>
              <a:rPr lang="en-US" b="1" dirty="0"/>
              <a:t>Financial Interests in Legislative Matters</a:t>
            </a:r>
          </a:p>
        </p:txBody>
      </p:sp>
      <p:sp>
        <p:nvSpPr>
          <p:cNvPr id="3" name="Content Placeholder 2">
            <a:extLst>
              <a:ext uri="{FF2B5EF4-FFF2-40B4-BE49-F238E27FC236}">
                <a16:creationId xmlns:a16="http://schemas.microsoft.com/office/drawing/2014/main" id="{58D0F2A9-D183-318B-64CC-8091EF3225AA}"/>
              </a:ext>
            </a:extLst>
          </p:cNvPr>
          <p:cNvSpPr>
            <a:spLocks noGrp="1"/>
          </p:cNvSpPr>
          <p:nvPr>
            <p:ph idx="1"/>
          </p:nvPr>
        </p:nvSpPr>
        <p:spPr/>
        <p:txBody>
          <a:bodyPr/>
          <a:lstStyle/>
          <a:p>
            <a:r>
              <a:rPr lang="en-US" dirty="0"/>
              <a:t>Our State Supreme Court held that a councilmember may not vote on street vacation that would financially benefit him/her because an elected may not adjudicate their own cause. </a:t>
            </a:r>
            <a:r>
              <a:rPr lang="en-US" sz="1400" dirty="0"/>
              <a:t>~ </a:t>
            </a:r>
            <a:r>
              <a:rPr lang="en-US" sz="1400" i="1" dirty="0"/>
              <a:t>Smith v. Centralia</a:t>
            </a:r>
            <a:r>
              <a:rPr lang="en-US" sz="1400" dirty="0"/>
              <a:t>, 55 Wash. 573, 577; 104 Pac. 797 (1909). </a:t>
            </a:r>
          </a:p>
          <a:p>
            <a:r>
              <a:rPr lang="en-US" dirty="0"/>
              <a:t>As noted above, councilmember cannot use position to secure </a:t>
            </a:r>
            <a:r>
              <a:rPr lang="en-US" u="sng" dirty="0"/>
              <a:t>special</a:t>
            </a:r>
            <a:r>
              <a:rPr lang="en-US" dirty="0"/>
              <a:t> privileges.</a:t>
            </a:r>
          </a:p>
          <a:p>
            <a:r>
              <a:rPr lang="en-US" dirty="0"/>
              <a:t>Where does that leave us when it is a legislative decision, not a contract, and not a quasi-judicial matter?</a:t>
            </a:r>
          </a:p>
          <a:p>
            <a:r>
              <a:rPr lang="en-US" dirty="0"/>
              <a:t>Consider financial interests in legislative matters and proceed with caution in this murky area. If there is a tangible/direct financial interest, disclose the interest. If bias cannot be overcome, consider recusal.</a:t>
            </a:r>
          </a:p>
          <a:p>
            <a:endParaRPr lang="en-US" dirty="0"/>
          </a:p>
        </p:txBody>
      </p:sp>
    </p:spTree>
    <p:extLst>
      <p:ext uri="{BB962C8B-B14F-4D97-AF65-F5344CB8AC3E}">
        <p14:creationId xmlns:p14="http://schemas.microsoft.com/office/powerpoint/2010/main" val="16196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82BC-CED3-7D82-06E2-72B9E7A65D01}"/>
              </a:ext>
            </a:extLst>
          </p:cNvPr>
          <p:cNvSpPr>
            <a:spLocks noGrp="1"/>
          </p:cNvSpPr>
          <p:nvPr>
            <p:ph type="title"/>
          </p:nvPr>
        </p:nvSpPr>
        <p:spPr/>
        <p:txBody>
          <a:bodyPr/>
          <a:lstStyle/>
          <a:p>
            <a:pPr algn="ctr"/>
            <a:r>
              <a:rPr lang="en-US" b="1" dirty="0"/>
              <a:t>THE BIG PICTURE</a:t>
            </a:r>
          </a:p>
        </p:txBody>
      </p:sp>
      <p:sp>
        <p:nvSpPr>
          <p:cNvPr id="3" name="Content Placeholder 2">
            <a:extLst>
              <a:ext uri="{FF2B5EF4-FFF2-40B4-BE49-F238E27FC236}">
                <a16:creationId xmlns:a16="http://schemas.microsoft.com/office/drawing/2014/main" id="{07A6FC38-1576-6258-5CE4-79CC6498C780}"/>
              </a:ext>
            </a:extLst>
          </p:cNvPr>
          <p:cNvSpPr>
            <a:spLocks noGrp="1"/>
          </p:cNvSpPr>
          <p:nvPr>
            <p:ph idx="1"/>
          </p:nvPr>
        </p:nvSpPr>
        <p:spPr/>
        <p:txBody>
          <a:bodyPr/>
          <a:lstStyle/>
          <a:p>
            <a:r>
              <a:rPr lang="en-US" sz="2000" b="1" dirty="0"/>
              <a:t>Law vs. Ethics vs. Morals</a:t>
            </a:r>
          </a:p>
          <a:p>
            <a:pPr>
              <a:spcAft>
                <a:spcPts val="0"/>
              </a:spcAft>
            </a:pPr>
            <a:r>
              <a:rPr lang="en-US" sz="2000" b="1" dirty="0"/>
              <a:t>Optics vs. Technical Analysis</a:t>
            </a:r>
          </a:p>
          <a:p>
            <a:endParaRPr lang="en-US" sz="2000" dirty="0"/>
          </a:p>
          <a:p>
            <a:pPr lvl="1">
              <a:buFont typeface="Wingdings" panose="05000000000000000000" pitchFamily="2" charset="2"/>
              <a:buChar char="Ø"/>
            </a:pPr>
            <a:r>
              <a:rPr lang="en-US" dirty="0"/>
              <a:t>What does the law allow/prohibit, vs. what is the best approach?</a:t>
            </a:r>
          </a:p>
          <a:p>
            <a:pPr lvl="1">
              <a:buFont typeface="Wingdings" panose="05000000000000000000" pitchFamily="2" charset="2"/>
              <a:buChar char="Ø"/>
            </a:pPr>
            <a:r>
              <a:rPr lang="en-US" dirty="0"/>
              <a:t>How will this action or method be perceived by the public, even if it does not violate the law?</a:t>
            </a:r>
          </a:p>
          <a:p>
            <a:pPr lvl="1">
              <a:buFont typeface="Wingdings" panose="05000000000000000000" pitchFamily="2" charset="2"/>
              <a:buChar char="Ø"/>
            </a:pPr>
            <a:r>
              <a:rPr lang="en-US" dirty="0"/>
              <a:t>Legal analysis is often straightforward. Ethics, morals, determining the best approach not so much.</a:t>
            </a:r>
          </a:p>
          <a:p>
            <a:endParaRPr lang="en-US" dirty="0"/>
          </a:p>
          <a:p>
            <a:pPr marL="0" indent="0">
              <a:buNone/>
            </a:pPr>
            <a:endParaRPr lang="en-US" dirty="0"/>
          </a:p>
        </p:txBody>
      </p:sp>
    </p:spTree>
    <p:extLst>
      <p:ext uri="{BB962C8B-B14F-4D97-AF65-F5344CB8AC3E}">
        <p14:creationId xmlns:p14="http://schemas.microsoft.com/office/powerpoint/2010/main" val="364573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2033"/>
            <a:ext cx="8358733" cy="879097"/>
          </a:xfrm>
        </p:spPr>
        <p:txBody>
          <a:bodyPr>
            <a:normAutofit/>
          </a:bodyPr>
          <a:lstStyle/>
          <a:p>
            <a:r>
              <a:rPr lang="en-US" b="1" dirty="0"/>
              <a:t>Prohibition on Using Public Facilities/Resources for Political/Campaign Purposes</a:t>
            </a:r>
          </a:p>
        </p:txBody>
      </p:sp>
      <p:sp>
        <p:nvSpPr>
          <p:cNvPr id="3" name="Content Placeholder 2"/>
          <p:cNvSpPr>
            <a:spLocks noGrp="1"/>
          </p:cNvSpPr>
          <p:nvPr>
            <p:ph idx="1"/>
          </p:nvPr>
        </p:nvSpPr>
        <p:spPr>
          <a:xfrm>
            <a:off x="457200" y="963261"/>
            <a:ext cx="8229600" cy="4062449"/>
          </a:xfrm>
        </p:spPr>
        <p:txBody>
          <a:bodyPr/>
          <a:lstStyle/>
          <a:p>
            <a:pPr marL="0" indent="0">
              <a:spcBef>
                <a:spcPct val="50000"/>
              </a:spcBef>
              <a:buNone/>
              <a:defRPr/>
            </a:pPr>
            <a:endParaRPr lang="en-US" dirty="0">
              <a:solidFill>
                <a:schemeClr val="tx2">
                  <a:lumMod val="50000"/>
                </a:schemeClr>
              </a:solidFill>
            </a:endParaRPr>
          </a:p>
          <a:p>
            <a:pPr>
              <a:spcBef>
                <a:spcPct val="50000"/>
              </a:spcBef>
              <a:defRPr/>
            </a:pPr>
            <a:r>
              <a:rPr lang="en-US" b="1" dirty="0">
                <a:solidFill>
                  <a:schemeClr val="tx2">
                    <a:lumMod val="50000"/>
                  </a:schemeClr>
                </a:solidFill>
              </a:rPr>
              <a:t>RCW 42.17.130: </a:t>
            </a:r>
            <a:r>
              <a:rPr lang="en-US" dirty="0">
                <a:solidFill>
                  <a:schemeClr val="tx2">
                    <a:lumMod val="50000"/>
                  </a:schemeClr>
                </a:solidFill>
              </a:rPr>
              <a:t>No elective official nor any employee of his office nor any person appointed to or employed by any public office or agency may use or authorize the use of the facilities of a public office or agency, directly or indirectly, for the purpose of assisting a campaign for election of any person to any office or for the promotion of or opposition to any ballot proposition.  </a:t>
            </a:r>
          </a:p>
          <a:p>
            <a:pPr lvl="1">
              <a:spcBef>
                <a:spcPct val="50000"/>
              </a:spcBef>
              <a:buSzPct val="75000"/>
              <a:defRPr/>
            </a:pPr>
            <a:r>
              <a:rPr lang="en-US" i="1" dirty="0">
                <a:solidFill>
                  <a:schemeClr val="tx2">
                    <a:lumMod val="50000"/>
                  </a:schemeClr>
                </a:solidFill>
              </a:rPr>
              <a:t>Facilities of public office or agency include, but are not limited to use of stationery, postage, machines, and equipment, use of employees of the office or agency during working hours, vehicles, office space, publications of the office or agency, and clientele list of persons served by the office or agency.</a:t>
            </a:r>
          </a:p>
          <a:p>
            <a:pPr>
              <a:spcBef>
                <a:spcPct val="50000"/>
              </a:spcBef>
              <a:defRPr/>
            </a:pPr>
            <a:endParaRPr lang="en-US" dirty="0">
              <a:solidFill>
                <a:schemeClr val="tx2">
                  <a:lumMod val="50000"/>
                </a:schemeClr>
              </a:solidFill>
            </a:endParaRPr>
          </a:p>
          <a:p>
            <a:endParaRPr lang="en-US" sz="2000" dirty="0"/>
          </a:p>
        </p:txBody>
      </p:sp>
    </p:spTree>
    <p:extLst>
      <p:ext uri="{BB962C8B-B14F-4D97-AF65-F5344CB8AC3E}">
        <p14:creationId xmlns:p14="http://schemas.microsoft.com/office/powerpoint/2010/main" val="35367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027"/>
            <a:ext cx="8229600" cy="900439"/>
          </a:xfrm>
        </p:spPr>
        <p:txBody>
          <a:bodyPr>
            <a:normAutofit/>
          </a:bodyPr>
          <a:lstStyle/>
          <a:p>
            <a:r>
              <a:rPr lang="en-US" b="1" dirty="0"/>
              <a:t>Exceptions to Prohibition on Using Public Office Facilities for Political Purposes</a:t>
            </a:r>
          </a:p>
        </p:txBody>
      </p:sp>
      <p:sp>
        <p:nvSpPr>
          <p:cNvPr id="3" name="Content Placeholder 2"/>
          <p:cNvSpPr>
            <a:spLocks noGrp="1"/>
          </p:cNvSpPr>
          <p:nvPr>
            <p:ph idx="1"/>
          </p:nvPr>
        </p:nvSpPr>
        <p:spPr>
          <a:xfrm>
            <a:off x="400050" y="1307591"/>
            <a:ext cx="8229600" cy="3746040"/>
          </a:xfrm>
        </p:spPr>
        <p:txBody>
          <a:bodyPr/>
          <a:lstStyle/>
          <a:p>
            <a:pPr marL="342900" indent="-342900">
              <a:spcAft>
                <a:spcPts val="0"/>
              </a:spcAft>
              <a:buFont typeface="+mj-lt"/>
              <a:buAutoNum type="arabicPeriod"/>
              <a:defRPr/>
            </a:pPr>
            <a:r>
              <a:rPr lang="en-US" sz="1600" b="1" dirty="0">
                <a:solidFill>
                  <a:schemeClr val="tx2">
                    <a:lumMod val="50000"/>
                  </a:schemeClr>
                </a:solidFill>
              </a:rPr>
              <a:t>Resolution: </a:t>
            </a:r>
            <a:r>
              <a:rPr lang="en-US" sz="1600" dirty="0">
                <a:solidFill>
                  <a:schemeClr val="tx2">
                    <a:lumMod val="50000"/>
                  </a:schemeClr>
                </a:solidFill>
              </a:rPr>
              <a:t>Action at an open public meeting by Council to vote upon a motion, proposal, resolution, order, or ordinance, or to support or oppose a ballot proposition so long as: (a) any required notice of the meeting includes the title and number of the ballot proposition; </a:t>
            </a:r>
            <a:r>
              <a:rPr lang="en-US" sz="1600" u="sng" dirty="0">
                <a:solidFill>
                  <a:schemeClr val="tx2">
                    <a:lumMod val="50000"/>
                  </a:schemeClr>
                </a:solidFill>
              </a:rPr>
              <a:t>and</a:t>
            </a:r>
            <a:r>
              <a:rPr lang="en-US" sz="1600" dirty="0">
                <a:solidFill>
                  <a:schemeClr val="tx2">
                    <a:lumMod val="50000"/>
                  </a:schemeClr>
                </a:solidFill>
              </a:rPr>
              <a:t> (b) members of Council and public are afforded an equal opportunity for the expression of an opposing view;</a:t>
            </a:r>
          </a:p>
          <a:p>
            <a:pPr marL="342900" indent="-342900">
              <a:spcAft>
                <a:spcPts val="0"/>
              </a:spcAft>
              <a:buFont typeface="+mj-lt"/>
              <a:buAutoNum type="arabicPeriod"/>
              <a:defRPr/>
            </a:pPr>
            <a:endParaRPr lang="en-US" sz="1600" dirty="0">
              <a:solidFill>
                <a:schemeClr val="tx2">
                  <a:lumMod val="50000"/>
                </a:schemeClr>
              </a:solidFill>
            </a:endParaRPr>
          </a:p>
          <a:p>
            <a:pPr marL="342900" indent="-342900">
              <a:spcAft>
                <a:spcPts val="0"/>
              </a:spcAft>
              <a:buFont typeface="+mj-lt"/>
              <a:buAutoNum type="arabicPeriod"/>
              <a:defRPr/>
            </a:pPr>
            <a:r>
              <a:rPr lang="en-US" sz="1600" b="1" dirty="0">
                <a:solidFill>
                  <a:schemeClr val="tx2">
                    <a:lumMod val="50000"/>
                  </a:schemeClr>
                </a:solidFill>
              </a:rPr>
              <a:t>Oral Statement: </a:t>
            </a:r>
            <a:r>
              <a:rPr lang="en-US" sz="1600" dirty="0">
                <a:solidFill>
                  <a:schemeClr val="tx2">
                    <a:lumMod val="50000"/>
                  </a:schemeClr>
                </a:solidFill>
              </a:rPr>
              <a:t>A statement by an elected official in support of or in opposition to any ballot proposition at an open press conference or in response to a specific inquiry (assuming no use of public facilities); and</a:t>
            </a:r>
          </a:p>
          <a:p>
            <a:pPr marL="342900" indent="-342900">
              <a:spcAft>
                <a:spcPts val="0"/>
              </a:spcAft>
              <a:buFont typeface="+mj-lt"/>
              <a:buAutoNum type="arabicPeriod"/>
              <a:defRPr/>
            </a:pPr>
            <a:endParaRPr lang="en-US" sz="1600" baseline="30000" dirty="0">
              <a:solidFill>
                <a:schemeClr val="tx2">
                  <a:lumMod val="50000"/>
                </a:schemeClr>
              </a:solidFill>
            </a:endParaRPr>
          </a:p>
          <a:p>
            <a:pPr marL="342900" indent="-342900">
              <a:spcAft>
                <a:spcPts val="0"/>
              </a:spcAft>
              <a:buFont typeface="+mj-lt"/>
              <a:buAutoNum type="arabicPeriod"/>
              <a:defRPr/>
            </a:pPr>
            <a:r>
              <a:rPr lang="en-US" sz="1600" b="1" dirty="0">
                <a:solidFill>
                  <a:schemeClr val="tx2">
                    <a:lumMod val="50000"/>
                  </a:schemeClr>
                </a:solidFill>
              </a:rPr>
              <a:t>Objective presentation of facts: </a:t>
            </a:r>
            <a:r>
              <a:rPr lang="en-US" sz="1600" dirty="0">
                <a:solidFill>
                  <a:schemeClr val="tx2">
                    <a:lumMod val="50000"/>
                  </a:schemeClr>
                </a:solidFill>
              </a:rPr>
              <a:t>A city may make an “objective and fair presentation of facts relevant to a ballot proposition,” if such an action is part of the normal and regular conduct of the agency.  WAC 390-05-271(2)(b).</a:t>
            </a:r>
          </a:p>
          <a:p>
            <a:pPr marL="342900" indent="-342900">
              <a:spcAft>
                <a:spcPts val="0"/>
              </a:spcAft>
              <a:buFont typeface="+mj-lt"/>
              <a:buAutoNum type="arabicPeriod"/>
              <a:defRPr/>
            </a:pPr>
            <a:endParaRPr lang="en-US" sz="1600" dirty="0">
              <a:solidFill>
                <a:schemeClr val="tx2">
                  <a:lumMod val="50000"/>
                </a:schemeClr>
              </a:solidFill>
            </a:endParaRPr>
          </a:p>
          <a:p>
            <a:pPr lvl="2">
              <a:spcAft>
                <a:spcPts val="0"/>
              </a:spcAft>
              <a:buFont typeface="Wingdings" panose="05000000000000000000" pitchFamily="2" charset="2"/>
              <a:buChar char="Ø"/>
              <a:defRPr/>
            </a:pPr>
            <a:r>
              <a:rPr lang="en-US" sz="1600" dirty="0">
                <a:solidFill>
                  <a:schemeClr val="tx2">
                    <a:lumMod val="50000"/>
                  </a:schemeClr>
                </a:solidFill>
              </a:rPr>
              <a:t>Factors for what is normal: </a:t>
            </a:r>
            <a:r>
              <a:rPr lang="en-US" sz="1600" u="sng" dirty="0">
                <a:solidFill>
                  <a:schemeClr val="tx2">
                    <a:lumMod val="50000"/>
                  </a:schemeClr>
                </a:solidFill>
              </a:rPr>
              <a:t>timing, tone, and tenor</a:t>
            </a:r>
            <a:r>
              <a:rPr lang="en-US" sz="1600" dirty="0">
                <a:solidFill>
                  <a:schemeClr val="tx2">
                    <a:lumMod val="50000"/>
                  </a:schemeClr>
                </a:solidFill>
              </a:rPr>
              <a:t>.</a:t>
            </a:r>
          </a:p>
        </p:txBody>
      </p:sp>
    </p:spTree>
    <p:extLst>
      <p:ext uri="{BB962C8B-B14F-4D97-AF65-F5344CB8AC3E}">
        <p14:creationId xmlns:p14="http://schemas.microsoft.com/office/powerpoint/2010/main" val="1628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034"/>
            <a:ext cx="8229600" cy="553016"/>
          </a:xfrm>
        </p:spPr>
        <p:txBody>
          <a:bodyPr>
            <a:normAutofit fontScale="90000"/>
          </a:bodyPr>
          <a:lstStyle/>
          <a:p>
            <a:pPr algn="ctr"/>
            <a:r>
              <a:rPr lang="en-US" b="1" dirty="0"/>
              <a:t>Selected “Ethics-Like” Issues for Councilmembers</a:t>
            </a:r>
          </a:p>
        </p:txBody>
      </p:sp>
      <p:sp>
        <p:nvSpPr>
          <p:cNvPr id="3" name="Content Placeholder 2"/>
          <p:cNvSpPr>
            <a:spLocks noGrp="1"/>
          </p:cNvSpPr>
          <p:nvPr>
            <p:ph idx="1"/>
          </p:nvPr>
        </p:nvSpPr>
        <p:spPr/>
        <p:txBody>
          <a:bodyPr/>
          <a:lstStyle/>
          <a:p>
            <a:pPr marL="0" indent="0">
              <a:buNone/>
            </a:pPr>
            <a:r>
              <a:rPr lang="en-US" altLang="en-US" dirty="0"/>
              <a:t>May fall outside of laws/statutes discussed above:</a:t>
            </a:r>
          </a:p>
          <a:p>
            <a:r>
              <a:rPr lang="en-US" altLang="en-US" dirty="0"/>
              <a:t>Violation of the Open Public Meetings Act</a:t>
            </a:r>
          </a:p>
          <a:p>
            <a:r>
              <a:rPr lang="en-US" altLang="en-US" dirty="0"/>
              <a:t>Directing staff to help a “Customer” or help with a Councilmember’s pet project</a:t>
            </a:r>
          </a:p>
          <a:p>
            <a:r>
              <a:rPr lang="en-US" altLang="en-US" dirty="0"/>
              <a:t>Mixing City business with personal business and/or political business</a:t>
            </a:r>
          </a:p>
          <a:p>
            <a:r>
              <a:rPr lang="en-US" altLang="en-US" dirty="0"/>
              <a:t>Destroying or mishandling public records</a:t>
            </a:r>
          </a:p>
          <a:p>
            <a:r>
              <a:rPr lang="en-US" altLang="en-US" dirty="0"/>
              <a:t>Sexual or other protected class misconduct, off-color jokes, hugs, etc. </a:t>
            </a:r>
          </a:p>
          <a:p>
            <a:r>
              <a:rPr lang="en-US" altLang="en-US" dirty="0"/>
              <a:t>Misuse of public funds or assets</a:t>
            </a:r>
          </a:p>
          <a:p>
            <a:r>
              <a:rPr lang="en-US" altLang="en-US" dirty="0"/>
              <a:t>Gifting of public funds (</a:t>
            </a:r>
            <a:r>
              <a:rPr lang="en-US" dirty="0">
                <a:solidFill>
                  <a:schemeClr val="tx2">
                    <a:lumMod val="50000"/>
                  </a:schemeClr>
                </a:solidFill>
              </a:rPr>
              <a:t>except for the support of the poor/infirm by Council)</a:t>
            </a:r>
            <a:endParaRPr lang="en-US" altLang="en-US" dirty="0"/>
          </a:p>
        </p:txBody>
      </p:sp>
    </p:spTree>
    <p:extLst>
      <p:ext uri="{BB962C8B-B14F-4D97-AF65-F5344CB8AC3E}">
        <p14:creationId xmlns:p14="http://schemas.microsoft.com/office/powerpoint/2010/main" val="243448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710"/>
            <a:ext cx="8229600" cy="497646"/>
          </a:xfrm>
        </p:spPr>
        <p:txBody>
          <a:bodyPr/>
          <a:lstStyle/>
          <a:p>
            <a:pPr algn="ctr"/>
            <a:r>
              <a:rPr lang="en-US" altLang="en-US" b="1" dirty="0">
                <a:latin typeface="Arial" charset="0"/>
              </a:rPr>
              <a:t>Investigations of Alleged Misconduct</a:t>
            </a:r>
            <a:endParaRPr lang="en-US" b="1" dirty="0"/>
          </a:p>
        </p:txBody>
      </p:sp>
      <p:sp>
        <p:nvSpPr>
          <p:cNvPr id="3" name="Content Placeholder 2"/>
          <p:cNvSpPr>
            <a:spLocks noGrp="1"/>
          </p:cNvSpPr>
          <p:nvPr>
            <p:ph idx="1"/>
          </p:nvPr>
        </p:nvSpPr>
        <p:spPr>
          <a:xfrm>
            <a:off x="457200" y="1084226"/>
            <a:ext cx="8229600" cy="3732079"/>
          </a:xfrm>
        </p:spPr>
        <p:txBody>
          <a:bodyPr/>
          <a:lstStyle/>
          <a:p>
            <a:r>
              <a:rPr lang="en-US" altLang="en-US" b="1" dirty="0"/>
              <a:t>If There is an Allegation (Any Form of Misconduct):  </a:t>
            </a:r>
          </a:p>
          <a:p>
            <a:pPr lvl="1">
              <a:buSzPct val="75000"/>
            </a:pPr>
            <a:r>
              <a:rPr lang="en-US" altLang="en-US" dirty="0"/>
              <a:t>Assume that there will be an investigation. By State Auditor, the City, or members of the public</a:t>
            </a:r>
          </a:p>
          <a:p>
            <a:pPr lvl="1">
              <a:buSzPct val="100000"/>
            </a:pPr>
            <a:r>
              <a:rPr lang="en-US" altLang="en-US" dirty="0"/>
              <a:t>Investigation may not need to be extensive</a:t>
            </a:r>
          </a:p>
          <a:p>
            <a:pPr>
              <a:buSzPct val="100000"/>
            </a:pPr>
            <a:r>
              <a:rPr lang="en-US" altLang="en-US" b="1" dirty="0"/>
              <a:t>An Investigation Serves to Protect the City, Councilmember, and/or the Employee</a:t>
            </a:r>
          </a:p>
          <a:p>
            <a:pPr lvl="1">
              <a:buSzPct val="75000"/>
            </a:pPr>
            <a:r>
              <a:rPr lang="en-US" altLang="en-US" dirty="0"/>
              <a:t>Allows the organization to defend itself and the Councilmember or employee</a:t>
            </a:r>
          </a:p>
          <a:p>
            <a:r>
              <a:rPr lang="en-US" altLang="en-US" b="1" dirty="0"/>
              <a:t>Report to Insurance Company</a:t>
            </a:r>
          </a:p>
          <a:p>
            <a:pPr lvl="1">
              <a:buSzPct val="75000"/>
            </a:pPr>
            <a:r>
              <a:rPr lang="en-US" altLang="en-US" dirty="0"/>
              <a:t>Necessary step to provide insurance coverage</a:t>
            </a:r>
          </a:p>
        </p:txBody>
      </p:sp>
    </p:spTree>
    <p:extLst>
      <p:ext uri="{BB962C8B-B14F-4D97-AF65-F5344CB8AC3E}">
        <p14:creationId xmlns:p14="http://schemas.microsoft.com/office/powerpoint/2010/main" val="43845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3916-EF11-C991-7C51-683E950DC45E}"/>
              </a:ext>
            </a:extLst>
          </p:cNvPr>
          <p:cNvSpPr>
            <a:spLocks noGrp="1"/>
          </p:cNvSpPr>
          <p:nvPr>
            <p:ph type="title"/>
          </p:nvPr>
        </p:nvSpPr>
        <p:spPr/>
        <p:txBody>
          <a:bodyPr/>
          <a:lstStyle/>
          <a:p>
            <a:r>
              <a:rPr kumimoji="0" lang="en-US" sz="2800" b="1" i="0" u="none" strike="noStrike" kern="1200" cap="none" spc="0" normalizeH="0" baseline="0" noProof="0" dirty="0">
                <a:ln>
                  <a:noFill/>
                </a:ln>
                <a:solidFill>
                  <a:srgbClr val="97312C"/>
                </a:solidFill>
                <a:effectLst/>
                <a:uLnTx/>
                <a:uFillTx/>
                <a:latin typeface="Arial"/>
                <a:ea typeface="+mj-ea"/>
                <a:cs typeface="+mj-cs"/>
              </a:rPr>
              <a:t>Ethical Issues - Observations </a:t>
            </a:r>
            <a:endParaRPr lang="en-US" b="1" dirty="0"/>
          </a:p>
        </p:txBody>
      </p:sp>
      <p:sp>
        <p:nvSpPr>
          <p:cNvPr id="3" name="Content Placeholder 2">
            <a:extLst>
              <a:ext uri="{FF2B5EF4-FFF2-40B4-BE49-F238E27FC236}">
                <a16:creationId xmlns:a16="http://schemas.microsoft.com/office/drawing/2014/main" id="{14FB4C35-A36C-7E18-A319-BDCEE8112ED5}"/>
              </a:ext>
            </a:extLst>
          </p:cNvPr>
          <p:cNvSpPr>
            <a:spLocks noGrp="1"/>
          </p:cNvSpPr>
          <p:nvPr>
            <p:ph idx="1"/>
          </p:nvPr>
        </p:nvSpPr>
        <p:spPr/>
        <p:txBody>
          <a:bodyPr/>
          <a:lstStyle/>
          <a:p>
            <a:r>
              <a:rPr lang="en-US" dirty="0"/>
              <a:t>Violations of public trust: Not all complaints of violation of public trust are ethical issues.</a:t>
            </a:r>
          </a:p>
          <a:p>
            <a:r>
              <a:rPr lang="en-US" dirty="0"/>
              <a:t>Improper Advocacy: Not all complaints of improper advocacy are ethical issues.</a:t>
            </a:r>
          </a:p>
          <a:p>
            <a:r>
              <a:rPr lang="en-US" dirty="0"/>
              <a:t>The City may receive donations: should be done by ordinance and must carry out the terms of the donation if within City powers. </a:t>
            </a:r>
            <a:r>
              <a:rPr lang="en-US" sz="1400" dirty="0"/>
              <a:t>~ RCW 42.56.010</a:t>
            </a:r>
          </a:p>
          <a:p>
            <a:pPr lvl="1"/>
            <a:r>
              <a:rPr lang="en-US" dirty="0"/>
              <a:t>This is different than gifts of public funds and property to others</a:t>
            </a:r>
          </a:p>
          <a:p>
            <a:pPr lvl="1"/>
            <a:r>
              <a:rPr lang="en-US" dirty="0"/>
              <a:t>And different than gifts to municipal officers/employees as individuals</a:t>
            </a:r>
          </a:p>
          <a:p>
            <a:endParaRPr lang="en-US" dirty="0"/>
          </a:p>
          <a:p>
            <a:endParaRPr lang="en-US" dirty="0"/>
          </a:p>
        </p:txBody>
      </p:sp>
    </p:spTree>
    <p:extLst>
      <p:ext uri="{BB962C8B-B14F-4D97-AF65-F5344CB8AC3E}">
        <p14:creationId xmlns:p14="http://schemas.microsoft.com/office/powerpoint/2010/main" val="133011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Ethical Issues - Observations (Cont.)</a:t>
            </a:r>
          </a:p>
        </p:txBody>
      </p:sp>
      <p:sp>
        <p:nvSpPr>
          <p:cNvPr id="3" name="Content Placeholder 2"/>
          <p:cNvSpPr>
            <a:spLocks noGrp="1"/>
          </p:cNvSpPr>
          <p:nvPr>
            <p:ph idx="1"/>
          </p:nvPr>
        </p:nvSpPr>
        <p:spPr>
          <a:xfrm>
            <a:off x="457200" y="1307591"/>
            <a:ext cx="8229600" cy="3606379"/>
          </a:xfrm>
        </p:spPr>
        <p:txBody>
          <a:bodyPr/>
          <a:lstStyle/>
          <a:p>
            <a:r>
              <a:rPr lang="en-US" altLang="en-US" sz="1600" dirty="0"/>
              <a:t>Ethical issues grow big and get expensive very quickly</a:t>
            </a:r>
          </a:p>
          <a:p>
            <a:pPr lvl="1">
              <a:buSzPct val="75000"/>
            </a:pPr>
            <a:r>
              <a:rPr lang="en-US" altLang="en-US" sz="1600" dirty="0"/>
              <a:t>Sometimes nobody spots the issue until down the road</a:t>
            </a:r>
          </a:p>
          <a:p>
            <a:pPr lvl="1">
              <a:buSzPct val="75000"/>
            </a:pPr>
            <a:r>
              <a:rPr lang="en-US" altLang="en-US" sz="1600" dirty="0"/>
              <a:t>Usually the gain is disproportionate to the risk</a:t>
            </a:r>
          </a:p>
          <a:p>
            <a:pPr lvl="1">
              <a:buSzPct val="75000"/>
            </a:pPr>
            <a:r>
              <a:rPr lang="en-US" altLang="en-US" sz="1600" dirty="0"/>
              <a:t>Ethical issues are often “perception based”</a:t>
            </a:r>
          </a:p>
          <a:p>
            <a:pPr lvl="1">
              <a:buSzPct val="75000"/>
            </a:pPr>
            <a:r>
              <a:rPr lang="en-US" altLang="en-US" sz="1600" dirty="0"/>
              <a:t>Everything is now an “ethical issue”</a:t>
            </a:r>
          </a:p>
          <a:p>
            <a:r>
              <a:rPr lang="en-US" altLang="en-US" sz="1600" dirty="0"/>
              <a:t>Ethical issues really hurt personally and hurt the organization</a:t>
            </a:r>
          </a:p>
          <a:p>
            <a:pPr lvl="1">
              <a:buSzPct val="75000"/>
            </a:pPr>
            <a:r>
              <a:rPr lang="en-US" altLang="en-US" sz="1600" dirty="0"/>
              <a:t>People today stand ready with vitriolic attacks</a:t>
            </a:r>
          </a:p>
          <a:p>
            <a:r>
              <a:rPr lang="en-US" altLang="en-US" sz="1600" dirty="0"/>
              <a:t>Ethical issues damage the City’s “political bank account”</a:t>
            </a:r>
          </a:p>
          <a:p>
            <a:r>
              <a:rPr lang="en-US" sz="1600" dirty="0"/>
              <a:t>Once ethical issues become systemic, the culture is hard to change</a:t>
            </a:r>
          </a:p>
          <a:p>
            <a:endParaRPr lang="en-US" altLang="en-US" dirty="0"/>
          </a:p>
          <a:p>
            <a:endParaRPr lang="en-US" dirty="0"/>
          </a:p>
        </p:txBody>
      </p:sp>
    </p:spTree>
    <p:extLst>
      <p:ext uri="{BB962C8B-B14F-4D97-AF65-F5344CB8AC3E}">
        <p14:creationId xmlns:p14="http://schemas.microsoft.com/office/powerpoint/2010/main" val="633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Ethical Issues – Observations (Cont.) </a:t>
            </a:r>
          </a:p>
        </p:txBody>
      </p:sp>
      <p:sp>
        <p:nvSpPr>
          <p:cNvPr id="3" name="Content Placeholder 2"/>
          <p:cNvSpPr>
            <a:spLocks noGrp="1"/>
          </p:cNvSpPr>
          <p:nvPr>
            <p:ph idx="1"/>
          </p:nvPr>
        </p:nvSpPr>
        <p:spPr/>
        <p:txBody>
          <a:bodyPr/>
          <a:lstStyle/>
          <a:p>
            <a:r>
              <a:rPr lang="en-US" altLang="en-US" dirty="0"/>
              <a:t>Always ask “why are we doing this?” and “is there an ethical issue or could there be a perception of an ethical issue?”</a:t>
            </a:r>
          </a:p>
          <a:p>
            <a:r>
              <a:rPr lang="en-US" altLang="en-US" dirty="0"/>
              <a:t>Everyone believes that they are ethical, but.....</a:t>
            </a:r>
          </a:p>
          <a:p>
            <a:r>
              <a:rPr lang="en-US" altLang="en-US" dirty="0"/>
              <a:t>If you have to ask the question, the answer is often that a problem indeed exists.</a:t>
            </a:r>
          </a:p>
        </p:txBody>
      </p:sp>
    </p:spTree>
    <p:extLst>
      <p:ext uri="{BB962C8B-B14F-4D97-AF65-F5344CB8AC3E}">
        <p14:creationId xmlns:p14="http://schemas.microsoft.com/office/powerpoint/2010/main" val="362652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athroom, light, tub, tiled&#10;&#10;Description automatically generated">
            <a:extLst>
              <a:ext uri="{FF2B5EF4-FFF2-40B4-BE49-F238E27FC236}">
                <a16:creationId xmlns:a16="http://schemas.microsoft.com/office/drawing/2014/main" id="{3C2EA31C-FF65-0C57-AC4A-E4C740E0090A}"/>
              </a:ext>
            </a:extLst>
          </p:cNvPr>
          <p:cNvPicPr>
            <a:picLocks noChangeAspect="1"/>
          </p:cNvPicPr>
          <p:nvPr/>
        </p:nvPicPr>
        <p:blipFill rotWithShape="1">
          <a:blip r:embed="rId3">
            <a:extLst>
              <a:ext uri="{28A0092B-C50C-407E-A947-70E740481C1C}">
                <a14:useLocalDpi xmlns:a14="http://schemas.microsoft.com/office/drawing/2010/main" val="0"/>
              </a:ext>
            </a:extLst>
          </a:blip>
          <a:srcRect b="7328"/>
          <a:stretch/>
        </p:blipFill>
        <p:spPr>
          <a:xfrm>
            <a:off x="0" y="1"/>
            <a:ext cx="9144000" cy="5143500"/>
          </a:xfrm>
          <a:prstGeom prst="rect">
            <a:avLst/>
          </a:prstGeom>
        </p:spPr>
      </p:pic>
      <p:pic>
        <p:nvPicPr>
          <p:cNvPr id="12" name="Picture 11">
            <a:extLst>
              <a:ext uri="{FF2B5EF4-FFF2-40B4-BE49-F238E27FC236}">
                <a16:creationId xmlns:a16="http://schemas.microsoft.com/office/drawing/2014/main" id="{936DC75C-D759-B0C2-7AEA-C2C824EBF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132" y="1928301"/>
            <a:ext cx="4893735" cy="1291310"/>
          </a:xfrm>
          <a:prstGeom prst="rect">
            <a:avLst/>
          </a:prstGeom>
        </p:spPr>
      </p:pic>
    </p:spTree>
    <p:extLst>
      <p:ext uri="{BB962C8B-B14F-4D97-AF65-F5344CB8AC3E}">
        <p14:creationId xmlns:p14="http://schemas.microsoft.com/office/powerpoint/2010/main" val="370763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58E4-122B-FD2E-3C9F-A90D8BB53EAC}"/>
              </a:ext>
            </a:extLst>
          </p:cNvPr>
          <p:cNvSpPr>
            <a:spLocks noGrp="1"/>
          </p:cNvSpPr>
          <p:nvPr>
            <p:ph type="title"/>
          </p:nvPr>
        </p:nvSpPr>
        <p:spPr/>
        <p:txBody>
          <a:bodyPr/>
          <a:lstStyle/>
          <a:p>
            <a:pPr algn="ctr"/>
            <a:r>
              <a:rPr lang="en-US" b="1" dirty="0"/>
              <a:t>KEY SOURCES OF AUTHORITY</a:t>
            </a:r>
          </a:p>
        </p:txBody>
      </p:sp>
      <p:sp>
        <p:nvSpPr>
          <p:cNvPr id="3" name="Content Placeholder 2">
            <a:extLst>
              <a:ext uri="{FF2B5EF4-FFF2-40B4-BE49-F238E27FC236}">
                <a16:creationId xmlns:a16="http://schemas.microsoft.com/office/drawing/2014/main" id="{7EC8D031-4093-CA96-A828-A0666425B94C}"/>
              </a:ext>
            </a:extLst>
          </p:cNvPr>
          <p:cNvSpPr>
            <a:spLocks noGrp="1"/>
          </p:cNvSpPr>
          <p:nvPr>
            <p:ph idx="1"/>
          </p:nvPr>
        </p:nvSpPr>
        <p:spPr>
          <a:xfrm>
            <a:off x="457200" y="1201271"/>
            <a:ext cx="8229600" cy="3741270"/>
          </a:xfrm>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Code of Ethics for Municipal Officers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RCW Chapter 42.23</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Doctrine of Incompatible </a:t>
            </a:r>
            <a:r>
              <a:rPr lang="en-US" kern="100" dirty="0">
                <a:latin typeface="Aptos" panose="020B0004020202020204" pitchFamily="34" charset="0"/>
                <a:ea typeface="Aptos" panose="020B0004020202020204" pitchFamily="34" charset="0"/>
                <a:cs typeface="Times New Roman" panose="02020603050405020304" pitchFamily="18" charset="0"/>
              </a:rPr>
              <a:t>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ffices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Appearance of Fairness </a:t>
            </a:r>
            <a:r>
              <a:rPr lang="en-US" kern="100" dirty="0">
                <a:latin typeface="Aptos" panose="020B0004020202020204" pitchFamily="34" charset="0"/>
                <a:ea typeface="Aptos" panose="020B0004020202020204" pitchFamily="34" charset="0"/>
                <a:cs typeface="Times New Roman" panose="02020603050405020304" pitchFamily="18" charset="0"/>
              </a:rPr>
              <a:t>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octrine </a:t>
            </a:r>
            <a:r>
              <a:rPr kumimoji="0" lang="en-US" sz="1200" b="0" i="0" u="none" strike="noStrike" kern="100" cap="none" spc="0" normalizeH="0" baseline="0" noProof="0" dirty="0">
                <a:ln>
                  <a:noFill/>
                </a:ln>
                <a:solidFill>
                  <a:srgbClr val="2F373A"/>
                </a:solidFill>
                <a:effectLst/>
                <a:uLnTx/>
                <a:uFillTx/>
                <a:latin typeface="Aptos" panose="020B0004020202020204" pitchFamily="34" charset="0"/>
                <a:ea typeface="Aptos" panose="020B0004020202020204" pitchFamily="34" charset="0"/>
                <a:cs typeface="Times New Roman" panose="02020603050405020304" pitchFamily="18" charset="0"/>
              </a:rPr>
              <a:t>~ RCW Chapter 42.36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Common law – Smith v. Centralia</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Prohibition on Using Public Facilities/Resources for Campaigns </a:t>
            </a:r>
            <a:r>
              <a:rPr kumimoji="0" lang="en-US" sz="1200" b="0" i="0" u="none" strike="noStrike" kern="100" cap="none" spc="0" normalizeH="0" baseline="0" noProof="0" dirty="0">
                <a:ln>
                  <a:noFill/>
                </a:ln>
                <a:solidFill>
                  <a:srgbClr val="2F373A"/>
                </a:solidFill>
                <a:effectLst/>
                <a:uLnTx/>
                <a:uFillTx/>
                <a:latin typeface="Aptos" panose="020B0004020202020204" pitchFamily="34" charset="0"/>
                <a:ea typeface="Aptos" panose="020B0004020202020204" pitchFamily="34" charset="0"/>
                <a:cs typeface="Times New Roman" panose="02020603050405020304" pitchFamily="18" charset="0"/>
              </a:rPr>
              <a:t>~ RCW 42.17A.555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kern="100" dirty="0">
                <a:latin typeface="Aptos" panose="020B0004020202020204" pitchFamily="34" charset="0"/>
                <a:ea typeface="Aptos" panose="020B0004020202020204" pitchFamily="34" charset="0"/>
                <a:cs typeface="Times New Roman" panose="02020603050405020304" pitchFamily="18" charset="0"/>
              </a:rPr>
              <a:t>Constitutional Prohibition on Gifting/Lending of Credit  </a:t>
            </a:r>
            <a:r>
              <a:rPr kumimoji="0" lang="en-US" sz="1200" b="0" i="0" u="none" strike="noStrike" kern="100" cap="none" spc="0" normalizeH="0" baseline="0" noProof="0" dirty="0">
                <a:ln>
                  <a:noFill/>
                </a:ln>
                <a:solidFill>
                  <a:srgbClr val="2F373A"/>
                </a:solidFill>
                <a:effectLst/>
                <a:uLnTx/>
                <a:uFillTx/>
                <a:latin typeface="Aptos" panose="020B0004020202020204" pitchFamily="34" charset="0"/>
                <a:ea typeface="Aptos" panose="020B0004020202020204" pitchFamily="34" charset="0"/>
                <a:cs typeface="Times New Roman" panose="02020603050405020304" pitchFamily="18" charset="0"/>
              </a:rPr>
              <a:t>~ </a:t>
            </a:r>
            <a:r>
              <a:rPr lang="en-US" sz="1200" dirty="0">
                <a:effectLst/>
                <a:latin typeface="Aptos" panose="020B0004020202020204" pitchFamily="34" charset="0"/>
                <a:ea typeface="Aptos" panose="020B0004020202020204" pitchFamily="34" charset="0"/>
                <a:cs typeface="Times New Roman" panose="02020603050405020304" pitchFamily="18" charset="0"/>
              </a:rPr>
              <a:t>Washington State Constitution, Art. 8, Sec. 7</a:t>
            </a:r>
          </a:p>
          <a:p>
            <a:r>
              <a:rPr lang="en-US" kern="100" dirty="0">
                <a:effectLst/>
                <a:latin typeface="Aptos" panose="020B0004020202020204" pitchFamily="34" charset="0"/>
                <a:ea typeface="Aptos" panose="020B0004020202020204" pitchFamily="34" charset="0"/>
                <a:cs typeface="Times New Roman" panose="02020603050405020304" pitchFamily="18" charset="0"/>
              </a:rPr>
              <a:t>Constitutional Prohibition on </a:t>
            </a:r>
            <a:r>
              <a:rPr lang="en-US" kern="100" dirty="0">
                <a:latin typeface="Aptos" panose="020B0004020202020204" pitchFamily="34" charset="0"/>
                <a:ea typeface="Aptos" panose="020B0004020202020204" pitchFamily="34" charset="0"/>
                <a:cs typeface="Times New Roman" panose="02020603050405020304" pitchFamily="18" charset="0"/>
              </a:rPr>
              <a:t>M</a:t>
            </a:r>
            <a:r>
              <a:rPr lang="en-US" sz="1800" dirty="0">
                <a:effectLst/>
                <a:latin typeface="Aptos" panose="020B0004020202020204" pitchFamily="34" charset="0"/>
                <a:ea typeface="Aptos" panose="020B0004020202020204" pitchFamily="34" charset="0"/>
                <a:cs typeface="Times New Roman" panose="02020603050405020304" pitchFamily="18" charset="0"/>
              </a:rPr>
              <a:t>id-term or Post-election </a:t>
            </a:r>
            <a:r>
              <a:rPr lang="en-US" dirty="0">
                <a:latin typeface="Aptos" panose="020B0004020202020204" pitchFamily="34" charset="0"/>
                <a:ea typeface="Aptos" panose="020B0004020202020204" pitchFamily="34" charset="0"/>
                <a:cs typeface="Times New Roman" panose="02020603050405020304" pitchFamily="18" charset="0"/>
              </a:rPr>
              <a:t>P</a:t>
            </a:r>
            <a:r>
              <a:rPr lang="en-US" sz="1800" dirty="0">
                <a:effectLst/>
                <a:latin typeface="Aptos" panose="020B0004020202020204" pitchFamily="34" charset="0"/>
                <a:ea typeface="Aptos" panose="020B0004020202020204" pitchFamily="34" charset="0"/>
                <a:cs typeface="Times New Roman" panose="02020603050405020304" pitchFamily="18" charset="0"/>
              </a:rPr>
              <a:t>ay </a:t>
            </a:r>
            <a:r>
              <a:rPr lang="en-US" dirty="0">
                <a:latin typeface="Aptos" panose="020B0004020202020204" pitchFamily="34" charset="0"/>
                <a:ea typeface="Aptos" panose="020B0004020202020204" pitchFamily="34" charset="0"/>
                <a:cs typeface="Times New Roman" panose="02020603050405020304" pitchFamily="18" charset="0"/>
              </a:rPr>
              <a:t>I</a:t>
            </a:r>
            <a:r>
              <a:rPr lang="en-US" sz="1800" dirty="0">
                <a:effectLst/>
                <a:latin typeface="Aptos" panose="020B0004020202020204" pitchFamily="34" charset="0"/>
                <a:ea typeface="Aptos" panose="020B0004020202020204" pitchFamily="34" charset="0"/>
                <a:cs typeface="Times New Roman" panose="02020603050405020304" pitchFamily="18" charset="0"/>
              </a:rPr>
              <a:t>ncreases for Officers that Set their </a:t>
            </a:r>
            <a:r>
              <a:rPr lang="en-US" dirty="0">
                <a:latin typeface="Aptos" panose="020B0004020202020204" pitchFamily="34" charset="0"/>
                <a:ea typeface="Aptos" panose="020B0004020202020204" pitchFamily="34" charset="0"/>
                <a:cs typeface="Times New Roman" panose="02020603050405020304" pitchFamily="18" charset="0"/>
              </a:rPr>
              <a:t>O</a:t>
            </a:r>
            <a:r>
              <a:rPr lang="en-US" sz="1800" dirty="0">
                <a:effectLst/>
                <a:latin typeface="Aptos" panose="020B0004020202020204" pitchFamily="34" charset="0"/>
                <a:ea typeface="Aptos" panose="020B0004020202020204" pitchFamily="34" charset="0"/>
                <a:cs typeface="Times New Roman" panose="02020603050405020304" pitchFamily="18" charset="0"/>
              </a:rPr>
              <a:t>wn </a:t>
            </a:r>
            <a:r>
              <a:rPr lang="en-US" dirty="0">
                <a:latin typeface="Aptos" panose="020B0004020202020204" pitchFamily="34" charset="0"/>
                <a:ea typeface="Aptos" panose="020B0004020202020204" pitchFamily="34" charset="0"/>
                <a:cs typeface="Times New Roman" panose="02020603050405020304" pitchFamily="18" charset="0"/>
              </a:rPr>
              <a:t>S</a:t>
            </a:r>
            <a:r>
              <a:rPr lang="en-US" sz="1800" dirty="0">
                <a:effectLst/>
                <a:latin typeface="Aptos" panose="020B0004020202020204" pitchFamily="34" charset="0"/>
                <a:ea typeface="Aptos" panose="020B0004020202020204" pitchFamily="34" charset="0"/>
                <a:cs typeface="Times New Roman" panose="02020603050405020304" pitchFamily="18" charset="0"/>
              </a:rPr>
              <a:t>alary </a:t>
            </a:r>
            <a:r>
              <a:rPr kumimoji="0" lang="en-US" sz="1200" b="0" i="0" u="none" strike="noStrike" kern="100" cap="none" spc="0" normalizeH="0" baseline="0" noProof="0" dirty="0">
                <a:ln>
                  <a:noFill/>
                </a:ln>
                <a:solidFill>
                  <a:srgbClr val="2F373A"/>
                </a:solidFill>
                <a:effectLst/>
                <a:uLnTx/>
                <a:uFillTx/>
                <a:latin typeface="Aptos" panose="020B0004020202020204" pitchFamily="34" charset="0"/>
                <a:ea typeface="Aptos" panose="020B0004020202020204" pitchFamily="34" charset="0"/>
                <a:cs typeface="Times New Roman" panose="02020603050405020304" pitchFamily="18" charset="0"/>
              </a:rPr>
              <a:t>~ </a:t>
            </a:r>
            <a:r>
              <a:rPr lang="en-US" sz="1200" dirty="0">
                <a:effectLst/>
                <a:latin typeface="Aptos" panose="020B0004020202020204" pitchFamily="34" charset="0"/>
                <a:ea typeface="Aptos" panose="020B0004020202020204" pitchFamily="34" charset="0"/>
                <a:cs typeface="Times New Roman" panose="02020603050405020304" pitchFamily="18" charset="0"/>
              </a:rPr>
              <a:t>Washington State Constitution, Art. 11, Sec. 8 and Art. 30, Sec. 1</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Council Rules of Procedure </a:t>
            </a:r>
            <a:r>
              <a:rPr kumimoji="0" lang="en-US" sz="1200" b="0" i="0" u="none" strike="noStrike" kern="100" cap="none" spc="0" normalizeH="0" baseline="0" noProof="0" dirty="0">
                <a:ln>
                  <a:noFill/>
                </a:ln>
                <a:solidFill>
                  <a:srgbClr val="2F373A"/>
                </a:solidFill>
                <a:effectLst/>
                <a:uLnTx/>
                <a:uFillTx/>
                <a:latin typeface="Aptos" panose="020B0004020202020204" pitchFamily="34" charset="0"/>
                <a:ea typeface="Aptos" panose="020B0004020202020204" pitchFamily="34" charset="0"/>
                <a:cs typeface="Times New Roman" panose="02020603050405020304" pitchFamily="18" charset="0"/>
              </a:rPr>
              <a:t>~ 2024</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180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034"/>
            <a:ext cx="8229600" cy="468942"/>
          </a:xfrm>
        </p:spPr>
        <p:txBody>
          <a:bodyPr/>
          <a:lstStyle/>
          <a:p>
            <a:pPr algn="ctr"/>
            <a:r>
              <a:rPr lang="en-US" b="1" dirty="0"/>
              <a:t>Prohibited Contract Interests</a:t>
            </a:r>
          </a:p>
        </p:txBody>
      </p:sp>
      <p:sp>
        <p:nvSpPr>
          <p:cNvPr id="3" name="Content Placeholder 2"/>
          <p:cNvSpPr>
            <a:spLocks noGrp="1"/>
          </p:cNvSpPr>
          <p:nvPr>
            <p:ph idx="1"/>
          </p:nvPr>
        </p:nvSpPr>
        <p:spPr>
          <a:xfrm>
            <a:off x="457200" y="1046074"/>
            <a:ext cx="8357616" cy="3855110"/>
          </a:xfrm>
        </p:spPr>
        <p:txBody>
          <a:bodyPr/>
          <a:lstStyle/>
          <a:p>
            <a:pPr marL="0" indent="0">
              <a:spcAft>
                <a:spcPts val="0"/>
              </a:spcAft>
              <a:buNone/>
              <a:defRPr/>
            </a:pPr>
            <a:endParaRPr lang="en-US" sz="1100" b="1" dirty="0">
              <a:solidFill>
                <a:schemeClr val="tx2">
                  <a:lumMod val="50000"/>
                </a:schemeClr>
              </a:solidFill>
            </a:endParaRPr>
          </a:p>
          <a:p>
            <a:pPr lvl="1">
              <a:spcAft>
                <a:spcPts val="0"/>
              </a:spcAft>
              <a:buSzPct val="75000"/>
              <a:defRPr/>
            </a:pPr>
            <a:r>
              <a:rPr lang="en-US" sz="1600" dirty="0">
                <a:ea typeface="ＭＳ Ｐゴシック" charset="0"/>
              </a:rPr>
              <a:t>No </a:t>
            </a:r>
            <a:r>
              <a:rPr lang="en-US" sz="1600" i="1" u="sng" dirty="0">
                <a:ea typeface="ＭＳ Ｐゴシック" charset="0"/>
              </a:rPr>
              <a:t>municipal officer </a:t>
            </a:r>
            <a:r>
              <a:rPr lang="en-US" sz="1600" dirty="0">
                <a:ea typeface="ＭＳ Ｐゴシック" charset="0"/>
              </a:rPr>
              <a:t>shall be </a:t>
            </a:r>
            <a:r>
              <a:rPr lang="en-US" sz="1600" i="1" u="sng" dirty="0">
                <a:ea typeface="ＭＳ Ｐゴシック" charset="0"/>
              </a:rPr>
              <a:t>beneficially interested, directly or indirectly</a:t>
            </a:r>
            <a:r>
              <a:rPr lang="en-US" sz="1600" dirty="0">
                <a:ea typeface="ＭＳ Ｐゴシック" charset="0"/>
              </a:rPr>
              <a:t>, in </a:t>
            </a:r>
            <a:r>
              <a:rPr lang="en-US" sz="1600" i="1" u="sng" dirty="0">
                <a:ea typeface="ＭＳ Ｐゴシック" charset="0"/>
              </a:rPr>
              <a:t>any contract</a:t>
            </a:r>
            <a:r>
              <a:rPr lang="en-US" sz="1600" dirty="0">
                <a:ea typeface="ＭＳ Ｐゴシック" charset="0"/>
              </a:rPr>
              <a:t> which may be made by, through, or under the supervision of such officer, in whole or in part, or which may be made for the benefit of his or her office, or </a:t>
            </a:r>
            <a:r>
              <a:rPr lang="en-US" sz="1600" i="1" u="sng" dirty="0">
                <a:ea typeface="ＭＳ Ｐゴシック" charset="0"/>
              </a:rPr>
              <a:t>accept, directly or indirectly, any compensation, gratuity or reward</a:t>
            </a:r>
            <a:r>
              <a:rPr lang="en-US" sz="1600" i="1" dirty="0">
                <a:ea typeface="ＭＳ Ｐゴシック" charset="0"/>
              </a:rPr>
              <a:t> </a:t>
            </a:r>
            <a:r>
              <a:rPr lang="en-US" sz="1600" dirty="0">
                <a:ea typeface="ＭＳ Ｐゴシック" charset="0"/>
              </a:rPr>
              <a:t>in connection with </a:t>
            </a:r>
            <a:r>
              <a:rPr lang="en-US" sz="1600" i="1" u="sng" dirty="0">
                <a:ea typeface="ＭＳ Ｐゴシック" charset="0"/>
              </a:rPr>
              <a:t>such contract from any other person beneficially interested therein</a:t>
            </a:r>
            <a:r>
              <a:rPr lang="en-US" sz="1600" dirty="0">
                <a:ea typeface="ＭＳ Ｐゴシック" charset="0"/>
              </a:rPr>
              <a:t>. </a:t>
            </a:r>
            <a:r>
              <a:rPr lang="en-US" sz="1200" dirty="0">
                <a:ea typeface="ＭＳ Ｐゴシック" charset="0"/>
              </a:rPr>
              <a:t>~ RCW 42.23.030</a:t>
            </a:r>
          </a:p>
          <a:p>
            <a:pPr lvl="1">
              <a:spcAft>
                <a:spcPts val="0"/>
              </a:spcAft>
              <a:buSzPct val="75000"/>
              <a:defRPr/>
            </a:pPr>
            <a:endParaRPr lang="en-US" sz="1600" dirty="0">
              <a:ea typeface="ＭＳ Ｐゴシック" charset="0"/>
            </a:endParaRPr>
          </a:p>
          <a:p>
            <a:pPr lvl="1">
              <a:spcAft>
                <a:spcPts val="0"/>
              </a:spcAft>
              <a:buSzPct val="75000"/>
              <a:defRPr/>
            </a:pPr>
            <a:r>
              <a:rPr lang="en-US" sz="1600" dirty="0">
                <a:solidFill>
                  <a:schemeClr val="tx2">
                    <a:lumMod val="50000"/>
                  </a:schemeClr>
                </a:solidFill>
              </a:rPr>
              <a:t>It does not matter whether the official voted on the contract in which he/she had a financial interest; the prohibition still applies. </a:t>
            </a:r>
            <a:r>
              <a:rPr lang="en-US" sz="1600" u="sng" dirty="0">
                <a:solidFill>
                  <a:schemeClr val="tx2">
                    <a:lumMod val="50000"/>
                  </a:schemeClr>
                </a:solidFill>
              </a:rPr>
              <a:t>Recusal/abstention is not a cure. </a:t>
            </a:r>
            <a:r>
              <a:rPr kumimoji="0" lang="en-US" sz="1600" b="0" i="0" u="none" strike="noStrike" kern="100" cap="none" spc="0" normalizeH="0" baseline="0" noProof="0" dirty="0">
                <a:ln>
                  <a:noFill/>
                </a:ln>
                <a:solidFill>
                  <a:srgbClr val="2F373A"/>
                </a:solidFill>
                <a:effectLst/>
                <a:uLnTx/>
                <a:uFillTx/>
                <a:latin typeface="Aptos" panose="020B0004020202020204" pitchFamily="34" charset="0"/>
                <a:ea typeface="Aptos" panose="020B0004020202020204" pitchFamily="34" charset="0"/>
                <a:cs typeface="Times New Roman" panose="02020603050405020304" pitchFamily="18" charset="0"/>
              </a:rPr>
              <a:t>~</a:t>
            </a:r>
            <a:r>
              <a:rPr kumimoji="0" lang="en-US" sz="1600" b="0" i="0" u="none" strike="noStrike" kern="100" cap="none" spc="0" normalizeH="0" baseline="0" noProof="0" dirty="0">
                <a:ln>
                  <a:noFill/>
                </a:ln>
                <a:solidFill>
                  <a:schemeClr val="tx2">
                    <a:lumMod val="50000"/>
                  </a:schemeClr>
                </a:solidFill>
                <a:effectLst/>
                <a:uLnTx/>
                <a:uFillTx/>
                <a:latin typeface="Aptos" panose="020B0004020202020204" pitchFamily="34" charset="0"/>
                <a:ea typeface="Aptos" panose="020B0004020202020204" pitchFamily="34" charset="0"/>
                <a:cs typeface="Times New Roman" panose="02020603050405020304" pitchFamily="18" charset="0"/>
              </a:rPr>
              <a:t> </a:t>
            </a:r>
            <a:r>
              <a:rPr lang="en-US" sz="1200" i="1" dirty="0">
                <a:solidFill>
                  <a:schemeClr val="tx2">
                    <a:lumMod val="50000"/>
                  </a:schemeClr>
                </a:solidFill>
              </a:rPr>
              <a:t>City of Raymond v. Runyon</a:t>
            </a:r>
            <a:r>
              <a:rPr lang="en-US" sz="1200" dirty="0">
                <a:solidFill>
                  <a:schemeClr val="tx2">
                    <a:lumMod val="50000"/>
                  </a:schemeClr>
                </a:solidFill>
              </a:rPr>
              <a:t>, 93 Wn. App. 127, 137; 967 P.2d 19 (1998)</a:t>
            </a:r>
          </a:p>
          <a:p>
            <a:pPr lvl="1">
              <a:spcAft>
                <a:spcPts val="0"/>
              </a:spcAft>
              <a:buSzPct val="75000"/>
              <a:defRPr/>
            </a:pPr>
            <a:endParaRPr lang="en-US" sz="1200" dirty="0">
              <a:solidFill>
                <a:schemeClr val="tx2">
                  <a:lumMod val="50000"/>
                </a:schemeClr>
              </a:solidFill>
            </a:endParaRPr>
          </a:p>
          <a:p>
            <a:pPr lvl="1">
              <a:spcAft>
                <a:spcPts val="0"/>
              </a:spcAft>
              <a:buSzPct val="75000"/>
              <a:defRPr/>
            </a:pPr>
            <a:r>
              <a:rPr lang="en-US" sz="1600" dirty="0">
                <a:solidFill>
                  <a:srgbClr val="000000"/>
                </a:solidFill>
                <a:latin typeface="+mj-lt"/>
              </a:rPr>
              <a:t>“</a:t>
            </a:r>
            <a:r>
              <a:rPr lang="en-US" sz="1600" b="0" i="0" dirty="0">
                <a:solidFill>
                  <a:srgbClr val="000000"/>
                </a:solidFill>
                <a:effectLst/>
                <a:latin typeface="+mj-lt"/>
              </a:rPr>
              <a:t>Contract</a:t>
            </a:r>
            <a:r>
              <a:rPr lang="en-US" sz="1600" dirty="0">
                <a:solidFill>
                  <a:srgbClr val="000000"/>
                </a:solidFill>
                <a:latin typeface="+mj-lt"/>
              </a:rPr>
              <a:t>”</a:t>
            </a:r>
            <a:r>
              <a:rPr lang="en-US" sz="1600" b="0" i="0" dirty="0">
                <a:solidFill>
                  <a:srgbClr val="000000"/>
                </a:solidFill>
                <a:effectLst/>
                <a:latin typeface="+mj-lt"/>
              </a:rPr>
              <a:t> = any contract, sale, lease or purchase</a:t>
            </a:r>
          </a:p>
          <a:p>
            <a:pPr lvl="1">
              <a:spcAft>
                <a:spcPts val="0"/>
              </a:spcAft>
              <a:buSzPct val="75000"/>
              <a:defRPr/>
            </a:pPr>
            <a:endParaRPr lang="en-US" sz="1600" dirty="0">
              <a:solidFill>
                <a:srgbClr val="000000"/>
              </a:solidFill>
              <a:latin typeface="+mj-lt"/>
            </a:endParaRPr>
          </a:p>
          <a:p>
            <a:pPr lvl="1">
              <a:spcAft>
                <a:spcPts val="0"/>
              </a:spcAft>
              <a:buSzPct val="75000"/>
              <a:defRPr/>
            </a:pPr>
            <a:r>
              <a:rPr lang="en-US" sz="1600" dirty="0">
                <a:solidFill>
                  <a:schemeClr val="tx2">
                    <a:lumMod val="50000"/>
                  </a:schemeClr>
                </a:solidFill>
                <a:latin typeface="+mj-lt"/>
              </a:rPr>
              <a:t>Limited exceptions exist for specific situations and specific contracts if process is followed.</a:t>
            </a:r>
          </a:p>
          <a:p>
            <a:pPr lvl="1">
              <a:spcAft>
                <a:spcPts val="0"/>
              </a:spcAft>
              <a:buSzPct val="75000"/>
              <a:defRPr/>
            </a:pPr>
            <a:endParaRPr lang="en-US" sz="1200" dirty="0">
              <a:solidFill>
                <a:schemeClr val="tx2">
                  <a:lumMod val="50000"/>
                </a:schemeClr>
              </a:solidFill>
            </a:endParaRPr>
          </a:p>
        </p:txBody>
      </p:sp>
    </p:spTree>
    <p:extLst>
      <p:ext uri="{BB962C8B-B14F-4D97-AF65-F5344CB8AC3E}">
        <p14:creationId xmlns:p14="http://schemas.microsoft.com/office/powerpoint/2010/main" val="270138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034"/>
            <a:ext cx="8229600" cy="650806"/>
          </a:xfrm>
        </p:spPr>
        <p:txBody>
          <a:bodyPr/>
          <a:lstStyle/>
          <a:p>
            <a:pPr algn="ctr"/>
            <a:r>
              <a:rPr lang="en-US" b="1" dirty="0"/>
              <a:t>Exception For “Remote Interests”</a:t>
            </a:r>
          </a:p>
        </p:txBody>
      </p:sp>
      <p:sp>
        <p:nvSpPr>
          <p:cNvPr id="3" name="Content Placeholder 2"/>
          <p:cNvSpPr>
            <a:spLocks noGrp="1"/>
          </p:cNvSpPr>
          <p:nvPr>
            <p:ph idx="1"/>
          </p:nvPr>
        </p:nvSpPr>
        <p:spPr>
          <a:xfrm>
            <a:off x="457200" y="1132841"/>
            <a:ext cx="8229600" cy="3905324"/>
          </a:xfrm>
        </p:spPr>
        <p:txBody>
          <a:bodyPr/>
          <a:lstStyle/>
          <a:p>
            <a:pPr marL="0" indent="0">
              <a:buNone/>
            </a:pPr>
            <a:r>
              <a:rPr lang="en-US" dirty="0"/>
              <a:t>Certain interests are considered </a:t>
            </a:r>
            <a:r>
              <a:rPr lang="en-US" u="sng" dirty="0"/>
              <a:t>remote</a:t>
            </a:r>
            <a:r>
              <a:rPr lang="en-US" dirty="0"/>
              <a:t>, resulting in an exception if process is followed. Types of remote interests:</a:t>
            </a:r>
          </a:p>
          <a:p>
            <a:pPr lvl="1">
              <a:buFont typeface="Arial" panose="020B0604020202020204" pitchFamily="34" charset="0"/>
              <a:buChar char="•"/>
            </a:pPr>
            <a:r>
              <a:rPr lang="en-US" dirty="0"/>
              <a:t>A </a:t>
            </a:r>
            <a:r>
              <a:rPr lang="en-US" u="sng" dirty="0"/>
              <a:t>non-salaried officer of a nonprofit corporation </a:t>
            </a:r>
            <a:r>
              <a:rPr lang="en-US" dirty="0"/>
              <a:t>that is a contracting party;</a:t>
            </a:r>
          </a:p>
          <a:p>
            <a:pPr lvl="1">
              <a:buFont typeface="Arial" panose="020B0604020202020204" pitchFamily="34" charset="0"/>
              <a:buChar char="•"/>
            </a:pPr>
            <a:r>
              <a:rPr lang="en-US" dirty="0"/>
              <a:t>An employee or agent of the contracting party, where the salary consists entirely of </a:t>
            </a:r>
            <a:r>
              <a:rPr lang="en-US" u="sng" dirty="0"/>
              <a:t>fixed wages or salary</a:t>
            </a:r>
            <a:r>
              <a:rPr lang="en-US" dirty="0"/>
              <a:t>;</a:t>
            </a:r>
          </a:p>
          <a:p>
            <a:pPr lvl="1">
              <a:buFont typeface="Arial" panose="020B0604020202020204" pitchFamily="34" charset="0"/>
              <a:buChar char="•"/>
            </a:pPr>
            <a:r>
              <a:rPr lang="en-US" dirty="0"/>
              <a:t>The </a:t>
            </a:r>
            <a:r>
              <a:rPr lang="en-US" u="sng" dirty="0"/>
              <a:t>landlord or tenant </a:t>
            </a:r>
            <a:r>
              <a:rPr lang="en-US" dirty="0"/>
              <a:t>of the contracting party, e.g., a county commissioner who rents an apartment from a contractor who bids on a county project;</a:t>
            </a:r>
          </a:p>
          <a:p>
            <a:pPr lvl="1">
              <a:spcAft>
                <a:spcPts val="0"/>
              </a:spcAft>
              <a:buClr>
                <a:srgbClr val="97312C"/>
              </a:buClr>
              <a:buSzPct val="75000"/>
              <a:buFont typeface="Arial" panose="020B0604020202020204" pitchFamily="34" charset="0"/>
              <a:buChar char="•"/>
              <a:defRPr/>
            </a:pPr>
            <a:r>
              <a:rPr lang="en-US" dirty="0"/>
              <a:t>Someone who holds </a:t>
            </a:r>
            <a:r>
              <a:rPr lang="en-US" u="sng" dirty="0"/>
              <a:t>less than 1% of the shares </a:t>
            </a:r>
            <a:r>
              <a:rPr lang="en-US" dirty="0"/>
              <a:t>of a corporation or cooperative that is a contracting party. </a:t>
            </a:r>
            <a:r>
              <a:rPr kumimoji="0" lang="en-US" sz="1200" b="0" i="0" u="none" strike="noStrike" kern="1200" cap="none" spc="0" normalizeH="0" baseline="0" noProof="0" dirty="0">
                <a:ln>
                  <a:noFill/>
                </a:ln>
                <a:solidFill>
                  <a:srgbClr val="2F373A"/>
                </a:solidFill>
                <a:effectLst/>
                <a:uLnTx/>
                <a:uFillTx/>
                <a:latin typeface="Arial"/>
                <a:ea typeface="ＭＳ Ｐゴシック" charset="0"/>
                <a:cs typeface="+mn-cs"/>
              </a:rPr>
              <a:t>~ RCW 42.23.040</a:t>
            </a:r>
          </a:p>
          <a:p>
            <a:pPr marL="228600" marR="0" lvl="1" indent="0" algn="l" defTabSz="914400" rtl="0" eaLnBrk="1" fontAlgn="auto" latinLnBrk="0" hangingPunct="1">
              <a:lnSpc>
                <a:spcPct val="100000"/>
              </a:lnSpc>
              <a:spcBef>
                <a:spcPts val="0"/>
              </a:spcBef>
              <a:spcAft>
                <a:spcPts val="0"/>
              </a:spcAft>
              <a:buClr>
                <a:srgbClr val="97312C"/>
              </a:buClr>
              <a:buSzPct val="75000"/>
              <a:buFont typeface="Arial" panose="020B0604020202020204" pitchFamily="34" charset="0"/>
              <a:buNone/>
              <a:tabLst/>
              <a:defRPr/>
            </a:pPr>
            <a:endParaRPr lang="en-US" dirty="0"/>
          </a:p>
          <a:p>
            <a:pPr lvl="1">
              <a:buFont typeface="Wingdings" panose="05000000000000000000" pitchFamily="2" charset="2"/>
              <a:buChar char="Ø"/>
            </a:pPr>
            <a:r>
              <a:rPr lang="en-US" b="1" dirty="0"/>
              <a:t>Situation should be reviewed with City Manager and/or City Attorney</a:t>
            </a:r>
          </a:p>
          <a:p>
            <a:pPr marL="228600" lvl="1" indent="0">
              <a:buNone/>
            </a:pPr>
            <a:endParaRPr lang="en-US" dirty="0"/>
          </a:p>
        </p:txBody>
      </p:sp>
    </p:spTree>
    <p:extLst>
      <p:ext uri="{BB962C8B-B14F-4D97-AF65-F5344CB8AC3E}">
        <p14:creationId xmlns:p14="http://schemas.microsoft.com/office/powerpoint/2010/main" val="373679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A076-1739-D675-7D81-265603B2F26F}"/>
              </a:ext>
            </a:extLst>
          </p:cNvPr>
          <p:cNvSpPr>
            <a:spLocks noGrp="1"/>
          </p:cNvSpPr>
          <p:nvPr>
            <p:ph type="title"/>
          </p:nvPr>
        </p:nvSpPr>
        <p:spPr/>
        <p:txBody>
          <a:bodyPr>
            <a:normAutofit/>
          </a:bodyPr>
          <a:lstStyle/>
          <a:p>
            <a:pPr algn="ctr"/>
            <a:r>
              <a:rPr lang="en-US" b="1" dirty="0"/>
              <a:t>Remote Interest Process Requirements</a:t>
            </a:r>
          </a:p>
        </p:txBody>
      </p:sp>
      <p:sp>
        <p:nvSpPr>
          <p:cNvPr id="3" name="Content Placeholder 2">
            <a:extLst>
              <a:ext uri="{FF2B5EF4-FFF2-40B4-BE49-F238E27FC236}">
                <a16:creationId xmlns:a16="http://schemas.microsoft.com/office/drawing/2014/main" id="{CCF5EFAE-4C54-97D9-8024-E37CA13241F7}"/>
              </a:ext>
            </a:extLst>
          </p:cNvPr>
          <p:cNvSpPr>
            <a:spLocks noGrp="1"/>
          </p:cNvSpPr>
          <p:nvPr>
            <p:ph idx="1"/>
          </p:nvPr>
        </p:nvSpPr>
        <p:spPr>
          <a:xfrm>
            <a:off x="457200" y="1307592"/>
            <a:ext cx="8229600" cy="3646902"/>
          </a:xfrm>
        </p:spPr>
        <p:txBody>
          <a:bodyPr/>
          <a:lstStyle/>
          <a:p>
            <a:pPr marL="0" indent="0">
              <a:buNone/>
            </a:pPr>
            <a:r>
              <a:rPr lang="en-US" dirty="0"/>
              <a:t>Assuming interest is of </a:t>
            </a:r>
            <a:r>
              <a:rPr lang="en-US" u="sng" dirty="0"/>
              <a:t>remote type</a:t>
            </a:r>
            <a:r>
              <a:rPr lang="en-US" dirty="0"/>
              <a:t>, the following steps/conditions must be met:</a:t>
            </a:r>
          </a:p>
          <a:p>
            <a:r>
              <a:rPr lang="en-US" dirty="0"/>
              <a:t>Fully disclose in open session the nature and extent of the interest, and it must be noted in the official minutes or similar records before the contract is made;</a:t>
            </a:r>
          </a:p>
          <a:p>
            <a:r>
              <a:rPr lang="en-US" dirty="0"/>
              <a:t>Council approves contract after disclosure;</a:t>
            </a:r>
          </a:p>
          <a:p>
            <a:r>
              <a:rPr lang="en-US" dirty="0"/>
              <a:t>Authorization, approval, or ratification must be made in good faith;</a:t>
            </a:r>
          </a:p>
          <a:p>
            <a:r>
              <a:rPr lang="en-US" dirty="0"/>
              <a:t>Votes for approval are by those without conflict – the interested councilmember does not vote; and</a:t>
            </a:r>
          </a:p>
          <a:p>
            <a:r>
              <a:rPr lang="en-US" dirty="0"/>
              <a:t>The officer having the remote interest must not influence or attempt to influence any other officer to enter into the contract.</a:t>
            </a:r>
          </a:p>
          <a:p>
            <a:pPr marL="228600" marR="0" lvl="1" indent="0" algn="l" defTabSz="914400" rtl="0" eaLnBrk="1" fontAlgn="auto" latinLnBrk="0" hangingPunct="1">
              <a:lnSpc>
                <a:spcPct val="100000"/>
              </a:lnSpc>
              <a:spcBef>
                <a:spcPts val="0"/>
              </a:spcBef>
              <a:spcAft>
                <a:spcPts val="0"/>
              </a:spcAft>
              <a:buClr>
                <a:srgbClr val="97312C"/>
              </a:buClr>
              <a:buSzPct val="75000"/>
              <a:buNone/>
              <a:tabLst/>
              <a:defRPr/>
            </a:pPr>
            <a:r>
              <a:rPr lang="en-US" dirty="0"/>
              <a:t> </a:t>
            </a:r>
            <a:r>
              <a:rPr kumimoji="0" lang="en-US" sz="1200" b="0" i="0" u="none" strike="noStrike" kern="1200" cap="none" spc="0" normalizeH="0" baseline="0" noProof="0" dirty="0">
                <a:ln>
                  <a:noFill/>
                </a:ln>
                <a:solidFill>
                  <a:srgbClr val="2F373A"/>
                </a:solidFill>
                <a:effectLst/>
                <a:uLnTx/>
                <a:uFillTx/>
                <a:latin typeface="Arial"/>
                <a:ea typeface="ＭＳ Ｐゴシック" charset="0"/>
                <a:cs typeface="+mn-cs"/>
              </a:rPr>
              <a:t>~ RCW 42.23.040</a:t>
            </a:r>
          </a:p>
          <a:p>
            <a:pPr marL="0" indent="0">
              <a:buNone/>
            </a:pPr>
            <a:endParaRPr lang="en-US" dirty="0"/>
          </a:p>
          <a:p>
            <a:endParaRPr lang="en-US" dirty="0"/>
          </a:p>
        </p:txBody>
      </p:sp>
    </p:spTree>
    <p:extLst>
      <p:ext uri="{BB962C8B-B14F-4D97-AF65-F5344CB8AC3E}">
        <p14:creationId xmlns:p14="http://schemas.microsoft.com/office/powerpoint/2010/main" val="43498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6B14-D8BE-560C-5814-44037AA15CD8}"/>
              </a:ext>
            </a:extLst>
          </p:cNvPr>
          <p:cNvSpPr>
            <a:spLocks noGrp="1"/>
          </p:cNvSpPr>
          <p:nvPr>
            <p:ph type="title"/>
          </p:nvPr>
        </p:nvSpPr>
        <p:spPr/>
        <p:txBody>
          <a:bodyPr/>
          <a:lstStyle/>
          <a:p>
            <a:pPr algn="ctr"/>
            <a:r>
              <a:rPr lang="en-US" b="1" dirty="0"/>
              <a:t>Interest in Contract Hypothetical</a:t>
            </a:r>
          </a:p>
        </p:txBody>
      </p:sp>
      <p:sp>
        <p:nvSpPr>
          <p:cNvPr id="3" name="Content Placeholder 2">
            <a:extLst>
              <a:ext uri="{FF2B5EF4-FFF2-40B4-BE49-F238E27FC236}">
                <a16:creationId xmlns:a16="http://schemas.microsoft.com/office/drawing/2014/main" id="{E9740773-9CF7-3155-F661-8351E4C2FC75}"/>
              </a:ext>
            </a:extLst>
          </p:cNvPr>
          <p:cNvSpPr>
            <a:spLocks noGrp="1"/>
          </p:cNvSpPr>
          <p:nvPr>
            <p:ph idx="1"/>
          </p:nvPr>
        </p:nvSpPr>
        <p:spPr/>
        <p:txBody>
          <a:bodyPr/>
          <a:lstStyle/>
          <a:p>
            <a:pPr marL="0" indent="0">
              <a:buNone/>
            </a:pPr>
            <a:r>
              <a:rPr lang="en-US" sz="1600" dirty="0"/>
              <a:t>Councilmember (also a real estate agent working for Broker Firm) has been elected but not taken office. Broker Firm contracted with City to acquire property for museum. Transaction was completed and agency fee paid to Broker Firm with percentage paid to Councilmember/agent prior to taking office. Problem?</a:t>
            </a:r>
          </a:p>
          <a:p>
            <a:pPr>
              <a:buFont typeface="Wingdings" panose="05000000000000000000" pitchFamily="2" charset="2"/>
              <a:buChar char="Ø"/>
            </a:pPr>
            <a:r>
              <a:rPr lang="en-US" sz="1600" dirty="0"/>
              <a:t>Option exists for future additional purchase for which agency fee will be paid to Councilmember/agent. What must Councilmember do if such contract comes up for approval?</a:t>
            </a:r>
          </a:p>
          <a:p>
            <a:pPr>
              <a:buFont typeface="Wingdings" panose="05000000000000000000" pitchFamily="2" charset="2"/>
              <a:buChar char="Ø"/>
            </a:pPr>
            <a:r>
              <a:rPr lang="en-US" sz="1600" dirty="0"/>
              <a:t>Assume in future purchase scenario, Councilmember/agent would </a:t>
            </a:r>
            <a:r>
              <a:rPr lang="en-US" sz="1600" u="sng" dirty="0"/>
              <a:t>not </a:t>
            </a:r>
            <a:r>
              <a:rPr lang="en-US" sz="1600" dirty="0"/>
              <a:t>receive a fee but a fee would go to the Broker Firm for which she continues as contractor and in which she holds a 1/1000 shareholder interest. What must Councilmember do if the contract comes up for approval?</a:t>
            </a:r>
          </a:p>
          <a:p>
            <a:pPr marL="0" indent="0">
              <a:buNone/>
            </a:pPr>
            <a:endParaRPr lang="en-US" dirty="0"/>
          </a:p>
        </p:txBody>
      </p:sp>
    </p:spTree>
    <p:extLst>
      <p:ext uri="{BB962C8B-B14F-4D97-AF65-F5344CB8AC3E}">
        <p14:creationId xmlns:p14="http://schemas.microsoft.com/office/powerpoint/2010/main" val="42849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034"/>
            <a:ext cx="8229600" cy="549409"/>
          </a:xfrm>
        </p:spPr>
        <p:txBody>
          <a:bodyPr>
            <a:normAutofit fontScale="90000"/>
          </a:bodyPr>
          <a:lstStyle/>
          <a:p>
            <a:pPr marL="228600" marR="0" lvl="1" indent="0" algn="ctr" defTabSz="914400" rtl="0" eaLnBrk="1" fontAlgn="auto" latinLnBrk="0" hangingPunct="1">
              <a:lnSpc>
                <a:spcPct val="100000"/>
              </a:lnSpc>
              <a:spcBef>
                <a:spcPts val="0"/>
              </a:spcBef>
              <a:spcAft>
                <a:spcPts val="0"/>
              </a:spcAft>
              <a:buClr>
                <a:srgbClr val="97312C"/>
              </a:buClr>
              <a:buSzPct val="75000"/>
              <a:buFont typeface="Arial" panose="020B0604020202020204" pitchFamily="34" charset="0"/>
              <a:buNone/>
              <a:tabLst/>
              <a:defRPr/>
            </a:pPr>
            <a:r>
              <a:rPr lang="en-US" sz="2700" b="1" dirty="0">
                <a:solidFill>
                  <a:srgbClr val="97312C"/>
                </a:solidFill>
              </a:rPr>
              <a:t>Prohibited Use of Public Office</a:t>
            </a:r>
            <a:r>
              <a:rPr kumimoji="0" lang="en-US" sz="2700" b="0" i="0" u="none" strike="noStrike" kern="1200" cap="none" spc="0" normalizeH="0" baseline="0" noProof="0" dirty="0">
                <a:ln>
                  <a:noFill/>
                </a:ln>
                <a:solidFill>
                  <a:srgbClr val="97312C"/>
                </a:solidFill>
                <a:effectLst/>
                <a:uLnTx/>
                <a:uFillTx/>
                <a:latin typeface="Arial"/>
                <a:ea typeface="+mn-ea"/>
                <a:cs typeface="+mn-cs"/>
              </a:rPr>
              <a:t> </a:t>
            </a:r>
            <a:r>
              <a:rPr kumimoji="0" lang="en-US" sz="2700" b="0" i="0" u="none" strike="noStrike" kern="1200" cap="none" spc="0" normalizeH="0" baseline="0" noProof="0" dirty="0">
                <a:ln>
                  <a:noFill/>
                </a:ln>
                <a:solidFill>
                  <a:srgbClr val="97312C"/>
                </a:solidFill>
                <a:effectLst/>
                <a:uLnTx/>
                <a:uFillTx/>
                <a:latin typeface="Arial"/>
                <a:ea typeface="ＭＳ Ｐゴシック" charset="0"/>
                <a:cs typeface="+mn-cs"/>
              </a:rPr>
              <a:t>~ </a:t>
            </a:r>
            <a:r>
              <a:rPr kumimoji="0" lang="en-US" sz="2700" b="1" i="0" u="none" strike="noStrike" kern="1200" cap="none" spc="0" normalizeH="0" baseline="0" noProof="0" dirty="0">
                <a:ln>
                  <a:noFill/>
                </a:ln>
                <a:solidFill>
                  <a:srgbClr val="97312C"/>
                </a:solidFill>
                <a:effectLst/>
                <a:uLnTx/>
                <a:uFillTx/>
                <a:latin typeface="Arial"/>
                <a:ea typeface="ＭＳ Ｐゴシック" charset="0"/>
                <a:cs typeface="+mn-cs"/>
              </a:rPr>
              <a:t>RCW 42.23.040</a:t>
            </a:r>
            <a:br>
              <a:rPr kumimoji="0" lang="en-US" sz="1200" b="0" i="0" u="none" strike="noStrike" kern="1200" cap="none" spc="0" normalizeH="0" baseline="0" noProof="0" dirty="0">
                <a:ln>
                  <a:noFill/>
                </a:ln>
                <a:solidFill>
                  <a:srgbClr val="2F373A"/>
                </a:solidFill>
                <a:effectLst/>
                <a:uLnTx/>
                <a:uFillTx/>
                <a:latin typeface="Arial"/>
                <a:ea typeface="ＭＳ Ｐゴシック" charset="0"/>
                <a:cs typeface="+mn-cs"/>
              </a:rPr>
            </a:br>
            <a:r>
              <a:rPr lang="en-US" b="1" dirty="0"/>
              <a:t> </a:t>
            </a:r>
          </a:p>
        </p:txBody>
      </p:sp>
      <p:sp>
        <p:nvSpPr>
          <p:cNvPr id="3" name="Content Placeholder 2"/>
          <p:cNvSpPr>
            <a:spLocks noGrp="1"/>
          </p:cNvSpPr>
          <p:nvPr>
            <p:ph idx="1"/>
          </p:nvPr>
        </p:nvSpPr>
        <p:spPr>
          <a:xfrm>
            <a:off x="457200" y="902765"/>
            <a:ext cx="8229600" cy="4053535"/>
          </a:xfrm>
        </p:spPr>
        <p:txBody>
          <a:bodyPr/>
          <a:lstStyle/>
          <a:p>
            <a:pPr marL="0" lvl="1" indent="0">
              <a:spcBef>
                <a:spcPct val="50000"/>
              </a:spcBef>
              <a:buNone/>
              <a:defRPr/>
            </a:pPr>
            <a:r>
              <a:rPr lang="en-US" sz="1600" b="1" dirty="0">
                <a:solidFill>
                  <a:schemeClr val="tx2">
                    <a:lumMod val="50000"/>
                  </a:schemeClr>
                </a:solidFill>
              </a:rPr>
              <a:t>No Municipal Officer May:</a:t>
            </a:r>
          </a:p>
          <a:p>
            <a:pPr marL="460375" lvl="2" indent="-460375">
              <a:spcBef>
                <a:spcPct val="50000"/>
              </a:spcBef>
              <a:buFontTx/>
              <a:buAutoNum type="arabicPeriod"/>
              <a:defRPr/>
            </a:pPr>
            <a:r>
              <a:rPr lang="en-US" sz="1600" dirty="0">
                <a:solidFill>
                  <a:schemeClr val="tx2">
                    <a:lumMod val="50000"/>
                  </a:schemeClr>
                </a:solidFill>
              </a:rPr>
              <a:t>Use his or her position to secure special privileges or exemptions for himself, herself, or others. Example: building code violation.</a:t>
            </a:r>
          </a:p>
          <a:p>
            <a:pPr marL="460375" lvl="2" indent="-460375">
              <a:spcBef>
                <a:spcPct val="50000"/>
              </a:spcBef>
              <a:buFontTx/>
              <a:buAutoNum type="arabicPeriod"/>
              <a:defRPr/>
            </a:pPr>
            <a:r>
              <a:rPr lang="en-US" sz="1600" dirty="0">
                <a:solidFill>
                  <a:schemeClr val="tx2">
                    <a:lumMod val="50000"/>
                  </a:schemeClr>
                </a:solidFill>
              </a:rPr>
              <a:t>Directly or indirectly, give or receive any compensation, gift, gratuity, or reward from any source, except the employing municipality, for a matter connected with or related to the officer’s services, unless otherwise provided by law. Example: gift from public works construction contractor. This is different than donations to the City.</a:t>
            </a:r>
          </a:p>
          <a:p>
            <a:pPr marL="460375" lvl="2" indent="-460375">
              <a:spcBef>
                <a:spcPct val="50000"/>
              </a:spcBef>
              <a:buFontTx/>
              <a:buAutoNum type="arabicPeriod"/>
              <a:defRPr/>
            </a:pPr>
            <a:r>
              <a:rPr lang="en-US" sz="1600" dirty="0">
                <a:solidFill>
                  <a:schemeClr val="tx2">
                    <a:lumMod val="50000"/>
                  </a:schemeClr>
                </a:solidFill>
              </a:rPr>
              <a:t>Accept employment or engage in business that one might reasonably expect would require him or her to disclose confidential information acquired by reason of his or her official position.</a:t>
            </a:r>
          </a:p>
          <a:p>
            <a:pPr marL="460375" lvl="2" indent="-460375">
              <a:spcBef>
                <a:spcPct val="50000"/>
              </a:spcBef>
              <a:buFontTx/>
              <a:buAutoNum type="arabicPeriod"/>
              <a:defRPr/>
            </a:pPr>
            <a:r>
              <a:rPr lang="en-US" sz="1600" dirty="0">
                <a:solidFill>
                  <a:schemeClr val="tx2">
                    <a:lumMod val="50000"/>
                  </a:schemeClr>
                </a:solidFill>
              </a:rPr>
              <a:t>Disclose confidential information gained by reason of the officer’s position, nor use such information for his or her personal gain. Example: Executive session.</a:t>
            </a:r>
          </a:p>
        </p:txBody>
      </p:sp>
    </p:spTree>
    <p:extLst>
      <p:ext uri="{BB962C8B-B14F-4D97-AF65-F5344CB8AC3E}">
        <p14:creationId xmlns:p14="http://schemas.microsoft.com/office/powerpoint/2010/main" val="316462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97312C"/>
                </a:solidFill>
              </a:rPr>
              <a:t>Penalties </a:t>
            </a:r>
            <a:r>
              <a:rPr kumimoji="0" lang="en-US" sz="2800" b="0" i="0" u="none" strike="noStrike" kern="1200" cap="none" spc="0" normalizeH="0" baseline="0" noProof="0" dirty="0">
                <a:ln>
                  <a:noFill/>
                </a:ln>
                <a:solidFill>
                  <a:srgbClr val="97312C"/>
                </a:solidFill>
                <a:effectLst/>
                <a:uLnTx/>
                <a:uFillTx/>
                <a:latin typeface="Arial"/>
                <a:ea typeface="ＭＳ Ｐゴシック" charset="0"/>
                <a:cs typeface="+mn-cs"/>
              </a:rPr>
              <a:t>~</a:t>
            </a:r>
            <a:r>
              <a:rPr lang="en-US" b="1" dirty="0">
                <a:solidFill>
                  <a:srgbClr val="97312C"/>
                </a:solidFill>
              </a:rPr>
              <a:t> RCW 42.23.050</a:t>
            </a:r>
          </a:p>
        </p:txBody>
      </p:sp>
      <p:sp>
        <p:nvSpPr>
          <p:cNvPr id="3" name="Content Placeholder 2"/>
          <p:cNvSpPr>
            <a:spLocks noGrp="1"/>
          </p:cNvSpPr>
          <p:nvPr>
            <p:ph idx="1"/>
          </p:nvPr>
        </p:nvSpPr>
        <p:spPr/>
        <p:txBody>
          <a:bodyPr/>
          <a:lstStyle/>
          <a:p>
            <a:pPr marL="571500" lvl="1" indent="-342900">
              <a:spcBef>
                <a:spcPct val="50000"/>
              </a:spcBef>
              <a:buFontTx/>
              <a:buAutoNum type="arabicPeriod"/>
              <a:defRPr/>
            </a:pPr>
            <a:endParaRPr lang="en-US" sz="1400" dirty="0">
              <a:solidFill>
                <a:schemeClr val="tx2">
                  <a:lumMod val="50000"/>
                </a:schemeClr>
              </a:solidFill>
            </a:endParaRPr>
          </a:p>
          <a:p>
            <a:pPr marL="460375" lvl="1" indent="-460375">
              <a:spcBef>
                <a:spcPct val="50000"/>
              </a:spcBef>
              <a:buClr>
                <a:srgbClr val="97312C"/>
              </a:buClr>
              <a:buFontTx/>
              <a:buAutoNum type="arabicPeriod"/>
              <a:defRPr/>
            </a:pPr>
            <a:r>
              <a:rPr lang="en-US" dirty="0">
                <a:solidFill>
                  <a:schemeClr val="tx2">
                    <a:lumMod val="50000"/>
                  </a:schemeClr>
                </a:solidFill>
              </a:rPr>
              <a:t>Up to a $500.00 civil penalty “in addition to such other civil or criminal liability or penalty as may otherwise be imposed.”</a:t>
            </a:r>
          </a:p>
          <a:p>
            <a:pPr marL="460375" lvl="1" indent="-460375">
              <a:spcBef>
                <a:spcPct val="50000"/>
              </a:spcBef>
              <a:buClr>
                <a:srgbClr val="97312C"/>
              </a:buClr>
              <a:buFontTx/>
              <a:buAutoNum type="arabicPeriod"/>
              <a:defRPr/>
            </a:pPr>
            <a:r>
              <a:rPr lang="en-US" dirty="0">
                <a:solidFill>
                  <a:schemeClr val="tx2">
                    <a:lumMod val="50000"/>
                  </a:schemeClr>
                </a:solidFill>
              </a:rPr>
              <a:t>Contract is void, and the jurisdiction may avoid payment under the contract, even though it may have been fully performed by another party.</a:t>
            </a:r>
          </a:p>
          <a:p>
            <a:pPr marL="460375" lvl="1" indent="-460375">
              <a:spcBef>
                <a:spcPct val="50000"/>
              </a:spcBef>
              <a:buClr>
                <a:srgbClr val="97312C"/>
              </a:buClr>
              <a:buFontTx/>
              <a:buAutoNum type="arabicPeriod"/>
              <a:defRPr/>
            </a:pPr>
            <a:r>
              <a:rPr lang="en-US" dirty="0">
                <a:solidFill>
                  <a:schemeClr val="tx2">
                    <a:lumMod val="50000"/>
                  </a:schemeClr>
                </a:solidFill>
              </a:rPr>
              <a:t>Possible forfeiture of office.</a:t>
            </a:r>
          </a:p>
          <a:p>
            <a:pPr lvl="1">
              <a:spcBef>
                <a:spcPct val="50000"/>
              </a:spcBef>
              <a:defRPr/>
            </a:pPr>
            <a:endParaRPr lang="en-US" sz="1600" dirty="0">
              <a:solidFill>
                <a:schemeClr val="tx2">
                  <a:lumMod val="50000"/>
                </a:schemeClr>
              </a:solidFill>
            </a:endParaRPr>
          </a:p>
          <a:p>
            <a:pPr>
              <a:spcBef>
                <a:spcPct val="50000"/>
              </a:spcBef>
              <a:defRPr/>
            </a:pPr>
            <a:endParaRPr lang="en-US" sz="1600" dirty="0">
              <a:solidFill>
                <a:schemeClr val="tx2">
                  <a:lumMod val="50000"/>
                </a:schemeClr>
              </a:solidFill>
            </a:endParaRPr>
          </a:p>
          <a:p>
            <a:endParaRPr lang="en-US" dirty="0"/>
          </a:p>
        </p:txBody>
      </p:sp>
    </p:spTree>
    <p:extLst>
      <p:ext uri="{BB962C8B-B14F-4D97-AF65-F5344CB8AC3E}">
        <p14:creationId xmlns:p14="http://schemas.microsoft.com/office/powerpoint/2010/main" val="150350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melik_Sitkin_Davis_ppt_template_e">
  <a:themeElements>
    <a:clrScheme name="Chmelik Sitkin Davis">
      <a:dk1>
        <a:srgbClr val="2F373A"/>
      </a:dk1>
      <a:lt1>
        <a:srgbClr val="FFFFFF"/>
      </a:lt1>
      <a:dk2>
        <a:srgbClr val="2F373A"/>
      </a:dk2>
      <a:lt2>
        <a:srgbClr val="FFFFFF"/>
      </a:lt2>
      <a:accent1>
        <a:srgbClr val="97312C"/>
      </a:accent1>
      <a:accent2>
        <a:srgbClr val="48413A"/>
      </a:accent2>
      <a:accent3>
        <a:srgbClr val="9C8D85"/>
      </a:accent3>
      <a:accent4>
        <a:srgbClr val="C4BBB6"/>
      </a:accent4>
      <a:accent5>
        <a:srgbClr val="2F373A"/>
      </a:accent5>
      <a:accent6>
        <a:srgbClr val="788B92"/>
      </a:accent6>
      <a:hlink>
        <a:srgbClr val="97312C"/>
      </a:hlink>
      <a:folHlink>
        <a:srgbClr val="788B92"/>
      </a:folHlink>
    </a:clrScheme>
    <a:fontScheme name="Chmelik Sitkin Dav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tIns="91440" bIns="9144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8AF1D709DC1541906A3A194834F645" ma:contentTypeVersion="6" ma:contentTypeDescription="Create a new document." ma:contentTypeScope="" ma:versionID="4b01d70f4378be982a07946beb3a4ec3">
  <xsd:schema xmlns:xsd="http://www.w3.org/2001/XMLSchema" xmlns:xs="http://www.w3.org/2001/XMLSchema" xmlns:p="http://schemas.microsoft.com/office/2006/metadata/properties" xmlns:ns2="7ac57341-231e-4f35-8893-66ba586d4db9" targetNamespace="http://schemas.microsoft.com/office/2006/metadata/properties" ma:root="true" ma:fieldsID="c0a766c8c4c2b8af92b8ca6c6b4eb05f" ns2:_="">
    <xsd:import namespace="7ac57341-231e-4f35-8893-66ba586d4d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57341-231e-4f35-8893-66ba586d4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C3DB94-2A1C-4453-A6F1-F54185E7F394}">
  <ds:schemaRefs>
    <ds:schemaRef ds:uri="http://schemas.microsoft.com/sharepoint/v3/contenttype/forms"/>
  </ds:schemaRefs>
</ds:datastoreItem>
</file>

<file path=customXml/itemProps2.xml><?xml version="1.0" encoding="utf-8"?>
<ds:datastoreItem xmlns:ds="http://schemas.openxmlformats.org/officeDocument/2006/customXml" ds:itemID="{DF22EF07-DE7A-4076-946F-76FECDBD6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57341-231e-4f35-8893-66ba586d4d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CDD8AA-6C9F-441C-8848-26900251611D}">
  <ds:schemaRefs>
    <ds:schemaRef ds:uri="http://schemas.microsoft.com/office/2006/documentManagement/types"/>
    <ds:schemaRef ds:uri="7ac57341-231e-4f35-8893-66ba586d4db9"/>
    <ds:schemaRef ds:uri="http://purl.org/dc/terms/"/>
    <ds:schemaRef ds:uri="http://purl.org/dc/elements/1.1/"/>
    <ds:schemaRef ds:uri="http://purl.org/dc/dcmitype/"/>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Chmelik_Sitkin_Davis_ppt_template_e</Template>
  <TotalTime>4646</TotalTime>
  <Words>3625</Words>
  <Application>Microsoft Office PowerPoint</Application>
  <PresentationFormat>On-screen Show (16:9)</PresentationFormat>
  <Paragraphs>279</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Aptos</vt:lpstr>
      <vt:lpstr>Arial</vt:lpstr>
      <vt:lpstr>Calibri</vt:lpstr>
      <vt:lpstr>Droid Serif</vt:lpstr>
      <vt:lpstr>Wingdings</vt:lpstr>
      <vt:lpstr>Chmelik_Sitkin_Davis_ppt_template_e</vt:lpstr>
      <vt:lpstr>ETHICS AND RELATED ISSUES FOR CITY COUNCILMEMBERS</vt:lpstr>
      <vt:lpstr>THE BIG PICTURE</vt:lpstr>
      <vt:lpstr>KEY SOURCES OF AUTHORITY</vt:lpstr>
      <vt:lpstr>Prohibited Contract Interests</vt:lpstr>
      <vt:lpstr>Exception For “Remote Interests”</vt:lpstr>
      <vt:lpstr>Remote Interest Process Requirements</vt:lpstr>
      <vt:lpstr>Interest in Contract Hypothetical</vt:lpstr>
      <vt:lpstr>Prohibited Use of Public Office ~ RCW 42.23.040  </vt:lpstr>
      <vt:lpstr>Penalties ~ RCW 42.23.050</vt:lpstr>
      <vt:lpstr>Stated Purpose of Municipal Ethics Statute</vt:lpstr>
      <vt:lpstr>Judicial Doctrine of Incompatible Offices</vt:lpstr>
      <vt:lpstr>Appearance of Fairness Doctrine</vt:lpstr>
      <vt:lpstr>Types of Actions – Appearance of Fairness Doctrine</vt:lpstr>
      <vt:lpstr>Appearance of Fairness – Entangling Influences</vt:lpstr>
      <vt:lpstr>Steps to Evaluate/Address Bias or Partiality in a Quasi-Judicial Matter</vt:lpstr>
      <vt:lpstr>NO EX PARTE COMMUNICATIONS in Quasi-Judicial Matters</vt:lpstr>
      <vt:lpstr>EX PARTE COMMUNICATION, continued</vt:lpstr>
      <vt:lpstr>Hypothetical – School Director and Planning Commissioner</vt:lpstr>
      <vt:lpstr>Financial Interests in Legislative Matters</vt:lpstr>
      <vt:lpstr>Prohibition on Using Public Facilities/Resources for Political/Campaign Purposes</vt:lpstr>
      <vt:lpstr>Exceptions to Prohibition on Using Public Office Facilities for Political Purposes</vt:lpstr>
      <vt:lpstr>Selected “Ethics-Like” Issues for Councilmembers</vt:lpstr>
      <vt:lpstr>Investigations of Alleged Misconduct</vt:lpstr>
      <vt:lpstr>Ethical Issues - Observations </vt:lpstr>
      <vt:lpstr>Ethical Issues - Observations (Cont.)</vt:lpstr>
      <vt:lpstr>Ethical Issues – Observations (Cont.)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Rhonda</dc:creator>
  <cp:lastModifiedBy>CSD - Peter Ruffatto</cp:lastModifiedBy>
  <cp:revision>240</cp:revision>
  <cp:lastPrinted>2025-02-18T17:59:55Z</cp:lastPrinted>
  <dcterms:created xsi:type="dcterms:W3CDTF">2014-08-15T22:41:59Z</dcterms:created>
  <dcterms:modified xsi:type="dcterms:W3CDTF">2025-02-24T19:37:15Z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0x010100D48AF1D709DC1541906A3A194834F645</vt:lpwstr>
  </property>
</Properties>
</file>