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6"/>
  </p:notesMasterIdLst>
  <p:handoutMasterIdLst>
    <p:handoutMasterId r:id="rId17"/>
  </p:handoutMasterIdLst>
  <p:sldIdLst>
    <p:sldId id="515" r:id="rId6"/>
    <p:sldId id="568" r:id="rId7"/>
    <p:sldId id="314" r:id="rId8"/>
    <p:sldId id="569" r:id="rId9"/>
    <p:sldId id="594" r:id="rId10"/>
    <p:sldId id="597" r:id="rId11"/>
    <p:sldId id="318" r:id="rId12"/>
    <p:sldId id="293" r:id="rId13"/>
    <p:sldId id="595" r:id="rId14"/>
    <p:sldId id="593" r:id="rId1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79A7C"/>
    <a:srgbClr val="663300"/>
    <a:srgbClr val="1D239F"/>
    <a:srgbClr val="ACB9A3"/>
    <a:srgbClr val="86A13C"/>
    <a:srgbClr val="1A3662"/>
    <a:srgbClr val="D7DEEA"/>
    <a:srgbClr val="0F0C54"/>
    <a:srgbClr val="93E5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5" autoAdjust="0"/>
    <p:restoredTop sz="93834" autoAdjust="0"/>
  </p:normalViewPr>
  <p:slideViewPr>
    <p:cSldViewPr snapToGrid="0" snapToObjects="1">
      <p:cViewPr varScale="1">
        <p:scale>
          <a:sx n="97" d="100"/>
          <a:sy n="97" d="100"/>
        </p:scale>
        <p:origin x="2672" y="6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E58D9-1DA5-4668-A3D6-65C7154615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477C0E5-9187-42C9-B66F-0E64488A7A2B}">
      <dgm:prSet phldrT="[Text]"/>
      <dgm:spPr/>
      <dgm:t>
        <a:bodyPr/>
        <a:lstStyle/>
        <a:p>
          <a:r>
            <a:rPr lang="en-US"/>
            <a:t>RCW 58.17.110 </a:t>
          </a:r>
        </a:p>
      </dgm:t>
    </dgm:pt>
    <dgm:pt modelId="{F4ECF8C9-E448-4842-B6FD-8C6C266FE6CF}" type="parTrans" cxnId="{882B882A-02A0-4DB2-82E8-47093056AD9B}">
      <dgm:prSet/>
      <dgm:spPr/>
      <dgm:t>
        <a:bodyPr/>
        <a:lstStyle/>
        <a:p>
          <a:endParaRPr lang="en-US"/>
        </a:p>
      </dgm:t>
    </dgm:pt>
    <dgm:pt modelId="{9ABAF98C-5C1F-4A26-A593-7C25A8F83080}" type="sibTrans" cxnId="{882B882A-02A0-4DB2-82E8-47093056AD9B}">
      <dgm:prSet/>
      <dgm:spPr/>
      <dgm:t>
        <a:bodyPr/>
        <a:lstStyle/>
        <a:p>
          <a:endParaRPr lang="en-US"/>
        </a:p>
      </dgm:t>
    </dgm:pt>
    <dgm:pt modelId="{F865A279-FA0A-4F83-BD8F-E74CEDE091D8}">
      <dgm:prSet phldrT="[Text]"/>
      <dgm:spPr/>
      <dgm:t>
        <a:bodyPr/>
        <a:lstStyle/>
        <a:p>
          <a:r>
            <a:rPr lang="en-US" dirty="0"/>
            <a:t>Public use and interest will be served</a:t>
          </a:r>
        </a:p>
      </dgm:t>
    </dgm:pt>
    <dgm:pt modelId="{B454C6AF-863B-4892-BF3B-4EE26E742878}" type="parTrans" cxnId="{61813A0F-1250-4AD1-B199-2885BBD7BA54}">
      <dgm:prSet/>
      <dgm:spPr/>
      <dgm:t>
        <a:bodyPr/>
        <a:lstStyle/>
        <a:p>
          <a:endParaRPr lang="en-US"/>
        </a:p>
      </dgm:t>
    </dgm:pt>
    <dgm:pt modelId="{55113DA8-61C1-49C2-BC76-E54E4217EE61}" type="sibTrans" cxnId="{61813A0F-1250-4AD1-B199-2885BBD7BA54}">
      <dgm:prSet/>
      <dgm:spPr/>
      <dgm:t>
        <a:bodyPr/>
        <a:lstStyle/>
        <a:p>
          <a:endParaRPr lang="en-US"/>
        </a:p>
      </dgm:t>
    </dgm:pt>
    <dgm:pt modelId="{C51B3464-0492-498E-A552-C241D5D80D0B}">
      <dgm:prSet phldrT="[Text]"/>
      <dgm:spPr/>
      <dgm:t>
        <a:bodyPr/>
        <a:lstStyle/>
        <a:p>
          <a:r>
            <a:rPr lang="en-US" dirty="0"/>
            <a:t>BMC 17.60</a:t>
          </a:r>
        </a:p>
      </dgm:t>
    </dgm:pt>
    <dgm:pt modelId="{785E1A0A-2CBB-4549-87AA-05A1DA19FD68}" type="parTrans" cxnId="{5A18A20D-B107-437B-8134-4DC0F5321D21}">
      <dgm:prSet/>
      <dgm:spPr/>
      <dgm:t>
        <a:bodyPr/>
        <a:lstStyle/>
        <a:p>
          <a:endParaRPr lang="en-US"/>
        </a:p>
      </dgm:t>
    </dgm:pt>
    <dgm:pt modelId="{AA91470E-BB63-4A2C-8472-E0C71D5C2860}" type="sibTrans" cxnId="{5A18A20D-B107-437B-8134-4DC0F5321D21}">
      <dgm:prSet/>
      <dgm:spPr/>
      <dgm:t>
        <a:bodyPr/>
        <a:lstStyle/>
        <a:p>
          <a:endParaRPr lang="en-US"/>
        </a:p>
      </dgm:t>
    </dgm:pt>
    <dgm:pt modelId="{A41E2335-CD1C-4BCD-86C9-15701DB0C840}">
      <dgm:prSet phldrT="[Text]"/>
      <dgm:spPr/>
      <dgm:t>
        <a:bodyPr/>
        <a:lstStyle/>
        <a:p>
          <a:r>
            <a:rPr lang="en-US" dirty="0"/>
            <a:t>Infrastructure over 80% complete</a:t>
          </a:r>
        </a:p>
      </dgm:t>
    </dgm:pt>
    <dgm:pt modelId="{AD75DCF8-CE66-419A-8BE7-80BC0CBFF111}" type="parTrans" cxnId="{7B710F11-D6C5-47CA-92E7-AB3AB9A79B87}">
      <dgm:prSet/>
      <dgm:spPr/>
      <dgm:t>
        <a:bodyPr/>
        <a:lstStyle/>
        <a:p>
          <a:endParaRPr lang="en-US"/>
        </a:p>
      </dgm:t>
    </dgm:pt>
    <dgm:pt modelId="{77B75691-73A9-4A6B-84AE-BB45CD8C2675}" type="sibTrans" cxnId="{7B710F11-D6C5-47CA-92E7-AB3AB9A79B87}">
      <dgm:prSet/>
      <dgm:spPr/>
      <dgm:t>
        <a:bodyPr/>
        <a:lstStyle/>
        <a:p>
          <a:endParaRPr lang="en-US"/>
        </a:p>
      </dgm:t>
    </dgm:pt>
    <dgm:pt modelId="{5A974C7A-E3AE-4DB4-993E-9D9B0F2109C2}">
      <dgm:prSet phldrT="[Text]"/>
      <dgm:spPr/>
      <dgm:t>
        <a:bodyPr/>
        <a:lstStyle/>
        <a:p>
          <a:r>
            <a:rPr lang="en-US" dirty="0"/>
            <a:t>Final </a:t>
          </a:r>
          <a:r>
            <a:rPr lang="en-US" dirty="0" err="1"/>
            <a:t>mylar</a:t>
          </a:r>
          <a:r>
            <a:rPr lang="en-US" dirty="0"/>
            <a:t> and associated documents</a:t>
          </a:r>
        </a:p>
      </dgm:t>
    </dgm:pt>
    <dgm:pt modelId="{52BF19C0-4E80-438E-908F-00ACB4CDE4C2}" type="parTrans" cxnId="{056DC8F5-C595-4BF9-8677-CCDB0949DBE9}">
      <dgm:prSet/>
      <dgm:spPr/>
      <dgm:t>
        <a:bodyPr/>
        <a:lstStyle/>
        <a:p>
          <a:endParaRPr lang="en-US"/>
        </a:p>
      </dgm:t>
    </dgm:pt>
    <dgm:pt modelId="{0E92552C-8A21-4175-B3DE-95F050AA27BB}" type="sibTrans" cxnId="{056DC8F5-C595-4BF9-8677-CCDB0949DBE9}">
      <dgm:prSet/>
      <dgm:spPr/>
      <dgm:t>
        <a:bodyPr/>
        <a:lstStyle/>
        <a:p>
          <a:endParaRPr lang="en-US"/>
        </a:p>
      </dgm:t>
    </dgm:pt>
    <dgm:pt modelId="{A167EF48-AF72-41B2-AFF6-675C83E213F9}">
      <dgm:prSet phldrT="[Text]"/>
      <dgm:spPr/>
      <dgm:t>
        <a:bodyPr/>
        <a:lstStyle/>
        <a:p>
          <a:r>
            <a:rPr lang="en-US" dirty="0"/>
            <a:t>Department Recommendations</a:t>
          </a:r>
        </a:p>
      </dgm:t>
    </dgm:pt>
    <dgm:pt modelId="{E9CFC047-CE3C-4AFA-8A19-B25B28340D5E}" type="parTrans" cxnId="{1BFF0AA4-07E9-455D-9E05-7109E3F97229}">
      <dgm:prSet/>
      <dgm:spPr/>
      <dgm:t>
        <a:bodyPr/>
        <a:lstStyle/>
        <a:p>
          <a:endParaRPr lang="en-US"/>
        </a:p>
      </dgm:t>
    </dgm:pt>
    <dgm:pt modelId="{67E7EB1B-3C21-4F70-84D0-93A351F85795}" type="sibTrans" cxnId="{1BFF0AA4-07E9-455D-9E05-7109E3F97229}">
      <dgm:prSet/>
      <dgm:spPr/>
      <dgm:t>
        <a:bodyPr/>
        <a:lstStyle/>
        <a:p>
          <a:endParaRPr lang="en-US"/>
        </a:p>
      </dgm:t>
    </dgm:pt>
    <dgm:pt modelId="{8EB19BCD-17CC-48E9-AC26-51F69ACC23F9}">
      <dgm:prSet phldrT="[Text]"/>
      <dgm:spPr/>
      <dgm:t>
        <a:bodyPr/>
        <a:lstStyle/>
        <a:p>
          <a:r>
            <a:rPr lang="en-US" dirty="0"/>
            <a:t>Public Works</a:t>
          </a:r>
        </a:p>
      </dgm:t>
    </dgm:pt>
    <dgm:pt modelId="{7E045577-985E-4ACB-88EA-A23F5A1D3E34}" type="parTrans" cxnId="{D822AB92-656C-4E81-984A-9F89F3B8F371}">
      <dgm:prSet/>
      <dgm:spPr/>
      <dgm:t>
        <a:bodyPr/>
        <a:lstStyle/>
        <a:p>
          <a:endParaRPr lang="en-US"/>
        </a:p>
      </dgm:t>
    </dgm:pt>
    <dgm:pt modelId="{3D9E50A9-1610-4539-A32C-140EF00285EC}" type="sibTrans" cxnId="{D822AB92-656C-4E81-984A-9F89F3B8F371}">
      <dgm:prSet/>
      <dgm:spPr/>
      <dgm:t>
        <a:bodyPr/>
        <a:lstStyle/>
        <a:p>
          <a:endParaRPr lang="en-US"/>
        </a:p>
      </dgm:t>
    </dgm:pt>
    <dgm:pt modelId="{1250E3E4-A111-4C75-AF58-031C8ABCA120}">
      <dgm:prSet phldrT="[Text]"/>
      <dgm:spPr/>
      <dgm:t>
        <a:bodyPr/>
        <a:lstStyle/>
        <a:p>
          <a:r>
            <a:rPr lang="en-US" dirty="0"/>
            <a:t>Community Development Services</a:t>
          </a:r>
        </a:p>
      </dgm:t>
    </dgm:pt>
    <dgm:pt modelId="{9F81100E-9176-458E-B3C0-C1FFDEAFDA3B}" type="parTrans" cxnId="{128AAF91-7298-46D7-934C-AC567B25894A}">
      <dgm:prSet/>
      <dgm:spPr/>
      <dgm:t>
        <a:bodyPr/>
        <a:lstStyle/>
        <a:p>
          <a:endParaRPr lang="en-US"/>
        </a:p>
      </dgm:t>
    </dgm:pt>
    <dgm:pt modelId="{AA8ADF5D-E00F-4231-A841-3164C3104938}" type="sibTrans" cxnId="{128AAF91-7298-46D7-934C-AC567B25894A}">
      <dgm:prSet/>
      <dgm:spPr/>
      <dgm:t>
        <a:bodyPr/>
        <a:lstStyle/>
        <a:p>
          <a:endParaRPr lang="en-US"/>
        </a:p>
      </dgm:t>
    </dgm:pt>
    <dgm:pt modelId="{90729726-8D0C-431F-88A8-214D51BFC07C}">
      <dgm:prSet phldrT="[Text]"/>
      <dgm:spPr/>
      <dgm:t>
        <a:bodyPr/>
        <a:lstStyle/>
        <a:p>
          <a:r>
            <a:rPr lang="en-US" dirty="0"/>
            <a:t>Performance security for deferred improvements</a:t>
          </a:r>
        </a:p>
      </dgm:t>
    </dgm:pt>
    <dgm:pt modelId="{AEF53BED-FBC2-44E2-8292-D0A5CC594D0F}" type="parTrans" cxnId="{09305092-3470-4DAF-BF94-F9CE41E6F670}">
      <dgm:prSet/>
      <dgm:spPr/>
      <dgm:t>
        <a:bodyPr/>
        <a:lstStyle/>
        <a:p>
          <a:endParaRPr lang="en-US"/>
        </a:p>
      </dgm:t>
    </dgm:pt>
    <dgm:pt modelId="{A6D4E116-8B61-442B-A129-FEFE20CA853F}" type="sibTrans" cxnId="{09305092-3470-4DAF-BF94-F9CE41E6F670}">
      <dgm:prSet/>
      <dgm:spPr/>
      <dgm:t>
        <a:bodyPr/>
        <a:lstStyle/>
        <a:p>
          <a:endParaRPr lang="en-US"/>
        </a:p>
      </dgm:t>
    </dgm:pt>
    <dgm:pt modelId="{188A90BF-685D-4C18-BDD6-3ECF493A0673}">
      <dgm:prSet phldrT="[Text]"/>
      <dgm:spPr/>
      <dgm:t>
        <a:bodyPr/>
        <a:lstStyle/>
        <a:p>
          <a:r>
            <a:rPr lang="en-US" dirty="0"/>
            <a:t>Permits in place</a:t>
          </a:r>
        </a:p>
      </dgm:t>
    </dgm:pt>
    <dgm:pt modelId="{CE791F4A-E479-489C-81F9-AE0DEFB6038E}" type="parTrans" cxnId="{14380084-FCDE-41B7-A801-460057ED5DD0}">
      <dgm:prSet/>
      <dgm:spPr/>
      <dgm:t>
        <a:bodyPr/>
        <a:lstStyle/>
        <a:p>
          <a:endParaRPr lang="en-US"/>
        </a:p>
      </dgm:t>
    </dgm:pt>
    <dgm:pt modelId="{53A5E7ED-25F6-4091-89A6-BC276D6C1835}" type="sibTrans" cxnId="{14380084-FCDE-41B7-A801-460057ED5DD0}">
      <dgm:prSet/>
      <dgm:spPr/>
      <dgm:t>
        <a:bodyPr/>
        <a:lstStyle/>
        <a:p>
          <a:endParaRPr lang="en-US"/>
        </a:p>
      </dgm:t>
    </dgm:pt>
    <dgm:pt modelId="{FE833F97-572C-4E83-B431-691947B4F579}" type="pres">
      <dgm:prSet presAssocID="{65CE58D9-1DA5-4668-A3D6-65C7154615FD}" presName="Name0" presStyleCnt="0">
        <dgm:presLayoutVars>
          <dgm:dir/>
          <dgm:animLvl val="lvl"/>
          <dgm:resizeHandles val="exact"/>
        </dgm:presLayoutVars>
      </dgm:prSet>
      <dgm:spPr/>
    </dgm:pt>
    <dgm:pt modelId="{E39DE52E-2647-429F-B2E5-AFBBEE0F4147}" type="pres">
      <dgm:prSet presAssocID="{9477C0E5-9187-42C9-B66F-0E64488A7A2B}" presName="composite" presStyleCnt="0"/>
      <dgm:spPr/>
    </dgm:pt>
    <dgm:pt modelId="{6BC40F6F-C715-4A00-8EE3-DBCC4C83C3B7}" type="pres">
      <dgm:prSet presAssocID="{9477C0E5-9187-42C9-B66F-0E64488A7A2B}" presName="parTx" presStyleLbl="alignNode1" presStyleIdx="0" presStyleCnt="3">
        <dgm:presLayoutVars>
          <dgm:chMax val="0"/>
          <dgm:chPref val="0"/>
          <dgm:bulletEnabled val="1"/>
        </dgm:presLayoutVars>
      </dgm:prSet>
      <dgm:spPr/>
    </dgm:pt>
    <dgm:pt modelId="{E62A25E0-1A7B-48EB-BE63-37F4305F7278}" type="pres">
      <dgm:prSet presAssocID="{9477C0E5-9187-42C9-B66F-0E64488A7A2B}" presName="desTx" presStyleLbl="alignAccFollowNode1" presStyleIdx="0" presStyleCnt="3">
        <dgm:presLayoutVars>
          <dgm:bulletEnabled val="1"/>
        </dgm:presLayoutVars>
      </dgm:prSet>
      <dgm:spPr/>
    </dgm:pt>
    <dgm:pt modelId="{9B688C63-4DE6-4764-87AE-8EE7528C0885}" type="pres">
      <dgm:prSet presAssocID="{9ABAF98C-5C1F-4A26-A593-7C25A8F83080}" presName="space" presStyleCnt="0"/>
      <dgm:spPr/>
    </dgm:pt>
    <dgm:pt modelId="{9554F8A2-ED98-4D9B-B93F-C5A5D5B77868}" type="pres">
      <dgm:prSet presAssocID="{C51B3464-0492-498E-A552-C241D5D80D0B}" presName="composite" presStyleCnt="0"/>
      <dgm:spPr/>
    </dgm:pt>
    <dgm:pt modelId="{F3C7DAAD-1C2D-42A4-AC76-46974C4BE3EB}" type="pres">
      <dgm:prSet presAssocID="{C51B3464-0492-498E-A552-C241D5D80D0B}" presName="parTx" presStyleLbl="alignNode1" presStyleIdx="1" presStyleCnt="3">
        <dgm:presLayoutVars>
          <dgm:chMax val="0"/>
          <dgm:chPref val="0"/>
          <dgm:bulletEnabled val="1"/>
        </dgm:presLayoutVars>
      </dgm:prSet>
      <dgm:spPr/>
    </dgm:pt>
    <dgm:pt modelId="{3380A802-A7DE-4B67-9E11-8D6F9EC34C58}" type="pres">
      <dgm:prSet presAssocID="{C51B3464-0492-498E-A552-C241D5D80D0B}" presName="desTx" presStyleLbl="alignAccFollowNode1" presStyleIdx="1" presStyleCnt="3">
        <dgm:presLayoutVars>
          <dgm:bulletEnabled val="1"/>
        </dgm:presLayoutVars>
      </dgm:prSet>
      <dgm:spPr/>
    </dgm:pt>
    <dgm:pt modelId="{33178BBB-72B9-4579-B7D0-4EB8AC427CEB}" type="pres">
      <dgm:prSet presAssocID="{AA91470E-BB63-4A2C-8472-E0C71D5C2860}" presName="space" presStyleCnt="0"/>
      <dgm:spPr/>
    </dgm:pt>
    <dgm:pt modelId="{E92C1F1E-5827-4615-B63C-D1CE608C3C56}" type="pres">
      <dgm:prSet presAssocID="{A167EF48-AF72-41B2-AFF6-675C83E213F9}" presName="composite" presStyleCnt="0"/>
      <dgm:spPr/>
    </dgm:pt>
    <dgm:pt modelId="{6CCAF100-F131-453F-92ED-612AC383A528}" type="pres">
      <dgm:prSet presAssocID="{A167EF48-AF72-41B2-AFF6-675C83E213F9}" presName="parTx" presStyleLbl="alignNode1" presStyleIdx="2" presStyleCnt="3">
        <dgm:presLayoutVars>
          <dgm:chMax val="0"/>
          <dgm:chPref val="0"/>
          <dgm:bulletEnabled val="1"/>
        </dgm:presLayoutVars>
      </dgm:prSet>
      <dgm:spPr/>
    </dgm:pt>
    <dgm:pt modelId="{725C9A20-03FB-4C45-8AAF-03C8CDC3494F}" type="pres">
      <dgm:prSet presAssocID="{A167EF48-AF72-41B2-AFF6-675C83E213F9}" presName="desTx" presStyleLbl="alignAccFollowNode1" presStyleIdx="2" presStyleCnt="3" custLinFactNeighborX="103" custLinFactNeighborY="-1057">
        <dgm:presLayoutVars>
          <dgm:bulletEnabled val="1"/>
        </dgm:presLayoutVars>
      </dgm:prSet>
      <dgm:spPr/>
    </dgm:pt>
  </dgm:ptLst>
  <dgm:cxnLst>
    <dgm:cxn modelId="{DD37420C-2A04-478A-91F3-F36F871533EE}" type="presOf" srcId="{90729726-8D0C-431F-88A8-214D51BFC07C}" destId="{3380A802-A7DE-4B67-9E11-8D6F9EC34C58}" srcOrd="0" destOrd="2" presId="urn:microsoft.com/office/officeart/2005/8/layout/hList1"/>
    <dgm:cxn modelId="{E6BD940C-C6DC-44E6-B875-1DF27256D876}" type="presOf" srcId="{188A90BF-685D-4C18-BDD6-3ECF493A0673}" destId="{3380A802-A7DE-4B67-9E11-8D6F9EC34C58}" srcOrd="0" destOrd="0" presId="urn:microsoft.com/office/officeart/2005/8/layout/hList1"/>
    <dgm:cxn modelId="{5A18A20D-B107-437B-8134-4DC0F5321D21}" srcId="{65CE58D9-1DA5-4668-A3D6-65C7154615FD}" destId="{C51B3464-0492-498E-A552-C241D5D80D0B}" srcOrd="1" destOrd="0" parTransId="{785E1A0A-2CBB-4549-87AA-05A1DA19FD68}" sibTransId="{AA91470E-BB63-4A2C-8472-E0C71D5C2860}"/>
    <dgm:cxn modelId="{28F6050E-EA07-4098-84D4-AA86C280C2A6}" type="presOf" srcId="{65CE58D9-1DA5-4668-A3D6-65C7154615FD}" destId="{FE833F97-572C-4E83-B431-691947B4F579}" srcOrd="0" destOrd="0" presId="urn:microsoft.com/office/officeart/2005/8/layout/hList1"/>
    <dgm:cxn modelId="{61813A0F-1250-4AD1-B199-2885BBD7BA54}" srcId="{9477C0E5-9187-42C9-B66F-0E64488A7A2B}" destId="{F865A279-FA0A-4F83-BD8F-E74CEDE091D8}" srcOrd="0" destOrd="0" parTransId="{B454C6AF-863B-4892-BF3B-4EE26E742878}" sibTransId="{55113DA8-61C1-49C2-BC76-E54E4217EE61}"/>
    <dgm:cxn modelId="{7B710F11-D6C5-47CA-92E7-AB3AB9A79B87}" srcId="{C51B3464-0492-498E-A552-C241D5D80D0B}" destId="{A41E2335-CD1C-4BCD-86C9-15701DB0C840}" srcOrd="1" destOrd="0" parTransId="{AD75DCF8-CE66-419A-8BE7-80BC0CBFF111}" sibTransId="{77B75691-73A9-4A6B-84AE-BB45CD8C2675}"/>
    <dgm:cxn modelId="{C35FE411-D8D8-4841-A4C0-0FC4E2B5CC93}" type="presOf" srcId="{A41E2335-CD1C-4BCD-86C9-15701DB0C840}" destId="{3380A802-A7DE-4B67-9E11-8D6F9EC34C58}" srcOrd="0" destOrd="1" presId="urn:microsoft.com/office/officeart/2005/8/layout/hList1"/>
    <dgm:cxn modelId="{5652AC1A-DEDD-49B2-9905-79C7F0728A45}" type="presOf" srcId="{8EB19BCD-17CC-48E9-AC26-51F69ACC23F9}" destId="{725C9A20-03FB-4C45-8AAF-03C8CDC3494F}" srcOrd="0" destOrd="0" presId="urn:microsoft.com/office/officeart/2005/8/layout/hList1"/>
    <dgm:cxn modelId="{882B882A-02A0-4DB2-82E8-47093056AD9B}" srcId="{65CE58D9-1DA5-4668-A3D6-65C7154615FD}" destId="{9477C0E5-9187-42C9-B66F-0E64488A7A2B}" srcOrd="0" destOrd="0" parTransId="{F4ECF8C9-E448-4842-B6FD-8C6C266FE6CF}" sibTransId="{9ABAF98C-5C1F-4A26-A593-7C25A8F83080}"/>
    <dgm:cxn modelId="{2EB25180-A3CC-4D53-8E77-C49BC1D57AB3}" type="presOf" srcId="{1250E3E4-A111-4C75-AF58-031C8ABCA120}" destId="{725C9A20-03FB-4C45-8AAF-03C8CDC3494F}" srcOrd="0" destOrd="1" presId="urn:microsoft.com/office/officeart/2005/8/layout/hList1"/>
    <dgm:cxn modelId="{14380084-FCDE-41B7-A801-460057ED5DD0}" srcId="{C51B3464-0492-498E-A552-C241D5D80D0B}" destId="{188A90BF-685D-4C18-BDD6-3ECF493A0673}" srcOrd="0" destOrd="0" parTransId="{CE791F4A-E479-489C-81F9-AE0DEFB6038E}" sibTransId="{53A5E7ED-25F6-4091-89A6-BC276D6C1835}"/>
    <dgm:cxn modelId="{128AAF91-7298-46D7-934C-AC567B25894A}" srcId="{A167EF48-AF72-41B2-AFF6-675C83E213F9}" destId="{1250E3E4-A111-4C75-AF58-031C8ABCA120}" srcOrd="1" destOrd="0" parTransId="{9F81100E-9176-458E-B3C0-C1FFDEAFDA3B}" sibTransId="{AA8ADF5D-E00F-4231-A841-3164C3104938}"/>
    <dgm:cxn modelId="{09305092-3470-4DAF-BF94-F9CE41E6F670}" srcId="{C51B3464-0492-498E-A552-C241D5D80D0B}" destId="{90729726-8D0C-431F-88A8-214D51BFC07C}" srcOrd="2" destOrd="0" parTransId="{AEF53BED-FBC2-44E2-8292-D0A5CC594D0F}" sibTransId="{A6D4E116-8B61-442B-A129-FEFE20CA853F}"/>
    <dgm:cxn modelId="{90CC8392-ACEC-4CEC-8761-4113AAAEEEE1}" type="presOf" srcId="{9477C0E5-9187-42C9-B66F-0E64488A7A2B}" destId="{6BC40F6F-C715-4A00-8EE3-DBCC4C83C3B7}" srcOrd="0" destOrd="0" presId="urn:microsoft.com/office/officeart/2005/8/layout/hList1"/>
    <dgm:cxn modelId="{D822AB92-656C-4E81-984A-9F89F3B8F371}" srcId="{A167EF48-AF72-41B2-AFF6-675C83E213F9}" destId="{8EB19BCD-17CC-48E9-AC26-51F69ACC23F9}" srcOrd="0" destOrd="0" parTransId="{7E045577-985E-4ACB-88EA-A23F5A1D3E34}" sibTransId="{3D9E50A9-1610-4539-A32C-140EF00285EC}"/>
    <dgm:cxn modelId="{1BFF0AA4-07E9-455D-9E05-7109E3F97229}" srcId="{65CE58D9-1DA5-4668-A3D6-65C7154615FD}" destId="{A167EF48-AF72-41B2-AFF6-675C83E213F9}" srcOrd="2" destOrd="0" parTransId="{E9CFC047-CE3C-4AFA-8A19-B25B28340D5E}" sibTransId="{67E7EB1B-3C21-4F70-84D0-93A351F85795}"/>
    <dgm:cxn modelId="{3B3F4CA5-7A8E-4635-BB3D-54AD948D9AD8}" type="presOf" srcId="{A167EF48-AF72-41B2-AFF6-675C83E213F9}" destId="{6CCAF100-F131-453F-92ED-612AC383A528}" srcOrd="0" destOrd="0" presId="urn:microsoft.com/office/officeart/2005/8/layout/hList1"/>
    <dgm:cxn modelId="{04A5DCAE-6ACB-434D-A3DF-E51DBEFF9345}" type="presOf" srcId="{5A974C7A-E3AE-4DB4-993E-9D9B0F2109C2}" destId="{3380A802-A7DE-4B67-9E11-8D6F9EC34C58}" srcOrd="0" destOrd="3" presId="urn:microsoft.com/office/officeart/2005/8/layout/hList1"/>
    <dgm:cxn modelId="{71ECA5C0-9039-482D-95D2-356665B070CB}" type="presOf" srcId="{C51B3464-0492-498E-A552-C241D5D80D0B}" destId="{F3C7DAAD-1C2D-42A4-AC76-46974C4BE3EB}" srcOrd="0" destOrd="0" presId="urn:microsoft.com/office/officeart/2005/8/layout/hList1"/>
    <dgm:cxn modelId="{056DC8F5-C595-4BF9-8677-CCDB0949DBE9}" srcId="{C51B3464-0492-498E-A552-C241D5D80D0B}" destId="{5A974C7A-E3AE-4DB4-993E-9D9B0F2109C2}" srcOrd="3" destOrd="0" parTransId="{52BF19C0-4E80-438E-908F-00ACB4CDE4C2}" sibTransId="{0E92552C-8A21-4175-B3DE-95F050AA27BB}"/>
    <dgm:cxn modelId="{D3A150FA-47AB-4B0D-BA7C-D051D5D424E1}" type="presOf" srcId="{F865A279-FA0A-4F83-BD8F-E74CEDE091D8}" destId="{E62A25E0-1A7B-48EB-BE63-37F4305F7278}" srcOrd="0" destOrd="0" presId="urn:microsoft.com/office/officeart/2005/8/layout/hList1"/>
    <dgm:cxn modelId="{AD109992-6BE2-4418-80ED-FFBCE0E72E3E}" type="presParOf" srcId="{FE833F97-572C-4E83-B431-691947B4F579}" destId="{E39DE52E-2647-429F-B2E5-AFBBEE0F4147}" srcOrd="0" destOrd="0" presId="urn:microsoft.com/office/officeart/2005/8/layout/hList1"/>
    <dgm:cxn modelId="{D36FE6AC-BDBC-41C5-ACCF-02420ED69DFD}" type="presParOf" srcId="{E39DE52E-2647-429F-B2E5-AFBBEE0F4147}" destId="{6BC40F6F-C715-4A00-8EE3-DBCC4C83C3B7}" srcOrd="0" destOrd="0" presId="urn:microsoft.com/office/officeart/2005/8/layout/hList1"/>
    <dgm:cxn modelId="{26BBD381-8AEB-41D9-BF37-613BBAA37080}" type="presParOf" srcId="{E39DE52E-2647-429F-B2E5-AFBBEE0F4147}" destId="{E62A25E0-1A7B-48EB-BE63-37F4305F7278}" srcOrd="1" destOrd="0" presId="urn:microsoft.com/office/officeart/2005/8/layout/hList1"/>
    <dgm:cxn modelId="{0A32A659-079D-4406-8C27-AECD99B70E12}" type="presParOf" srcId="{FE833F97-572C-4E83-B431-691947B4F579}" destId="{9B688C63-4DE6-4764-87AE-8EE7528C0885}" srcOrd="1" destOrd="0" presId="urn:microsoft.com/office/officeart/2005/8/layout/hList1"/>
    <dgm:cxn modelId="{818DFC8D-6346-4ECA-9D5F-97C3EF4E0A69}" type="presParOf" srcId="{FE833F97-572C-4E83-B431-691947B4F579}" destId="{9554F8A2-ED98-4D9B-B93F-C5A5D5B77868}" srcOrd="2" destOrd="0" presId="urn:microsoft.com/office/officeart/2005/8/layout/hList1"/>
    <dgm:cxn modelId="{AA0C0DBB-7819-4E60-8F75-026397CEE00A}" type="presParOf" srcId="{9554F8A2-ED98-4D9B-B93F-C5A5D5B77868}" destId="{F3C7DAAD-1C2D-42A4-AC76-46974C4BE3EB}" srcOrd="0" destOrd="0" presId="urn:microsoft.com/office/officeart/2005/8/layout/hList1"/>
    <dgm:cxn modelId="{DF8CAE45-9C2D-41AC-A74C-31715CC553CB}" type="presParOf" srcId="{9554F8A2-ED98-4D9B-B93F-C5A5D5B77868}" destId="{3380A802-A7DE-4B67-9E11-8D6F9EC34C58}" srcOrd="1" destOrd="0" presId="urn:microsoft.com/office/officeart/2005/8/layout/hList1"/>
    <dgm:cxn modelId="{61607351-0FC2-49D8-9DA6-7B66E5E78982}" type="presParOf" srcId="{FE833F97-572C-4E83-B431-691947B4F579}" destId="{33178BBB-72B9-4579-B7D0-4EB8AC427CEB}" srcOrd="3" destOrd="0" presId="urn:microsoft.com/office/officeart/2005/8/layout/hList1"/>
    <dgm:cxn modelId="{A91E3F0D-2CEE-46A5-A89B-F97D235E1479}" type="presParOf" srcId="{FE833F97-572C-4E83-B431-691947B4F579}" destId="{E92C1F1E-5827-4615-B63C-D1CE608C3C56}" srcOrd="4" destOrd="0" presId="urn:microsoft.com/office/officeart/2005/8/layout/hList1"/>
    <dgm:cxn modelId="{704E24D8-56F5-420A-A6B7-38E795CD5D60}" type="presParOf" srcId="{E92C1F1E-5827-4615-B63C-D1CE608C3C56}" destId="{6CCAF100-F131-453F-92ED-612AC383A528}" srcOrd="0" destOrd="0" presId="urn:microsoft.com/office/officeart/2005/8/layout/hList1"/>
    <dgm:cxn modelId="{AF1DA055-67CD-4745-B138-E285D7CF2EB6}" type="presParOf" srcId="{E92C1F1E-5827-4615-B63C-D1CE608C3C56}" destId="{725C9A20-03FB-4C45-8AAF-03C8CDC3494F}"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40F6F-C715-4A00-8EE3-DBCC4C83C3B7}">
      <dsp:nvSpPr>
        <dsp:cNvPr id="0" name=""/>
        <dsp:cNvSpPr/>
      </dsp:nvSpPr>
      <dsp:spPr>
        <a:xfrm>
          <a:off x="1866" y="30933"/>
          <a:ext cx="1819556" cy="54293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RCW 58.17.110 </a:t>
          </a:r>
        </a:p>
      </dsp:txBody>
      <dsp:txXfrm>
        <a:off x="1866" y="30933"/>
        <a:ext cx="1819556" cy="542933"/>
      </dsp:txXfrm>
    </dsp:sp>
    <dsp:sp modelId="{E62A25E0-1A7B-48EB-BE63-37F4305F7278}">
      <dsp:nvSpPr>
        <dsp:cNvPr id="0" name=""/>
        <dsp:cNvSpPr/>
      </dsp:nvSpPr>
      <dsp:spPr>
        <a:xfrm>
          <a:off x="1866" y="573867"/>
          <a:ext cx="1819556" cy="24267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Public use and interest will be served</a:t>
          </a:r>
        </a:p>
      </dsp:txBody>
      <dsp:txXfrm>
        <a:off x="1866" y="573867"/>
        <a:ext cx="1819556" cy="2426751"/>
      </dsp:txXfrm>
    </dsp:sp>
    <dsp:sp modelId="{F3C7DAAD-1C2D-42A4-AC76-46974C4BE3EB}">
      <dsp:nvSpPr>
        <dsp:cNvPr id="0" name=""/>
        <dsp:cNvSpPr/>
      </dsp:nvSpPr>
      <dsp:spPr>
        <a:xfrm>
          <a:off x="2076160" y="30933"/>
          <a:ext cx="1819556" cy="54293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BMC 17.60</a:t>
          </a:r>
        </a:p>
      </dsp:txBody>
      <dsp:txXfrm>
        <a:off x="2076160" y="30933"/>
        <a:ext cx="1819556" cy="542933"/>
      </dsp:txXfrm>
    </dsp:sp>
    <dsp:sp modelId="{3380A802-A7DE-4B67-9E11-8D6F9EC34C58}">
      <dsp:nvSpPr>
        <dsp:cNvPr id="0" name=""/>
        <dsp:cNvSpPr/>
      </dsp:nvSpPr>
      <dsp:spPr>
        <a:xfrm>
          <a:off x="2076160" y="573867"/>
          <a:ext cx="1819556" cy="24267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Permits in place</a:t>
          </a:r>
        </a:p>
        <a:p>
          <a:pPr marL="114300" lvl="1" indent="-114300" algn="l" defTabSz="666750">
            <a:lnSpc>
              <a:spcPct val="90000"/>
            </a:lnSpc>
            <a:spcBef>
              <a:spcPct val="0"/>
            </a:spcBef>
            <a:spcAft>
              <a:spcPct val="15000"/>
            </a:spcAft>
            <a:buChar char="•"/>
          </a:pPr>
          <a:r>
            <a:rPr lang="en-US" sz="1500" kern="1200" dirty="0"/>
            <a:t>Infrastructure over 80% complete</a:t>
          </a:r>
        </a:p>
        <a:p>
          <a:pPr marL="114300" lvl="1" indent="-114300" algn="l" defTabSz="666750">
            <a:lnSpc>
              <a:spcPct val="90000"/>
            </a:lnSpc>
            <a:spcBef>
              <a:spcPct val="0"/>
            </a:spcBef>
            <a:spcAft>
              <a:spcPct val="15000"/>
            </a:spcAft>
            <a:buChar char="•"/>
          </a:pPr>
          <a:r>
            <a:rPr lang="en-US" sz="1500" kern="1200" dirty="0"/>
            <a:t>Performance security for deferred improvements</a:t>
          </a:r>
        </a:p>
        <a:p>
          <a:pPr marL="114300" lvl="1" indent="-114300" algn="l" defTabSz="666750">
            <a:lnSpc>
              <a:spcPct val="90000"/>
            </a:lnSpc>
            <a:spcBef>
              <a:spcPct val="0"/>
            </a:spcBef>
            <a:spcAft>
              <a:spcPct val="15000"/>
            </a:spcAft>
            <a:buChar char="•"/>
          </a:pPr>
          <a:r>
            <a:rPr lang="en-US" sz="1500" kern="1200" dirty="0"/>
            <a:t>Final </a:t>
          </a:r>
          <a:r>
            <a:rPr lang="en-US" sz="1500" kern="1200" dirty="0" err="1"/>
            <a:t>mylar</a:t>
          </a:r>
          <a:r>
            <a:rPr lang="en-US" sz="1500" kern="1200" dirty="0"/>
            <a:t> and associated documents</a:t>
          </a:r>
        </a:p>
      </dsp:txBody>
      <dsp:txXfrm>
        <a:off x="2076160" y="573867"/>
        <a:ext cx="1819556" cy="2426751"/>
      </dsp:txXfrm>
    </dsp:sp>
    <dsp:sp modelId="{6CCAF100-F131-453F-92ED-612AC383A528}">
      <dsp:nvSpPr>
        <dsp:cNvPr id="0" name=""/>
        <dsp:cNvSpPr/>
      </dsp:nvSpPr>
      <dsp:spPr>
        <a:xfrm>
          <a:off x="4150454" y="30933"/>
          <a:ext cx="1819556" cy="54293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Department Recommendations</a:t>
          </a:r>
        </a:p>
      </dsp:txBody>
      <dsp:txXfrm>
        <a:off x="4150454" y="30933"/>
        <a:ext cx="1819556" cy="542933"/>
      </dsp:txXfrm>
    </dsp:sp>
    <dsp:sp modelId="{725C9A20-03FB-4C45-8AAF-03C8CDC3494F}">
      <dsp:nvSpPr>
        <dsp:cNvPr id="0" name=""/>
        <dsp:cNvSpPr/>
      </dsp:nvSpPr>
      <dsp:spPr>
        <a:xfrm>
          <a:off x="4152320" y="548216"/>
          <a:ext cx="1819556" cy="24267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Public Works</a:t>
          </a:r>
        </a:p>
        <a:p>
          <a:pPr marL="114300" lvl="1" indent="-114300" algn="l" defTabSz="666750">
            <a:lnSpc>
              <a:spcPct val="90000"/>
            </a:lnSpc>
            <a:spcBef>
              <a:spcPct val="0"/>
            </a:spcBef>
            <a:spcAft>
              <a:spcPct val="15000"/>
            </a:spcAft>
            <a:buChar char="•"/>
          </a:pPr>
          <a:r>
            <a:rPr lang="en-US" sz="1500" kern="1200" dirty="0"/>
            <a:t>Community Development Services</a:t>
          </a:r>
        </a:p>
      </dsp:txBody>
      <dsp:txXfrm>
        <a:off x="4152320" y="548216"/>
        <a:ext cx="1819556" cy="242675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4851" tIns="47425" rIns="94851" bIns="47425" rtlCol="0"/>
          <a:lstStyle>
            <a:lvl1pPr algn="r">
              <a:defRPr sz="1200"/>
            </a:lvl1pPr>
          </a:lstStyle>
          <a:p>
            <a:fld id="{74D2E62F-F3F6-4C55-9329-08DCCEEC425E}" type="datetimeFigureOut">
              <a:rPr lang="en-US" smtClean="0"/>
              <a:t>12/9/2024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4851" tIns="47425" rIns="94851" bIns="47425" rtlCol="0" anchor="b"/>
          <a:lstStyle>
            <a:lvl1pPr algn="r">
              <a:defRPr sz="1200"/>
            </a:lvl1pPr>
          </a:lstStyle>
          <a:p>
            <a:fld id="{F3389EAA-0BCE-4C49-B13C-FCCCF9D27EAC}" type="slidenum">
              <a:rPr lang="en-US" smtClean="0"/>
              <a:t>‹#›</a:t>
            </a:fld>
            <a:endParaRPr lang="en-US" dirty="0"/>
          </a:p>
        </p:txBody>
      </p:sp>
    </p:spTree>
    <p:extLst>
      <p:ext uri="{BB962C8B-B14F-4D97-AF65-F5344CB8AC3E}">
        <p14:creationId xmlns:p14="http://schemas.microsoft.com/office/powerpoint/2010/main" val="164452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4851" tIns="47425" rIns="94851" bIns="47425" rtlCol="0"/>
          <a:lstStyle>
            <a:lvl1pPr algn="r">
              <a:defRPr sz="1200"/>
            </a:lvl1pPr>
          </a:lstStyle>
          <a:p>
            <a:fld id="{E2582B25-BB1D-D741-B235-846D3BBBEED3}" type="datetimeFigureOut">
              <a:rPr lang="en-US" smtClean="0"/>
              <a:t>12/9/2024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851" tIns="47425" rIns="94851" bIns="47425" rtlCol="0" anchor="b"/>
          <a:lstStyle>
            <a:lvl1pPr algn="r">
              <a:defRPr sz="1200"/>
            </a:lvl1pPr>
          </a:lstStyle>
          <a:p>
            <a:fld id="{72552505-AEFD-1F48-B6AD-7D2EBDFF5C3F}" type="slidenum">
              <a:rPr lang="en-US" smtClean="0"/>
              <a:t>‹#›</a:t>
            </a:fld>
            <a:endParaRPr lang="en-US" dirty="0"/>
          </a:p>
        </p:txBody>
      </p:sp>
    </p:spTree>
    <p:extLst>
      <p:ext uri="{BB962C8B-B14F-4D97-AF65-F5344CB8AC3E}">
        <p14:creationId xmlns:p14="http://schemas.microsoft.com/office/powerpoint/2010/main" val="2425882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East Maple Ridge Planned Unit Development (File</a:t>
            </a:r>
            <a:r>
              <a:rPr lang="en-US" baseline="0" dirty="0"/>
              <a:t> 2020018), </a:t>
            </a:r>
            <a:r>
              <a:rPr lang="en-US" dirty="0"/>
              <a:t>Preliminary Plat (File 2020019), and associated permits</a:t>
            </a:r>
            <a:r>
              <a:rPr lang="en-US" baseline="0" dirty="0"/>
              <a:t> (Critical Areas Review (Permit 2020020) and SEPA (Permit 2020021)).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a:t>
            </a:fld>
            <a:endParaRPr lang="en-US" dirty="0"/>
          </a:p>
        </p:txBody>
      </p:sp>
    </p:spTree>
    <p:extLst>
      <p:ext uri="{BB962C8B-B14F-4D97-AF65-F5344CB8AC3E}">
        <p14:creationId xmlns:p14="http://schemas.microsoft.com/office/powerpoint/2010/main" val="139181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east Blaine Subarea</a:t>
            </a:r>
          </a:p>
          <a:p>
            <a:r>
              <a:rPr lang="en-US" dirty="0"/>
              <a:t>North of H Street, east of Jerome Street, and west of North Harvey Road </a:t>
            </a:r>
          </a:p>
          <a:p>
            <a:r>
              <a:rPr lang="en-US" dirty="0"/>
              <a:t>89 acre site</a:t>
            </a:r>
          </a:p>
        </p:txBody>
      </p:sp>
      <p:sp>
        <p:nvSpPr>
          <p:cNvPr id="4" name="Slide Number Placeholder 3"/>
          <p:cNvSpPr>
            <a:spLocks noGrp="1"/>
          </p:cNvSpPr>
          <p:nvPr>
            <p:ph type="sldNum" sz="quarter" idx="10"/>
          </p:nvPr>
        </p:nvSpPr>
        <p:spPr/>
        <p:txBody>
          <a:bodyPr/>
          <a:lstStyle/>
          <a:p>
            <a:fld id="{72552505-AEFD-1F48-B6AD-7D2EBDFF5C3F}" type="slidenum">
              <a:rPr lang="en-US" smtClean="0"/>
              <a:t>2</a:t>
            </a:fld>
            <a:endParaRPr lang="en-US" dirty="0"/>
          </a:p>
        </p:txBody>
      </p:sp>
    </p:spTree>
    <p:extLst>
      <p:ext uri="{BB962C8B-B14F-4D97-AF65-F5344CB8AC3E}">
        <p14:creationId xmlns:p14="http://schemas.microsoft.com/office/powerpoint/2010/main" val="75504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F74B0-2E1C-42C9-B448-B263E1E29AC1}" type="slidenum">
              <a:rPr lang="en-US" smtClean="0"/>
              <a:t>3</a:t>
            </a:fld>
            <a:endParaRPr lang="en-US"/>
          </a:p>
        </p:txBody>
      </p:sp>
    </p:spTree>
    <p:extLst>
      <p:ext uri="{BB962C8B-B14F-4D97-AF65-F5344CB8AC3E}">
        <p14:creationId xmlns:p14="http://schemas.microsoft.com/office/powerpoint/2010/main" val="364785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applicant, East Maple Ridge LLC, proposes to develop 353 dwelling units. The project also includes a neighborhood commercial center consisting of 24,000 square feet of commercial space. </a:t>
            </a:r>
          </a:p>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4</a:t>
            </a:fld>
            <a:endParaRPr lang="en-US" dirty="0"/>
          </a:p>
        </p:txBody>
      </p:sp>
    </p:spTree>
    <p:extLst>
      <p:ext uri="{BB962C8B-B14F-4D97-AF65-F5344CB8AC3E}">
        <p14:creationId xmlns:p14="http://schemas.microsoft.com/office/powerpoint/2010/main" val="243275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F74B0-2E1C-42C9-B448-B263E1E29AC1}" type="slidenum">
              <a:rPr lang="en-US" smtClean="0"/>
              <a:t>8</a:t>
            </a:fld>
            <a:endParaRPr lang="en-US"/>
          </a:p>
        </p:txBody>
      </p:sp>
    </p:spTree>
    <p:extLst>
      <p:ext uri="{BB962C8B-B14F-4D97-AF65-F5344CB8AC3E}">
        <p14:creationId xmlns:p14="http://schemas.microsoft.com/office/powerpoint/2010/main" val="108725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10</a:t>
            </a:fld>
            <a:endParaRPr lang="en-US" dirty="0"/>
          </a:p>
        </p:txBody>
      </p:sp>
    </p:spTree>
    <p:extLst>
      <p:ext uri="{BB962C8B-B14F-4D97-AF65-F5344CB8AC3E}">
        <p14:creationId xmlns:p14="http://schemas.microsoft.com/office/powerpoint/2010/main" val="29512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BC84D-74D2-476A-8E27-DA47C3194310}"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7441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A7033-682E-4D64-83CD-F3342C7C73C8}"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73674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0C69B-92B9-47A9-9464-2240A7618FA9}"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391677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752" y="416023"/>
            <a:ext cx="7997048" cy="1001615"/>
          </a:xfrm>
        </p:spPr>
        <p:txBody>
          <a:bodyPr anchor="t"/>
          <a:lstStyle>
            <a:lvl1pPr algn="l">
              <a:defRPr sz="2400"/>
            </a:lvl1pPr>
          </a:lstStyle>
          <a:p>
            <a:r>
              <a:rPr lang="en-US" dirty="0"/>
              <a:t>CLICK TO EDIT MASTER TITLE STYLE</a:t>
            </a:r>
          </a:p>
        </p:txBody>
      </p:sp>
      <p:sp>
        <p:nvSpPr>
          <p:cNvPr id="4" name="Date Placeholder 3"/>
          <p:cNvSpPr>
            <a:spLocks noGrp="1"/>
          </p:cNvSpPr>
          <p:nvPr>
            <p:ph type="dt" sz="half" idx="10"/>
          </p:nvPr>
        </p:nvSpPr>
        <p:spPr/>
        <p:txBody>
          <a:bodyPr/>
          <a:lstStyle/>
          <a:p>
            <a:fld id="{68C2560D-EC28-3B41-86E8-18F1CE0113B4}"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
        <p:nvSpPr>
          <p:cNvPr id="8" name="Rectangle 7"/>
          <p:cNvSpPr/>
          <p:nvPr userDrawn="1"/>
        </p:nvSpPr>
        <p:spPr>
          <a:xfrm>
            <a:off x="458919" y="1937"/>
            <a:ext cx="5860823" cy="226975"/>
          </a:xfrm>
          <a:prstGeom prst="rect">
            <a:avLst/>
          </a:prstGeom>
          <a:solidFill>
            <a:srgbClr val="1762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ontent Placeholder 2"/>
          <p:cNvSpPr>
            <a:spLocks noGrp="1"/>
          </p:cNvSpPr>
          <p:nvPr>
            <p:ph idx="14" hasCustomPrompt="1"/>
          </p:nvPr>
        </p:nvSpPr>
        <p:spPr>
          <a:xfrm>
            <a:off x="689754" y="2058623"/>
            <a:ext cx="7997047" cy="1694669"/>
          </a:xfrm>
        </p:spPr>
        <p:txBody>
          <a:bodyPr>
            <a:normAutofit/>
          </a:bodyPr>
          <a:lstStyle>
            <a:lvl1pPr marL="285750" indent="-285750">
              <a:buFont typeface="Arial"/>
              <a:buChar char="•"/>
              <a:defRPr sz="1600"/>
            </a:lvl1pPr>
            <a:lvl2pPr marL="457200" indent="-457200">
              <a:spcBef>
                <a:spcPts val="0"/>
              </a:spcBef>
              <a:spcAft>
                <a:spcPts val="50"/>
              </a:spcAft>
              <a:buClr>
                <a:srgbClr val="2D9334"/>
              </a:buClr>
              <a:buFont typeface="Arial"/>
              <a:buChar char="•"/>
              <a:defRPr sz="1600"/>
            </a:lvl2pPr>
            <a:lvl3pPr marL="914400" indent="0">
              <a:buNone/>
              <a:defRPr sz="1600"/>
            </a:lvl3pPr>
            <a:lvl4pPr marL="1371600" indent="0">
              <a:buNone/>
              <a:defRPr sz="1600"/>
            </a:lvl4pPr>
            <a:lvl5pPr marL="1828800" indent="0">
              <a:buNone/>
              <a:defRPr sz="1600"/>
            </a:lvl5pPr>
          </a:lstStyle>
          <a:p>
            <a:pPr lvl="0"/>
            <a:r>
              <a:rPr lang="en-US" dirty="0"/>
              <a:t>Second level</a:t>
            </a:r>
          </a:p>
          <a:p>
            <a:pPr lvl="1"/>
            <a:r>
              <a:rPr lang="en-US" dirty="0"/>
              <a:t>Third level</a:t>
            </a:r>
          </a:p>
          <a:p>
            <a:pPr lvl="1"/>
            <a:r>
              <a:rPr lang="en-US" dirty="0"/>
              <a:t>Fourth level</a:t>
            </a:r>
          </a:p>
          <a:p>
            <a:pPr lvl="1"/>
            <a:r>
              <a:rPr lang="en-US" dirty="0"/>
              <a:t>Fifth level</a:t>
            </a:r>
          </a:p>
        </p:txBody>
      </p:sp>
      <p:cxnSp>
        <p:nvCxnSpPr>
          <p:cNvPr id="12" name="Straight Connector 11"/>
          <p:cNvCxnSpPr>
            <a:cxnSpLocks/>
          </p:cNvCxnSpPr>
          <p:nvPr userDrawn="1"/>
        </p:nvCxnSpPr>
        <p:spPr>
          <a:xfrm flipV="1">
            <a:off x="689754" y="1712539"/>
            <a:ext cx="2529697" cy="9144"/>
          </a:xfrm>
          <a:prstGeom prst="line">
            <a:avLst/>
          </a:prstGeom>
          <a:ln w="38100">
            <a:solidFill>
              <a:srgbClr val="2D9334"/>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idx="17" hasCustomPrompt="1"/>
          </p:nvPr>
        </p:nvSpPr>
        <p:spPr>
          <a:xfrm>
            <a:off x="689754" y="4670776"/>
            <a:ext cx="7997047" cy="1694669"/>
          </a:xfrm>
        </p:spPr>
        <p:txBody>
          <a:bodyPr>
            <a:normAutofit/>
          </a:bodyPr>
          <a:lstStyle>
            <a:lvl1pPr marL="285750" indent="-285750">
              <a:buFont typeface="Arial"/>
              <a:buChar char="•"/>
              <a:defRPr sz="1600"/>
            </a:lvl1pPr>
            <a:lvl2pPr marL="457200" indent="-457200">
              <a:spcBef>
                <a:spcPts val="0"/>
              </a:spcBef>
              <a:spcAft>
                <a:spcPts val="50"/>
              </a:spcAft>
              <a:buClr>
                <a:srgbClr val="829AAE"/>
              </a:buClr>
              <a:buFont typeface="Arial"/>
              <a:buChar char="•"/>
              <a:defRPr sz="1600"/>
            </a:lvl2pPr>
            <a:lvl3pPr marL="914400" indent="0">
              <a:buNone/>
              <a:defRPr sz="1600"/>
            </a:lvl3pPr>
            <a:lvl4pPr marL="1371600" indent="0">
              <a:buNone/>
              <a:defRPr sz="1600"/>
            </a:lvl4pPr>
            <a:lvl5pPr marL="1828800" indent="0">
              <a:buNone/>
              <a:defRPr sz="1600"/>
            </a:lvl5pPr>
          </a:lstStyle>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852661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752" y="416023"/>
            <a:ext cx="7997048" cy="1001615"/>
          </a:xfrm>
        </p:spPr>
        <p:txBody>
          <a:bodyPr anchor="t"/>
          <a:lstStyle>
            <a:lvl1pPr algn="l">
              <a:defRPr sz="2400"/>
            </a:lvl1pPr>
          </a:lstStyle>
          <a:p>
            <a:r>
              <a:rPr lang="en-US" dirty="0"/>
              <a:t>CLICK TO EDIT MASTER TITLE STYLE</a:t>
            </a:r>
          </a:p>
        </p:txBody>
      </p:sp>
      <p:sp>
        <p:nvSpPr>
          <p:cNvPr id="4" name="Date Placeholder 3"/>
          <p:cNvSpPr>
            <a:spLocks noGrp="1"/>
          </p:cNvSpPr>
          <p:nvPr>
            <p:ph type="dt" sz="half" idx="10"/>
          </p:nvPr>
        </p:nvSpPr>
        <p:spPr/>
        <p:txBody>
          <a:bodyPr/>
          <a:lstStyle/>
          <a:p>
            <a:fld id="{68C2560D-EC28-3B41-86E8-18F1CE0113B4}"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
        <p:nvSpPr>
          <p:cNvPr id="8" name="Rectangle 7"/>
          <p:cNvSpPr/>
          <p:nvPr userDrawn="1"/>
        </p:nvSpPr>
        <p:spPr>
          <a:xfrm>
            <a:off x="458919" y="1937"/>
            <a:ext cx="5860823" cy="226975"/>
          </a:xfrm>
          <a:prstGeom prst="rect">
            <a:avLst/>
          </a:prstGeom>
          <a:solidFill>
            <a:srgbClr val="1762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ontent Placeholder 2"/>
          <p:cNvSpPr>
            <a:spLocks noGrp="1"/>
          </p:cNvSpPr>
          <p:nvPr>
            <p:ph idx="14" hasCustomPrompt="1"/>
          </p:nvPr>
        </p:nvSpPr>
        <p:spPr>
          <a:xfrm>
            <a:off x="689754" y="2058623"/>
            <a:ext cx="7997047" cy="1694669"/>
          </a:xfrm>
        </p:spPr>
        <p:txBody>
          <a:bodyPr>
            <a:normAutofit/>
          </a:bodyPr>
          <a:lstStyle>
            <a:lvl1pPr marL="285750" indent="-285750">
              <a:buFont typeface="Arial"/>
              <a:buChar char="•"/>
              <a:defRPr sz="1600"/>
            </a:lvl1pPr>
            <a:lvl2pPr marL="457200" indent="-457200">
              <a:spcBef>
                <a:spcPts val="0"/>
              </a:spcBef>
              <a:spcAft>
                <a:spcPts val="50"/>
              </a:spcAft>
              <a:buClr>
                <a:srgbClr val="2D9334"/>
              </a:buClr>
              <a:buFont typeface="Arial"/>
              <a:buChar char="•"/>
              <a:defRPr sz="1600"/>
            </a:lvl2pPr>
            <a:lvl3pPr marL="914400" indent="0">
              <a:buNone/>
              <a:defRPr sz="1600"/>
            </a:lvl3pPr>
            <a:lvl4pPr marL="1371600" indent="0">
              <a:buNone/>
              <a:defRPr sz="1600"/>
            </a:lvl4pPr>
            <a:lvl5pPr marL="1828800" indent="0">
              <a:buNone/>
              <a:defRPr sz="1600"/>
            </a:lvl5pPr>
          </a:lstStyle>
          <a:p>
            <a:pPr lvl="0"/>
            <a:r>
              <a:rPr lang="en-US" dirty="0"/>
              <a:t>Second level</a:t>
            </a:r>
          </a:p>
          <a:p>
            <a:pPr lvl="1"/>
            <a:r>
              <a:rPr lang="en-US" dirty="0"/>
              <a:t>Third level</a:t>
            </a:r>
          </a:p>
          <a:p>
            <a:pPr lvl="1"/>
            <a:r>
              <a:rPr lang="en-US" dirty="0"/>
              <a:t>Fourth level</a:t>
            </a:r>
          </a:p>
          <a:p>
            <a:pPr lvl="1"/>
            <a:r>
              <a:rPr lang="en-US" dirty="0"/>
              <a:t>Fifth level</a:t>
            </a:r>
          </a:p>
        </p:txBody>
      </p:sp>
      <p:cxnSp>
        <p:nvCxnSpPr>
          <p:cNvPr id="12" name="Straight Connector 11"/>
          <p:cNvCxnSpPr>
            <a:cxnSpLocks/>
          </p:cNvCxnSpPr>
          <p:nvPr userDrawn="1"/>
        </p:nvCxnSpPr>
        <p:spPr>
          <a:xfrm flipV="1">
            <a:off x="689754" y="1712539"/>
            <a:ext cx="2529697" cy="9144"/>
          </a:xfrm>
          <a:prstGeom prst="line">
            <a:avLst/>
          </a:prstGeom>
          <a:ln w="38100">
            <a:solidFill>
              <a:srgbClr val="2D9334"/>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idx="17" hasCustomPrompt="1"/>
          </p:nvPr>
        </p:nvSpPr>
        <p:spPr>
          <a:xfrm>
            <a:off x="689754" y="4670776"/>
            <a:ext cx="7997047" cy="1694669"/>
          </a:xfrm>
        </p:spPr>
        <p:txBody>
          <a:bodyPr>
            <a:normAutofit/>
          </a:bodyPr>
          <a:lstStyle>
            <a:lvl1pPr marL="285750" indent="-285750">
              <a:buFont typeface="Arial"/>
              <a:buChar char="•"/>
              <a:defRPr sz="1600"/>
            </a:lvl1pPr>
            <a:lvl2pPr marL="457200" indent="-457200">
              <a:spcBef>
                <a:spcPts val="0"/>
              </a:spcBef>
              <a:spcAft>
                <a:spcPts val="50"/>
              </a:spcAft>
              <a:buClr>
                <a:srgbClr val="829AAE"/>
              </a:buClr>
              <a:buFont typeface="Arial"/>
              <a:buChar char="•"/>
              <a:defRPr sz="1600"/>
            </a:lvl2pPr>
            <a:lvl3pPr marL="914400" indent="0">
              <a:buNone/>
              <a:defRPr sz="1600"/>
            </a:lvl3pPr>
            <a:lvl4pPr marL="1371600" indent="0">
              <a:buNone/>
              <a:defRPr sz="1600"/>
            </a:lvl4pPr>
            <a:lvl5pPr marL="1828800" indent="0">
              <a:buNone/>
              <a:defRPr sz="1600"/>
            </a:lvl5pPr>
          </a:lstStyle>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815514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752" y="416023"/>
            <a:ext cx="7997048" cy="1001615"/>
          </a:xfrm>
        </p:spPr>
        <p:txBody>
          <a:bodyPr anchor="t"/>
          <a:lstStyle>
            <a:lvl1pPr algn="l">
              <a:defRPr sz="2400"/>
            </a:lvl1pPr>
          </a:lstStyle>
          <a:p>
            <a:r>
              <a:rPr lang="en-US" dirty="0"/>
              <a:t>CLICK TO EDIT MASTER TITLE STYLE</a:t>
            </a:r>
          </a:p>
        </p:txBody>
      </p:sp>
      <p:sp>
        <p:nvSpPr>
          <p:cNvPr id="4" name="Date Placeholder 3"/>
          <p:cNvSpPr>
            <a:spLocks noGrp="1"/>
          </p:cNvSpPr>
          <p:nvPr>
            <p:ph type="dt" sz="half" idx="10"/>
          </p:nvPr>
        </p:nvSpPr>
        <p:spPr/>
        <p:txBody>
          <a:bodyPr/>
          <a:lstStyle/>
          <a:p>
            <a:fld id="{68C2560D-EC28-3B41-86E8-18F1CE0113B4}"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
        <p:nvSpPr>
          <p:cNvPr id="8" name="Rectangle 7"/>
          <p:cNvSpPr/>
          <p:nvPr userDrawn="1"/>
        </p:nvSpPr>
        <p:spPr>
          <a:xfrm>
            <a:off x="458919" y="1937"/>
            <a:ext cx="5860823" cy="226975"/>
          </a:xfrm>
          <a:prstGeom prst="rect">
            <a:avLst/>
          </a:prstGeom>
          <a:solidFill>
            <a:srgbClr val="1762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ontent Placeholder 2"/>
          <p:cNvSpPr>
            <a:spLocks noGrp="1"/>
          </p:cNvSpPr>
          <p:nvPr>
            <p:ph idx="14" hasCustomPrompt="1"/>
          </p:nvPr>
        </p:nvSpPr>
        <p:spPr>
          <a:xfrm>
            <a:off x="689754" y="2058623"/>
            <a:ext cx="7997047" cy="1694669"/>
          </a:xfrm>
        </p:spPr>
        <p:txBody>
          <a:bodyPr>
            <a:normAutofit/>
          </a:bodyPr>
          <a:lstStyle>
            <a:lvl1pPr marL="285750" indent="-285750">
              <a:buFont typeface="Arial"/>
              <a:buChar char="•"/>
              <a:defRPr sz="1600"/>
            </a:lvl1pPr>
            <a:lvl2pPr marL="457200" indent="-457200">
              <a:spcBef>
                <a:spcPts val="0"/>
              </a:spcBef>
              <a:spcAft>
                <a:spcPts val="50"/>
              </a:spcAft>
              <a:buClr>
                <a:srgbClr val="2D9334"/>
              </a:buClr>
              <a:buFont typeface="Arial"/>
              <a:buChar char="•"/>
              <a:defRPr sz="1600"/>
            </a:lvl2pPr>
            <a:lvl3pPr marL="914400" indent="0">
              <a:buNone/>
              <a:defRPr sz="1600"/>
            </a:lvl3pPr>
            <a:lvl4pPr marL="1371600" indent="0">
              <a:buNone/>
              <a:defRPr sz="1600"/>
            </a:lvl4pPr>
            <a:lvl5pPr marL="1828800" indent="0">
              <a:buNone/>
              <a:defRPr sz="1600"/>
            </a:lvl5pPr>
          </a:lstStyle>
          <a:p>
            <a:pPr lvl="0"/>
            <a:r>
              <a:rPr lang="en-US" dirty="0"/>
              <a:t>Second level</a:t>
            </a:r>
          </a:p>
          <a:p>
            <a:pPr lvl="1"/>
            <a:r>
              <a:rPr lang="en-US" dirty="0"/>
              <a:t>Third level</a:t>
            </a:r>
          </a:p>
          <a:p>
            <a:pPr lvl="1"/>
            <a:r>
              <a:rPr lang="en-US" dirty="0"/>
              <a:t>Fourth level</a:t>
            </a:r>
          </a:p>
          <a:p>
            <a:pPr lvl="1"/>
            <a:r>
              <a:rPr lang="en-US" dirty="0"/>
              <a:t>Fifth level</a:t>
            </a:r>
          </a:p>
        </p:txBody>
      </p:sp>
      <p:cxnSp>
        <p:nvCxnSpPr>
          <p:cNvPr id="12" name="Straight Connector 11"/>
          <p:cNvCxnSpPr>
            <a:cxnSpLocks/>
          </p:cNvCxnSpPr>
          <p:nvPr userDrawn="1"/>
        </p:nvCxnSpPr>
        <p:spPr>
          <a:xfrm flipV="1">
            <a:off x="689754" y="1712539"/>
            <a:ext cx="2529697" cy="9144"/>
          </a:xfrm>
          <a:prstGeom prst="line">
            <a:avLst/>
          </a:prstGeom>
          <a:ln w="38100">
            <a:solidFill>
              <a:srgbClr val="2D9334"/>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idx="17" hasCustomPrompt="1"/>
          </p:nvPr>
        </p:nvSpPr>
        <p:spPr>
          <a:xfrm>
            <a:off x="689754" y="4670776"/>
            <a:ext cx="7997047" cy="1694669"/>
          </a:xfrm>
        </p:spPr>
        <p:txBody>
          <a:bodyPr>
            <a:normAutofit/>
          </a:bodyPr>
          <a:lstStyle>
            <a:lvl1pPr marL="285750" indent="-285750">
              <a:buFont typeface="Arial"/>
              <a:buChar char="•"/>
              <a:defRPr sz="1600"/>
            </a:lvl1pPr>
            <a:lvl2pPr marL="457200" indent="-457200">
              <a:spcBef>
                <a:spcPts val="0"/>
              </a:spcBef>
              <a:spcAft>
                <a:spcPts val="50"/>
              </a:spcAft>
              <a:buClr>
                <a:srgbClr val="829AAE"/>
              </a:buClr>
              <a:buFont typeface="Arial"/>
              <a:buChar char="•"/>
              <a:defRPr sz="1600"/>
            </a:lvl2pPr>
            <a:lvl3pPr marL="914400" indent="0">
              <a:buNone/>
              <a:defRPr sz="1600"/>
            </a:lvl3pPr>
            <a:lvl4pPr marL="1371600" indent="0">
              <a:buNone/>
              <a:defRPr sz="1600"/>
            </a:lvl4pPr>
            <a:lvl5pPr marL="1828800" indent="0">
              <a:buNone/>
              <a:defRPr sz="1600"/>
            </a:lvl5pPr>
          </a:lstStyle>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375180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43A2-3042-4EFE-BC73-55F208542206}"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155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50FF9-AAE7-48B7-B395-ABEF63CE0FF2}"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46159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3B4B17-0F41-4E92-9940-4B5F9C557A59}" type="datetime1">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23064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68DA3-C849-4069-A930-C1A5E73523BA}" type="datetime1">
              <a:rPr lang="en-US" smtClean="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24968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1C208-55D5-4125-952E-C2D58B78C98A}" type="datetime1">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36021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AA6A-9EBA-4903-8FC3-BFE0ACE7B2CE}" type="datetime1">
              <a:rPr lang="en-US" smtClean="0"/>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68356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BBB09-5F23-4596-9E8C-3FEB77A01773}" type="datetime1">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408610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6EA91-2085-4720-AFA3-666E6DED65C9}" type="datetime1">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1913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62AC1-9D7A-4E2A-A3DE-B57666525055}" type="datetime1">
              <a:rPr lang="en-US" smtClean="0"/>
              <a:t>12/9/2024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5F2D-791E-4540-9CAC-93D25907CCBF}" type="slidenum">
              <a:rPr lang="en-US" smtClean="0"/>
              <a:t>‹#›</a:t>
            </a:fld>
            <a:endParaRPr lang="en-US" dirty="0"/>
          </a:p>
        </p:txBody>
      </p:sp>
      <p:grpSp>
        <p:nvGrpSpPr>
          <p:cNvPr id="7" name="Group 6"/>
          <p:cNvGrpSpPr/>
          <p:nvPr userDrawn="1"/>
        </p:nvGrpSpPr>
        <p:grpSpPr>
          <a:xfrm>
            <a:off x="60582" y="1417638"/>
            <a:ext cx="9022836" cy="228600"/>
            <a:chOff x="65849" y="1525834"/>
            <a:chExt cx="9022836" cy="228600"/>
          </a:xfrm>
        </p:grpSpPr>
        <p:sp>
          <p:nvSpPr>
            <p:cNvPr id="8" name="Rectangle 7"/>
            <p:cNvSpPr/>
            <p:nvPr userDrawn="1"/>
          </p:nvSpPr>
          <p:spPr>
            <a:xfrm>
              <a:off x="3254819" y="1525834"/>
              <a:ext cx="5833866" cy="228600"/>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9" name="Rectangle 8"/>
            <p:cNvSpPr/>
            <p:nvPr userDrawn="1"/>
          </p:nvSpPr>
          <p:spPr>
            <a:xfrm>
              <a:off x="65849" y="1525834"/>
              <a:ext cx="1533407" cy="228600"/>
            </a:xfrm>
            <a:prstGeom prst="rect">
              <a:avLst/>
            </a:prstGeom>
            <a:solidFill>
              <a:srgbClr val="86A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10" name="Rectangle 9"/>
            <p:cNvSpPr/>
            <p:nvPr userDrawn="1"/>
          </p:nvSpPr>
          <p:spPr>
            <a:xfrm>
              <a:off x="1665107" y="1525834"/>
              <a:ext cx="1533407" cy="228600"/>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grpSp>
    </p:spTree>
    <p:extLst>
      <p:ext uri="{BB962C8B-B14F-4D97-AF65-F5344CB8AC3E}">
        <p14:creationId xmlns:p14="http://schemas.microsoft.com/office/powerpoint/2010/main" val="347143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i.blaine.wa.u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tm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15944"/>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89032" y="1851819"/>
            <a:ext cx="5568134" cy="3080519"/>
          </a:xfrm>
        </p:spPr>
        <p:txBody>
          <a:bodyPr>
            <a:normAutofit/>
          </a:bodyPr>
          <a:lstStyle/>
          <a:p>
            <a:pPr algn="r">
              <a:spcBef>
                <a:spcPts val="0"/>
              </a:spcBef>
            </a:pPr>
            <a:endParaRPr lang="en-US" sz="2000" b="1" dirty="0">
              <a:solidFill>
                <a:srgbClr val="000000"/>
              </a:solidFill>
              <a:cs typeface="Arial Black"/>
            </a:endParaRPr>
          </a:p>
          <a:p>
            <a:pPr algn="r">
              <a:spcBef>
                <a:spcPts val="0"/>
              </a:spcBef>
            </a:pPr>
            <a:r>
              <a:rPr lang="en-US" sz="3900" dirty="0">
                <a:solidFill>
                  <a:srgbClr val="000000"/>
                </a:solidFill>
              </a:rPr>
              <a:t>Final Plat of </a:t>
            </a:r>
          </a:p>
          <a:p>
            <a:pPr algn="r">
              <a:spcBef>
                <a:spcPts val="0"/>
              </a:spcBef>
            </a:pPr>
            <a:r>
              <a:rPr lang="en-US" sz="3900" dirty="0">
                <a:solidFill>
                  <a:srgbClr val="000000"/>
                </a:solidFill>
              </a:rPr>
              <a:t>East Maple Ridge</a:t>
            </a:r>
          </a:p>
          <a:p>
            <a:pPr algn="r">
              <a:spcBef>
                <a:spcPts val="0"/>
              </a:spcBef>
            </a:pPr>
            <a:r>
              <a:rPr lang="en-US" sz="3900" dirty="0">
                <a:solidFill>
                  <a:srgbClr val="000000"/>
                </a:solidFill>
              </a:rPr>
              <a:t>Division 4</a:t>
            </a: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2" name="TextBox 1"/>
          <p:cNvSpPr txBox="1"/>
          <p:nvPr/>
        </p:nvSpPr>
        <p:spPr>
          <a:xfrm>
            <a:off x="3534310" y="5411972"/>
            <a:ext cx="5248183" cy="1292662"/>
          </a:xfrm>
          <a:prstGeom prst="rect">
            <a:avLst/>
          </a:prstGeom>
          <a:noFill/>
        </p:spPr>
        <p:txBody>
          <a:bodyPr wrap="square" rtlCol="0">
            <a:spAutoFit/>
          </a:bodyPr>
          <a:lstStyle/>
          <a:p>
            <a:r>
              <a:rPr lang="en-US" sz="2000" dirty="0">
                <a:solidFill>
                  <a:schemeClr val="bg1"/>
                </a:solidFill>
              </a:rPr>
              <a:t>Alex Wenger, </a:t>
            </a:r>
            <a:r>
              <a:rPr lang="en-US" sz="2000" dirty="0" err="1">
                <a:solidFill>
                  <a:schemeClr val="bg1"/>
                </a:solidFill>
              </a:rPr>
              <a:t>AICP</a:t>
            </a:r>
            <a:endParaRPr lang="en-US" sz="2000" dirty="0">
              <a:solidFill>
                <a:schemeClr val="bg1"/>
              </a:solidFill>
            </a:endParaRPr>
          </a:p>
          <a:p>
            <a:r>
              <a:rPr lang="en-US" sz="2000" dirty="0">
                <a:solidFill>
                  <a:schemeClr val="bg1"/>
                </a:solidFill>
              </a:rPr>
              <a:t>CDS Director</a:t>
            </a:r>
          </a:p>
          <a:p>
            <a:endParaRPr lang="en-US" dirty="0">
              <a:solidFill>
                <a:schemeClr val="bg1"/>
              </a:solidFill>
            </a:endParaRPr>
          </a:p>
          <a:p>
            <a:r>
              <a:rPr lang="en-US" sz="2000" dirty="0">
                <a:solidFill>
                  <a:schemeClr val="bg1"/>
                </a:solidFill>
              </a:rPr>
              <a:t>City of Blaine Community Development Services</a:t>
            </a:r>
          </a:p>
        </p:txBody>
      </p:sp>
      <p:sp>
        <p:nvSpPr>
          <p:cNvPr id="4" name="TextBox 3"/>
          <p:cNvSpPr txBox="1"/>
          <p:nvPr/>
        </p:nvSpPr>
        <p:spPr>
          <a:xfrm>
            <a:off x="314773" y="1486142"/>
            <a:ext cx="2700670" cy="2031325"/>
          </a:xfrm>
          <a:prstGeom prst="rect">
            <a:avLst/>
          </a:prstGeom>
          <a:noFill/>
        </p:spPr>
        <p:txBody>
          <a:bodyPr wrap="square" rtlCol="0">
            <a:spAutoFit/>
          </a:bodyPr>
          <a:lstStyle/>
          <a:p>
            <a:endParaRPr lang="en-US" sz="2400" dirty="0"/>
          </a:p>
          <a:p>
            <a:endParaRPr lang="en-US" sz="2400" dirty="0"/>
          </a:p>
          <a:p>
            <a:endParaRPr lang="en-US" sz="2400" dirty="0"/>
          </a:p>
          <a:p>
            <a:endParaRPr lang="en-US" dirty="0"/>
          </a:p>
          <a:p>
            <a:endParaRPr lang="en-US" dirty="0"/>
          </a:p>
          <a:p>
            <a:endParaRPr lang="en-US" dirty="0"/>
          </a:p>
        </p:txBody>
      </p:sp>
      <p:sp>
        <p:nvSpPr>
          <p:cNvPr id="8" name="TextBox 7"/>
          <p:cNvSpPr txBox="1"/>
          <p:nvPr/>
        </p:nvSpPr>
        <p:spPr>
          <a:xfrm>
            <a:off x="65849" y="2493818"/>
            <a:ext cx="3132665" cy="1015663"/>
          </a:xfrm>
          <a:prstGeom prst="rect">
            <a:avLst/>
          </a:prstGeom>
          <a:noFill/>
        </p:spPr>
        <p:txBody>
          <a:bodyPr wrap="square" rtlCol="0">
            <a:spAutoFit/>
          </a:bodyPr>
          <a:lstStyle/>
          <a:p>
            <a:r>
              <a:rPr lang="en-US" sz="2000" b="1" dirty="0"/>
              <a:t>December 9, 2024</a:t>
            </a:r>
          </a:p>
          <a:p>
            <a:r>
              <a:rPr lang="en-US" sz="2000" b="1" dirty="0"/>
              <a:t>6:00 PM</a:t>
            </a:r>
          </a:p>
          <a:p>
            <a:endParaRPr lang="en-US" sz="2000" b="1" dirty="0"/>
          </a:p>
        </p:txBody>
      </p:sp>
      <p:sp>
        <p:nvSpPr>
          <p:cNvPr id="5" name="TextBox 4"/>
          <p:cNvSpPr txBox="1"/>
          <p:nvPr/>
        </p:nvSpPr>
        <p:spPr>
          <a:xfrm>
            <a:off x="-6700" y="332033"/>
            <a:ext cx="8560286" cy="584775"/>
          </a:xfrm>
          <a:prstGeom prst="rect">
            <a:avLst/>
          </a:prstGeom>
          <a:noFill/>
        </p:spPr>
        <p:txBody>
          <a:bodyPr wrap="square" rtlCol="0">
            <a:spAutoFit/>
          </a:bodyPr>
          <a:lstStyle/>
          <a:p>
            <a:r>
              <a:rPr lang="en-US" sz="3200" b="1" dirty="0"/>
              <a:t>City Council</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447" y="5340053"/>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821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33439"/>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71948" y="1920057"/>
            <a:ext cx="5568134" cy="3080519"/>
          </a:xfrm>
        </p:spPr>
        <p:txBody>
          <a:bodyPr>
            <a:normAutofit/>
          </a:bodyPr>
          <a:lstStyle/>
          <a:p>
            <a:pPr>
              <a:spcBef>
                <a:spcPts val="0"/>
              </a:spcBef>
            </a:pPr>
            <a:r>
              <a:rPr lang="en-US" sz="2800" b="1" dirty="0">
                <a:solidFill>
                  <a:srgbClr val="000000"/>
                </a:solidFill>
                <a:cs typeface="Arial Black"/>
              </a:rPr>
              <a:t>For Additional Information:</a:t>
            </a:r>
          </a:p>
          <a:p>
            <a:pPr algn="r">
              <a:spcBef>
                <a:spcPts val="0"/>
              </a:spcBef>
            </a:pPr>
            <a:endParaRPr lang="en-US" sz="2400" b="1" dirty="0">
              <a:solidFill>
                <a:srgbClr val="000000"/>
              </a:solidFill>
              <a:cs typeface="Arial Black"/>
            </a:endParaRPr>
          </a:p>
          <a:p>
            <a:pPr algn="l">
              <a:spcBef>
                <a:spcPts val="0"/>
              </a:spcBef>
            </a:pPr>
            <a:r>
              <a:rPr lang="en-US" sz="2400" b="1" dirty="0">
                <a:solidFill>
                  <a:srgbClr val="000000"/>
                </a:solidFill>
                <a:cs typeface="Arial Black"/>
              </a:rPr>
              <a:t>      </a:t>
            </a:r>
          </a:p>
          <a:p>
            <a:pPr algn="l">
              <a:spcBef>
                <a:spcPts val="0"/>
              </a:spcBef>
            </a:pPr>
            <a:r>
              <a:rPr lang="en-US" sz="2400" b="1" dirty="0">
                <a:solidFill>
                  <a:srgbClr val="000000"/>
                </a:solidFill>
                <a:cs typeface="Arial Black"/>
              </a:rPr>
              <a:t>     Call Alex Wenger at 360-332-8311</a:t>
            </a:r>
          </a:p>
          <a:p>
            <a:pPr algn="l">
              <a:spcBef>
                <a:spcPts val="0"/>
              </a:spcBef>
            </a:pPr>
            <a:endParaRPr lang="en-US" sz="2400" b="1" dirty="0">
              <a:solidFill>
                <a:srgbClr val="000000"/>
              </a:solidFill>
              <a:cs typeface="Arial Black"/>
            </a:endParaRPr>
          </a:p>
          <a:p>
            <a:pPr algn="l">
              <a:spcBef>
                <a:spcPts val="0"/>
              </a:spcBef>
            </a:pPr>
            <a:r>
              <a:rPr lang="en-US" sz="2400" b="1" dirty="0">
                <a:solidFill>
                  <a:srgbClr val="000000"/>
                </a:solidFill>
                <a:cs typeface="Arial Black"/>
              </a:rPr>
              <a:t>     Email to awenger@cityofblaine.com</a:t>
            </a:r>
          </a:p>
          <a:p>
            <a:pPr algn="l">
              <a:spcBef>
                <a:spcPts val="0"/>
              </a:spcBef>
            </a:pPr>
            <a:endParaRPr lang="en-US" sz="2400" b="1" dirty="0">
              <a:solidFill>
                <a:srgbClr val="000000"/>
              </a:solidFill>
              <a:cs typeface="Arial Black"/>
            </a:endParaRPr>
          </a:p>
          <a:p>
            <a:pPr algn="r">
              <a:spcBef>
                <a:spcPts val="0"/>
              </a:spcBef>
            </a:pPr>
            <a:endParaRPr lang="en-US" sz="2400" b="1" dirty="0">
              <a:solidFill>
                <a:srgbClr val="000000"/>
              </a:solidFill>
              <a:cs typeface="Arial Black"/>
            </a:endParaRP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2" name="TextBox 1"/>
          <p:cNvSpPr txBox="1"/>
          <p:nvPr/>
        </p:nvSpPr>
        <p:spPr>
          <a:xfrm>
            <a:off x="3472666" y="5411972"/>
            <a:ext cx="5309828" cy="1323439"/>
          </a:xfrm>
          <a:prstGeom prst="rect">
            <a:avLst/>
          </a:prstGeom>
          <a:noFill/>
        </p:spPr>
        <p:txBody>
          <a:bodyPr wrap="square" rtlCol="0">
            <a:spAutoFit/>
          </a:bodyPr>
          <a:lstStyle/>
          <a:p>
            <a:r>
              <a:rPr lang="en-US" sz="2000" dirty="0">
                <a:solidFill>
                  <a:schemeClr val="bg1"/>
                </a:solidFill>
              </a:rPr>
              <a:t>Alex Wenger, </a:t>
            </a:r>
            <a:r>
              <a:rPr lang="en-US" sz="2000" dirty="0" err="1">
                <a:solidFill>
                  <a:schemeClr val="bg1"/>
                </a:solidFill>
              </a:rPr>
              <a:t>AICP</a:t>
            </a:r>
            <a:endParaRPr lang="en-US" sz="2000" dirty="0">
              <a:solidFill>
                <a:schemeClr val="bg1"/>
              </a:solidFill>
            </a:endParaRPr>
          </a:p>
          <a:p>
            <a:r>
              <a:rPr lang="en-US" sz="2000" dirty="0">
                <a:solidFill>
                  <a:schemeClr val="bg1"/>
                </a:solidFill>
              </a:rPr>
              <a:t>CDS Director</a:t>
            </a:r>
          </a:p>
          <a:p>
            <a:endParaRPr lang="en-US" sz="2000" dirty="0">
              <a:solidFill>
                <a:schemeClr val="bg1"/>
              </a:solidFill>
            </a:endParaRPr>
          </a:p>
          <a:p>
            <a:r>
              <a:rPr lang="en-US" sz="2000" dirty="0">
                <a:solidFill>
                  <a:schemeClr val="bg1"/>
                </a:solidFill>
              </a:rPr>
              <a:t>City of Blaine Community Development Services</a:t>
            </a:r>
          </a:p>
        </p:txBody>
      </p:sp>
      <p:sp>
        <p:nvSpPr>
          <p:cNvPr id="4" name="TextBox 3"/>
          <p:cNvSpPr txBox="1"/>
          <p:nvPr/>
        </p:nvSpPr>
        <p:spPr>
          <a:xfrm>
            <a:off x="86881" y="1673477"/>
            <a:ext cx="3132666" cy="1938992"/>
          </a:xfrm>
          <a:prstGeom prst="rect">
            <a:avLst/>
          </a:prstGeom>
          <a:noFill/>
        </p:spPr>
        <p:txBody>
          <a:bodyPr wrap="square" rtlCol="0">
            <a:spAutoFit/>
          </a:bodyPr>
          <a:lstStyle/>
          <a:p>
            <a:endParaRPr lang="en-US" sz="2400" dirty="0"/>
          </a:p>
          <a:p>
            <a:endParaRPr lang="en-US" sz="2400" dirty="0"/>
          </a:p>
          <a:p>
            <a:r>
              <a:rPr lang="en-US" sz="2400" b="1" dirty="0"/>
              <a:t>City website: </a:t>
            </a:r>
          </a:p>
          <a:p>
            <a:endParaRPr lang="en-US" sz="2400" b="1" dirty="0"/>
          </a:p>
          <a:p>
            <a:r>
              <a:rPr lang="en-US" sz="2400" b="1" dirty="0">
                <a:solidFill>
                  <a:srgbClr val="1D239F"/>
                </a:solidFill>
                <a:hlinkClick r:id="rId3"/>
              </a:rPr>
              <a:t>www.ci.blaine.wa.us</a:t>
            </a:r>
            <a:r>
              <a:rPr lang="en-US" sz="2000" b="1" dirty="0">
                <a:solidFill>
                  <a:srgbClr val="1D239F"/>
                </a:solidFill>
              </a:rPr>
              <a:t> </a:t>
            </a:r>
            <a:endParaRPr lang="en-US" sz="2000" b="1" dirty="0"/>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609" y="5340053"/>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686" y="942922"/>
            <a:ext cx="6005696" cy="523220"/>
          </a:xfrm>
          <a:prstGeom prst="rect">
            <a:avLst/>
          </a:prstGeom>
        </p:spPr>
        <p:txBody>
          <a:bodyPr wrap="square">
            <a:spAutoFit/>
          </a:bodyPr>
          <a:lstStyle/>
          <a:p>
            <a:r>
              <a:rPr lang="en-US" sz="2800" b="1" dirty="0"/>
              <a:t>City of Blaine City Council</a:t>
            </a:r>
          </a:p>
        </p:txBody>
      </p:sp>
    </p:spTree>
    <p:extLst>
      <p:ext uri="{BB962C8B-B14F-4D97-AF65-F5344CB8AC3E}">
        <p14:creationId xmlns:p14="http://schemas.microsoft.com/office/powerpoint/2010/main" val="229484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Site</a:t>
            </a:r>
          </a:p>
        </p:txBody>
      </p:sp>
      <p:sp>
        <p:nvSpPr>
          <p:cNvPr id="2" name="Slide Number Placeholder 1"/>
          <p:cNvSpPr>
            <a:spLocks noGrp="1"/>
          </p:cNvSpPr>
          <p:nvPr>
            <p:ph type="sldNum" sz="quarter" idx="12"/>
          </p:nvPr>
        </p:nvSpPr>
        <p:spPr/>
        <p:txBody>
          <a:bodyPr/>
          <a:lstStyle/>
          <a:p>
            <a:fld id="{E1525F2D-791E-4540-9CAC-93D25907CCBF}" type="slidenum">
              <a:rPr lang="en-US" smtClean="0"/>
              <a:t>2</a:t>
            </a:fld>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7448" t="6188" r="8137" b="4851"/>
          <a:stretch/>
        </p:blipFill>
        <p:spPr>
          <a:xfrm>
            <a:off x="1313395" y="1853388"/>
            <a:ext cx="6145619" cy="5004612"/>
          </a:xfrm>
        </p:spPr>
      </p:pic>
    </p:spTree>
    <p:extLst>
      <p:ext uri="{BB962C8B-B14F-4D97-AF65-F5344CB8AC3E}">
        <p14:creationId xmlns:p14="http://schemas.microsoft.com/office/powerpoint/2010/main" val="242691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C57F-0E25-8801-2F3C-C3037EE20954}"/>
              </a:ext>
            </a:extLst>
          </p:cNvPr>
          <p:cNvSpPr>
            <a:spLocks noGrp="1"/>
          </p:cNvSpPr>
          <p:nvPr>
            <p:ph type="title"/>
          </p:nvPr>
        </p:nvSpPr>
        <p:spPr>
          <a:xfrm>
            <a:off x="624991" y="648941"/>
            <a:ext cx="7997048" cy="751211"/>
          </a:xfrm>
        </p:spPr>
        <p:txBody>
          <a:bodyPr/>
          <a:lstStyle/>
          <a:p>
            <a:r>
              <a:rPr lang="en-US" dirty="0"/>
              <a:t>Project Background</a:t>
            </a:r>
          </a:p>
        </p:txBody>
      </p:sp>
      <p:pic>
        <p:nvPicPr>
          <p:cNvPr id="9" name="Picture 8">
            <a:extLst>
              <a:ext uri="{FF2B5EF4-FFF2-40B4-BE49-F238E27FC236}">
                <a16:creationId xmlns:a16="http://schemas.microsoft.com/office/drawing/2014/main" id="{B7C65DD6-9ED2-B834-CFAC-3E65727EC1C4}"/>
              </a:ext>
            </a:extLst>
          </p:cNvPr>
          <p:cNvPicPr>
            <a:picLocks noChangeAspect="1"/>
          </p:cNvPicPr>
          <p:nvPr/>
        </p:nvPicPr>
        <p:blipFill>
          <a:blip r:embed="rId3"/>
          <a:stretch>
            <a:fillRect/>
          </a:stretch>
        </p:blipFill>
        <p:spPr>
          <a:xfrm>
            <a:off x="4167131" y="3424237"/>
            <a:ext cx="809738" cy="9526"/>
          </a:xfrm>
          <a:prstGeom prst="rect">
            <a:avLst/>
          </a:prstGeom>
        </p:spPr>
      </p:pic>
      <p:sp>
        <p:nvSpPr>
          <p:cNvPr id="3" name="Content Placeholder 2">
            <a:extLst>
              <a:ext uri="{FF2B5EF4-FFF2-40B4-BE49-F238E27FC236}">
                <a16:creationId xmlns:a16="http://schemas.microsoft.com/office/drawing/2014/main" id="{C5AE9E6C-5AB9-938C-1EC2-EE1B23608561}"/>
              </a:ext>
            </a:extLst>
          </p:cNvPr>
          <p:cNvSpPr txBox="1">
            <a:spLocks/>
          </p:cNvSpPr>
          <p:nvPr/>
        </p:nvSpPr>
        <p:spPr>
          <a:xfrm>
            <a:off x="340924" y="2393824"/>
            <a:ext cx="8229600" cy="4160670"/>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rgbClr val="6C6C6D"/>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6C6C6D"/>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6C6C6D"/>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6C6C6D"/>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6C6C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latin typeface="+mn-lt"/>
              </a:rPr>
              <a:t>Prior approvals (2020 - 2023):</a:t>
            </a:r>
          </a:p>
          <a:p>
            <a:pPr lvl="1"/>
            <a:r>
              <a:rPr lang="en-US" dirty="0">
                <a:solidFill>
                  <a:schemeClr val="tx1"/>
                </a:solidFill>
                <a:latin typeface="+mn-lt"/>
              </a:rPr>
              <a:t>Preliminary Plat (for all phases); </a:t>
            </a:r>
          </a:p>
          <a:p>
            <a:pPr lvl="1"/>
            <a:r>
              <a:rPr lang="en-US" dirty="0">
                <a:solidFill>
                  <a:schemeClr val="tx1"/>
                </a:solidFill>
                <a:latin typeface="+mn-lt"/>
              </a:rPr>
              <a:t>Planned Unit Development;</a:t>
            </a:r>
          </a:p>
          <a:p>
            <a:pPr lvl="1"/>
            <a:r>
              <a:rPr lang="en-US" dirty="0">
                <a:solidFill>
                  <a:schemeClr val="tx1"/>
                </a:solidFill>
                <a:latin typeface="+mn-lt"/>
              </a:rPr>
              <a:t>SEPA Review;</a:t>
            </a:r>
          </a:p>
          <a:p>
            <a:pPr lvl="1"/>
            <a:r>
              <a:rPr lang="en-US" dirty="0">
                <a:solidFill>
                  <a:schemeClr val="tx1"/>
                </a:solidFill>
                <a:latin typeface="+mn-lt"/>
              </a:rPr>
              <a:t>Critical Areas Review; and</a:t>
            </a:r>
          </a:p>
          <a:p>
            <a:pPr lvl="1"/>
            <a:r>
              <a:rPr lang="en-US" dirty="0">
                <a:solidFill>
                  <a:schemeClr val="tx1"/>
                </a:solidFill>
                <a:latin typeface="+mn-lt"/>
              </a:rPr>
              <a:t>Final Plat Approval for Divisions 1, 2 &amp; 3</a:t>
            </a:r>
          </a:p>
        </p:txBody>
      </p:sp>
    </p:spTree>
    <p:extLst>
      <p:ext uri="{BB962C8B-B14F-4D97-AF65-F5344CB8AC3E}">
        <p14:creationId xmlns:p14="http://schemas.microsoft.com/office/powerpoint/2010/main" val="15232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9642" t="17141" r="41699" b="30280"/>
          <a:stretch/>
        </p:blipFill>
        <p:spPr>
          <a:xfrm>
            <a:off x="1318437" y="1871330"/>
            <a:ext cx="6832063" cy="4921604"/>
          </a:xfrm>
        </p:spPr>
        <p:style>
          <a:lnRef idx="1">
            <a:schemeClr val="accent6"/>
          </a:lnRef>
          <a:fillRef idx="2">
            <a:schemeClr val="accent6"/>
          </a:fillRef>
          <a:effectRef idx="1">
            <a:schemeClr val="accent6"/>
          </a:effectRef>
          <a:fontRef idx="minor">
            <a:schemeClr val="dk1"/>
          </a:fontRef>
        </p:style>
      </p:pic>
      <p:sp>
        <p:nvSpPr>
          <p:cNvPr id="7" name="Freeform: Shape 6">
            <a:extLst>
              <a:ext uri="{FF2B5EF4-FFF2-40B4-BE49-F238E27FC236}">
                <a16:creationId xmlns:a16="http://schemas.microsoft.com/office/drawing/2014/main" id="{4D123C27-015A-0B99-7F19-168BE69100FD}"/>
              </a:ext>
            </a:extLst>
          </p:cNvPr>
          <p:cNvSpPr/>
          <p:nvPr/>
        </p:nvSpPr>
        <p:spPr>
          <a:xfrm>
            <a:off x="5562600" y="3003550"/>
            <a:ext cx="1800225" cy="2254250"/>
          </a:xfrm>
          <a:custGeom>
            <a:avLst/>
            <a:gdLst>
              <a:gd name="connsiteX0" fmla="*/ 180975 w 1800225"/>
              <a:gd name="connsiteY0" fmla="*/ 485775 h 2254250"/>
              <a:gd name="connsiteX1" fmla="*/ 142875 w 1800225"/>
              <a:gd name="connsiteY1" fmla="*/ 571500 h 2254250"/>
              <a:gd name="connsiteX2" fmla="*/ 479425 w 1800225"/>
              <a:gd name="connsiteY2" fmla="*/ 885825 h 2254250"/>
              <a:gd name="connsiteX3" fmla="*/ 415925 w 1800225"/>
              <a:gd name="connsiteY3" fmla="*/ 968375 h 2254250"/>
              <a:gd name="connsiteX4" fmla="*/ 406400 w 1800225"/>
              <a:gd name="connsiteY4" fmla="*/ 958850 h 2254250"/>
              <a:gd name="connsiteX5" fmla="*/ 241300 w 1800225"/>
              <a:gd name="connsiteY5" fmla="*/ 1111250 h 2254250"/>
              <a:gd name="connsiteX6" fmla="*/ 425450 w 1800225"/>
              <a:gd name="connsiteY6" fmla="*/ 1225550 h 2254250"/>
              <a:gd name="connsiteX7" fmla="*/ 273050 w 1800225"/>
              <a:gd name="connsiteY7" fmla="*/ 1479550 h 2254250"/>
              <a:gd name="connsiteX8" fmla="*/ 0 w 1800225"/>
              <a:gd name="connsiteY8" fmla="*/ 1695450 h 2254250"/>
              <a:gd name="connsiteX9" fmla="*/ 50800 w 1800225"/>
              <a:gd name="connsiteY9" fmla="*/ 1784350 h 2254250"/>
              <a:gd name="connsiteX10" fmla="*/ 184150 w 1800225"/>
              <a:gd name="connsiteY10" fmla="*/ 1663700 h 2254250"/>
              <a:gd name="connsiteX11" fmla="*/ 273050 w 1800225"/>
              <a:gd name="connsiteY11" fmla="*/ 1724025 h 2254250"/>
              <a:gd name="connsiteX12" fmla="*/ 374650 w 1800225"/>
              <a:gd name="connsiteY12" fmla="*/ 2019300 h 2254250"/>
              <a:gd name="connsiteX13" fmla="*/ 542925 w 1800225"/>
              <a:gd name="connsiteY13" fmla="*/ 2216150 h 2254250"/>
              <a:gd name="connsiteX14" fmla="*/ 1784350 w 1800225"/>
              <a:gd name="connsiteY14" fmla="*/ 2254250 h 2254250"/>
              <a:gd name="connsiteX15" fmla="*/ 1800225 w 1800225"/>
              <a:gd name="connsiteY15" fmla="*/ 955675 h 2254250"/>
              <a:gd name="connsiteX16" fmla="*/ 1016000 w 1800225"/>
              <a:gd name="connsiteY16" fmla="*/ 933450 h 2254250"/>
              <a:gd name="connsiteX17" fmla="*/ 1028700 w 1800225"/>
              <a:gd name="connsiteY17" fmla="*/ 130175 h 2254250"/>
              <a:gd name="connsiteX18" fmla="*/ 958850 w 1800225"/>
              <a:gd name="connsiteY18" fmla="*/ 123825 h 2254250"/>
              <a:gd name="connsiteX19" fmla="*/ 946150 w 1800225"/>
              <a:gd name="connsiteY19" fmla="*/ 0 h 2254250"/>
              <a:gd name="connsiteX20" fmla="*/ 628650 w 1800225"/>
              <a:gd name="connsiteY20" fmla="*/ 111125 h 2254250"/>
              <a:gd name="connsiteX21" fmla="*/ 485775 w 1800225"/>
              <a:gd name="connsiteY21" fmla="*/ 222250 h 2254250"/>
              <a:gd name="connsiteX22" fmla="*/ 180975 w 1800225"/>
              <a:gd name="connsiteY22" fmla="*/ 485775 h 225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0225" h="2254250">
                <a:moveTo>
                  <a:pt x="180975" y="485775"/>
                </a:moveTo>
                <a:lnTo>
                  <a:pt x="142875" y="571500"/>
                </a:lnTo>
                <a:lnTo>
                  <a:pt x="479425" y="885825"/>
                </a:lnTo>
                <a:lnTo>
                  <a:pt x="415925" y="968375"/>
                </a:lnTo>
                <a:lnTo>
                  <a:pt x="406400" y="958850"/>
                </a:lnTo>
                <a:lnTo>
                  <a:pt x="241300" y="1111250"/>
                </a:lnTo>
                <a:lnTo>
                  <a:pt x="425450" y="1225550"/>
                </a:lnTo>
                <a:lnTo>
                  <a:pt x="273050" y="1479550"/>
                </a:lnTo>
                <a:lnTo>
                  <a:pt x="0" y="1695450"/>
                </a:lnTo>
                <a:lnTo>
                  <a:pt x="50800" y="1784350"/>
                </a:lnTo>
                <a:lnTo>
                  <a:pt x="184150" y="1663700"/>
                </a:lnTo>
                <a:lnTo>
                  <a:pt x="273050" y="1724025"/>
                </a:lnTo>
                <a:lnTo>
                  <a:pt x="374650" y="2019300"/>
                </a:lnTo>
                <a:lnTo>
                  <a:pt x="542925" y="2216150"/>
                </a:lnTo>
                <a:lnTo>
                  <a:pt x="1784350" y="2254250"/>
                </a:lnTo>
                <a:lnTo>
                  <a:pt x="1800225" y="955675"/>
                </a:lnTo>
                <a:lnTo>
                  <a:pt x="1016000" y="933450"/>
                </a:lnTo>
                <a:lnTo>
                  <a:pt x="1028700" y="130175"/>
                </a:lnTo>
                <a:lnTo>
                  <a:pt x="958850" y="123825"/>
                </a:lnTo>
                <a:lnTo>
                  <a:pt x="946150" y="0"/>
                </a:lnTo>
                <a:lnTo>
                  <a:pt x="628650" y="111125"/>
                </a:lnTo>
                <a:lnTo>
                  <a:pt x="485775" y="222250"/>
                </a:lnTo>
                <a:lnTo>
                  <a:pt x="180975" y="485775"/>
                </a:lnTo>
                <a:close/>
              </a:path>
            </a:pathLst>
          </a:custGeom>
          <a:noFill/>
          <a:ln w="88900">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a:t>Proposal</a:t>
            </a:r>
          </a:p>
        </p:txBody>
      </p:sp>
      <p:sp>
        <p:nvSpPr>
          <p:cNvPr id="4" name="Slide Number Placeholder 3"/>
          <p:cNvSpPr>
            <a:spLocks noGrp="1"/>
          </p:cNvSpPr>
          <p:nvPr>
            <p:ph type="sldNum" sz="quarter" idx="12"/>
          </p:nvPr>
        </p:nvSpPr>
        <p:spPr/>
        <p:txBody>
          <a:bodyPr/>
          <a:lstStyle/>
          <a:p>
            <a:fld id="{E1525F2D-791E-4540-9CAC-93D25907CCBF}" type="slidenum">
              <a:rPr lang="en-US" smtClean="0"/>
              <a:t>4</a:t>
            </a:fld>
            <a:endParaRPr lang="en-US" dirty="0"/>
          </a:p>
        </p:txBody>
      </p:sp>
      <p:sp>
        <p:nvSpPr>
          <p:cNvPr id="6" name="Freeform: Shape 5">
            <a:extLst>
              <a:ext uri="{FF2B5EF4-FFF2-40B4-BE49-F238E27FC236}">
                <a16:creationId xmlns:a16="http://schemas.microsoft.com/office/drawing/2014/main" id="{CB45E3EE-BF2D-7DC0-9C8D-2C8745F1DE0C}"/>
              </a:ext>
            </a:extLst>
          </p:cNvPr>
          <p:cNvSpPr/>
          <p:nvPr/>
        </p:nvSpPr>
        <p:spPr>
          <a:xfrm>
            <a:off x="5051425" y="3489325"/>
            <a:ext cx="1041400" cy="2959100"/>
          </a:xfrm>
          <a:custGeom>
            <a:avLst/>
            <a:gdLst>
              <a:gd name="connsiteX0" fmla="*/ 22225 w 1041400"/>
              <a:gd name="connsiteY0" fmla="*/ 263525 h 2959100"/>
              <a:gd name="connsiteX1" fmla="*/ 66675 w 1041400"/>
              <a:gd name="connsiteY1" fmla="*/ 835025 h 2959100"/>
              <a:gd name="connsiteX2" fmla="*/ 165100 w 1041400"/>
              <a:gd name="connsiteY2" fmla="*/ 927100 h 2959100"/>
              <a:gd name="connsiteX3" fmla="*/ 6350 w 1041400"/>
              <a:gd name="connsiteY3" fmla="*/ 1101725 h 2959100"/>
              <a:gd name="connsiteX4" fmla="*/ 44450 w 1041400"/>
              <a:gd name="connsiteY4" fmla="*/ 1143000 h 2959100"/>
              <a:gd name="connsiteX5" fmla="*/ 0 w 1041400"/>
              <a:gd name="connsiteY5" fmla="*/ 1177925 h 2959100"/>
              <a:gd name="connsiteX6" fmla="*/ 117475 w 1041400"/>
              <a:gd name="connsiteY6" fmla="*/ 1339850 h 2959100"/>
              <a:gd name="connsiteX7" fmla="*/ 47625 w 1041400"/>
              <a:gd name="connsiteY7" fmla="*/ 1435100 h 2959100"/>
              <a:gd name="connsiteX8" fmla="*/ 196850 w 1041400"/>
              <a:gd name="connsiteY8" fmla="*/ 1714500 h 2959100"/>
              <a:gd name="connsiteX9" fmla="*/ 400050 w 1041400"/>
              <a:gd name="connsiteY9" fmla="*/ 1720850 h 2959100"/>
              <a:gd name="connsiteX10" fmla="*/ 393700 w 1041400"/>
              <a:gd name="connsiteY10" fmla="*/ 2959100 h 2959100"/>
              <a:gd name="connsiteX11" fmla="*/ 1035050 w 1041400"/>
              <a:gd name="connsiteY11" fmla="*/ 2940050 h 2959100"/>
              <a:gd name="connsiteX12" fmla="*/ 1041400 w 1041400"/>
              <a:gd name="connsiteY12" fmla="*/ 1752600 h 2959100"/>
              <a:gd name="connsiteX13" fmla="*/ 879475 w 1041400"/>
              <a:gd name="connsiteY13" fmla="*/ 1524000 h 2959100"/>
              <a:gd name="connsiteX14" fmla="*/ 844550 w 1041400"/>
              <a:gd name="connsiteY14" fmla="*/ 1403350 h 2959100"/>
              <a:gd name="connsiteX15" fmla="*/ 790575 w 1041400"/>
              <a:gd name="connsiteY15" fmla="*/ 1238250 h 2959100"/>
              <a:gd name="connsiteX16" fmla="*/ 708025 w 1041400"/>
              <a:gd name="connsiteY16" fmla="*/ 1181100 h 2959100"/>
              <a:gd name="connsiteX17" fmla="*/ 552450 w 1041400"/>
              <a:gd name="connsiteY17" fmla="*/ 1298575 h 2959100"/>
              <a:gd name="connsiteX18" fmla="*/ 498475 w 1041400"/>
              <a:gd name="connsiteY18" fmla="*/ 1200150 h 2959100"/>
              <a:gd name="connsiteX19" fmla="*/ 784225 w 1041400"/>
              <a:gd name="connsiteY19" fmla="*/ 987425 h 2959100"/>
              <a:gd name="connsiteX20" fmla="*/ 936625 w 1041400"/>
              <a:gd name="connsiteY20" fmla="*/ 739775 h 2959100"/>
              <a:gd name="connsiteX21" fmla="*/ 746125 w 1041400"/>
              <a:gd name="connsiteY21" fmla="*/ 612775 h 2959100"/>
              <a:gd name="connsiteX22" fmla="*/ 908050 w 1041400"/>
              <a:gd name="connsiteY22" fmla="*/ 466725 h 2959100"/>
              <a:gd name="connsiteX23" fmla="*/ 927100 w 1041400"/>
              <a:gd name="connsiteY23" fmla="*/ 469900 h 2959100"/>
              <a:gd name="connsiteX24" fmla="*/ 987425 w 1041400"/>
              <a:gd name="connsiteY24" fmla="*/ 412750 h 2959100"/>
              <a:gd name="connsiteX25" fmla="*/ 647700 w 1041400"/>
              <a:gd name="connsiteY25" fmla="*/ 92075 h 2959100"/>
              <a:gd name="connsiteX26" fmla="*/ 650875 w 1041400"/>
              <a:gd name="connsiteY26" fmla="*/ 53975 h 2959100"/>
              <a:gd name="connsiteX27" fmla="*/ 688975 w 1041400"/>
              <a:gd name="connsiteY27" fmla="*/ 0 h 2959100"/>
              <a:gd name="connsiteX28" fmla="*/ 22225 w 1041400"/>
              <a:gd name="connsiteY28" fmla="*/ 263525 h 295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1400" h="2959100">
                <a:moveTo>
                  <a:pt x="22225" y="263525"/>
                </a:moveTo>
                <a:lnTo>
                  <a:pt x="66675" y="835025"/>
                </a:lnTo>
                <a:lnTo>
                  <a:pt x="165100" y="927100"/>
                </a:lnTo>
                <a:lnTo>
                  <a:pt x="6350" y="1101725"/>
                </a:lnTo>
                <a:lnTo>
                  <a:pt x="44450" y="1143000"/>
                </a:lnTo>
                <a:lnTo>
                  <a:pt x="0" y="1177925"/>
                </a:lnTo>
                <a:lnTo>
                  <a:pt x="117475" y="1339850"/>
                </a:lnTo>
                <a:lnTo>
                  <a:pt x="47625" y="1435100"/>
                </a:lnTo>
                <a:lnTo>
                  <a:pt x="196850" y="1714500"/>
                </a:lnTo>
                <a:lnTo>
                  <a:pt x="400050" y="1720850"/>
                </a:lnTo>
                <a:cubicBezTo>
                  <a:pt x="397933" y="2133600"/>
                  <a:pt x="395817" y="2546350"/>
                  <a:pt x="393700" y="2959100"/>
                </a:cubicBezTo>
                <a:lnTo>
                  <a:pt x="1035050" y="2940050"/>
                </a:lnTo>
                <a:cubicBezTo>
                  <a:pt x="1037167" y="2544233"/>
                  <a:pt x="1039283" y="2148417"/>
                  <a:pt x="1041400" y="1752600"/>
                </a:cubicBezTo>
                <a:lnTo>
                  <a:pt x="879475" y="1524000"/>
                </a:lnTo>
                <a:lnTo>
                  <a:pt x="844550" y="1403350"/>
                </a:lnTo>
                <a:lnTo>
                  <a:pt x="790575" y="1238250"/>
                </a:lnTo>
                <a:lnTo>
                  <a:pt x="708025" y="1181100"/>
                </a:lnTo>
                <a:lnTo>
                  <a:pt x="552450" y="1298575"/>
                </a:lnTo>
                <a:lnTo>
                  <a:pt x="498475" y="1200150"/>
                </a:lnTo>
                <a:lnTo>
                  <a:pt x="784225" y="987425"/>
                </a:lnTo>
                <a:lnTo>
                  <a:pt x="936625" y="739775"/>
                </a:lnTo>
                <a:lnTo>
                  <a:pt x="746125" y="612775"/>
                </a:lnTo>
                <a:lnTo>
                  <a:pt x="908050" y="466725"/>
                </a:lnTo>
                <a:lnTo>
                  <a:pt x="927100" y="469900"/>
                </a:lnTo>
                <a:lnTo>
                  <a:pt x="987425" y="412750"/>
                </a:lnTo>
                <a:lnTo>
                  <a:pt x="647700" y="92075"/>
                </a:lnTo>
                <a:lnTo>
                  <a:pt x="650875" y="53975"/>
                </a:lnTo>
                <a:lnTo>
                  <a:pt x="688975" y="0"/>
                </a:lnTo>
                <a:lnTo>
                  <a:pt x="22225" y="263525"/>
                </a:lnTo>
                <a:close/>
              </a:path>
            </a:pathLst>
          </a:custGeom>
          <a:noFill/>
          <a:ln w="635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191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584454-A7B3-6A02-25FC-144324A21656}"/>
              </a:ext>
            </a:extLst>
          </p:cNvPr>
          <p:cNvPicPr>
            <a:picLocks noChangeAspect="1"/>
          </p:cNvPicPr>
          <p:nvPr/>
        </p:nvPicPr>
        <p:blipFill>
          <a:blip r:embed="rId2"/>
          <a:stretch>
            <a:fillRect/>
          </a:stretch>
        </p:blipFill>
        <p:spPr>
          <a:xfrm>
            <a:off x="1228420" y="0"/>
            <a:ext cx="6687160" cy="6858000"/>
          </a:xfrm>
          <a:prstGeom prst="rect">
            <a:avLst/>
          </a:prstGeom>
        </p:spPr>
      </p:pic>
    </p:spTree>
    <p:extLst>
      <p:ext uri="{BB962C8B-B14F-4D97-AF65-F5344CB8AC3E}">
        <p14:creationId xmlns:p14="http://schemas.microsoft.com/office/powerpoint/2010/main" val="381085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EC30-C4ED-37BB-E0DE-17B25C854B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4E7E33-80BD-43EC-D5CC-76BA502AA7C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E966045-610A-CD79-F6E1-7340BEC92E26}"/>
              </a:ext>
            </a:extLst>
          </p:cNvPr>
          <p:cNvSpPr>
            <a:spLocks noGrp="1"/>
          </p:cNvSpPr>
          <p:nvPr>
            <p:ph type="sldNum" sz="quarter" idx="12"/>
          </p:nvPr>
        </p:nvSpPr>
        <p:spPr/>
        <p:txBody>
          <a:bodyPr/>
          <a:lstStyle/>
          <a:p>
            <a:fld id="{E1525F2D-791E-4540-9CAC-93D25907CCBF}" type="slidenum">
              <a:rPr lang="en-US" smtClean="0"/>
              <a:t>6</a:t>
            </a:fld>
            <a:endParaRPr lang="en-US" dirty="0"/>
          </a:p>
        </p:txBody>
      </p:sp>
      <p:pic>
        <p:nvPicPr>
          <p:cNvPr id="6" name="Picture 5">
            <a:extLst>
              <a:ext uri="{FF2B5EF4-FFF2-40B4-BE49-F238E27FC236}">
                <a16:creationId xmlns:a16="http://schemas.microsoft.com/office/drawing/2014/main" id="{5F3DE456-28C2-52CD-41BD-6FD7226464C4}"/>
              </a:ext>
            </a:extLst>
          </p:cNvPr>
          <p:cNvPicPr>
            <a:picLocks noChangeAspect="1"/>
          </p:cNvPicPr>
          <p:nvPr/>
        </p:nvPicPr>
        <p:blipFill>
          <a:blip r:embed="rId2"/>
          <a:stretch>
            <a:fillRect/>
          </a:stretch>
        </p:blipFill>
        <p:spPr>
          <a:xfrm>
            <a:off x="1302346" y="0"/>
            <a:ext cx="6539308" cy="6858000"/>
          </a:xfrm>
          <a:prstGeom prst="rect">
            <a:avLst/>
          </a:prstGeom>
        </p:spPr>
      </p:pic>
    </p:spTree>
    <p:extLst>
      <p:ext uri="{BB962C8B-B14F-4D97-AF65-F5344CB8AC3E}">
        <p14:creationId xmlns:p14="http://schemas.microsoft.com/office/powerpoint/2010/main" val="22651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D2B9-6473-2FEF-D0BF-C8A397CF68B2}"/>
              </a:ext>
            </a:extLst>
          </p:cNvPr>
          <p:cNvSpPr>
            <a:spLocks noGrp="1"/>
          </p:cNvSpPr>
          <p:nvPr>
            <p:ph type="title"/>
          </p:nvPr>
        </p:nvSpPr>
        <p:spPr>
          <a:xfrm>
            <a:off x="573476" y="617477"/>
            <a:ext cx="7997048" cy="751211"/>
          </a:xfrm>
        </p:spPr>
        <p:txBody>
          <a:bodyPr/>
          <a:lstStyle/>
          <a:p>
            <a:r>
              <a:rPr lang="en-US" dirty="0"/>
              <a:t>Criterial for Approval</a:t>
            </a:r>
          </a:p>
        </p:txBody>
      </p:sp>
      <p:graphicFrame>
        <p:nvGraphicFramePr>
          <p:cNvPr id="6" name="Content Placeholder 4">
            <a:extLst>
              <a:ext uri="{FF2B5EF4-FFF2-40B4-BE49-F238E27FC236}">
                <a16:creationId xmlns:a16="http://schemas.microsoft.com/office/drawing/2014/main" id="{70E405FD-8B04-05F7-3D38-CEB1F34433E6}"/>
              </a:ext>
            </a:extLst>
          </p:cNvPr>
          <p:cNvGraphicFramePr>
            <a:graphicFrameLocks/>
          </p:cNvGraphicFramePr>
          <p:nvPr/>
        </p:nvGraphicFramePr>
        <p:xfrm>
          <a:off x="1586062" y="2209279"/>
          <a:ext cx="5971877" cy="3031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D05CB970-E438-1EC0-3116-A4A647E995B4}"/>
              </a:ext>
            </a:extLst>
          </p:cNvPr>
          <p:cNvGrpSpPr/>
          <p:nvPr/>
        </p:nvGrpSpPr>
        <p:grpSpPr>
          <a:xfrm>
            <a:off x="2130207" y="5474414"/>
            <a:ext cx="5803285" cy="390503"/>
            <a:chOff x="1013810" y="5947234"/>
            <a:chExt cx="5803285" cy="390503"/>
          </a:xfrm>
        </p:grpSpPr>
        <p:sp>
          <p:nvSpPr>
            <p:cNvPr id="8" name="TextBox 7">
              <a:extLst>
                <a:ext uri="{FF2B5EF4-FFF2-40B4-BE49-F238E27FC236}">
                  <a16:creationId xmlns:a16="http://schemas.microsoft.com/office/drawing/2014/main" id="{ED6E8BC5-49D6-4045-5AEE-6F6A3FA93061}"/>
                </a:ext>
              </a:extLst>
            </p:cNvPr>
            <p:cNvSpPr txBox="1"/>
            <p:nvPr/>
          </p:nvSpPr>
          <p:spPr>
            <a:xfrm>
              <a:off x="1013810" y="5999183"/>
              <a:ext cx="3767959" cy="338554"/>
            </a:xfrm>
            <a:prstGeom prst="rect">
              <a:avLst/>
            </a:prstGeom>
            <a:noFill/>
          </p:spPr>
          <p:txBody>
            <a:bodyPr wrap="square" rtlCol="0">
              <a:spAutoFit/>
            </a:bodyPr>
            <a:lstStyle/>
            <a:p>
              <a:endParaRPr lang="en-US" sz="1600" dirty="0"/>
            </a:p>
          </p:txBody>
        </p:sp>
        <p:sp>
          <p:nvSpPr>
            <p:cNvPr id="11" name="TextBox 10">
              <a:extLst>
                <a:ext uri="{FF2B5EF4-FFF2-40B4-BE49-F238E27FC236}">
                  <a16:creationId xmlns:a16="http://schemas.microsoft.com/office/drawing/2014/main" id="{C1199464-FD40-850F-2C73-F67FC695FD93}"/>
                </a:ext>
              </a:extLst>
            </p:cNvPr>
            <p:cNvSpPr txBox="1"/>
            <p:nvPr/>
          </p:nvSpPr>
          <p:spPr>
            <a:xfrm>
              <a:off x="2649156" y="5947234"/>
              <a:ext cx="4167939" cy="338554"/>
            </a:xfrm>
            <a:prstGeom prst="rect">
              <a:avLst/>
            </a:prstGeom>
            <a:noFill/>
          </p:spPr>
          <p:txBody>
            <a:bodyPr wrap="square" rtlCol="0">
              <a:spAutoFit/>
            </a:bodyPr>
            <a:lstStyle/>
            <a:p>
              <a:r>
                <a:rPr lang="en-US" sz="1600" dirty="0"/>
                <a:t>= Consistent with recommended conditions</a:t>
              </a:r>
            </a:p>
          </p:txBody>
        </p:sp>
      </p:grpSp>
      <p:pic>
        <p:nvPicPr>
          <p:cNvPr id="12" name="Picture 11" descr="Image result for green check mark graphic">
            <a:extLst>
              <a:ext uri="{FF2B5EF4-FFF2-40B4-BE49-F238E27FC236}">
                <a16:creationId xmlns:a16="http://schemas.microsoft.com/office/drawing/2014/main" id="{2A71268A-F5C9-6F86-89B1-77277E03F4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893" y="2302216"/>
            <a:ext cx="488336" cy="4796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green check mark graphic">
            <a:extLst>
              <a:ext uri="{FF2B5EF4-FFF2-40B4-BE49-F238E27FC236}">
                <a16:creationId xmlns:a16="http://schemas.microsoft.com/office/drawing/2014/main" id="{160B1FF7-2D56-0D8F-BE1A-96881C31F6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3870" y="2291768"/>
            <a:ext cx="484385" cy="4757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green check mark graphic">
            <a:extLst>
              <a:ext uri="{FF2B5EF4-FFF2-40B4-BE49-F238E27FC236}">
                <a16:creationId xmlns:a16="http://schemas.microsoft.com/office/drawing/2014/main" id="{01734187-963C-4748-5040-E350DC0750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597" y="2323571"/>
            <a:ext cx="488336" cy="479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green check mark graphic">
            <a:extLst>
              <a:ext uri="{FF2B5EF4-FFF2-40B4-BE49-F238E27FC236}">
                <a16:creationId xmlns:a16="http://schemas.microsoft.com/office/drawing/2014/main" id="{243BAC8B-B9DB-6919-CA4F-94F28124CA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3111" y="5380197"/>
            <a:ext cx="488336" cy="47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37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8CD3374E-23A4-4726-8826-59189C9F7969}"/>
              </a:ext>
            </a:extLst>
          </p:cNvPr>
          <p:cNvSpPr txBox="1">
            <a:spLocks/>
          </p:cNvSpPr>
          <p:nvPr/>
        </p:nvSpPr>
        <p:spPr>
          <a:xfrm>
            <a:off x="673473" y="2346398"/>
            <a:ext cx="6973842" cy="309408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buFont typeface="Arial"/>
              <a:buChar char="•"/>
              <a:defRPr sz="1600" kern="1200">
                <a:solidFill>
                  <a:srgbClr val="6C6C6D"/>
                </a:solidFill>
                <a:latin typeface="Arial"/>
                <a:ea typeface="+mn-ea"/>
                <a:cs typeface="Arial"/>
              </a:defRPr>
            </a:lvl1pPr>
            <a:lvl2pPr marL="457200" indent="-457200" algn="l" defTabSz="457200" rtl="0" eaLnBrk="1" latinLnBrk="0" hangingPunct="1">
              <a:spcBef>
                <a:spcPts val="0"/>
              </a:spcBef>
              <a:spcAft>
                <a:spcPts val="50"/>
              </a:spcAft>
              <a:buClr>
                <a:srgbClr val="2D9334"/>
              </a:buClr>
              <a:buFont typeface="Arial"/>
              <a:buChar char="•"/>
              <a:defRPr sz="1600" kern="1200">
                <a:solidFill>
                  <a:srgbClr val="6C6C6D"/>
                </a:solidFill>
                <a:latin typeface="Arial"/>
                <a:ea typeface="+mn-ea"/>
                <a:cs typeface="Arial"/>
              </a:defRPr>
            </a:lvl2pPr>
            <a:lvl3pPr marL="914400" indent="0" algn="l" defTabSz="457200" rtl="0" eaLnBrk="1" latinLnBrk="0" hangingPunct="1">
              <a:spcBef>
                <a:spcPct val="20000"/>
              </a:spcBef>
              <a:buFont typeface="Arial"/>
              <a:buNone/>
              <a:defRPr sz="1600" kern="1200">
                <a:solidFill>
                  <a:srgbClr val="6C6C6D"/>
                </a:solidFill>
                <a:latin typeface="Arial"/>
                <a:ea typeface="+mn-ea"/>
                <a:cs typeface="Arial"/>
              </a:defRPr>
            </a:lvl3pPr>
            <a:lvl4pPr marL="1371600" indent="0" algn="l" defTabSz="457200" rtl="0" eaLnBrk="1" latinLnBrk="0" hangingPunct="1">
              <a:spcBef>
                <a:spcPct val="20000"/>
              </a:spcBef>
              <a:buFont typeface="Arial"/>
              <a:buNone/>
              <a:defRPr sz="1600" kern="1200">
                <a:solidFill>
                  <a:srgbClr val="6C6C6D"/>
                </a:solidFill>
                <a:latin typeface="Arial"/>
                <a:ea typeface="+mn-ea"/>
                <a:cs typeface="Arial"/>
              </a:defRPr>
            </a:lvl4pPr>
            <a:lvl5pPr marL="1828800" indent="0" algn="l" defTabSz="457200" rtl="0" eaLnBrk="1" latinLnBrk="0" hangingPunct="1">
              <a:spcBef>
                <a:spcPct val="20000"/>
              </a:spcBef>
              <a:buFont typeface="Arial"/>
              <a:buNone/>
              <a:defRPr sz="1600" kern="1200">
                <a:solidFill>
                  <a:srgbClr val="6C6C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1200"/>
              </a:spcAft>
            </a:pPr>
            <a:endParaRPr lang="en-US" sz="1800" dirty="0"/>
          </a:p>
        </p:txBody>
      </p:sp>
      <p:sp>
        <p:nvSpPr>
          <p:cNvPr id="4" name="Title 6">
            <a:extLst>
              <a:ext uri="{FF2B5EF4-FFF2-40B4-BE49-F238E27FC236}">
                <a16:creationId xmlns:a16="http://schemas.microsoft.com/office/drawing/2014/main" id="{6FC036A1-54F1-8CB2-7BC9-095535E93481}"/>
              </a:ext>
            </a:extLst>
          </p:cNvPr>
          <p:cNvSpPr txBox="1">
            <a:spLocks/>
          </p:cNvSpPr>
          <p:nvPr/>
        </p:nvSpPr>
        <p:spPr>
          <a:xfrm>
            <a:off x="673473" y="514949"/>
            <a:ext cx="4402672" cy="7721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rgbClr val="6C6C6D"/>
                </a:solidFill>
                <a:latin typeface="Gill Sans SemiBold"/>
                <a:ea typeface="+mj-ea"/>
                <a:cs typeface="Gill Sans SemiBold"/>
              </a:defRPr>
            </a:lvl1pPr>
          </a:lstStyle>
          <a:p>
            <a:r>
              <a:rPr lang="en-US" b="1" dirty="0">
                <a:solidFill>
                  <a:schemeClr val="tx1"/>
                </a:solidFill>
              </a:rPr>
              <a:t>Recommendation </a:t>
            </a:r>
            <a:r>
              <a:rPr lang="en-US" b="1" dirty="0"/>
              <a:t> </a:t>
            </a:r>
          </a:p>
        </p:txBody>
      </p:sp>
      <p:sp>
        <p:nvSpPr>
          <p:cNvPr id="2" name="TextBox 1">
            <a:extLst>
              <a:ext uri="{FF2B5EF4-FFF2-40B4-BE49-F238E27FC236}">
                <a16:creationId xmlns:a16="http://schemas.microsoft.com/office/drawing/2014/main" id="{2E088151-3092-533A-3B0F-EE5EFFF849EC}"/>
              </a:ext>
            </a:extLst>
          </p:cNvPr>
          <p:cNvSpPr txBox="1"/>
          <p:nvPr/>
        </p:nvSpPr>
        <p:spPr>
          <a:xfrm>
            <a:off x="717177" y="2429062"/>
            <a:ext cx="7452039" cy="1323439"/>
          </a:xfrm>
          <a:prstGeom prst="rect">
            <a:avLst/>
          </a:prstGeom>
          <a:noFill/>
        </p:spPr>
        <p:txBody>
          <a:bodyPr wrap="square" rtlCol="0">
            <a:spAutoFit/>
          </a:bodyPr>
          <a:lstStyle/>
          <a:p>
            <a:r>
              <a:rPr lang="en-US" sz="2000" dirty="0"/>
              <a:t>Community Development Services (CDS) respectfully recommends that the City Council consider approving the final plat for Division IV of the East Maple Ridge PUD, subject to Conditions of Approval, by passing a motion to approve </a:t>
            </a:r>
            <a:r>
              <a:rPr lang="en-US" sz="2000" b="1" u="sng" dirty="0"/>
              <a:t>Ordinance 24-3021</a:t>
            </a:r>
            <a:r>
              <a:rPr lang="en-US" sz="2000" u="sng" dirty="0"/>
              <a:t>.</a:t>
            </a:r>
          </a:p>
        </p:txBody>
      </p:sp>
    </p:spTree>
    <p:extLst>
      <p:ext uri="{BB962C8B-B14F-4D97-AF65-F5344CB8AC3E}">
        <p14:creationId xmlns:p14="http://schemas.microsoft.com/office/powerpoint/2010/main" val="335546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337A-B1FF-BF2B-2015-C37EB73D66A4}"/>
              </a:ext>
            </a:extLst>
          </p:cNvPr>
          <p:cNvSpPr>
            <a:spLocks noGrp="1"/>
          </p:cNvSpPr>
          <p:nvPr>
            <p:ph type="title"/>
          </p:nvPr>
        </p:nvSpPr>
        <p:spPr/>
        <p:txBody>
          <a:bodyPr/>
          <a:lstStyle/>
          <a:p>
            <a:r>
              <a:rPr lang="en-US" dirty="0"/>
              <a:t>Conditions of Approval</a:t>
            </a:r>
          </a:p>
        </p:txBody>
      </p:sp>
      <p:sp>
        <p:nvSpPr>
          <p:cNvPr id="3" name="Slide Number Placeholder 2">
            <a:extLst>
              <a:ext uri="{FF2B5EF4-FFF2-40B4-BE49-F238E27FC236}">
                <a16:creationId xmlns:a16="http://schemas.microsoft.com/office/drawing/2014/main" id="{70744D61-4D98-41DC-8278-C6E337ACD817}"/>
              </a:ext>
            </a:extLst>
          </p:cNvPr>
          <p:cNvSpPr>
            <a:spLocks noGrp="1"/>
          </p:cNvSpPr>
          <p:nvPr>
            <p:ph type="sldNum" sz="quarter" idx="12"/>
          </p:nvPr>
        </p:nvSpPr>
        <p:spPr/>
        <p:txBody>
          <a:bodyPr/>
          <a:lstStyle/>
          <a:p>
            <a:fld id="{2066355A-084C-D24E-9AD2-7E4FC41EA627}" type="slidenum">
              <a:rPr lang="en-US" smtClean="0"/>
              <a:t>9</a:t>
            </a:fld>
            <a:endParaRPr lang="en-US"/>
          </a:p>
        </p:txBody>
      </p:sp>
      <p:sp>
        <p:nvSpPr>
          <p:cNvPr id="4" name="Content Placeholder 3">
            <a:extLst>
              <a:ext uri="{FF2B5EF4-FFF2-40B4-BE49-F238E27FC236}">
                <a16:creationId xmlns:a16="http://schemas.microsoft.com/office/drawing/2014/main" id="{4DF56905-59F6-B875-B5CE-E6632DEA35E0}"/>
              </a:ext>
            </a:extLst>
          </p:cNvPr>
          <p:cNvSpPr>
            <a:spLocks noGrp="1"/>
          </p:cNvSpPr>
          <p:nvPr>
            <p:ph idx="14"/>
          </p:nvPr>
        </p:nvSpPr>
        <p:spPr>
          <a:xfrm>
            <a:off x="689754" y="2058623"/>
            <a:ext cx="7997047" cy="3189518"/>
          </a:xfrm>
        </p:spPr>
        <p:txBody>
          <a:bodyPr>
            <a:normAutofit fontScale="85000" lnSpcReduction="10000"/>
          </a:bodyPr>
          <a:lstStyle/>
          <a:p>
            <a:pPr marL="457200" marR="0" lvl="0" indent="-457200">
              <a:lnSpc>
                <a:spcPct val="115000"/>
              </a:lnSpc>
              <a:spcBef>
                <a:spcPts val="0"/>
              </a:spcBef>
              <a:spcAft>
                <a:spcPts val="600"/>
              </a:spcAft>
              <a:buFont typeface="+mj-lt"/>
              <a:buAutoNum type="arabicPeriod"/>
            </a:pPr>
            <a:r>
              <a:rPr lang="en-US" sz="2000" dirty="0">
                <a:effectLst/>
                <a:latin typeface="Calibri" panose="020F0502020204030204" pitchFamily="34" charset="0"/>
                <a:ea typeface="Times New Roman" panose="02020603050405020304" pitchFamily="18" charset="0"/>
              </a:rPr>
              <a:t>Prior to the mylar being signed by the City, the applicant must:</a:t>
            </a:r>
          </a:p>
          <a:p>
            <a:pPr marL="628650" lvl="2">
              <a:lnSpc>
                <a:spcPct val="115000"/>
              </a:lnSpc>
              <a:spcAft>
                <a:spcPts val="600"/>
              </a:spcAft>
            </a:pPr>
            <a:r>
              <a:rPr lang="en-US" sz="2000" dirty="0">
                <a:effectLst/>
                <a:latin typeface="Calibri" panose="020F0502020204030204" pitchFamily="34" charset="0"/>
                <a:ea typeface="Times New Roman" panose="02020603050405020304" pitchFamily="18" charset="0"/>
              </a:rPr>
              <a:t>a.	Complete minor administrative modifications, as may be necessary, based upon final review and acceptance of the final plat drawings/mylars (Attachment </a:t>
            </a:r>
            <a:r>
              <a:rPr lang="en-US" sz="2000" dirty="0" err="1">
                <a:effectLst/>
                <a:latin typeface="Calibri" panose="020F0502020204030204" pitchFamily="34" charset="0"/>
                <a:ea typeface="Times New Roman" panose="02020603050405020304" pitchFamily="18" charset="0"/>
              </a:rPr>
              <a:t>1A</a:t>
            </a:r>
            <a:r>
              <a:rPr lang="en-US" sz="2000" dirty="0">
                <a:effectLst/>
                <a:latin typeface="Calibri" panose="020F0502020204030204" pitchFamily="34" charset="0"/>
                <a:ea typeface="Times New Roman" panose="02020603050405020304" pitchFamily="18" charset="0"/>
              </a:rPr>
              <a:t>) by the City.</a:t>
            </a:r>
          </a:p>
          <a:p>
            <a:pPr marL="628650" lvl="2">
              <a:lnSpc>
                <a:spcPct val="115000"/>
              </a:lnSpc>
              <a:spcAft>
                <a:spcPts val="600"/>
              </a:spcAft>
            </a:pPr>
            <a:r>
              <a:rPr lang="en-US" sz="2000" dirty="0">
                <a:effectLst/>
                <a:latin typeface="Calibri" panose="020F0502020204030204" pitchFamily="34" charset="0"/>
                <a:ea typeface="Times New Roman" panose="02020603050405020304" pitchFamily="18" charset="0"/>
              </a:rPr>
              <a:t>b.	Complete construction of Public Works Department punch list items, and/or;</a:t>
            </a:r>
          </a:p>
          <a:p>
            <a:pPr marL="628650" lvl="2">
              <a:lnSpc>
                <a:spcPct val="115000"/>
              </a:lnSpc>
              <a:spcAft>
                <a:spcPts val="600"/>
              </a:spcAft>
            </a:pPr>
            <a:r>
              <a:rPr lang="en-US" sz="2000" dirty="0">
                <a:effectLst/>
                <a:latin typeface="Calibri" panose="020F0502020204030204" pitchFamily="34" charset="0"/>
                <a:ea typeface="Times New Roman" panose="02020603050405020304" pitchFamily="18" charset="0"/>
              </a:rPr>
              <a:t>c.	Submit a financial security to the City in an amount equal to 150 percent of the estimated cost of the deferred improvements as determined by the Public Works Director based on the engineer of record’s estimate. </a:t>
            </a:r>
          </a:p>
          <a:p>
            <a:endParaRPr lang="en-US" dirty="0"/>
          </a:p>
        </p:txBody>
      </p:sp>
    </p:spTree>
    <p:extLst>
      <p:ext uri="{BB962C8B-B14F-4D97-AF65-F5344CB8AC3E}">
        <p14:creationId xmlns:p14="http://schemas.microsoft.com/office/powerpoint/2010/main" val="3883699418"/>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001729d-95b1-4eb4-8fec-e6363d62dab5">DNR53RKXWQDQ-132-7693</_dlc_DocId>
    <_dlc_DocIdUrl xmlns="d001729d-95b1-4eb4-8fec-e6363d62dab5">
      <Url>http://sharepoint/Planning/_layouts/15/DocIdRedir.aspx?ID=DNR53RKXWQDQ-132-7693</Url>
      <Description>DNR53RKXWQDQ-132-7693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D7FFEE5A703F42913FFBD88D357A72" ma:contentTypeVersion="1" ma:contentTypeDescription="Create a new document." ma:contentTypeScope="" ma:versionID="afc7409f99e5ca3af7c7eb03e93243b6">
  <xsd:schema xmlns:xsd="http://www.w3.org/2001/XMLSchema" xmlns:xs="http://www.w3.org/2001/XMLSchema" xmlns:p="http://schemas.microsoft.com/office/2006/metadata/properties" xmlns:ns2="d001729d-95b1-4eb4-8fec-e6363d62dab5" targetNamespace="http://schemas.microsoft.com/office/2006/metadata/properties" ma:root="true" ma:fieldsID="64aee1a1174c6b03e362bc1c13604f76" ns2:_="">
    <xsd:import namespace="d001729d-95b1-4eb4-8fec-e6363d62dab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1729d-95b1-4eb4-8fec-e6363d62da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D07EF6-F9F3-4E97-8811-86F17433DEB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d001729d-95b1-4eb4-8fec-e6363d62dab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55BC076-8EEB-4D0A-ABC8-C46010D86FE7}">
  <ds:schemaRefs>
    <ds:schemaRef ds:uri="http://schemas.microsoft.com/sharepoint/v3/contenttype/forms"/>
  </ds:schemaRefs>
</ds:datastoreItem>
</file>

<file path=customXml/itemProps3.xml><?xml version="1.0" encoding="utf-8"?>
<ds:datastoreItem xmlns:ds="http://schemas.openxmlformats.org/officeDocument/2006/customXml" ds:itemID="{750AAA3B-4CE5-487B-A629-B86E113A6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1729d-95b1-4eb4-8fec-e6363d62d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EE2FFC-98C0-4EE3-9D43-776984E9ABA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9049</TotalTime>
  <Words>410</Words>
  <Application>Microsoft Office PowerPoint</Application>
  <PresentationFormat>On-screen Show (4:3)</PresentationFormat>
  <Paragraphs>74</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Office Theme</vt:lpstr>
      <vt:lpstr>PowerPoint Presentation</vt:lpstr>
      <vt:lpstr>Site</vt:lpstr>
      <vt:lpstr>Project Background</vt:lpstr>
      <vt:lpstr>Proposal</vt:lpstr>
      <vt:lpstr>PowerPoint Presentation</vt:lpstr>
      <vt:lpstr>PowerPoint Presentation</vt:lpstr>
      <vt:lpstr>Criterial for Approval</vt:lpstr>
      <vt:lpstr>PowerPoint Presentation</vt:lpstr>
      <vt:lpstr>Conditions of Approval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dc:title>
  <dc:creator>Anne Fritzel</dc:creator>
  <cp:lastModifiedBy>Alex Wenger</cp:lastModifiedBy>
  <cp:revision>407</cp:revision>
  <cp:lastPrinted>2020-06-09T22:35:51Z</cp:lastPrinted>
  <dcterms:created xsi:type="dcterms:W3CDTF">2014-03-18T06:14:22Z</dcterms:created>
  <dcterms:modified xsi:type="dcterms:W3CDTF">2024-12-10T00:25:17Z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0x010100F1D7FFEE5A703F42913FFBD88D357A72</vt:lpwstr>
  </property>
  <property fmtid="{D5CDD505-2E9C-101B-9397-08002B2CF9AE}" pid="3" name="_dlc_DocIdItemGuid">
    <vt:lpwstr>f7adc840-9b61-495e-8aaa-cca7f15cfa3c</vt:lpwstr>
  </property>
</Properties>
</file>