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7" r:id="rId5"/>
    <p:sldId id="288" r:id="rId6"/>
    <p:sldId id="289" r:id="rId7"/>
    <p:sldId id="280" r:id="rId8"/>
    <p:sldId id="281" r:id="rId9"/>
    <p:sldId id="282" r:id="rId10"/>
    <p:sldId id="259" r:id="rId11"/>
    <p:sldId id="260" r:id="rId12"/>
    <p:sldId id="261" r:id="rId13"/>
    <p:sldId id="262" r:id="rId14"/>
    <p:sldId id="263" r:id="rId15"/>
    <p:sldId id="264" r:id="rId16"/>
    <p:sldId id="265" r:id="rId17"/>
    <p:sldId id="267" r:id="rId18"/>
    <p:sldId id="266" r:id="rId19"/>
    <p:sldId id="268" r:id="rId20"/>
    <p:sldId id="269" r:id="rId21"/>
    <p:sldId id="270" r:id="rId22"/>
    <p:sldId id="283" r:id="rId23"/>
    <p:sldId id="284" r:id="rId24"/>
    <p:sldId id="285" r:id="rId25"/>
    <p:sldId id="286" r:id="rId26"/>
    <p:sldId id="271" r:id="rId27"/>
    <p:sldId id="272" r:id="rId28"/>
    <p:sldId id="273" r:id="rId29"/>
    <p:sldId id="274" r:id="rId30"/>
    <p:sldId id="276" r:id="rId31"/>
    <p:sldId id="275" r:id="rId32"/>
    <p:sldId id="277" r:id="rId33"/>
    <p:sldId id="278"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50807-73C4-EBAD-3C1C-DC5A24AE08D4}" v="8" dt="2024-11-12T21:20:46.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06062"/>
            <a:ext cx="9144000" cy="1165525"/>
          </a:xfrm>
        </p:spPr>
        <p:txBody>
          <a:bodyPr>
            <a:normAutofit/>
          </a:bodyPr>
          <a:lstStyle/>
          <a:p>
            <a:r>
              <a:rPr lang="en-US" sz="7200" dirty="0"/>
              <a:t>4 story buildings</a:t>
            </a:r>
          </a:p>
        </p:txBody>
      </p:sp>
      <p:sp>
        <p:nvSpPr>
          <p:cNvPr id="3" name="Subtitle 2"/>
          <p:cNvSpPr>
            <a:spLocks noGrp="1"/>
          </p:cNvSpPr>
          <p:nvPr>
            <p:ph type="subTitle" idx="1"/>
          </p:nvPr>
        </p:nvSpPr>
        <p:spPr>
          <a:xfrm>
            <a:off x="1524000" y="1977397"/>
            <a:ext cx="9144000" cy="1152554"/>
          </a:xfrm>
        </p:spPr>
        <p:txBody>
          <a:bodyPr vert="horz" lIns="91440" tIns="45720" rIns="91440" bIns="45720" rtlCol="0" anchor="t">
            <a:normAutofit/>
          </a:bodyPr>
          <a:lstStyle/>
          <a:p>
            <a:r>
              <a:rPr lang="en-US" sz="3600" dirty="0"/>
              <a:t>on the marina view side of Peace Portal</a:t>
            </a:r>
          </a:p>
        </p:txBody>
      </p:sp>
      <p:pic>
        <p:nvPicPr>
          <p:cNvPr id="4" name="Picture 3">
            <a:extLst>
              <a:ext uri="{FF2B5EF4-FFF2-40B4-BE49-F238E27FC236}">
                <a16:creationId xmlns:a16="http://schemas.microsoft.com/office/drawing/2014/main" id="{DDB6F35B-7354-8F2F-068B-15FE7B9C25CB}"/>
              </a:ext>
            </a:extLst>
          </p:cNvPr>
          <p:cNvPicPr>
            <a:picLocks noChangeAspect="1"/>
          </p:cNvPicPr>
          <p:nvPr/>
        </p:nvPicPr>
        <p:blipFill>
          <a:blip r:embed="rId2"/>
          <a:stretch>
            <a:fillRect/>
          </a:stretch>
        </p:blipFill>
        <p:spPr>
          <a:xfrm>
            <a:off x="3045305" y="2545782"/>
            <a:ext cx="6575843" cy="431123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treet corner with cars and buildings&#10;&#10;Description automatically generated">
            <a:extLst>
              <a:ext uri="{FF2B5EF4-FFF2-40B4-BE49-F238E27FC236}">
                <a16:creationId xmlns:a16="http://schemas.microsoft.com/office/drawing/2014/main" id="{86498C68-8E2E-8A44-A7AB-1195F79C6905}"/>
              </a:ext>
            </a:extLst>
          </p:cNvPr>
          <p:cNvPicPr>
            <a:picLocks noGrp="1" noChangeAspect="1"/>
          </p:cNvPicPr>
          <p:nvPr>
            <p:ph idx="1"/>
          </p:nvPr>
        </p:nvPicPr>
        <p:blipFill>
          <a:blip r:embed="rId2"/>
          <a:stretch>
            <a:fillRect/>
          </a:stretch>
        </p:blipFill>
        <p:spPr>
          <a:xfrm>
            <a:off x="948907" y="163510"/>
            <a:ext cx="10294187" cy="6539757"/>
          </a:xfrm>
        </p:spPr>
      </p:pic>
    </p:spTree>
    <p:extLst>
      <p:ext uri="{BB962C8B-B14F-4D97-AF65-F5344CB8AC3E}">
        <p14:creationId xmlns:p14="http://schemas.microsoft.com/office/powerpoint/2010/main" val="293881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treet with a building and cars on it&#10;&#10;Description automatically generated">
            <a:extLst>
              <a:ext uri="{FF2B5EF4-FFF2-40B4-BE49-F238E27FC236}">
                <a16:creationId xmlns:a16="http://schemas.microsoft.com/office/drawing/2014/main" id="{98E24289-A484-ECF0-AA3F-25504C177430}"/>
              </a:ext>
            </a:extLst>
          </p:cNvPr>
          <p:cNvPicPr>
            <a:picLocks noGrp="1" noChangeAspect="1"/>
          </p:cNvPicPr>
          <p:nvPr>
            <p:ph idx="1"/>
          </p:nvPr>
        </p:nvPicPr>
        <p:blipFill>
          <a:blip r:embed="rId2"/>
          <a:stretch>
            <a:fillRect/>
          </a:stretch>
        </p:blipFill>
        <p:spPr>
          <a:xfrm>
            <a:off x="1426767" y="153914"/>
            <a:ext cx="9611636" cy="6501440"/>
          </a:xfrm>
        </p:spPr>
      </p:pic>
    </p:spTree>
    <p:extLst>
      <p:ext uri="{BB962C8B-B14F-4D97-AF65-F5344CB8AC3E}">
        <p14:creationId xmlns:p14="http://schemas.microsoft.com/office/powerpoint/2010/main" val="3368950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0D01-F600-C30D-1001-FB225A88F23C}"/>
              </a:ext>
            </a:extLst>
          </p:cNvPr>
          <p:cNvSpPr>
            <a:spLocks noGrp="1"/>
          </p:cNvSpPr>
          <p:nvPr>
            <p:ph type="title"/>
          </p:nvPr>
        </p:nvSpPr>
        <p:spPr/>
        <p:txBody>
          <a:bodyPr/>
          <a:lstStyle/>
          <a:p>
            <a:r>
              <a:rPr lang="en-US" dirty="0"/>
              <a:t>What would we gain?: 4 story on view side</a:t>
            </a:r>
          </a:p>
        </p:txBody>
      </p:sp>
      <p:sp>
        <p:nvSpPr>
          <p:cNvPr id="3" name="Content Placeholder 2">
            <a:extLst>
              <a:ext uri="{FF2B5EF4-FFF2-40B4-BE49-F238E27FC236}">
                <a16:creationId xmlns:a16="http://schemas.microsoft.com/office/drawing/2014/main" id="{E7498CAA-AD5E-6420-25E1-CFC5076D0892}"/>
              </a:ext>
            </a:extLst>
          </p:cNvPr>
          <p:cNvSpPr>
            <a:spLocks noGrp="1"/>
          </p:cNvSpPr>
          <p:nvPr>
            <p:ph idx="1"/>
          </p:nvPr>
        </p:nvSpPr>
        <p:spPr/>
        <p:txBody>
          <a:bodyPr vert="horz" lIns="91440" tIns="45720" rIns="91440" bIns="45720" rtlCol="0" anchor="t">
            <a:normAutofit/>
          </a:bodyPr>
          <a:lstStyle/>
          <a:p>
            <a:r>
              <a:rPr lang="en-US" dirty="0"/>
              <a:t>Some housing (no incentive or obligation to be affordable)</a:t>
            </a:r>
          </a:p>
          <a:p>
            <a:endParaRPr lang="en-US" dirty="0"/>
          </a:p>
          <a:p>
            <a:r>
              <a:rPr lang="en-US" dirty="0"/>
              <a:t>Some property tax</a:t>
            </a:r>
          </a:p>
          <a:p>
            <a:endParaRPr lang="en-US" dirty="0"/>
          </a:p>
          <a:p>
            <a:r>
              <a:rPr lang="en-US" dirty="0"/>
              <a:t>Stop there being vacant space on the view side of Peace Portal Dr</a:t>
            </a:r>
          </a:p>
        </p:txBody>
      </p:sp>
    </p:spTree>
    <p:extLst>
      <p:ext uri="{BB962C8B-B14F-4D97-AF65-F5344CB8AC3E}">
        <p14:creationId xmlns:p14="http://schemas.microsoft.com/office/powerpoint/2010/main" val="263886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uilding with a sign on the front&#10;&#10;Description automatically generated">
            <a:extLst>
              <a:ext uri="{FF2B5EF4-FFF2-40B4-BE49-F238E27FC236}">
                <a16:creationId xmlns:a16="http://schemas.microsoft.com/office/drawing/2014/main" id="{A51A5F36-26B7-DE79-3D72-5FD55727D20F}"/>
              </a:ext>
            </a:extLst>
          </p:cNvPr>
          <p:cNvPicPr>
            <a:picLocks noGrp="1" noChangeAspect="1"/>
          </p:cNvPicPr>
          <p:nvPr>
            <p:ph idx="1"/>
          </p:nvPr>
        </p:nvPicPr>
        <p:blipFill>
          <a:blip r:embed="rId2"/>
          <a:stretch>
            <a:fillRect/>
          </a:stretch>
        </p:blipFill>
        <p:spPr>
          <a:xfrm>
            <a:off x="1351472" y="397710"/>
            <a:ext cx="9489056" cy="6056982"/>
          </a:xfrm>
        </p:spPr>
      </p:pic>
    </p:spTree>
    <p:extLst>
      <p:ext uri="{BB962C8B-B14F-4D97-AF65-F5344CB8AC3E}">
        <p14:creationId xmlns:p14="http://schemas.microsoft.com/office/powerpoint/2010/main" val="917971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008DCC9-F7CF-0BFE-DF89-D7200F8891AE}"/>
              </a:ext>
            </a:extLst>
          </p:cNvPr>
          <p:cNvPicPr>
            <a:picLocks noGrp="1" noChangeAspect="1"/>
          </p:cNvPicPr>
          <p:nvPr>
            <p:ph idx="1"/>
          </p:nvPr>
        </p:nvPicPr>
        <p:blipFill>
          <a:blip r:embed="rId2"/>
          <a:stretch>
            <a:fillRect/>
          </a:stretch>
        </p:blipFill>
        <p:spPr>
          <a:xfrm>
            <a:off x="1397480" y="254556"/>
            <a:ext cx="8548776" cy="6400799"/>
          </a:xfrm>
        </p:spPr>
      </p:pic>
    </p:spTree>
    <p:extLst>
      <p:ext uri="{BB962C8B-B14F-4D97-AF65-F5344CB8AC3E}">
        <p14:creationId xmlns:p14="http://schemas.microsoft.com/office/powerpoint/2010/main" val="2818507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uilding with a red roof&#10;&#10;Description automatically generated">
            <a:extLst>
              <a:ext uri="{FF2B5EF4-FFF2-40B4-BE49-F238E27FC236}">
                <a16:creationId xmlns:a16="http://schemas.microsoft.com/office/drawing/2014/main" id="{B89223B3-5F46-F1A1-3F3E-F7218D8C03DD}"/>
              </a:ext>
            </a:extLst>
          </p:cNvPr>
          <p:cNvPicPr>
            <a:picLocks noGrp="1" noChangeAspect="1"/>
          </p:cNvPicPr>
          <p:nvPr>
            <p:ph idx="1"/>
          </p:nvPr>
        </p:nvPicPr>
        <p:blipFill>
          <a:blip r:embed="rId2"/>
          <a:stretch>
            <a:fillRect/>
          </a:stretch>
        </p:blipFill>
        <p:spPr>
          <a:xfrm>
            <a:off x="1986951" y="348007"/>
            <a:ext cx="8203720" cy="6156384"/>
          </a:xfrm>
        </p:spPr>
      </p:pic>
    </p:spTree>
    <p:extLst>
      <p:ext uri="{BB962C8B-B14F-4D97-AF65-F5344CB8AC3E}">
        <p14:creationId xmlns:p14="http://schemas.microsoft.com/office/powerpoint/2010/main" val="219400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e chart with different colored circles&#10;&#10;Description automatically generated">
            <a:extLst>
              <a:ext uri="{FF2B5EF4-FFF2-40B4-BE49-F238E27FC236}">
                <a16:creationId xmlns:a16="http://schemas.microsoft.com/office/drawing/2014/main" id="{F7370A40-3B95-C00A-D2F2-D4FB1A671C08}"/>
              </a:ext>
            </a:extLst>
          </p:cNvPr>
          <p:cNvPicPr>
            <a:picLocks noGrp="1" noChangeAspect="1"/>
          </p:cNvPicPr>
          <p:nvPr>
            <p:ph idx="1"/>
          </p:nvPr>
        </p:nvPicPr>
        <p:blipFill>
          <a:blip r:embed="rId2"/>
          <a:stretch>
            <a:fillRect/>
          </a:stretch>
        </p:blipFill>
        <p:spPr>
          <a:xfrm>
            <a:off x="2365246" y="563669"/>
            <a:ext cx="7461508" cy="5725064"/>
          </a:xfrm>
        </p:spPr>
      </p:pic>
    </p:spTree>
    <p:extLst>
      <p:ext uri="{BB962C8B-B14F-4D97-AF65-F5344CB8AC3E}">
        <p14:creationId xmlns:p14="http://schemas.microsoft.com/office/powerpoint/2010/main" val="143990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DD3860-05E3-6EEA-4FED-71427AD639DD}"/>
              </a:ext>
            </a:extLst>
          </p:cNvPr>
          <p:cNvSpPr>
            <a:spLocks noGrp="1"/>
          </p:cNvSpPr>
          <p:nvPr>
            <p:ph idx="1"/>
          </p:nvPr>
        </p:nvSpPr>
        <p:spPr/>
        <p:txBody>
          <a:bodyPr vert="horz" lIns="91440" tIns="45720" rIns="91440" bIns="45720" rtlCol="0" anchor="t">
            <a:normAutofit/>
          </a:bodyPr>
          <a:lstStyle/>
          <a:p>
            <a:r>
              <a:rPr lang="en-US">
                <a:ea typeface="+mn-lt"/>
                <a:cs typeface="+mn-lt"/>
              </a:rPr>
              <a:t>13% of our city revenue is from property tax @ $1,221,423</a:t>
            </a:r>
            <a:endParaRPr lang="en-US"/>
          </a:p>
          <a:p>
            <a:endParaRPr lang="en-US"/>
          </a:p>
          <a:p>
            <a:r>
              <a:rPr lang="en-US">
                <a:ea typeface="+mn-lt"/>
                <a:cs typeface="+mn-lt"/>
              </a:rPr>
              <a:t>26% comes from people spending money in Blaine @ 2,555,414</a:t>
            </a:r>
            <a:endParaRPr lang="en-US"/>
          </a:p>
          <a:p>
            <a:endParaRPr lang="en-US" dirty="0"/>
          </a:p>
        </p:txBody>
      </p:sp>
    </p:spTree>
    <p:extLst>
      <p:ext uri="{BB962C8B-B14F-4D97-AF65-F5344CB8AC3E}">
        <p14:creationId xmlns:p14="http://schemas.microsoft.com/office/powerpoint/2010/main" val="232676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37B6C26-CA5C-572C-4329-0AA92B2DE47A}"/>
              </a:ext>
            </a:extLst>
          </p:cNvPr>
          <p:cNvPicPr>
            <a:picLocks noGrp="1" noChangeAspect="1"/>
          </p:cNvPicPr>
          <p:nvPr>
            <p:ph idx="1"/>
          </p:nvPr>
        </p:nvPicPr>
        <p:blipFill>
          <a:blip r:embed="rId2"/>
          <a:stretch>
            <a:fillRect/>
          </a:stretch>
        </p:blipFill>
        <p:spPr>
          <a:xfrm>
            <a:off x="824776" y="405518"/>
            <a:ext cx="3353766" cy="6041366"/>
          </a:xfrm>
        </p:spPr>
      </p:pic>
      <p:sp>
        <p:nvSpPr>
          <p:cNvPr id="6" name="TextBox 5">
            <a:extLst>
              <a:ext uri="{FF2B5EF4-FFF2-40B4-BE49-F238E27FC236}">
                <a16:creationId xmlns:a16="http://schemas.microsoft.com/office/drawing/2014/main" id="{A09B5F52-279A-CEA0-C5FC-C2650851E7FE}"/>
              </a:ext>
            </a:extLst>
          </p:cNvPr>
          <p:cNvSpPr txBox="1"/>
          <p:nvPr/>
        </p:nvSpPr>
        <p:spPr>
          <a:xfrm>
            <a:off x="4374445" y="889000"/>
            <a:ext cx="694831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DRAYTON HARBOR BUILDING LLC    477 Peace Portal Dr.</a:t>
            </a:r>
            <a:endParaRPr lang="en-US" dirty="0"/>
          </a:p>
          <a:p>
            <a:r>
              <a:rPr lang="en-US" dirty="0">
                <a:ea typeface="+mn-lt"/>
                <a:cs typeface="+mn-lt"/>
              </a:rPr>
              <a:t>valued at $1,307,734</a:t>
            </a:r>
            <a:endParaRPr lang="en-US" dirty="0"/>
          </a:p>
          <a:p>
            <a:endParaRPr lang="en-US"/>
          </a:p>
          <a:p>
            <a:r>
              <a:rPr lang="en-US" dirty="0">
                <a:ea typeface="+mn-lt"/>
                <a:cs typeface="+mn-lt"/>
              </a:rPr>
              <a:t>$8798 per year all total property tax, $969.85 to Blaine</a:t>
            </a:r>
            <a:endParaRPr lang="en-US" dirty="0"/>
          </a:p>
          <a:p>
            <a:endParaRPr lang="en-US"/>
          </a:p>
          <a:p>
            <a:endParaRPr lang="en-US"/>
          </a:p>
          <a:p>
            <a:endParaRPr lang="en-US"/>
          </a:p>
          <a:p>
            <a:r>
              <a:rPr lang="en-US" dirty="0">
                <a:ea typeface="+mn-lt"/>
                <a:cs typeface="+mn-lt"/>
              </a:rPr>
              <a:t>HORSESHOE BUILDING LLC        810  Peace Portal Dr.</a:t>
            </a:r>
            <a:endParaRPr lang="en-US" dirty="0"/>
          </a:p>
          <a:p>
            <a:r>
              <a:rPr lang="en-US" dirty="0">
                <a:ea typeface="+mn-lt"/>
                <a:cs typeface="+mn-lt"/>
              </a:rPr>
              <a:t>valued at     $472,484</a:t>
            </a:r>
            <a:endParaRPr lang="en-US" dirty="0"/>
          </a:p>
          <a:p>
            <a:endParaRPr lang="en-US"/>
          </a:p>
          <a:p>
            <a:r>
              <a:rPr lang="en-US" dirty="0">
                <a:ea typeface="+mn-lt"/>
                <a:cs typeface="+mn-lt"/>
              </a:rPr>
              <a:t>$3181.93 per year all total property tax, $350.41 to Blaine</a:t>
            </a:r>
            <a:endParaRPr lang="en-US" dirty="0"/>
          </a:p>
          <a:p>
            <a:endParaRPr lang="en-US"/>
          </a:p>
          <a:p>
            <a:endParaRPr lang="en-US"/>
          </a:p>
          <a:p>
            <a:endParaRPr lang="en-US"/>
          </a:p>
          <a:p>
            <a:r>
              <a:rPr lang="en-US" dirty="0">
                <a:ea typeface="+mn-lt"/>
                <a:cs typeface="+mn-lt"/>
              </a:rPr>
              <a:t>LOOMIS HALL            288 Martin St.</a:t>
            </a:r>
            <a:endParaRPr lang="en-US" dirty="0"/>
          </a:p>
          <a:p>
            <a:r>
              <a:rPr lang="en-US" dirty="0">
                <a:ea typeface="+mn-lt"/>
                <a:cs typeface="+mn-lt"/>
              </a:rPr>
              <a:t>valued at $1,299,457</a:t>
            </a:r>
            <a:endParaRPr lang="en-US" dirty="0"/>
          </a:p>
          <a:p>
            <a:endParaRPr lang="en-US"/>
          </a:p>
          <a:p>
            <a:r>
              <a:rPr lang="en-US" dirty="0">
                <a:ea typeface="+mn-lt"/>
                <a:cs typeface="+mn-lt"/>
              </a:rPr>
              <a:t>$8742.33 per year all total property tax, $963.72 to city of Blaine.</a:t>
            </a:r>
            <a:endParaRPr lang="en-US" dirty="0"/>
          </a:p>
        </p:txBody>
      </p:sp>
    </p:spTree>
    <p:extLst>
      <p:ext uri="{BB962C8B-B14F-4D97-AF65-F5344CB8AC3E}">
        <p14:creationId xmlns:p14="http://schemas.microsoft.com/office/powerpoint/2010/main" val="2109173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37B6C26-CA5C-572C-4329-0AA92B2DE47A}"/>
              </a:ext>
            </a:extLst>
          </p:cNvPr>
          <p:cNvPicPr>
            <a:picLocks noGrp="1" noChangeAspect="1"/>
          </p:cNvPicPr>
          <p:nvPr>
            <p:ph idx="1"/>
          </p:nvPr>
        </p:nvPicPr>
        <p:blipFill>
          <a:blip r:embed="rId2"/>
          <a:stretch>
            <a:fillRect/>
          </a:stretch>
        </p:blipFill>
        <p:spPr>
          <a:xfrm>
            <a:off x="824776" y="405518"/>
            <a:ext cx="3353766" cy="6041366"/>
          </a:xfrm>
        </p:spPr>
      </p:pic>
      <p:sp>
        <p:nvSpPr>
          <p:cNvPr id="6" name="TextBox 5">
            <a:extLst>
              <a:ext uri="{FF2B5EF4-FFF2-40B4-BE49-F238E27FC236}">
                <a16:creationId xmlns:a16="http://schemas.microsoft.com/office/drawing/2014/main" id="{A09B5F52-279A-CEA0-C5FC-C2650851E7FE}"/>
              </a:ext>
            </a:extLst>
          </p:cNvPr>
          <p:cNvSpPr txBox="1"/>
          <p:nvPr/>
        </p:nvSpPr>
        <p:spPr>
          <a:xfrm>
            <a:off x="4374445" y="889000"/>
            <a:ext cx="694831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mn-lt"/>
                <a:cs typeface="+mn-lt"/>
              </a:rPr>
              <a:t>Blaine city annual share of the property tax of all three combined is $2,282</a:t>
            </a:r>
            <a:endParaRPr lang="en-US" dirty="0">
              <a:ea typeface="+mn-lt"/>
              <a:cs typeface="+mn-lt"/>
            </a:endParaRPr>
          </a:p>
          <a:p>
            <a:r>
              <a:rPr lang="en-US" sz="3600" dirty="0">
                <a:ea typeface="+mn-lt"/>
                <a:cs typeface="+mn-lt"/>
              </a:rPr>
              <a:t>or .00186, aka less than a fifth of one percent of the 13% of our operating funds that come from property tax.</a:t>
            </a:r>
            <a:endParaRPr lang="en-US"/>
          </a:p>
        </p:txBody>
      </p:sp>
    </p:spTree>
    <p:extLst>
      <p:ext uri="{BB962C8B-B14F-4D97-AF65-F5344CB8AC3E}">
        <p14:creationId xmlns:p14="http://schemas.microsoft.com/office/powerpoint/2010/main" val="421351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D4C66-7487-8027-5281-CC084AC31A69}"/>
              </a:ext>
            </a:extLst>
          </p:cNvPr>
          <p:cNvSpPr>
            <a:spLocks noGrp="1"/>
          </p:cNvSpPr>
          <p:nvPr>
            <p:ph idx="1"/>
          </p:nvPr>
        </p:nvSpPr>
        <p:spPr>
          <a:xfrm>
            <a:off x="1571445" y="774747"/>
            <a:ext cx="8474016" cy="5315952"/>
          </a:xfrm>
        </p:spPr>
        <p:txBody>
          <a:bodyPr vert="horz" lIns="91440" tIns="45720" rIns="91440" bIns="45720" rtlCol="0" anchor="t">
            <a:normAutofit/>
          </a:bodyPr>
          <a:lstStyle/>
          <a:p>
            <a:pPr marL="0" indent="0">
              <a:buNone/>
            </a:pPr>
            <a:r>
              <a:rPr lang="en-US" dirty="0">
                <a:ea typeface="+mn-lt"/>
                <a:cs typeface="+mn-lt"/>
              </a:rPr>
              <a:t>1. Decisions about the city</a:t>
            </a:r>
            <a:endParaRPr lang="en-US" dirty="0"/>
          </a:p>
          <a:p>
            <a:pPr marL="0" indent="0">
              <a:buNone/>
            </a:pPr>
            <a:endParaRPr lang="en-US" dirty="0">
              <a:ea typeface="+mn-lt"/>
              <a:cs typeface="+mn-lt"/>
            </a:endParaRPr>
          </a:p>
          <a:p>
            <a:pPr marL="0" indent="0">
              <a:buNone/>
            </a:pPr>
            <a:r>
              <a:rPr lang="en-US" dirty="0">
                <a:ea typeface="+mn-lt"/>
                <a:cs typeface="+mn-lt"/>
              </a:rPr>
              <a:t>2. What would we gain?</a:t>
            </a:r>
          </a:p>
          <a:p>
            <a:pPr marL="0" indent="0">
              <a:buNone/>
            </a:pPr>
            <a:endParaRPr lang="en-US"/>
          </a:p>
          <a:p>
            <a:pPr marL="0" indent="0">
              <a:buNone/>
            </a:pPr>
            <a:r>
              <a:rPr lang="en-US" dirty="0">
                <a:ea typeface="+mn-lt"/>
                <a:cs typeface="+mn-lt"/>
              </a:rPr>
              <a:t>3. Impact on Blaine's biggest asset</a:t>
            </a:r>
            <a:endParaRPr lang="en-US" dirty="0"/>
          </a:p>
          <a:p>
            <a:pPr marL="0" indent="0">
              <a:buNone/>
            </a:pPr>
            <a:r>
              <a:rPr lang="en-US" dirty="0">
                <a:ea typeface="+mn-lt"/>
                <a:cs typeface="+mn-lt"/>
              </a:rPr>
              <a:t>that draws visitors and pleases residents</a:t>
            </a:r>
            <a:endParaRPr lang="en-US" dirty="0"/>
          </a:p>
          <a:p>
            <a:pPr marL="0" indent="0">
              <a:buNone/>
            </a:pPr>
            <a:endParaRPr lang="en-US"/>
          </a:p>
          <a:p>
            <a:pPr marL="0" indent="0">
              <a:buNone/>
            </a:pPr>
            <a:r>
              <a:rPr lang="en-US" dirty="0">
                <a:ea typeface="+mn-lt"/>
                <a:cs typeface="+mn-lt"/>
              </a:rPr>
              <a:t>4. Ad hoc recommendations</a:t>
            </a:r>
            <a:endParaRPr lang="en-US" dirty="0"/>
          </a:p>
          <a:p>
            <a:pPr marL="0" indent="0">
              <a:buNone/>
            </a:pPr>
            <a:endParaRPr lang="en-US"/>
          </a:p>
          <a:p>
            <a:pPr marL="0" indent="0">
              <a:buNone/>
            </a:pPr>
            <a:r>
              <a:rPr lang="en-US" dirty="0">
                <a:ea typeface="+mn-lt"/>
                <a:cs typeface="+mn-lt"/>
              </a:rPr>
              <a:t>5. Survey results.</a:t>
            </a:r>
            <a:endParaRPr lang="en-US" dirty="0"/>
          </a:p>
        </p:txBody>
      </p:sp>
    </p:spTree>
    <p:extLst>
      <p:ext uri="{BB962C8B-B14F-4D97-AF65-F5344CB8AC3E}">
        <p14:creationId xmlns:p14="http://schemas.microsoft.com/office/powerpoint/2010/main" val="239433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0A0782-5D12-02D8-8761-ED0F52A28CAC}"/>
              </a:ext>
            </a:extLst>
          </p:cNvPr>
          <p:cNvSpPr>
            <a:spLocks noGrp="1"/>
          </p:cNvSpPr>
          <p:nvPr>
            <p:ph idx="1"/>
          </p:nvPr>
        </p:nvSpPr>
        <p:spPr>
          <a:xfrm>
            <a:off x="838200" y="569737"/>
            <a:ext cx="10515600" cy="5607226"/>
          </a:xfrm>
        </p:spPr>
        <p:txBody>
          <a:bodyPr vert="horz" lIns="91440" tIns="45720" rIns="91440" bIns="45720" rtlCol="0" anchor="t">
            <a:normAutofit/>
          </a:bodyPr>
          <a:lstStyle/>
          <a:p>
            <a:pPr marL="0" indent="0">
              <a:buNone/>
            </a:pPr>
            <a:r>
              <a:rPr lang="en-US" dirty="0"/>
              <a:t>Any decision is a </a:t>
            </a:r>
            <a:r>
              <a:rPr lang="en-US" dirty="0" err="1"/>
              <a:t>trade off</a:t>
            </a:r>
            <a:r>
              <a:rPr lang="en-US" dirty="0"/>
              <a:t>.</a:t>
            </a:r>
          </a:p>
          <a:p>
            <a:pPr marL="0" indent="0">
              <a:buNone/>
            </a:pPr>
            <a:endParaRPr lang="en-US" dirty="0"/>
          </a:p>
          <a:p>
            <a:pPr>
              <a:buNone/>
            </a:pPr>
            <a:r>
              <a:rPr lang="en-US" dirty="0">
                <a:ea typeface="+mn-lt"/>
                <a:cs typeface="+mn-lt"/>
              </a:rPr>
              <a:t>Allowing 4 story on the water view side of Peace Portal Dr.</a:t>
            </a:r>
          </a:p>
          <a:p>
            <a:pPr>
              <a:buNone/>
            </a:pPr>
            <a:r>
              <a:rPr lang="en-US" dirty="0">
                <a:ea typeface="+mn-lt"/>
                <a:cs typeface="+mn-lt"/>
              </a:rPr>
              <a:t>could get us something like $2,282 property tax,</a:t>
            </a:r>
          </a:p>
          <a:p>
            <a:pPr>
              <a:buNone/>
            </a:pPr>
            <a:r>
              <a:rPr lang="en-US" dirty="0">
                <a:ea typeface="+mn-lt"/>
                <a:cs typeface="+mn-lt"/>
              </a:rPr>
              <a:t>and a spot for 14-30 residents, give or take.</a:t>
            </a:r>
            <a:endParaRPr lang="en-US" dirty="0"/>
          </a:p>
          <a:p>
            <a:pPr>
              <a:buNone/>
            </a:pPr>
            <a:endParaRPr lang="en-US" dirty="0">
              <a:ea typeface="+mn-lt"/>
              <a:cs typeface="+mn-lt"/>
            </a:endParaRPr>
          </a:p>
          <a:p>
            <a:pPr>
              <a:buNone/>
            </a:pPr>
            <a:r>
              <a:rPr lang="en-US" dirty="0">
                <a:ea typeface="+mn-lt"/>
                <a:cs typeface="+mn-lt"/>
              </a:rPr>
              <a:t>Would we trade DHOC, the 4th of July fireworks and the water tower and the Peace Arch for a building with 14 condos in it ?</a:t>
            </a:r>
            <a:endParaRPr lang="en-US" dirty="0"/>
          </a:p>
          <a:p>
            <a:pPr>
              <a:buNone/>
            </a:pPr>
            <a:r>
              <a:rPr lang="en-US" dirty="0">
                <a:ea typeface="+mn-lt"/>
                <a:cs typeface="+mn-lt"/>
              </a:rPr>
              <a:t>Would we bulldoze 18 heritage homes in Salishan for a Walmart?</a:t>
            </a:r>
          </a:p>
          <a:p>
            <a:pPr>
              <a:buNone/>
            </a:pPr>
            <a:endParaRPr lang="en-US" dirty="0">
              <a:ea typeface="+mn-lt"/>
              <a:cs typeface="+mn-lt"/>
            </a:endParaRPr>
          </a:p>
          <a:p>
            <a:pPr>
              <a:buNone/>
            </a:pPr>
            <a:r>
              <a:rPr lang="en-US" dirty="0">
                <a:ea typeface="+mn-lt"/>
                <a:cs typeface="+mn-lt"/>
              </a:rPr>
              <a:t>Of course not, that would be a bad trade.</a:t>
            </a:r>
            <a:endParaRPr lang="en-US" dirty="0"/>
          </a:p>
        </p:txBody>
      </p:sp>
    </p:spTree>
    <p:extLst>
      <p:ext uri="{BB962C8B-B14F-4D97-AF65-F5344CB8AC3E}">
        <p14:creationId xmlns:p14="http://schemas.microsoft.com/office/powerpoint/2010/main" val="301567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5703C-D19F-211B-DA7B-057AC33E8A73}"/>
              </a:ext>
            </a:extLst>
          </p:cNvPr>
          <p:cNvSpPr>
            <a:spLocks noGrp="1"/>
          </p:cNvSpPr>
          <p:nvPr>
            <p:ph type="title"/>
          </p:nvPr>
        </p:nvSpPr>
        <p:spPr>
          <a:xfrm>
            <a:off x="838200" y="206975"/>
            <a:ext cx="10515600" cy="1253675"/>
          </a:xfrm>
        </p:spPr>
        <p:txBody>
          <a:bodyPr/>
          <a:lstStyle/>
          <a:p>
            <a:r>
              <a:rPr lang="en-US" dirty="0"/>
              <a:t>What could possibly go wrong?</a:t>
            </a:r>
          </a:p>
        </p:txBody>
      </p:sp>
      <p:sp>
        <p:nvSpPr>
          <p:cNvPr id="3" name="Content Placeholder 2">
            <a:extLst>
              <a:ext uri="{FF2B5EF4-FFF2-40B4-BE49-F238E27FC236}">
                <a16:creationId xmlns:a16="http://schemas.microsoft.com/office/drawing/2014/main" id="{F8DB24E8-D248-2390-C377-350C0739C991}"/>
              </a:ext>
            </a:extLst>
          </p:cNvPr>
          <p:cNvSpPr>
            <a:spLocks noGrp="1"/>
          </p:cNvSpPr>
          <p:nvPr>
            <p:ph idx="1"/>
          </p:nvPr>
        </p:nvSpPr>
        <p:spPr>
          <a:xfrm>
            <a:off x="838200" y="1466192"/>
            <a:ext cx="10515600" cy="5055827"/>
          </a:xfrm>
        </p:spPr>
        <p:txBody>
          <a:bodyPr vert="horz" lIns="91440" tIns="45720" rIns="91440" bIns="45720" rtlCol="0" anchor="t">
            <a:normAutofit/>
          </a:bodyPr>
          <a:lstStyle/>
          <a:p>
            <a:pPr>
              <a:buFont typeface="Calibri" panose="020B0604020202020204" pitchFamily="34" charset="0"/>
              <a:buChar char="-"/>
            </a:pPr>
            <a:r>
              <a:rPr lang="en-US" dirty="0"/>
              <a:t>  Marketing our small town harbor feel, but 1 or 2 four story buildings at the most focal visible, visited attraction area.</a:t>
            </a:r>
          </a:p>
          <a:p>
            <a:pPr marL="0" indent="0">
              <a:buNone/>
            </a:pPr>
            <a:endParaRPr lang="en-US" dirty="0"/>
          </a:p>
          <a:p>
            <a:pPr marL="457200" indent="-457200">
              <a:buFont typeface="Calibri" panose="020B0604020202020204" pitchFamily="34" charset="0"/>
              <a:buChar char="-"/>
            </a:pPr>
            <a:r>
              <a:rPr lang="en-US" dirty="0"/>
              <a:t>There not actually being businesses on the ground floor.</a:t>
            </a:r>
          </a:p>
          <a:p>
            <a:pPr marL="457200" indent="-457200">
              <a:buFont typeface="Calibri" panose="020B0604020202020204" pitchFamily="34" charset="0"/>
              <a:buChar char="-"/>
            </a:pPr>
            <a:endParaRPr lang="en-US" dirty="0"/>
          </a:p>
          <a:p>
            <a:pPr marL="457200" indent="-457200">
              <a:buFont typeface="Calibri" panose="020B0604020202020204" pitchFamily="34" charset="0"/>
              <a:buChar char="-"/>
            </a:pPr>
            <a:r>
              <a:rPr lang="en-US" dirty="0"/>
              <a:t>Blaine by the sea, with less sea</a:t>
            </a:r>
          </a:p>
          <a:p>
            <a:pPr marL="457200" indent="-457200">
              <a:buFont typeface="Calibri" panose="020B0604020202020204" pitchFamily="34" charset="0"/>
              <a:buChar char="-"/>
            </a:pPr>
            <a:endParaRPr lang="en-US" dirty="0"/>
          </a:p>
          <a:p>
            <a:pPr marL="457200" indent="-457200">
              <a:buFont typeface="Calibri" panose="020B0604020202020204" pitchFamily="34" charset="0"/>
              <a:buChar char="-"/>
            </a:pPr>
            <a:r>
              <a:rPr lang="en-US" dirty="0"/>
              <a:t>Reduced quality of the Starbucks / taco outdoor seating.</a:t>
            </a:r>
          </a:p>
          <a:p>
            <a:pPr marL="457200" indent="-457200">
              <a:buFont typeface="Calibri" panose="020B0604020202020204" pitchFamily="34" charset="0"/>
              <a:buChar char="-"/>
            </a:pPr>
            <a:endParaRPr lang="en-US" dirty="0"/>
          </a:p>
          <a:p>
            <a:pPr marL="457200" indent="-457200">
              <a:buFont typeface="Calibri" panose="020B0604020202020204" pitchFamily="34" charset="0"/>
              <a:buChar char="-"/>
            </a:pPr>
            <a:r>
              <a:rPr lang="en-US" dirty="0"/>
              <a:t>Reduced values of properties with blocked views</a:t>
            </a:r>
          </a:p>
        </p:txBody>
      </p:sp>
    </p:spTree>
    <p:extLst>
      <p:ext uri="{BB962C8B-B14F-4D97-AF65-F5344CB8AC3E}">
        <p14:creationId xmlns:p14="http://schemas.microsoft.com/office/powerpoint/2010/main" val="3678759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6C5E07C-E907-F73C-659A-E598D7A328B8}"/>
              </a:ext>
            </a:extLst>
          </p:cNvPr>
          <p:cNvPicPr>
            <a:picLocks noGrp="1" noChangeAspect="1"/>
          </p:cNvPicPr>
          <p:nvPr>
            <p:ph idx="1"/>
          </p:nvPr>
        </p:nvPicPr>
        <p:blipFill>
          <a:blip r:embed="rId2"/>
          <a:stretch>
            <a:fillRect/>
          </a:stretch>
        </p:blipFill>
        <p:spPr>
          <a:xfrm>
            <a:off x="1569778" y="491243"/>
            <a:ext cx="9046053" cy="5869915"/>
          </a:xfrm>
        </p:spPr>
      </p:pic>
    </p:spTree>
    <p:extLst>
      <p:ext uri="{BB962C8B-B14F-4D97-AF65-F5344CB8AC3E}">
        <p14:creationId xmlns:p14="http://schemas.microsoft.com/office/powerpoint/2010/main" val="1222077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diagram of a car parking&#10;&#10;Description automatically generated">
            <a:extLst>
              <a:ext uri="{FF2B5EF4-FFF2-40B4-BE49-F238E27FC236}">
                <a16:creationId xmlns:a16="http://schemas.microsoft.com/office/drawing/2014/main" id="{A3BEC8B5-7331-2B3D-B21D-67CBEDEA2972}"/>
              </a:ext>
            </a:extLst>
          </p:cNvPr>
          <p:cNvPicPr>
            <a:picLocks noGrp="1" noChangeAspect="1"/>
          </p:cNvPicPr>
          <p:nvPr>
            <p:ph idx="1"/>
          </p:nvPr>
        </p:nvPicPr>
        <p:blipFill>
          <a:blip r:embed="rId2"/>
          <a:stretch>
            <a:fillRect/>
          </a:stretch>
        </p:blipFill>
        <p:spPr>
          <a:xfrm>
            <a:off x="1558595" y="484055"/>
            <a:ext cx="9103561" cy="5898669"/>
          </a:xfrm>
        </p:spPr>
      </p:pic>
    </p:spTree>
    <p:extLst>
      <p:ext uri="{BB962C8B-B14F-4D97-AF65-F5344CB8AC3E}">
        <p14:creationId xmlns:p14="http://schemas.microsoft.com/office/powerpoint/2010/main" val="55899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arking lot with boats and boats in the background&#10;&#10;Description automatically generated">
            <a:extLst>
              <a:ext uri="{FF2B5EF4-FFF2-40B4-BE49-F238E27FC236}">
                <a16:creationId xmlns:a16="http://schemas.microsoft.com/office/drawing/2014/main" id="{A73C8B09-DAFC-1D3D-47CB-0705BD45C77A}"/>
              </a:ext>
            </a:extLst>
          </p:cNvPr>
          <p:cNvPicPr>
            <a:picLocks noGrp="1" noChangeAspect="1"/>
          </p:cNvPicPr>
          <p:nvPr>
            <p:ph idx="1"/>
          </p:nvPr>
        </p:nvPicPr>
        <p:blipFill>
          <a:blip r:embed="rId2"/>
          <a:stretch>
            <a:fillRect/>
          </a:stretch>
        </p:blipFill>
        <p:spPr>
          <a:xfrm>
            <a:off x="1207699" y="532430"/>
            <a:ext cx="9762226" cy="5773163"/>
          </a:xfrm>
        </p:spPr>
      </p:pic>
    </p:spTree>
    <p:extLst>
      <p:ext uri="{BB962C8B-B14F-4D97-AF65-F5344CB8AC3E}">
        <p14:creationId xmlns:p14="http://schemas.microsoft.com/office/powerpoint/2010/main" val="4092417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building with trees and a street&#10;&#10;Description automatically generated">
            <a:extLst>
              <a:ext uri="{FF2B5EF4-FFF2-40B4-BE49-F238E27FC236}">
                <a16:creationId xmlns:a16="http://schemas.microsoft.com/office/drawing/2014/main" id="{07F003E4-E77A-AB02-9B6B-4CD199591EEE}"/>
              </a:ext>
            </a:extLst>
          </p:cNvPr>
          <p:cNvPicPr>
            <a:picLocks noGrp="1" noChangeAspect="1"/>
          </p:cNvPicPr>
          <p:nvPr>
            <p:ph idx="1"/>
          </p:nvPr>
        </p:nvPicPr>
        <p:blipFill>
          <a:blip r:embed="rId2"/>
          <a:stretch>
            <a:fillRect/>
          </a:stretch>
        </p:blipFill>
        <p:spPr>
          <a:xfrm>
            <a:off x="1063926" y="460543"/>
            <a:ext cx="10006640" cy="5916936"/>
          </a:xfrm>
        </p:spPr>
      </p:pic>
    </p:spTree>
    <p:extLst>
      <p:ext uri="{BB962C8B-B14F-4D97-AF65-F5344CB8AC3E}">
        <p14:creationId xmlns:p14="http://schemas.microsoft.com/office/powerpoint/2010/main" val="1303391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sitting at tables outside&#10;&#10;Description automatically generated">
            <a:extLst>
              <a:ext uri="{FF2B5EF4-FFF2-40B4-BE49-F238E27FC236}">
                <a16:creationId xmlns:a16="http://schemas.microsoft.com/office/drawing/2014/main" id="{2E719AEE-EC2E-A81A-7E48-6B609B9C2895}"/>
              </a:ext>
            </a:extLst>
          </p:cNvPr>
          <p:cNvPicPr>
            <a:picLocks noGrp="1" noChangeAspect="1"/>
          </p:cNvPicPr>
          <p:nvPr>
            <p:ph idx="1"/>
          </p:nvPr>
        </p:nvPicPr>
        <p:blipFill>
          <a:blip r:embed="rId2"/>
          <a:stretch>
            <a:fillRect/>
          </a:stretch>
        </p:blipFill>
        <p:spPr>
          <a:xfrm>
            <a:off x="2390352" y="405783"/>
            <a:ext cx="7411296" cy="6062133"/>
          </a:xfrm>
        </p:spPr>
      </p:pic>
    </p:spTree>
    <p:extLst>
      <p:ext uri="{BB962C8B-B14F-4D97-AF65-F5344CB8AC3E}">
        <p14:creationId xmlns:p14="http://schemas.microsoft.com/office/powerpoint/2010/main" val="1108400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sitting at tables outside a building&#10;&#10;Description automatically generated">
            <a:extLst>
              <a:ext uri="{FF2B5EF4-FFF2-40B4-BE49-F238E27FC236}">
                <a16:creationId xmlns:a16="http://schemas.microsoft.com/office/drawing/2014/main" id="{737095BE-590A-489E-402E-34E37C5C4520}"/>
              </a:ext>
            </a:extLst>
          </p:cNvPr>
          <p:cNvPicPr>
            <a:picLocks noGrp="1" noChangeAspect="1"/>
          </p:cNvPicPr>
          <p:nvPr>
            <p:ph idx="1"/>
          </p:nvPr>
        </p:nvPicPr>
        <p:blipFill>
          <a:blip r:embed="rId2"/>
          <a:stretch>
            <a:fillRect/>
          </a:stretch>
        </p:blipFill>
        <p:spPr>
          <a:xfrm>
            <a:off x="2411918" y="399127"/>
            <a:ext cx="7368963" cy="6062133"/>
          </a:xfrm>
        </p:spPr>
      </p:pic>
    </p:spTree>
    <p:extLst>
      <p:ext uri="{BB962C8B-B14F-4D97-AF65-F5344CB8AC3E}">
        <p14:creationId xmlns:p14="http://schemas.microsoft.com/office/powerpoint/2010/main" val="2167114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treet with cars and a clock on it&#10;&#10;Description automatically generated">
            <a:extLst>
              <a:ext uri="{FF2B5EF4-FFF2-40B4-BE49-F238E27FC236}">
                <a16:creationId xmlns:a16="http://schemas.microsoft.com/office/drawing/2014/main" id="{C2E1320D-9527-6A2E-9C36-69396ABB38AC}"/>
              </a:ext>
            </a:extLst>
          </p:cNvPr>
          <p:cNvPicPr>
            <a:picLocks noGrp="1" noChangeAspect="1"/>
          </p:cNvPicPr>
          <p:nvPr>
            <p:ph idx="1"/>
          </p:nvPr>
        </p:nvPicPr>
        <p:blipFill>
          <a:blip r:embed="rId2"/>
          <a:stretch>
            <a:fillRect/>
          </a:stretch>
        </p:blipFill>
        <p:spPr>
          <a:xfrm>
            <a:off x="1524001" y="850114"/>
            <a:ext cx="9143999" cy="4792471"/>
          </a:xfrm>
        </p:spPr>
      </p:pic>
    </p:spTree>
    <p:extLst>
      <p:ext uri="{BB962C8B-B14F-4D97-AF65-F5344CB8AC3E}">
        <p14:creationId xmlns:p14="http://schemas.microsoft.com/office/powerpoint/2010/main" val="315540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treet with cars and buildings&#10;&#10;Description automatically generated">
            <a:extLst>
              <a:ext uri="{FF2B5EF4-FFF2-40B4-BE49-F238E27FC236}">
                <a16:creationId xmlns:a16="http://schemas.microsoft.com/office/drawing/2014/main" id="{6062D2CE-DDCD-E1BF-FDED-3FD85D515453}"/>
              </a:ext>
            </a:extLst>
          </p:cNvPr>
          <p:cNvPicPr>
            <a:picLocks noGrp="1" noChangeAspect="1"/>
          </p:cNvPicPr>
          <p:nvPr>
            <p:ph idx="1"/>
          </p:nvPr>
        </p:nvPicPr>
        <p:blipFill>
          <a:blip r:embed="rId2"/>
          <a:stretch>
            <a:fillRect/>
          </a:stretch>
        </p:blipFill>
        <p:spPr>
          <a:xfrm>
            <a:off x="1425222" y="1158429"/>
            <a:ext cx="9144000" cy="4808712"/>
          </a:xfrm>
        </p:spPr>
      </p:pic>
    </p:spTree>
    <p:extLst>
      <p:ext uri="{BB962C8B-B14F-4D97-AF65-F5344CB8AC3E}">
        <p14:creationId xmlns:p14="http://schemas.microsoft.com/office/powerpoint/2010/main" val="241871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EE18-746E-8B1C-AD57-7D86C57EA06E}"/>
              </a:ext>
            </a:extLst>
          </p:cNvPr>
          <p:cNvSpPr>
            <a:spLocks noGrp="1"/>
          </p:cNvSpPr>
          <p:nvPr>
            <p:ph type="title"/>
          </p:nvPr>
        </p:nvSpPr>
        <p:spPr/>
        <p:txBody>
          <a:bodyPr/>
          <a:lstStyle/>
          <a:p>
            <a:pPr marL="742950" indent="-742950">
              <a:buAutoNum type="arabicPeriod"/>
            </a:pPr>
            <a:r>
              <a:rPr lang="en-US" dirty="0"/>
              <a:t>Decisions about the city</a:t>
            </a:r>
          </a:p>
        </p:txBody>
      </p:sp>
      <p:pic>
        <p:nvPicPr>
          <p:cNvPr id="4" name="Content Placeholder 3" descr="A house with a parking lot and a map&#10;&#10;Description automatically generated">
            <a:extLst>
              <a:ext uri="{FF2B5EF4-FFF2-40B4-BE49-F238E27FC236}">
                <a16:creationId xmlns:a16="http://schemas.microsoft.com/office/drawing/2014/main" id="{053699E6-5E91-EA83-86C6-EC7CB05B5C35}"/>
              </a:ext>
            </a:extLst>
          </p:cNvPr>
          <p:cNvPicPr>
            <a:picLocks noGrp="1" noChangeAspect="1"/>
          </p:cNvPicPr>
          <p:nvPr>
            <p:ph idx="1"/>
          </p:nvPr>
        </p:nvPicPr>
        <p:blipFill>
          <a:blip r:embed="rId2"/>
          <a:stretch>
            <a:fillRect/>
          </a:stretch>
        </p:blipFill>
        <p:spPr>
          <a:xfrm>
            <a:off x="1797170" y="1557881"/>
            <a:ext cx="8583282" cy="4929958"/>
          </a:xfrm>
        </p:spPr>
      </p:pic>
    </p:spTree>
    <p:extLst>
      <p:ext uri="{BB962C8B-B14F-4D97-AF65-F5344CB8AC3E}">
        <p14:creationId xmlns:p14="http://schemas.microsoft.com/office/powerpoint/2010/main" val="2269319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9500-58DB-2289-8403-D3A4D26F851D}"/>
              </a:ext>
            </a:extLst>
          </p:cNvPr>
          <p:cNvSpPr>
            <a:spLocks noGrp="1"/>
          </p:cNvSpPr>
          <p:nvPr>
            <p:ph type="title"/>
          </p:nvPr>
        </p:nvSpPr>
        <p:spPr/>
        <p:txBody>
          <a:bodyPr/>
          <a:lstStyle/>
          <a:p>
            <a:r>
              <a:rPr lang="en-US" dirty="0"/>
              <a:t>Ad hoc committee</a:t>
            </a:r>
          </a:p>
        </p:txBody>
      </p:sp>
      <p:sp>
        <p:nvSpPr>
          <p:cNvPr id="3" name="Content Placeholder 2">
            <a:extLst>
              <a:ext uri="{FF2B5EF4-FFF2-40B4-BE49-F238E27FC236}">
                <a16:creationId xmlns:a16="http://schemas.microsoft.com/office/drawing/2014/main" id="{E01033A5-3736-E3CD-2132-C6E658695D83}"/>
              </a:ext>
            </a:extLst>
          </p:cNvPr>
          <p:cNvSpPr>
            <a:spLocks noGrp="1"/>
          </p:cNvSpPr>
          <p:nvPr>
            <p:ph idx="1"/>
          </p:nvPr>
        </p:nvSpPr>
        <p:spPr/>
        <p:txBody>
          <a:bodyPr vert="horz" lIns="91440" tIns="45720" rIns="91440" bIns="45720" rtlCol="0" anchor="t">
            <a:normAutofit/>
          </a:bodyPr>
          <a:lstStyle/>
          <a:p>
            <a:pPr marL="0" indent="0">
              <a:buNone/>
            </a:pPr>
            <a:r>
              <a:rPr lang="en-US" dirty="0"/>
              <a:t>The ad hoc committee was a very small group less than 15 people, many of whom either own property in the area requesting additional building height, or who generally participate in profitable ventures such as building condos. Only 2 members of the committee represented the general resident population whose concerns were more limited to the overall feel and look an pleasure of being downtown as a resident or visitor of Blaine.</a:t>
            </a:r>
          </a:p>
          <a:p>
            <a:pPr marL="0" indent="0">
              <a:buNone/>
            </a:pPr>
            <a:endParaRPr lang="en-US" dirty="0"/>
          </a:p>
          <a:p>
            <a:pPr marL="0" indent="0">
              <a:buNone/>
            </a:pPr>
            <a:r>
              <a:rPr lang="en-US" dirty="0"/>
              <a:t>The recommendations were not surprising.</a:t>
            </a:r>
          </a:p>
        </p:txBody>
      </p:sp>
    </p:spTree>
    <p:extLst>
      <p:ext uri="{BB962C8B-B14F-4D97-AF65-F5344CB8AC3E}">
        <p14:creationId xmlns:p14="http://schemas.microsoft.com/office/powerpoint/2010/main" val="24261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27C2-E626-9683-0650-4AB7CE4ABC74}"/>
              </a:ext>
            </a:extLst>
          </p:cNvPr>
          <p:cNvSpPr>
            <a:spLocks noGrp="1"/>
          </p:cNvSpPr>
          <p:nvPr>
            <p:ph type="title"/>
          </p:nvPr>
        </p:nvSpPr>
        <p:spPr/>
        <p:txBody>
          <a:bodyPr/>
          <a:lstStyle/>
          <a:p>
            <a:r>
              <a:rPr lang="en-US" dirty="0"/>
              <a:t>Survey poll</a:t>
            </a:r>
          </a:p>
        </p:txBody>
      </p:sp>
      <p:sp>
        <p:nvSpPr>
          <p:cNvPr id="3" name="Content Placeholder 2">
            <a:extLst>
              <a:ext uri="{FF2B5EF4-FFF2-40B4-BE49-F238E27FC236}">
                <a16:creationId xmlns:a16="http://schemas.microsoft.com/office/drawing/2014/main" id="{C6BA2A89-1484-C108-4469-9D7E52B7911F}"/>
              </a:ext>
            </a:extLst>
          </p:cNvPr>
          <p:cNvSpPr>
            <a:spLocks noGrp="1"/>
          </p:cNvSpPr>
          <p:nvPr>
            <p:ph idx="1"/>
          </p:nvPr>
        </p:nvSpPr>
        <p:spPr/>
        <p:txBody>
          <a:bodyPr vert="horz" lIns="91440" tIns="45720" rIns="91440" bIns="45720" rtlCol="0" anchor="t">
            <a:normAutofit/>
          </a:bodyPr>
          <a:lstStyle/>
          <a:p>
            <a:pPr marL="0" indent="0">
              <a:buNone/>
            </a:pPr>
            <a:r>
              <a:rPr lang="en-US" dirty="0"/>
              <a:t>Survey poll was conducted October 14 to 22.</a:t>
            </a:r>
          </a:p>
          <a:p>
            <a:pPr marL="0" indent="0">
              <a:buNone/>
            </a:pPr>
            <a:endParaRPr lang="en-US" dirty="0"/>
          </a:p>
          <a:p>
            <a:pPr marL="0" indent="0">
              <a:buNone/>
            </a:pPr>
            <a:r>
              <a:rPr lang="en-US" dirty="0">
                <a:ea typeface="+mn-lt"/>
                <a:cs typeface="+mn-lt"/>
              </a:rPr>
              <a:t>Called from a list of 500 Blaine city residents, selected and weighted for a proportional representation of ages, home values, and political leanings.</a:t>
            </a:r>
            <a:endParaRPr lang="en-US" dirty="0"/>
          </a:p>
        </p:txBody>
      </p:sp>
    </p:spTree>
    <p:extLst>
      <p:ext uri="{BB962C8B-B14F-4D97-AF65-F5344CB8AC3E}">
        <p14:creationId xmlns:p14="http://schemas.microsoft.com/office/powerpoint/2010/main" val="602350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B947-7B24-523D-5581-4E7799E47821}"/>
              </a:ext>
            </a:extLst>
          </p:cNvPr>
          <p:cNvSpPr>
            <a:spLocks noGrp="1"/>
          </p:cNvSpPr>
          <p:nvPr>
            <p:ph type="title"/>
          </p:nvPr>
        </p:nvSpPr>
        <p:spPr/>
        <p:txBody>
          <a:bodyPr/>
          <a:lstStyle/>
          <a:p>
            <a:r>
              <a:rPr lang="en-US" dirty="0"/>
              <a:t>Survey question</a:t>
            </a:r>
          </a:p>
        </p:txBody>
      </p:sp>
      <p:sp>
        <p:nvSpPr>
          <p:cNvPr id="3" name="Content Placeholder 2">
            <a:extLst>
              <a:ext uri="{FF2B5EF4-FFF2-40B4-BE49-F238E27FC236}">
                <a16:creationId xmlns:a16="http://schemas.microsoft.com/office/drawing/2014/main" id="{06C0B3A1-E784-9AA0-E8A0-F66DBF61434C}"/>
              </a:ext>
            </a:extLst>
          </p:cNvPr>
          <p:cNvSpPr>
            <a:spLocks noGrp="1"/>
          </p:cNvSpPr>
          <p:nvPr>
            <p:ph idx="1"/>
          </p:nvPr>
        </p:nvSpPr>
        <p:spPr/>
        <p:txBody>
          <a:bodyPr vert="horz" lIns="91440" tIns="45720" rIns="91440" bIns="45720" rtlCol="0" anchor="t">
            <a:normAutofit/>
          </a:bodyPr>
          <a:lstStyle/>
          <a:p>
            <a:pPr>
              <a:buNone/>
            </a:pPr>
            <a:r>
              <a:rPr lang="en-US" dirty="0">
                <a:ea typeface="+mn-lt"/>
                <a:cs typeface="+mn-lt"/>
              </a:rPr>
              <a:t>Hello is that _____. Hi, I am seeking input about the city of Blaine's new development downtown.</a:t>
            </a:r>
            <a:endParaRPr lang="en-US" dirty="0"/>
          </a:p>
          <a:p>
            <a:pPr>
              <a:buNone/>
            </a:pPr>
            <a:r>
              <a:rPr lang="en-US" dirty="0">
                <a:ea typeface="+mn-lt"/>
                <a:cs typeface="+mn-lt"/>
              </a:rPr>
              <a:t>Could you tell me if you would support 4 story condo buildings built on the currently vacant VIEW side of Peace Portal Drive, that might block views of the marina and water from places like the sidewalk seating at Starbucks and the taco place. It would add some places to live. Would you support this, or prefer if bigger condo buildings go somewhere else?</a:t>
            </a:r>
            <a:endParaRPr lang="en-US" dirty="0"/>
          </a:p>
        </p:txBody>
      </p:sp>
    </p:spTree>
    <p:extLst>
      <p:ext uri="{BB962C8B-B14F-4D97-AF65-F5344CB8AC3E}">
        <p14:creationId xmlns:p14="http://schemas.microsoft.com/office/powerpoint/2010/main" val="1052604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aph of numbers and text&#10;&#10;Description automatically generated">
            <a:extLst>
              <a:ext uri="{FF2B5EF4-FFF2-40B4-BE49-F238E27FC236}">
                <a16:creationId xmlns:a16="http://schemas.microsoft.com/office/drawing/2014/main" id="{48E49C74-C095-C532-7DDB-1037CD17497F}"/>
              </a:ext>
            </a:extLst>
          </p:cNvPr>
          <p:cNvPicPr>
            <a:picLocks noGrp="1" noChangeAspect="1"/>
          </p:cNvPicPr>
          <p:nvPr>
            <p:ph idx="1"/>
          </p:nvPr>
        </p:nvPicPr>
        <p:blipFill>
          <a:blip r:embed="rId2"/>
          <a:stretch>
            <a:fillRect/>
          </a:stretch>
        </p:blipFill>
        <p:spPr>
          <a:xfrm>
            <a:off x="2032658" y="565205"/>
            <a:ext cx="7180438" cy="5729463"/>
          </a:xfrm>
        </p:spPr>
      </p:pic>
    </p:spTree>
    <p:extLst>
      <p:ext uri="{BB962C8B-B14F-4D97-AF65-F5344CB8AC3E}">
        <p14:creationId xmlns:p14="http://schemas.microsoft.com/office/powerpoint/2010/main" val="4194213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e chart with text below&#10;&#10;Description automatically generated">
            <a:extLst>
              <a:ext uri="{FF2B5EF4-FFF2-40B4-BE49-F238E27FC236}">
                <a16:creationId xmlns:a16="http://schemas.microsoft.com/office/drawing/2014/main" id="{3083E7BD-CE2D-F7C7-CFBD-1AF106A15EEB}"/>
              </a:ext>
            </a:extLst>
          </p:cNvPr>
          <p:cNvPicPr>
            <a:picLocks noGrp="1" noChangeAspect="1"/>
          </p:cNvPicPr>
          <p:nvPr>
            <p:ph idx="1"/>
          </p:nvPr>
        </p:nvPicPr>
        <p:blipFill>
          <a:blip r:embed="rId2"/>
          <a:stretch>
            <a:fillRect/>
          </a:stretch>
        </p:blipFill>
        <p:spPr>
          <a:xfrm>
            <a:off x="1732925" y="529588"/>
            <a:ext cx="8089819" cy="5811328"/>
          </a:xfrm>
        </p:spPr>
      </p:pic>
    </p:spTree>
    <p:extLst>
      <p:ext uri="{BB962C8B-B14F-4D97-AF65-F5344CB8AC3E}">
        <p14:creationId xmlns:p14="http://schemas.microsoft.com/office/powerpoint/2010/main" val="17976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1B02-87D4-24CE-F263-0884C1BBE56D}"/>
              </a:ext>
            </a:extLst>
          </p:cNvPr>
          <p:cNvSpPr>
            <a:spLocks noGrp="1"/>
          </p:cNvSpPr>
          <p:nvPr>
            <p:ph type="title"/>
          </p:nvPr>
        </p:nvSpPr>
        <p:spPr>
          <a:xfrm>
            <a:off x="723181" y="3873201"/>
            <a:ext cx="10515600" cy="2619525"/>
          </a:xfrm>
        </p:spPr>
        <p:txBody>
          <a:bodyPr>
            <a:normAutofit/>
          </a:bodyPr>
          <a:lstStyle/>
          <a:p>
            <a:r>
              <a:rPr lang="en-US" dirty="0"/>
              <a:t>Why have we gone far over budget on Plover?</a:t>
            </a:r>
            <a:br>
              <a:rPr lang="en-US" dirty="0"/>
            </a:br>
            <a:r>
              <a:rPr lang="en-US" dirty="0"/>
              <a:t>Why not buy a new big shiny modern boat?</a:t>
            </a:r>
            <a:br>
              <a:rPr lang="en-US" dirty="0"/>
            </a:br>
            <a:br>
              <a:rPr lang="en-US" dirty="0"/>
            </a:br>
            <a:r>
              <a:rPr lang="en-US" dirty="0"/>
              <a:t>...</a:t>
            </a:r>
          </a:p>
        </p:txBody>
      </p:sp>
      <p:pic>
        <p:nvPicPr>
          <p:cNvPr id="4" name="Content Placeholder 3" descr="A person standing next to a logo&#10;&#10;Description automatically generated">
            <a:extLst>
              <a:ext uri="{FF2B5EF4-FFF2-40B4-BE49-F238E27FC236}">
                <a16:creationId xmlns:a16="http://schemas.microsoft.com/office/drawing/2014/main" id="{5144174C-0FC1-642A-CDC2-4892DFA95443}"/>
              </a:ext>
            </a:extLst>
          </p:cNvPr>
          <p:cNvPicPr>
            <a:picLocks noGrp="1" noChangeAspect="1"/>
          </p:cNvPicPr>
          <p:nvPr>
            <p:ph idx="1"/>
          </p:nvPr>
        </p:nvPicPr>
        <p:blipFill>
          <a:blip r:embed="rId2"/>
          <a:stretch>
            <a:fillRect/>
          </a:stretch>
        </p:blipFill>
        <p:spPr>
          <a:xfrm>
            <a:off x="718868" y="430106"/>
            <a:ext cx="10524226" cy="3174223"/>
          </a:xfrm>
        </p:spPr>
      </p:pic>
    </p:spTree>
    <p:extLst>
      <p:ext uri="{BB962C8B-B14F-4D97-AF65-F5344CB8AC3E}">
        <p14:creationId xmlns:p14="http://schemas.microsoft.com/office/powerpoint/2010/main" val="364429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41B02-87D4-24CE-F263-0884C1BBE56D}"/>
              </a:ext>
            </a:extLst>
          </p:cNvPr>
          <p:cNvSpPr>
            <a:spLocks noGrp="1"/>
          </p:cNvSpPr>
          <p:nvPr>
            <p:ph type="title"/>
          </p:nvPr>
        </p:nvSpPr>
        <p:spPr>
          <a:xfrm>
            <a:off x="723181" y="3873201"/>
            <a:ext cx="10515600" cy="2619525"/>
          </a:xfrm>
        </p:spPr>
        <p:txBody>
          <a:bodyPr/>
          <a:lstStyle/>
          <a:p>
            <a:r>
              <a:rPr lang="en-US" dirty="0"/>
              <a:t>Why have we gone far over budget on Plover?</a:t>
            </a:r>
            <a:br>
              <a:rPr lang="en-US" dirty="0"/>
            </a:br>
            <a:r>
              <a:rPr lang="en-US" dirty="0"/>
              <a:t>Why not buy a new big shiny modern boat?</a:t>
            </a:r>
            <a:br>
              <a:rPr lang="en-US" dirty="0"/>
            </a:br>
            <a:br>
              <a:rPr lang="en-US" dirty="0"/>
            </a:br>
            <a:r>
              <a:rPr lang="en-US" dirty="0"/>
              <a:t>Attraction to Blaine: Historic, small, old, cute.</a:t>
            </a:r>
          </a:p>
        </p:txBody>
      </p:sp>
      <p:pic>
        <p:nvPicPr>
          <p:cNvPr id="4" name="Content Placeholder 3" descr="A person standing next to a logo&#10;&#10;Description automatically generated">
            <a:extLst>
              <a:ext uri="{FF2B5EF4-FFF2-40B4-BE49-F238E27FC236}">
                <a16:creationId xmlns:a16="http://schemas.microsoft.com/office/drawing/2014/main" id="{5144174C-0FC1-642A-CDC2-4892DFA95443}"/>
              </a:ext>
            </a:extLst>
          </p:cNvPr>
          <p:cNvPicPr>
            <a:picLocks noGrp="1" noChangeAspect="1"/>
          </p:cNvPicPr>
          <p:nvPr>
            <p:ph idx="1"/>
          </p:nvPr>
        </p:nvPicPr>
        <p:blipFill>
          <a:blip r:embed="rId2"/>
          <a:stretch>
            <a:fillRect/>
          </a:stretch>
        </p:blipFill>
        <p:spPr>
          <a:xfrm>
            <a:off x="718868" y="430106"/>
            <a:ext cx="10524226" cy="3174223"/>
          </a:xfrm>
        </p:spPr>
      </p:pic>
    </p:spTree>
    <p:extLst>
      <p:ext uri="{BB962C8B-B14F-4D97-AF65-F5344CB8AC3E}">
        <p14:creationId xmlns:p14="http://schemas.microsoft.com/office/powerpoint/2010/main" val="45185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ird&amp;#39;s eye view of a town&#10;&#10;Description automatically generated">
            <a:extLst>
              <a:ext uri="{FF2B5EF4-FFF2-40B4-BE49-F238E27FC236}">
                <a16:creationId xmlns:a16="http://schemas.microsoft.com/office/drawing/2014/main" id="{9ABBBE0D-66E6-F9FA-D41E-C98E1EB7B6F2}"/>
              </a:ext>
            </a:extLst>
          </p:cNvPr>
          <p:cNvPicPr>
            <a:picLocks noGrp="1" noChangeAspect="1"/>
          </p:cNvPicPr>
          <p:nvPr>
            <p:ph idx="1"/>
          </p:nvPr>
        </p:nvPicPr>
        <p:blipFill>
          <a:blip r:embed="rId2"/>
          <a:stretch>
            <a:fillRect/>
          </a:stretch>
        </p:blipFill>
        <p:spPr>
          <a:xfrm>
            <a:off x="100641" y="554179"/>
            <a:ext cx="11990716" cy="5744041"/>
          </a:xfrm>
        </p:spPr>
      </p:pic>
    </p:spTree>
    <p:extLst>
      <p:ext uri="{BB962C8B-B14F-4D97-AF65-F5344CB8AC3E}">
        <p14:creationId xmlns:p14="http://schemas.microsoft.com/office/powerpoint/2010/main" val="186983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ack and white photo of a town&#10;&#10;Description automatically generated">
            <a:extLst>
              <a:ext uri="{FF2B5EF4-FFF2-40B4-BE49-F238E27FC236}">
                <a16:creationId xmlns:a16="http://schemas.microsoft.com/office/drawing/2014/main" id="{9CCD8778-BE2B-9932-12FC-80F22173B946}"/>
              </a:ext>
            </a:extLst>
          </p:cNvPr>
          <p:cNvPicPr>
            <a:picLocks noGrp="1" noChangeAspect="1"/>
          </p:cNvPicPr>
          <p:nvPr>
            <p:ph idx="1"/>
          </p:nvPr>
        </p:nvPicPr>
        <p:blipFill>
          <a:blip r:embed="rId2"/>
          <a:stretch>
            <a:fillRect/>
          </a:stretch>
        </p:blipFill>
        <p:spPr>
          <a:xfrm>
            <a:off x="796614" y="201306"/>
            <a:ext cx="10883659" cy="6453516"/>
          </a:xfrm>
        </p:spPr>
      </p:pic>
    </p:spTree>
    <p:extLst>
      <p:ext uri="{BB962C8B-B14F-4D97-AF65-F5344CB8AC3E}">
        <p14:creationId xmlns:p14="http://schemas.microsoft.com/office/powerpoint/2010/main" val="114585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in front of a store&#10;&#10;Description automatically generated">
            <a:extLst>
              <a:ext uri="{FF2B5EF4-FFF2-40B4-BE49-F238E27FC236}">
                <a16:creationId xmlns:a16="http://schemas.microsoft.com/office/drawing/2014/main" id="{F8521D79-987E-5D86-7BF8-906CC6A83801}"/>
              </a:ext>
            </a:extLst>
          </p:cNvPr>
          <p:cNvPicPr>
            <a:picLocks noGrp="1" noChangeAspect="1"/>
          </p:cNvPicPr>
          <p:nvPr>
            <p:ph idx="1"/>
          </p:nvPr>
        </p:nvPicPr>
        <p:blipFill>
          <a:blip r:embed="rId2"/>
          <a:stretch>
            <a:fillRect/>
          </a:stretch>
        </p:blipFill>
        <p:spPr>
          <a:xfrm>
            <a:off x="1304612" y="-11426"/>
            <a:ext cx="8619495" cy="6875252"/>
          </a:xfrm>
        </p:spPr>
      </p:pic>
    </p:spTree>
    <p:extLst>
      <p:ext uri="{BB962C8B-B14F-4D97-AF65-F5344CB8AC3E}">
        <p14:creationId xmlns:p14="http://schemas.microsoft.com/office/powerpoint/2010/main" val="374038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standing in front of a car&#10;&#10;Description automatically generated">
            <a:extLst>
              <a:ext uri="{FF2B5EF4-FFF2-40B4-BE49-F238E27FC236}">
                <a16:creationId xmlns:a16="http://schemas.microsoft.com/office/drawing/2014/main" id="{CF90A699-3B28-D9B8-022A-8047D0042463}"/>
              </a:ext>
            </a:extLst>
          </p:cNvPr>
          <p:cNvPicPr>
            <a:picLocks noGrp="1" noChangeAspect="1"/>
          </p:cNvPicPr>
          <p:nvPr>
            <p:ph idx="1"/>
          </p:nvPr>
        </p:nvPicPr>
        <p:blipFill>
          <a:blip r:embed="rId2"/>
          <a:stretch>
            <a:fillRect/>
          </a:stretch>
        </p:blipFill>
        <p:spPr>
          <a:xfrm>
            <a:off x="416944" y="4064"/>
            <a:ext cx="11099320" cy="6858648"/>
          </a:xfrm>
        </p:spPr>
      </p:pic>
    </p:spTree>
    <p:extLst>
      <p:ext uri="{BB962C8B-B14F-4D97-AF65-F5344CB8AC3E}">
        <p14:creationId xmlns:p14="http://schemas.microsoft.com/office/powerpoint/2010/main" val="1104315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4 story buildings</vt:lpstr>
      <vt:lpstr>PowerPoint Presentation</vt:lpstr>
      <vt:lpstr>Decisions about the city</vt:lpstr>
      <vt:lpstr>Why have we gone far over budget on Plover? Why not buy a new big shiny modern boat?  ...</vt:lpstr>
      <vt:lpstr>Why have we gone far over budget on Plover? Why not buy a new big shiny modern boat?  Attraction to Blaine: Historic, small, old, cute.</vt:lpstr>
      <vt:lpstr>PowerPoint Presentation</vt:lpstr>
      <vt:lpstr>PowerPoint Presentation</vt:lpstr>
      <vt:lpstr>PowerPoint Presentation</vt:lpstr>
      <vt:lpstr>PowerPoint Presentation</vt:lpstr>
      <vt:lpstr>PowerPoint Presentation</vt:lpstr>
      <vt:lpstr>PowerPoint Presentation</vt:lpstr>
      <vt:lpstr>What would we gain?: 4 story on view side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could possibly go wrong?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 hoc committee</vt:lpstr>
      <vt:lpstr>Survey poll</vt:lpstr>
      <vt:lpstr>Survey question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393</cp:revision>
  <dcterms:created xsi:type="dcterms:W3CDTF">2013-07-15T20:26:40Z</dcterms:created>
  <dcterms:modified xsi:type="dcterms:W3CDTF">2024-11-12T21:21:39Z</dcterms:modified>
</cp:coreProperties>
</file>