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515" r:id="rId6"/>
    <p:sldId id="600" r:id="rId7"/>
    <p:sldId id="629" r:id="rId8"/>
    <p:sldId id="631" r:id="rId9"/>
    <p:sldId id="614" r:id="rId10"/>
    <p:sldId id="636" r:id="rId11"/>
    <p:sldId id="642" r:id="rId12"/>
    <p:sldId id="607" r:id="rId13"/>
    <p:sldId id="622" r:id="rId14"/>
    <p:sldId id="624" r:id="rId15"/>
    <p:sldId id="627" r:id="rId16"/>
    <p:sldId id="626" r:id="rId17"/>
    <p:sldId id="637" r:id="rId18"/>
    <p:sldId id="643" r:id="rId19"/>
    <p:sldId id="593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DEEA"/>
    <a:srgbClr val="979A7C"/>
    <a:srgbClr val="663300"/>
    <a:srgbClr val="1D239F"/>
    <a:srgbClr val="ACB9A3"/>
    <a:srgbClr val="86A13C"/>
    <a:srgbClr val="1A3662"/>
    <a:srgbClr val="0F0C54"/>
    <a:srgbClr val="93E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8" autoAdjust="0"/>
    <p:restoredTop sz="93834" autoAdjust="0"/>
  </p:normalViewPr>
  <p:slideViewPr>
    <p:cSldViewPr snapToGrid="0" snapToObjects="1">
      <p:cViewPr varScale="1">
        <p:scale>
          <a:sx n="97" d="100"/>
          <a:sy n="97" d="100"/>
        </p:scale>
        <p:origin x="34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74D2E62F-F3F6-4C55-9329-08DCCEEC425E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F3389EAA-0BCE-4C49-B13C-FCCCF9D27E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26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2582B25-BB1D-D741-B235-846D3BBBEED3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72552505-AEFD-1F48-B6AD-7D2EBDFF5C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8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East Maple Ridge Planned Unit Development (File</a:t>
            </a:r>
            <a:r>
              <a:rPr lang="en-US" baseline="0" dirty="0"/>
              <a:t> 2020018), </a:t>
            </a:r>
            <a:r>
              <a:rPr lang="en-US" dirty="0"/>
              <a:t>Preliminary Plat (File 2020019), and associated permits</a:t>
            </a:r>
            <a:r>
              <a:rPr lang="en-US" baseline="0" dirty="0"/>
              <a:t> (Critical Areas Review (Permit 2020020) and SEPA (Permit 2020021)).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C84D-74D2-476A-8E27-DA47C319431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1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7033-682E-4D64-83CD-F3342C7C73C8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4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C69B-92B9-47A9-9464-2240A7618FA9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43A2-3042-4EFE-BC73-55F208542206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0FF9-AAE7-48B7-B395-ABEF63CE0FF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9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4B17-0F41-4E92-9940-4B5F9C557A59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4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8DA3-C849-4069-A930-C1A5E73523B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8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C208-55D5-4125-952E-C2D58B78C98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1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AA6A-9EBA-4903-8FC3-BFE0ACE7B2CE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6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B09-5F23-4596-9E8C-3FEB77A01773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0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EA91-2085-4720-AFA3-666E6DED65C9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62AC1-9D7A-4E2A-A3DE-B57666525055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25F2D-791E-4540-9CAC-93D25907CCB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0582" y="1417638"/>
            <a:ext cx="9022836" cy="228600"/>
            <a:chOff x="65849" y="1525834"/>
            <a:chExt cx="9022836" cy="228600"/>
          </a:xfrm>
        </p:grpSpPr>
        <p:sp>
          <p:nvSpPr>
            <p:cNvPr id="8" name="Rectangle 7"/>
            <p:cNvSpPr/>
            <p:nvPr userDrawn="1"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1A36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86A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D7D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4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.blaine.wa.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264368" y="5215944"/>
            <a:ext cx="5817463" cy="1557394"/>
          </a:xfrm>
          <a:prstGeom prst="rect">
            <a:avLst/>
          </a:prstGeom>
          <a:solidFill>
            <a:srgbClr val="1A3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4334" y="1624245"/>
            <a:ext cx="5568134" cy="3460671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  <a:cs typeface="Arial Black"/>
            </a:endParaRPr>
          </a:p>
          <a:p>
            <a:pPr>
              <a:spcBef>
                <a:spcPts val="0"/>
              </a:spcBef>
            </a:pPr>
            <a:r>
              <a:rPr lang="en-US" sz="3900" dirty="0">
                <a:solidFill>
                  <a:srgbClr val="000000"/>
                </a:solidFill>
              </a:rPr>
              <a:t>Downtown Waterview 36 Zoning Text/Map </a:t>
            </a:r>
          </a:p>
          <a:p>
            <a:pPr>
              <a:spcBef>
                <a:spcPts val="0"/>
              </a:spcBef>
            </a:pPr>
            <a:r>
              <a:rPr lang="en-US" sz="3900" dirty="0">
                <a:solidFill>
                  <a:srgbClr val="000000"/>
                </a:solidFill>
              </a:rPr>
              <a:t>Amendments - </a:t>
            </a:r>
          </a:p>
          <a:p>
            <a:pPr>
              <a:spcBef>
                <a:spcPts val="0"/>
              </a:spcBef>
            </a:pPr>
            <a:r>
              <a:rPr lang="en-US" sz="3900" dirty="0">
                <a:solidFill>
                  <a:srgbClr val="000000"/>
                </a:solidFill>
              </a:rPr>
              <a:t>Height </a:t>
            </a:r>
          </a:p>
          <a:p>
            <a:pPr>
              <a:spcBef>
                <a:spcPts val="0"/>
              </a:spcBef>
            </a:pPr>
            <a:endParaRPr lang="en-US" sz="39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US" sz="39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49" y="5215944"/>
            <a:ext cx="3132666" cy="1557394"/>
          </a:xfrm>
          <a:prstGeom prst="rect">
            <a:avLst/>
          </a:prstGeom>
          <a:solidFill>
            <a:srgbClr val="88A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49" y="1409251"/>
            <a:ext cx="3132666" cy="3675665"/>
          </a:xfrm>
          <a:prstGeom prst="rect">
            <a:avLst/>
          </a:prstGeom>
          <a:solidFill>
            <a:srgbClr val="D7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4310" y="5411972"/>
            <a:ext cx="5248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Alex Wenger, AICP, CDS Director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City of Blaine Community Development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773" y="1486142"/>
            <a:ext cx="2700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50" y="2493818"/>
            <a:ext cx="31326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November 12, 2024</a:t>
            </a:r>
          </a:p>
          <a:p>
            <a:r>
              <a:rPr lang="en-US" sz="2800" b="1" dirty="0"/>
              <a:t>6:00 PM</a:t>
            </a:r>
          </a:p>
          <a:p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545" y="322327"/>
            <a:ext cx="8560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City Council Meeting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47" y="5340053"/>
            <a:ext cx="1132941" cy="86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8211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height - Discussion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72" y="1743150"/>
            <a:ext cx="8574656" cy="51212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/>
              <a:t>                  </a:t>
            </a:r>
            <a:r>
              <a:rPr lang="en-US" sz="4100" b="1" u="sng" dirty="0"/>
              <a:t>Height limits in similar jurisdictions</a:t>
            </a:r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US" i="1" dirty="0"/>
              <a:t>please refer to packet pages 51-54 	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   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Port Townsend</a:t>
            </a:r>
          </a:p>
          <a:p>
            <a:pPr marL="0" indent="0">
              <a:buNone/>
            </a:pPr>
            <a:r>
              <a:rPr lang="en-US" dirty="0"/>
              <a:t>              Fairhaven		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A map of a building&#10;&#10;Description automatically generated">
            <a:extLst>
              <a:ext uri="{FF2B5EF4-FFF2-40B4-BE49-F238E27FC236}">
                <a16:creationId xmlns:a16="http://schemas.microsoft.com/office/drawing/2014/main" id="{B987E8A1-E86A-5174-39DE-8397FD09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75" y="2268747"/>
            <a:ext cx="2815102" cy="3857416"/>
          </a:xfrm>
          <a:prstGeom prst="rect">
            <a:avLst/>
          </a:prstGeom>
        </p:spPr>
      </p:pic>
      <p:pic>
        <p:nvPicPr>
          <p:cNvPr id="8" name="Picture 7" descr="A map of a city with red squares&#10;&#10;Description automatically generated">
            <a:extLst>
              <a:ext uri="{FF2B5EF4-FFF2-40B4-BE49-F238E27FC236}">
                <a16:creationId xmlns:a16="http://schemas.microsoft.com/office/drawing/2014/main" id="{D82590A9-FB0A-3480-B47B-D79A67DD3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13" y="2721791"/>
            <a:ext cx="4913615" cy="31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4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height - Discussion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3" y="1607507"/>
            <a:ext cx="8522898" cy="51139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u="sng" dirty="0"/>
              <a:t>Turn-of-the-Century design standards if applicable</a:t>
            </a:r>
            <a:endParaRPr lang="en-US" b="1" u="sng" dirty="0"/>
          </a:p>
          <a:p>
            <a:pPr marL="0" indent="0">
              <a:buNone/>
            </a:pPr>
            <a:r>
              <a:rPr lang="en-US" sz="3200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 </a:t>
            </a:r>
            <a:r>
              <a:rPr lang="en-US" sz="1700" i="1" dirty="0"/>
              <a:t>   Excerpt from BMC 17.22.080 – Block Frontage map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68B93D50-77A5-C97B-1AC5-10D59065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9" y="2111443"/>
            <a:ext cx="4969340" cy="39736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DC871D-DC5E-76C3-73BF-3A33448A6F94}"/>
              </a:ext>
            </a:extLst>
          </p:cNvPr>
          <p:cNvSpPr txBox="1"/>
          <p:nvPr/>
        </p:nvSpPr>
        <p:spPr>
          <a:xfrm>
            <a:off x="5764390" y="2602468"/>
            <a:ext cx="31923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BMC 17.22 CBD zoning regulations</a:t>
            </a:r>
          </a:p>
          <a:p>
            <a:endParaRPr lang="en-US" sz="2400" i="1" dirty="0"/>
          </a:p>
          <a:p>
            <a:r>
              <a:rPr lang="en-US" sz="2400" i="1" dirty="0"/>
              <a:t>BMC 17.22.050 </a:t>
            </a:r>
          </a:p>
          <a:p>
            <a:r>
              <a:rPr lang="en-US" sz="2400" i="1" dirty="0"/>
              <a:t>BMC 17.22.080</a:t>
            </a:r>
          </a:p>
          <a:p>
            <a:endParaRPr lang="en-US" sz="2400" i="1" dirty="0"/>
          </a:p>
          <a:p>
            <a:r>
              <a:rPr lang="en-US" sz="2400" i="1" dirty="0"/>
              <a:t>Please refer to packet pages 11-48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Building height - Discussion 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3E1EE-51CD-DCBF-6D19-5F36D89C3DD1}"/>
              </a:ext>
            </a:extLst>
          </p:cNvPr>
          <p:cNvSpPr txBox="1"/>
          <p:nvPr/>
        </p:nvSpPr>
        <p:spPr>
          <a:xfrm>
            <a:off x="345057" y="3829666"/>
            <a:ext cx="822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Transpo</a:t>
            </a:r>
            <a:r>
              <a:rPr lang="en-US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Group parking study. Completed parking inventory in August, 2024 with similar results. </a:t>
            </a:r>
          </a:p>
          <a:p>
            <a:pPr algn="ctr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FC820-ECC0-B1F9-816C-2D8698B9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233" y="2859007"/>
            <a:ext cx="2857500" cy="53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A4A69-655D-E1EA-F4E3-B0DB769FF60E}"/>
              </a:ext>
            </a:extLst>
          </p:cNvPr>
          <p:cNvSpPr txBox="1"/>
          <p:nvPr/>
        </p:nvSpPr>
        <p:spPr>
          <a:xfrm>
            <a:off x="497457" y="205883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ECONorthwest. We had a kick-off meeting in mid March to launch the </a:t>
            </a:r>
            <a:r>
              <a:rPr lang="en-US" sz="18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MFTE</a:t>
            </a:r>
            <a:r>
              <a:rPr lang="en-US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program evaluation project, supported by Sustainable Connections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F44C9-3974-8B64-2221-B9F026DF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233" y="4361338"/>
            <a:ext cx="9043999" cy="1090685"/>
          </a:xfrm>
          <a:prstGeom prst="rect">
            <a:avLst/>
          </a:prstGeom>
        </p:spPr>
      </p:pic>
      <p:pic>
        <p:nvPicPr>
          <p:cNvPr id="1025" name="x_Picture 5">
            <a:extLst>
              <a:ext uri="{FF2B5EF4-FFF2-40B4-BE49-F238E27FC236}">
                <a16:creationId xmlns:a16="http://schemas.microsoft.com/office/drawing/2014/main" id="{3CDE07C4-38AE-7EF6-8C51-E13AF9B5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18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Building Height - Discussion 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3E1EE-51CD-DCBF-6D19-5F36D89C3DD1}"/>
              </a:ext>
            </a:extLst>
          </p:cNvPr>
          <p:cNvSpPr txBox="1"/>
          <p:nvPr/>
        </p:nvSpPr>
        <p:spPr>
          <a:xfrm>
            <a:off x="345056" y="1906438"/>
            <a:ext cx="854896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Rationale</a:t>
            </a:r>
          </a:p>
          <a:p>
            <a:pPr marL="1028700" lvl="1" indent="-571500">
              <a:buFont typeface="+mj-lt"/>
              <a:buAutoNum type="alphaLcParenR"/>
            </a:pPr>
            <a:r>
              <a:rPr lang="en-US" sz="2800" dirty="0"/>
              <a:t>This is not about affordability, or “self-dealing to developers”. It’s about a core piece of our zoning that doesn’t work. </a:t>
            </a:r>
          </a:p>
          <a:p>
            <a:pPr marL="1028700" lvl="1" indent="-571500">
              <a:buFont typeface="+mj-lt"/>
              <a:buAutoNum type="alphaLcParenR"/>
            </a:pPr>
            <a:r>
              <a:rPr lang="en-US" sz="2800" dirty="0"/>
              <a:t>We have a vision, we have design standards, there is a plan for downtown. We have branding. </a:t>
            </a:r>
          </a:p>
          <a:p>
            <a:pPr marL="1028700" lvl="1" indent="-571500">
              <a:buFont typeface="+mj-lt"/>
              <a:buAutoNum type="alphaLcParenR"/>
            </a:pPr>
            <a:r>
              <a:rPr lang="en-US" sz="2800" dirty="0"/>
              <a:t>There has been robust public process. </a:t>
            </a:r>
          </a:p>
          <a:p>
            <a:pPr marL="1028700" lvl="1" indent="-571500">
              <a:buFont typeface="+mj-lt"/>
              <a:buAutoNum type="alphaLcParenR"/>
            </a:pPr>
            <a:r>
              <a:rPr lang="en-US" sz="2800" dirty="0"/>
              <a:t>We’ve considered alternatives. </a:t>
            </a:r>
          </a:p>
          <a:p>
            <a:pPr marL="1028700" lvl="1" indent="-571500">
              <a:buFont typeface="+mj-lt"/>
              <a:buAutoNum type="alphaLcParenR"/>
            </a:pPr>
            <a:r>
              <a:rPr lang="en-US" sz="2800" dirty="0"/>
              <a:t>Council has asked for and docketed this proposal.</a:t>
            </a:r>
            <a:endParaRPr lang="en-US" sz="3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318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Building Height –Recommendation 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3E1EE-51CD-DCBF-6D19-5F36D89C3DD1}"/>
              </a:ext>
            </a:extLst>
          </p:cNvPr>
          <p:cNvSpPr txBox="1"/>
          <p:nvPr/>
        </p:nvSpPr>
        <p:spPr>
          <a:xfrm>
            <a:off x="345057" y="1906438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Planning Commission voted 4 to 1 to recommend approval of the proposed amendment. </a:t>
            </a:r>
          </a:p>
          <a:p>
            <a:endParaRPr lang="en-US" sz="2800" dirty="0"/>
          </a:p>
          <a:p>
            <a:r>
              <a:rPr lang="en-US" sz="2800" dirty="0"/>
              <a:t>CDS Department recommends placing the proposal on the November 12</a:t>
            </a:r>
            <a:r>
              <a:rPr lang="en-US" sz="2800" baseline="30000" dirty="0"/>
              <a:t>th</a:t>
            </a:r>
            <a:r>
              <a:rPr lang="en-US" sz="2800" dirty="0"/>
              <a:t> City Council agenda to deliberate.</a:t>
            </a:r>
          </a:p>
          <a:p>
            <a:r>
              <a:rPr lang="en-US" sz="2800" dirty="0"/>
              <a:t>At a future meeting Council may: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Approve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Modify within the scope of the application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400" dirty="0"/>
              <a:t>Requires a public hearing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Remand to the Planning Commission, with direction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Deny</a:t>
            </a:r>
          </a:p>
        </p:txBody>
      </p:sp>
    </p:spTree>
    <p:extLst>
      <p:ext uri="{BB962C8B-B14F-4D97-AF65-F5344CB8AC3E}">
        <p14:creationId xmlns:p14="http://schemas.microsoft.com/office/powerpoint/2010/main" val="15666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264368" y="5233439"/>
            <a:ext cx="5817463" cy="1557394"/>
          </a:xfrm>
          <a:prstGeom prst="rect">
            <a:avLst/>
          </a:prstGeom>
          <a:solidFill>
            <a:srgbClr val="1A3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1948" y="1920057"/>
            <a:ext cx="5568134" cy="30805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cs typeface="Arial Black"/>
              </a:rPr>
              <a:t>For Additional Information:</a:t>
            </a:r>
          </a:p>
          <a:p>
            <a:pPr algn="r"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cs typeface="Arial Black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cs typeface="Arial Black"/>
              </a:rPr>
              <a:t>     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cs typeface="Arial Black"/>
              </a:rPr>
              <a:t>     Call Alex Wenger at 360-332-8311</a:t>
            </a: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cs typeface="Arial Black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cs typeface="Arial Black"/>
              </a:rPr>
              <a:t>     Email to awenger@cityofblaine.com</a:t>
            </a: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cs typeface="Arial Black"/>
            </a:endParaRPr>
          </a:p>
          <a:p>
            <a:pPr algn="r"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cs typeface="Arial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49" y="5215944"/>
            <a:ext cx="3132666" cy="1557394"/>
          </a:xfrm>
          <a:prstGeom prst="rect">
            <a:avLst/>
          </a:prstGeom>
          <a:solidFill>
            <a:srgbClr val="88A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49" y="1409251"/>
            <a:ext cx="3132666" cy="3675665"/>
          </a:xfrm>
          <a:prstGeom prst="rect">
            <a:avLst/>
          </a:prstGeom>
          <a:solidFill>
            <a:srgbClr val="D7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2666" y="5411972"/>
            <a:ext cx="530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Alex Wenger, AICP, CDS Director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Mike Beck, AICP, Senior Planner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City of Blaine Community Development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81" y="1673477"/>
            <a:ext cx="3132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City website: 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1D239F"/>
                </a:solidFill>
                <a:hlinkClick r:id="rId3"/>
              </a:rPr>
              <a:t>www.ci.blaine.wa.us</a:t>
            </a:r>
            <a:r>
              <a:rPr lang="en-US" sz="2000" b="1" dirty="0">
                <a:solidFill>
                  <a:srgbClr val="1D239F"/>
                </a:solidFill>
              </a:rPr>
              <a:t> </a:t>
            </a:r>
            <a:endParaRPr lang="en-US" sz="2000" b="1" dirty="0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09" y="5340053"/>
            <a:ext cx="1132941" cy="86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90561" y="367193"/>
            <a:ext cx="89912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/>
              <a:t>City of Blaine Planning Commission</a:t>
            </a:r>
          </a:p>
        </p:txBody>
      </p:sp>
    </p:spTree>
    <p:extLst>
      <p:ext uri="{BB962C8B-B14F-4D97-AF65-F5344CB8AC3E}">
        <p14:creationId xmlns:p14="http://schemas.microsoft.com/office/powerpoint/2010/main" val="229484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Waterview 36 Subdistrict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AFD32667-F644-33FC-360A-AD8758D9E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4" b="8553"/>
          <a:stretch/>
        </p:blipFill>
        <p:spPr>
          <a:xfrm>
            <a:off x="1664898" y="1647825"/>
            <a:ext cx="5556031" cy="473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Height Regulations,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Amend zoning code and map to increase maximum height in the Central Business District Waterview subdistrict from 36 to 48 feet.</a:t>
            </a:r>
          </a:p>
          <a:p>
            <a:pPr marL="0" indent="0" algn="ctr">
              <a:buNone/>
            </a:pPr>
            <a:r>
              <a:rPr lang="en-US" dirty="0"/>
              <a:t>Table 17.22.050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90D61-94B9-6EA2-8804-C85838C2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3364" y="3671487"/>
            <a:ext cx="7697272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Waterview 36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CA341354-F335-F363-7DC0-D4D13C46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61" y="1878354"/>
            <a:ext cx="4796677" cy="45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height renderings</a:t>
            </a:r>
            <a:br>
              <a:rPr lang="en-US" dirty="0"/>
            </a:br>
            <a:r>
              <a:rPr lang="en-US" sz="2400" i="1" dirty="0"/>
              <a:t>images by Haven Design, Ferndale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CC660-B207-BC41-924D-57385606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0497" y="1734037"/>
            <a:ext cx="7504982" cy="46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C956-555A-E632-B9A2-FB979149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D99D4-C2B0-8799-26E4-32A70B89A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342C8-FB61-81DD-BA8B-CEE9A60B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85D7F-D989-A6E6-5504-023803B8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1" y="0"/>
            <a:ext cx="878907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210C8-25A5-C700-974B-78D04B4B3965}"/>
              </a:ext>
            </a:extLst>
          </p:cNvPr>
          <p:cNvSpPr/>
          <p:nvPr/>
        </p:nvSpPr>
        <p:spPr>
          <a:xfrm>
            <a:off x="5164428" y="6356350"/>
            <a:ext cx="167426" cy="10240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E581A-018C-AD84-5489-EFAE3662A5B6}"/>
              </a:ext>
            </a:extLst>
          </p:cNvPr>
          <p:cNvSpPr txBox="1"/>
          <p:nvPr/>
        </p:nvSpPr>
        <p:spPr>
          <a:xfrm>
            <a:off x="6463395" y="748104"/>
            <a:ext cx="1940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41’8” tall</a:t>
            </a:r>
          </a:p>
        </p:txBody>
      </p:sp>
    </p:spTree>
    <p:extLst>
      <p:ext uri="{BB962C8B-B14F-4D97-AF65-F5344CB8AC3E}">
        <p14:creationId xmlns:p14="http://schemas.microsoft.com/office/powerpoint/2010/main" val="33784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B2CA-6B10-C8F3-6B7D-A9A376C5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32BF66-F139-9701-CAC9-F270E72AE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3865" y="215721"/>
            <a:ext cx="8796270" cy="65972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6919B-8057-629B-7A3C-AE74CF65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0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BD35-0C4E-AA7D-4ACE-417F0EA3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Upper Floor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87897-5B3B-03F0-2240-12B91719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760EDF-86B0-9436-AC18-B5D2622D4A61}"/>
              </a:ext>
            </a:extLst>
          </p:cNvPr>
          <p:cNvCxnSpPr/>
          <p:nvPr/>
        </p:nvCxnSpPr>
        <p:spPr>
          <a:xfrm>
            <a:off x="3490176" y="5566950"/>
            <a:ext cx="2098625" cy="33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144A8F4-AC60-7C5B-D89B-F89A7F1826E5}"/>
              </a:ext>
            </a:extLst>
          </p:cNvPr>
          <p:cNvSpPr txBox="1"/>
          <p:nvPr/>
        </p:nvSpPr>
        <p:spPr>
          <a:xfrm>
            <a:off x="3699517" y="5063269"/>
            <a:ext cx="174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Street (80’ wide)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99379B-C5A2-A970-FF09-411444DF78EB}"/>
              </a:ext>
            </a:extLst>
          </p:cNvPr>
          <p:cNvSpPr/>
          <p:nvPr/>
        </p:nvSpPr>
        <p:spPr>
          <a:xfrm>
            <a:off x="302656" y="4114802"/>
            <a:ext cx="3190993" cy="608415"/>
          </a:xfrm>
          <a:prstGeom prst="rect">
            <a:avLst/>
          </a:prstGeom>
          <a:solidFill>
            <a:srgbClr val="D7DE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Residential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Floor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53F2D8-D98C-DE06-A68B-A92CFC541CC4}"/>
              </a:ext>
            </a:extLst>
          </p:cNvPr>
          <p:cNvSpPr/>
          <p:nvPr/>
        </p:nvSpPr>
        <p:spPr>
          <a:xfrm>
            <a:off x="302657" y="4729877"/>
            <a:ext cx="3190993" cy="8370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Commercial &amp; Parking 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Floor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3047B5-067D-C2B6-2A9C-A6620D566F21}"/>
              </a:ext>
            </a:extLst>
          </p:cNvPr>
          <p:cNvSpPr/>
          <p:nvPr/>
        </p:nvSpPr>
        <p:spPr>
          <a:xfrm>
            <a:off x="301204" y="3528355"/>
            <a:ext cx="3190993" cy="608415"/>
          </a:xfrm>
          <a:prstGeom prst="rect">
            <a:avLst/>
          </a:prstGeom>
          <a:solidFill>
            <a:srgbClr val="D7DE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Residential 3</a:t>
            </a:r>
            <a:r>
              <a:rPr lang="en-US" baseline="30000" dirty="0">
                <a:solidFill>
                  <a:schemeClr val="tx1"/>
                </a:solidFill>
              </a:rPr>
              <a:t>rd</a:t>
            </a:r>
            <a:r>
              <a:rPr lang="en-US" dirty="0">
                <a:solidFill>
                  <a:schemeClr val="tx1"/>
                </a:solidFill>
              </a:rPr>
              <a:t> Floor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605334-D360-87EC-E51B-90C7BD2E9986}"/>
              </a:ext>
            </a:extLst>
          </p:cNvPr>
          <p:cNvGrpSpPr/>
          <p:nvPr/>
        </p:nvGrpSpPr>
        <p:grpSpPr>
          <a:xfrm>
            <a:off x="5588801" y="2935248"/>
            <a:ext cx="3192446" cy="2631702"/>
            <a:chOff x="5588801" y="2935248"/>
            <a:chExt cx="3192446" cy="263170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A283D7-98D2-A710-7597-3EC7D583634B}"/>
                </a:ext>
              </a:extLst>
            </p:cNvPr>
            <p:cNvSpPr/>
            <p:nvPr/>
          </p:nvSpPr>
          <p:spPr>
            <a:xfrm>
              <a:off x="5590253" y="4114802"/>
              <a:ext cx="3190993" cy="608415"/>
            </a:xfrm>
            <a:prstGeom prst="rect">
              <a:avLst/>
            </a:prstGeom>
            <a:solidFill>
              <a:srgbClr val="D7DE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Residential 2</a:t>
              </a:r>
              <a:r>
                <a:rPr lang="en-US" baseline="30000" dirty="0">
                  <a:solidFill>
                    <a:schemeClr val="tx1"/>
                  </a:solidFill>
                </a:rPr>
                <a:t>nd</a:t>
              </a:r>
              <a:r>
                <a:rPr lang="en-US" dirty="0">
                  <a:solidFill>
                    <a:schemeClr val="tx1"/>
                  </a:solidFill>
                </a:rPr>
                <a:t> Floor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4C3E06-54F3-6F95-BC1B-100C9F3547A7}"/>
                </a:ext>
              </a:extLst>
            </p:cNvPr>
            <p:cNvSpPr/>
            <p:nvPr/>
          </p:nvSpPr>
          <p:spPr>
            <a:xfrm>
              <a:off x="5590254" y="4729877"/>
              <a:ext cx="3190993" cy="83707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Commercial &amp; Parking 1</a:t>
              </a:r>
              <a:r>
                <a:rPr lang="en-US" baseline="30000" dirty="0">
                  <a:solidFill>
                    <a:schemeClr val="tx1"/>
                  </a:solidFill>
                </a:rPr>
                <a:t>st</a:t>
              </a:r>
              <a:r>
                <a:rPr lang="en-US" dirty="0">
                  <a:solidFill>
                    <a:schemeClr val="tx1"/>
                  </a:solidFill>
                </a:rPr>
                <a:t> Floor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D27C95-40F5-B176-11F3-4D1E628EBC0B}"/>
                </a:ext>
              </a:extLst>
            </p:cNvPr>
            <p:cNvSpPr/>
            <p:nvPr/>
          </p:nvSpPr>
          <p:spPr>
            <a:xfrm>
              <a:off x="5588801" y="3528355"/>
              <a:ext cx="3190993" cy="608415"/>
            </a:xfrm>
            <a:prstGeom prst="rect">
              <a:avLst/>
            </a:prstGeom>
            <a:solidFill>
              <a:srgbClr val="D7DE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Residential 3</a:t>
              </a:r>
              <a:r>
                <a:rPr lang="en-US" baseline="30000" dirty="0">
                  <a:solidFill>
                    <a:schemeClr val="tx1"/>
                  </a:solidFill>
                </a:rPr>
                <a:t>rd</a:t>
              </a:r>
              <a:r>
                <a:rPr lang="en-US" dirty="0">
                  <a:solidFill>
                    <a:schemeClr val="tx1"/>
                  </a:solidFill>
                </a:rPr>
                <a:t> Floor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D69E15-F28E-C15E-948D-FE1A44DCE14E}"/>
                </a:ext>
              </a:extLst>
            </p:cNvPr>
            <p:cNvSpPr/>
            <p:nvPr/>
          </p:nvSpPr>
          <p:spPr>
            <a:xfrm>
              <a:off x="5590254" y="2935248"/>
              <a:ext cx="3190993" cy="608415"/>
            </a:xfrm>
            <a:prstGeom prst="rect">
              <a:avLst/>
            </a:prstGeom>
            <a:solidFill>
              <a:srgbClr val="D7DE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Residential 4</a:t>
              </a:r>
              <a:r>
                <a:rPr lang="en-US" baseline="30000" dirty="0">
                  <a:solidFill>
                    <a:schemeClr val="tx1"/>
                  </a:solidFill>
                </a:rPr>
                <a:t>th</a:t>
              </a:r>
              <a:r>
                <a:rPr lang="en-US" dirty="0">
                  <a:solidFill>
                    <a:schemeClr val="tx1"/>
                  </a:solidFill>
                </a:rPr>
                <a:t> Floor</a:t>
              </a:r>
            </a:p>
          </p:txBody>
        </p:sp>
      </p:grpSp>
      <p:pic>
        <p:nvPicPr>
          <p:cNvPr id="40" name="Content Placeholder 39" descr="Confused person with solid fill">
            <a:extLst>
              <a:ext uri="{FF2B5EF4-FFF2-40B4-BE49-F238E27FC236}">
                <a16:creationId xmlns:a16="http://schemas.microsoft.com/office/drawing/2014/main" id="{D2418E80-8A1F-B088-BB6F-037BED7CF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1969" y="3064495"/>
            <a:ext cx="457200" cy="457200"/>
          </a:xfr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36DA445-60B7-3B68-B22D-4A73B2313E25}"/>
              </a:ext>
            </a:extLst>
          </p:cNvPr>
          <p:cNvSpPr/>
          <p:nvPr/>
        </p:nvSpPr>
        <p:spPr>
          <a:xfrm>
            <a:off x="2273121" y="3116687"/>
            <a:ext cx="321972" cy="4050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7D32E6-AA83-8F84-AE57-C2894C4AD66F}"/>
              </a:ext>
            </a:extLst>
          </p:cNvPr>
          <p:cNvSpPr/>
          <p:nvPr/>
        </p:nvSpPr>
        <p:spPr>
          <a:xfrm>
            <a:off x="3090930" y="3316767"/>
            <a:ext cx="251138" cy="2140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Deciduous tree outline">
            <a:extLst>
              <a:ext uri="{FF2B5EF4-FFF2-40B4-BE49-F238E27FC236}">
                <a16:creationId xmlns:a16="http://schemas.microsoft.com/office/drawing/2014/main" id="{5B35B4FC-E6BB-B6AD-11B5-E5D254D2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264" y="3005372"/>
            <a:ext cx="575445" cy="5754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10DE86B-1909-FC55-1EC1-40F69A5AB4B7}"/>
              </a:ext>
            </a:extLst>
          </p:cNvPr>
          <p:cNvSpPr txBox="1"/>
          <p:nvPr/>
        </p:nvSpPr>
        <p:spPr>
          <a:xfrm>
            <a:off x="2021983" y="2718705"/>
            <a:ext cx="97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9850DE-F93E-E412-FEF1-24154C3CFA49}"/>
              </a:ext>
            </a:extLst>
          </p:cNvPr>
          <p:cNvSpPr txBox="1"/>
          <p:nvPr/>
        </p:nvSpPr>
        <p:spPr>
          <a:xfrm>
            <a:off x="3052291" y="296548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HVAC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29E1C6-0048-0CD5-AE76-49BFD69E74D1}"/>
              </a:ext>
            </a:extLst>
          </p:cNvPr>
          <p:cNvSpPr txBox="1"/>
          <p:nvPr/>
        </p:nvSpPr>
        <p:spPr>
          <a:xfrm>
            <a:off x="608333" y="2719360"/>
            <a:ext cx="97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6F62920-588B-F616-4FF1-0771131923F6}"/>
              </a:ext>
            </a:extLst>
          </p:cNvPr>
          <p:cNvCxnSpPr>
            <a:cxnSpLocks/>
          </p:cNvCxnSpPr>
          <p:nvPr/>
        </p:nvCxnSpPr>
        <p:spPr>
          <a:xfrm flipH="1">
            <a:off x="392806" y="2530240"/>
            <a:ext cx="5219163" cy="804578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Content Placeholder 39" descr="Confused person with solid fill">
            <a:extLst>
              <a:ext uri="{FF2B5EF4-FFF2-40B4-BE49-F238E27FC236}">
                <a16:creationId xmlns:a16="http://schemas.microsoft.com/office/drawing/2014/main" id="{8E75E9DF-ECCF-A9A4-13F8-DA3E8EE2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0496" y="2456227"/>
            <a:ext cx="457200" cy="45720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89C7D8-8D9A-FB2C-BDB1-ED9D761C971E}"/>
              </a:ext>
            </a:extLst>
          </p:cNvPr>
          <p:cNvCxnSpPr>
            <a:cxnSpLocks/>
          </p:cNvCxnSpPr>
          <p:nvPr/>
        </p:nvCxnSpPr>
        <p:spPr>
          <a:xfrm flipH="1">
            <a:off x="545206" y="3116687"/>
            <a:ext cx="5213890" cy="370531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55B90D9-1979-4BE0-9427-A63F5C63BAFD}"/>
              </a:ext>
            </a:extLst>
          </p:cNvPr>
          <p:cNvSpPr txBox="1"/>
          <p:nvPr/>
        </p:nvSpPr>
        <p:spPr>
          <a:xfrm>
            <a:off x="850128" y="5705066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(90’ wide)</a:t>
            </a:r>
          </a:p>
        </p:txBody>
      </p:sp>
      <p:sp>
        <p:nvSpPr>
          <p:cNvPr id="58" name="Right Triangle 57">
            <a:extLst>
              <a:ext uri="{FF2B5EF4-FFF2-40B4-BE49-F238E27FC236}">
                <a16:creationId xmlns:a16="http://schemas.microsoft.com/office/drawing/2014/main" id="{3A430998-B013-C6CE-2B9A-801247FB9C0B}"/>
              </a:ext>
            </a:extLst>
          </p:cNvPr>
          <p:cNvSpPr/>
          <p:nvPr/>
        </p:nvSpPr>
        <p:spPr>
          <a:xfrm flipV="1">
            <a:off x="306874" y="3109858"/>
            <a:ext cx="5379149" cy="395244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E71D95-034C-C619-8B9A-BB8A0855C691}"/>
              </a:ext>
            </a:extLst>
          </p:cNvPr>
          <p:cNvSpPr txBox="1"/>
          <p:nvPr/>
        </p:nvSpPr>
        <p:spPr>
          <a:xfrm>
            <a:off x="6220496" y="197280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~ 2% view window</a:t>
            </a:r>
          </a:p>
        </p:txBody>
      </p:sp>
    </p:spTree>
    <p:extLst>
      <p:ext uri="{BB962C8B-B14F-4D97-AF65-F5344CB8AC3E}">
        <p14:creationId xmlns:p14="http://schemas.microsoft.com/office/powerpoint/2010/main" val="1263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5" grpId="0"/>
      <p:bldP spid="46" grpId="0"/>
      <p:bldP spid="47" grpId="0"/>
      <p:bldP spid="58" grpId="0" animBg="1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BDBA-AD8E-D1AC-1260-882FEC0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height - Discussion</a:t>
            </a:r>
            <a:br>
              <a:rPr lang="en-US" dirty="0"/>
            </a:b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830-C1AB-51BC-186E-4621039D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CCEBB-BB2D-6A3E-17AE-9F1D1B6A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5F2D-791E-4540-9CAC-93D25907CCBF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8FA75-8804-F0B3-13DE-531DCB12C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4" b="644"/>
          <a:stretch/>
        </p:blipFill>
        <p:spPr>
          <a:xfrm>
            <a:off x="276046" y="1769913"/>
            <a:ext cx="5820134" cy="4951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3EB133-76ED-C718-CC4B-D967189148B4}"/>
              </a:ext>
            </a:extLst>
          </p:cNvPr>
          <p:cNvSpPr txBox="1"/>
          <p:nvPr/>
        </p:nvSpPr>
        <p:spPr>
          <a:xfrm>
            <a:off x="6277333" y="1915065"/>
            <a:ext cx="2521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III – metal studs or fire-treated wood exterior frame, standard wood interior framing</a:t>
            </a:r>
          </a:p>
          <a:p>
            <a:r>
              <a:rPr lang="en-US" dirty="0"/>
              <a:t>5 floors max </a:t>
            </a:r>
          </a:p>
          <a:p>
            <a:endParaRPr lang="en-US" dirty="0"/>
          </a:p>
          <a:p>
            <a:r>
              <a:rPr lang="en-US" dirty="0"/>
              <a:t>Type V – standard wood framing</a:t>
            </a:r>
          </a:p>
          <a:p>
            <a:r>
              <a:rPr lang="en-US" dirty="0"/>
              <a:t>4 floors max</a:t>
            </a:r>
          </a:p>
          <a:p>
            <a:endParaRPr lang="en-US" dirty="0"/>
          </a:p>
          <a:p>
            <a:r>
              <a:rPr lang="en-US" dirty="0"/>
              <a:t>Type I – 1 or 2 stories concrete podium base</a:t>
            </a:r>
          </a:p>
          <a:p>
            <a:endParaRPr lang="en-US" dirty="0"/>
          </a:p>
          <a:p>
            <a:r>
              <a:rPr lang="en-US" dirty="0"/>
              <a:t>Treated as separate buildings with fire separation</a:t>
            </a:r>
          </a:p>
        </p:txBody>
      </p:sp>
    </p:spTree>
    <p:extLst>
      <p:ext uri="{BB962C8B-B14F-4D97-AF65-F5344CB8AC3E}">
        <p14:creationId xmlns:p14="http://schemas.microsoft.com/office/powerpoint/2010/main" val="2536064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7FFEE5A703F42913FFBD88D357A72" ma:contentTypeVersion="1" ma:contentTypeDescription="Create a new document." ma:contentTypeScope="" ma:versionID="afc7409f99e5ca3af7c7eb03e93243b6">
  <xsd:schema xmlns:xsd="http://www.w3.org/2001/XMLSchema" xmlns:xs="http://www.w3.org/2001/XMLSchema" xmlns:p="http://schemas.microsoft.com/office/2006/metadata/properties" xmlns:ns2="d001729d-95b1-4eb4-8fec-e6363d62dab5" targetNamespace="http://schemas.microsoft.com/office/2006/metadata/properties" ma:root="true" ma:fieldsID="64aee1a1174c6b03e362bc1c13604f76" ns2:_="">
    <xsd:import namespace="d001729d-95b1-4eb4-8fec-e6363d62dab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01729d-95b1-4eb4-8fec-e6363d62da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001729d-95b1-4eb4-8fec-e6363d62dab5">DNR53RKXWQDQ-132-7693</_dlc_DocId>
    <_dlc_DocIdUrl xmlns="d001729d-95b1-4eb4-8fec-e6363d62dab5">
      <Url>http://sharepoint/Planning/_layouts/15/DocIdRedir.aspx?ID=DNR53RKXWQDQ-132-7693</Url>
      <Description>DNR53RKXWQDQ-132-7693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50AAA3B-4CE5-487B-A629-B86E113A6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01729d-95b1-4eb4-8fec-e6363d62d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5BC076-8EEB-4D0A-ABC8-C46010D86F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D07EF6-F9F3-4E97-8811-86F17433DEB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001729d-95b1-4eb4-8fec-e6363d62dab5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BEE2FFC-98C0-4EE3-9D43-776984E9ABA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12124</TotalTime>
  <Words>536</Words>
  <Application>Microsoft Office PowerPoint</Application>
  <PresentationFormat>On-screen Show (4:3)</PresentationFormat>
  <Paragraphs>136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Arial Black</vt:lpstr>
      <vt:lpstr>Calibri</vt:lpstr>
      <vt:lpstr>Office Theme</vt:lpstr>
      <vt:lpstr>PowerPoint Presentation</vt:lpstr>
      <vt:lpstr>Waterview 36 Subdistrict</vt:lpstr>
      <vt:lpstr>Height Regulations, proposed</vt:lpstr>
      <vt:lpstr>Waterview 36 District</vt:lpstr>
      <vt:lpstr>Building height renderings images by Haven Design, Ferndale</vt:lpstr>
      <vt:lpstr>PowerPoint Presentation</vt:lpstr>
      <vt:lpstr>PowerPoint Presentation</vt:lpstr>
      <vt:lpstr>Example Upper Floor Views</vt:lpstr>
      <vt:lpstr>Building height - Discussion </vt:lpstr>
      <vt:lpstr>Building height - Discussion </vt:lpstr>
      <vt:lpstr>Building height - Discussion </vt:lpstr>
      <vt:lpstr>Building height - Discussion  </vt:lpstr>
      <vt:lpstr>Building Height - Discussion  </vt:lpstr>
      <vt:lpstr>Building Height –Recommendation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INTRODUCTION</dc:title>
  <dc:creator>Anne Fritzel</dc:creator>
  <cp:lastModifiedBy>Alex Wenger</cp:lastModifiedBy>
  <cp:revision>459</cp:revision>
  <cp:lastPrinted>2020-06-09T22:35:51Z</cp:lastPrinted>
  <dcterms:created xsi:type="dcterms:W3CDTF">2014-03-18T06:14:22Z</dcterms:created>
  <dcterms:modified xsi:type="dcterms:W3CDTF">2024-11-13T00:18:32Z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0x010100F1D7FFEE5A703F42913FFBD88D357A72</vt:lpwstr>
  </property>
  <property fmtid="{D5CDD505-2E9C-101B-9397-08002B2CF9AE}" pid="3" name="_dlc_DocIdItemGuid">
    <vt:lpwstr>f7adc840-9b61-495e-8aaa-cca7f15cfa3c</vt:lpwstr>
  </property>
</Properties>
</file>