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sldIdLst>
    <p:sldId id="268" r:id="rId2"/>
    <p:sldId id="285" r:id="rId3"/>
    <p:sldId id="286" r:id="rId4"/>
    <p:sldId id="287" r:id="rId5"/>
    <p:sldId id="288" r:id="rId6"/>
    <p:sldId id="289" r:id="rId7"/>
    <p:sldId id="290" r:id="rId8"/>
    <p:sldId id="291" r:id="rId9"/>
    <p:sldId id="292" r:id="rId10"/>
    <p:sldId id="293" r:id="rId11"/>
    <p:sldId id="294" r:id="rId12"/>
    <p:sldId id="323" r:id="rId13"/>
    <p:sldId id="295" r:id="rId14"/>
    <p:sldId id="296" r:id="rId15"/>
    <p:sldId id="297" r:id="rId16"/>
    <p:sldId id="298" r:id="rId17"/>
    <p:sldId id="299" r:id="rId18"/>
    <p:sldId id="300" r:id="rId19"/>
    <p:sldId id="301" r:id="rId20"/>
    <p:sldId id="302" r:id="rId21"/>
    <p:sldId id="303" r:id="rId22"/>
    <p:sldId id="304" r:id="rId23"/>
    <p:sldId id="305" r:id="rId24"/>
    <p:sldId id="306" r:id="rId25"/>
    <p:sldId id="307" r:id="rId26"/>
    <p:sldId id="308" r:id="rId27"/>
    <p:sldId id="309" r:id="rId28"/>
    <p:sldId id="310" r:id="rId29"/>
    <p:sldId id="311" r:id="rId30"/>
    <p:sldId id="312" r:id="rId31"/>
    <p:sldId id="313" r:id="rId32"/>
    <p:sldId id="314" r:id="rId33"/>
    <p:sldId id="315" r:id="rId34"/>
    <p:sldId id="316" r:id="rId35"/>
    <p:sldId id="317" r:id="rId36"/>
    <p:sldId id="318" r:id="rId37"/>
    <p:sldId id="319" r:id="rId38"/>
    <p:sldId id="320" r:id="rId39"/>
    <p:sldId id="321" r:id="rId40"/>
    <p:sldId id="322"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70" autoAdjust="0"/>
    <p:restoredTop sz="94660"/>
  </p:normalViewPr>
  <p:slideViewPr>
    <p:cSldViewPr>
      <p:cViewPr varScale="1">
        <p:scale>
          <a:sx n="62" d="100"/>
          <a:sy n="62" d="100"/>
        </p:scale>
        <p:origin x="-64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01E414E9-5216-4339-B080-1EC5B9FCB854}" type="datetimeFigureOut">
              <a:rPr lang="en-US" smtClean="0"/>
              <a:t>7/21/2021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E36E1CE2-1AE8-473F-B3AB-CB78E98779FB}" type="slidenum">
              <a:rPr lang="en-US" smtClean="0"/>
              <a:t>‹#›</a:t>
            </a:fld>
            <a:endParaRPr lang="en-US"/>
          </a:p>
        </p:txBody>
      </p:sp>
    </p:spTree>
    <p:extLst>
      <p:ext uri="{BB962C8B-B14F-4D97-AF65-F5344CB8AC3E}">
        <p14:creationId xmlns:p14="http://schemas.microsoft.com/office/powerpoint/2010/main" val="20483004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 were approximately 100 newly-enacted, LE-relevant bills from the 2021 legislature</a:t>
            </a:r>
          </a:p>
          <a:p>
            <a:endParaRPr lang="en-US" dirty="0"/>
          </a:p>
        </p:txBody>
      </p:sp>
      <p:sp>
        <p:nvSpPr>
          <p:cNvPr id="4" name="Slide Number Placeholder 3"/>
          <p:cNvSpPr>
            <a:spLocks noGrp="1"/>
          </p:cNvSpPr>
          <p:nvPr>
            <p:ph type="sldNum" sz="quarter" idx="10"/>
          </p:nvPr>
        </p:nvSpPr>
        <p:spPr/>
        <p:txBody>
          <a:bodyPr/>
          <a:lstStyle/>
          <a:p>
            <a:fld id="{E36E1CE2-1AE8-473F-B3AB-CB78E98779FB}" type="slidenum">
              <a:rPr lang="en-US" smtClean="0"/>
              <a:t>2</a:t>
            </a:fld>
            <a:endParaRPr lang="en-US"/>
          </a:p>
        </p:txBody>
      </p:sp>
    </p:spTree>
    <p:extLst>
      <p:ext uri="{BB962C8B-B14F-4D97-AF65-F5344CB8AC3E}">
        <p14:creationId xmlns:p14="http://schemas.microsoft.com/office/powerpoint/2010/main" val="366062380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DE8BCEE3-D82E-468F-B596-4A34D50CB8BF}" type="datetimeFigureOut">
              <a:rPr lang="en-US" smtClean="0"/>
              <a:t>7/21/2021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F5F774C-C309-46E6-BD53-3378378A3B3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5F774C-C309-46E6-BD53-3378378A3B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5F774C-C309-46E6-BD53-3378378A3B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5F774C-C309-46E6-BD53-3378378A3B30}"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AF5F774C-C309-46E6-BD53-3378378A3B30}"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F5F774C-C309-46E6-BD53-3378378A3B30}"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AF5F774C-C309-46E6-BD53-3378378A3B3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AF5F774C-C309-46E6-BD53-3378378A3B30}"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E8BCEE3-D82E-468F-B596-4A34D50CB8BF}" type="datetimeFigureOut">
              <a:rPr lang="en-US" smtClean="0"/>
              <a:t>7/21/2021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AF5F774C-C309-46E6-BD53-3378378A3B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DE8BCEE3-D82E-468F-B596-4A34D50CB8BF}" type="datetimeFigureOut">
              <a:rPr lang="en-US" smtClean="0"/>
              <a:t>7/21/2021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AF5F774C-C309-46E6-BD53-3378378A3B30}"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DE8BCEE3-D82E-468F-B596-4A34D50CB8BF}" type="datetimeFigureOut">
              <a:rPr lang="en-US" smtClean="0"/>
              <a:t>7/21/2021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F5F774C-C309-46E6-BD53-3378378A3B30}"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E8BCEE3-D82E-468F-B596-4A34D50CB8BF}" type="datetimeFigureOut">
              <a:rPr lang="en-US" smtClean="0"/>
              <a:t>7/21/2021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F5F774C-C309-46E6-BD53-3378378A3B3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apps.leg.wa.gov/rcw/default.aspx?cite=9a.44&amp;full=tru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8143"/>
            <a:ext cx="7772400" cy="1829761"/>
          </a:xfrm>
        </p:spPr>
        <p:txBody>
          <a:bodyPr>
            <a:normAutofit/>
          </a:bodyPr>
          <a:lstStyle/>
          <a:p>
            <a:pPr algn="ctr"/>
            <a:r>
              <a:rPr lang="en-US" sz="4000" dirty="0" smtClean="0"/>
              <a:t>2021 Legislation </a:t>
            </a:r>
            <a:br>
              <a:rPr lang="en-US" sz="4000" dirty="0" smtClean="0"/>
            </a:br>
            <a:r>
              <a:rPr lang="en-US" sz="4000" dirty="0" smtClean="0"/>
              <a:t>Potential Community Impacts</a:t>
            </a:r>
            <a:endParaRPr lang="en-US" sz="4000" dirty="0"/>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38200" y="2133599"/>
            <a:ext cx="2514600" cy="2802922"/>
          </a:xfrm>
          <a:prstGeom prst="rect">
            <a:avLst/>
          </a:prstGeom>
        </p:spPr>
      </p:pic>
    </p:spTree>
    <p:extLst>
      <p:ext uri="{BB962C8B-B14F-4D97-AF65-F5344CB8AC3E}">
        <p14:creationId xmlns:p14="http://schemas.microsoft.com/office/powerpoint/2010/main" val="12218986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F957F3E-8086-43F3-9ABB-E39F05A49D5F}"/>
              </a:ext>
            </a:extLst>
          </p:cNvPr>
          <p:cNvSpPr>
            <a:spLocks noGrp="1"/>
          </p:cNvSpPr>
          <p:nvPr>
            <p:ph type="title"/>
          </p:nvPr>
        </p:nvSpPr>
        <p:spPr/>
        <p:txBody>
          <a:bodyPr>
            <a:normAutofit/>
          </a:bodyPr>
          <a:lstStyle/>
          <a:p>
            <a:pPr algn="ctr"/>
            <a:r>
              <a:rPr lang="en-US" sz="4000" dirty="0"/>
              <a:t>HB1223 – Electronic Recordation</a:t>
            </a:r>
          </a:p>
        </p:txBody>
      </p:sp>
      <p:sp>
        <p:nvSpPr>
          <p:cNvPr id="3" name="Content Placeholder 2">
            <a:extLst>
              <a:ext uri="{FF2B5EF4-FFF2-40B4-BE49-F238E27FC236}">
                <a16:creationId xmlns:a16="http://schemas.microsoft.com/office/drawing/2014/main" xmlns="" id="{6CB17653-B45F-49E1-832A-83F6DBDF23D1}"/>
              </a:ext>
            </a:extLst>
          </p:cNvPr>
          <p:cNvSpPr>
            <a:spLocks noGrp="1"/>
          </p:cNvSpPr>
          <p:nvPr>
            <p:ph idx="1"/>
          </p:nvPr>
        </p:nvSpPr>
        <p:spPr>
          <a:xfrm>
            <a:off x="304800" y="2057400"/>
            <a:ext cx="8229600" cy="4525963"/>
          </a:xfrm>
        </p:spPr>
        <p:txBody>
          <a:bodyPr/>
          <a:lstStyle/>
          <a:p>
            <a:r>
              <a:rPr lang="en-US" dirty="0"/>
              <a:t>Sections 1-20 go into effect </a:t>
            </a:r>
            <a:r>
              <a:rPr lang="en-US" dirty="0">
                <a:highlight>
                  <a:srgbClr val="00FFFF"/>
                </a:highlight>
              </a:rPr>
              <a:t>01-01-22</a:t>
            </a:r>
          </a:p>
          <a:p>
            <a:endParaRPr lang="en-US" dirty="0">
              <a:highlight>
                <a:srgbClr val="00FFFF"/>
              </a:highlight>
            </a:endParaRPr>
          </a:p>
          <a:p>
            <a:r>
              <a:rPr lang="en-US" dirty="0"/>
              <a:t>Custodial interrogation of juvenile, or if related to a felony crime </a:t>
            </a:r>
            <a:r>
              <a:rPr lang="en-US" dirty="0">
                <a:solidFill>
                  <a:srgbClr val="FF0000"/>
                </a:solidFill>
              </a:rPr>
              <a:t>must</a:t>
            </a:r>
            <a:r>
              <a:rPr lang="en-US" dirty="0"/>
              <a:t> be recorded electronically</a:t>
            </a:r>
          </a:p>
          <a:p>
            <a:pPr lvl="1"/>
            <a:r>
              <a:rPr lang="en-US" dirty="0"/>
              <a:t>Both audio and video (cells, jails, </a:t>
            </a:r>
            <a:r>
              <a:rPr lang="en-US" dirty="0" smtClean="0"/>
              <a:t>offices, police stations)</a:t>
            </a:r>
            <a:endParaRPr lang="en-US" dirty="0"/>
          </a:p>
          <a:p>
            <a:pPr lvl="1"/>
            <a:r>
              <a:rPr lang="en-US" dirty="0"/>
              <a:t>At least audio </a:t>
            </a:r>
            <a:r>
              <a:rPr lang="en-US" dirty="0" smtClean="0"/>
              <a:t>elsewhere to include on-scene</a:t>
            </a:r>
          </a:p>
          <a:p>
            <a:pPr lvl="1"/>
            <a:r>
              <a:rPr lang="en-US" b="1" dirty="0" smtClean="0">
                <a:solidFill>
                  <a:srgbClr val="0070C0"/>
                </a:solidFill>
              </a:rPr>
              <a:t>***Body worn cameras could be a solution***</a:t>
            </a:r>
            <a:r>
              <a:rPr lang="en-US" dirty="0" smtClean="0"/>
              <a:t>   </a:t>
            </a:r>
            <a:endParaRPr lang="en-US" dirty="0"/>
          </a:p>
        </p:txBody>
      </p:sp>
    </p:spTree>
    <p:extLst>
      <p:ext uri="{BB962C8B-B14F-4D97-AF65-F5344CB8AC3E}">
        <p14:creationId xmlns:p14="http://schemas.microsoft.com/office/powerpoint/2010/main" val="42009143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5E9F81A-C29E-4461-8921-6CC4705E6B2B}"/>
              </a:ext>
            </a:extLst>
          </p:cNvPr>
          <p:cNvSpPr>
            <a:spLocks noGrp="1"/>
          </p:cNvSpPr>
          <p:nvPr>
            <p:ph idx="1"/>
          </p:nvPr>
        </p:nvSpPr>
        <p:spPr>
          <a:xfrm>
            <a:off x="1066800" y="914400"/>
            <a:ext cx="7162800" cy="5181600"/>
          </a:xfrm>
        </p:spPr>
        <p:txBody>
          <a:bodyPr>
            <a:normAutofit/>
          </a:bodyPr>
          <a:lstStyle/>
          <a:p>
            <a:r>
              <a:rPr lang="en-US" dirty="0"/>
              <a:t>Agency </a:t>
            </a:r>
            <a:r>
              <a:rPr lang="en-US" dirty="0">
                <a:solidFill>
                  <a:srgbClr val="FF0000"/>
                </a:solidFill>
              </a:rPr>
              <a:t>required</a:t>
            </a:r>
            <a:r>
              <a:rPr lang="en-US" dirty="0"/>
              <a:t> to adopt/enforce policies</a:t>
            </a:r>
          </a:p>
          <a:p>
            <a:pPr lvl="1"/>
            <a:r>
              <a:rPr lang="en-US" dirty="0"/>
              <a:t>How recording made, collection and review by supervisors, assignment of supervisory responsibilities and chain of command for accountability, sanctions for noncompliance, staffing/education/training/resources</a:t>
            </a:r>
          </a:p>
          <a:p>
            <a:pPr lvl="1"/>
            <a:endParaRPr lang="en-US" dirty="0"/>
          </a:p>
          <a:p>
            <a:r>
              <a:rPr lang="en-US" i="1" u="sng" dirty="0"/>
              <a:t>Very</a:t>
            </a:r>
            <a:r>
              <a:rPr lang="en-US" dirty="0"/>
              <a:t> resource driven – civilian staff, supervisor time</a:t>
            </a:r>
            <a:r>
              <a:rPr lang="en-US" dirty="0" smtClean="0"/>
              <a:t>, </a:t>
            </a:r>
            <a:r>
              <a:rPr lang="en-US" dirty="0">
                <a:solidFill>
                  <a:srgbClr val="7030A0"/>
                </a:solidFill>
                <a:effectLst>
                  <a:outerShdw blurRad="38100" dist="38100" dir="2700000" algn="tl">
                    <a:srgbClr val="000000">
                      <a:alpha val="43137"/>
                    </a:srgbClr>
                  </a:outerShdw>
                </a:effectLst>
              </a:rPr>
              <a:t>Axon</a:t>
            </a:r>
            <a:r>
              <a:rPr lang="en-US" dirty="0" smtClean="0">
                <a:solidFill>
                  <a:srgbClr val="7030A0"/>
                </a:solidFill>
                <a:effectLst>
                  <a:outerShdw blurRad="38100" dist="38100" dir="2700000" algn="tl">
                    <a:srgbClr val="000000">
                      <a:alpha val="43137"/>
                    </a:srgbClr>
                  </a:outerShdw>
                </a:effectLst>
              </a:rPr>
              <a:t> (BWC) cost</a:t>
            </a:r>
            <a:r>
              <a:rPr lang="en-US" dirty="0" smtClean="0"/>
              <a:t>, </a:t>
            </a:r>
            <a:r>
              <a:rPr lang="en-US" dirty="0"/>
              <a:t>location recording systems, </a:t>
            </a:r>
            <a:r>
              <a:rPr lang="en-US" dirty="0" smtClean="0"/>
              <a:t>video </a:t>
            </a:r>
            <a:r>
              <a:rPr lang="en-US" dirty="0"/>
              <a:t>retention rules</a:t>
            </a:r>
          </a:p>
        </p:txBody>
      </p:sp>
    </p:spTree>
    <p:extLst>
      <p:ext uri="{BB962C8B-B14F-4D97-AF65-F5344CB8AC3E}">
        <p14:creationId xmlns:p14="http://schemas.microsoft.com/office/powerpoint/2010/main" val="2634516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04800"/>
            <a:ext cx="7467600" cy="1143961"/>
          </a:xfrm>
        </p:spPr>
        <p:txBody>
          <a:bodyPr>
            <a:normAutofit/>
          </a:bodyPr>
          <a:lstStyle/>
          <a:p>
            <a:pPr algn="ctr"/>
            <a:r>
              <a:rPr lang="en-US" sz="2800" dirty="0" smtClean="0"/>
              <a:t>Exceptions to requirements for Electronic Recordings </a:t>
            </a:r>
            <a:endParaRPr lang="en-US" sz="2800" dirty="0"/>
          </a:p>
        </p:txBody>
      </p:sp>
      <p:sp>
        <p:nvSpPr>
          <p:cNvPr id="6" name="TextBox 5"/>
          <p:cNvSpPr txBox="1"/>
          <p:nvPr/>
        </p:nvSpPr>
        <p:spPr>
          <a:xfrm>
            <a:off x="838200" y="1447800"/>
            <a:ext cx="8217314" cy="3693319"/>
          </a:xfrm>
          <a:prstGeom prst="rect">
            <a:avLst/>
          </a:prstGeom>
          <a:noFill/>
        </p:spPr>
        <p:txBody>
          <a:bodyPr wrap="none" rtlCol="0">
            <a:spAutoFit/>
          </a:bodyPr>
          <a:lstStyle/>
          <a:p>
            <a:r>
              <a:rPr lang="en-US" dirty="0" smtClean="0"/>
              <a:t>Exigent Circumstances: Not feasible, must be documented</a:t>
            </a:r>
          </a:p>
          <a:p>
            <a:endParaRPr lang="en-US" dirty="0"/>
          </a:p>
          <a:p>
            <a:r>
              <a:rPr lang="en-US" dirty="0" smtClean="0"/>
              <a:t>Refusal to be Recorded: person indicates they will not participate if</a:t>
            </a:r>
          </a:p>
          <a:p>
            <a:r>
              <a:rPr lang="en-US" dirty="0" smtClean="0"/>
              <a:t>it’s recorded.  Officer must electronically record the person’s </a:t>
            </a:r>
          </a:p>
          <a:p>
            <a:r>
              <a:rPr lang="en-US" dirty="0" smtClean="0"/>
              <a:t>Agreement to participate without further recording if feasible </a:t>
            </a:r>
          </a:p>
          <a:p>
            <a:endParaRPr lang="en-US" dirty="0"/>
          </a:p>
          <a:p>
            <a:r>
              <a:rPr lang="en-US" dirty="0" smtClean="0"/>
              <a:t>Interrogations Conducted by Another Jurisdiction:  Another state or</a:t>
            </a:r>
          </a:p>
          <a:p>
            <a:r>
              <a:rPr lang="en-US" dirty="0" smtClean="0"/>
              <a:t>federal authorities</a:t>
            </a:r>
          </a:p>
          <a:p>
            <a:endParaRPr lang="en-US" dirty="0"/>
          </a:p>
          <a:p>
            <a:r>
              <a:rPr lang="en-US" dirty="0" smtClean="0"/>
              <a:t>Belief Recording is not Required:  Not a juvenile and not a felony</a:t>
            </a:r>
          </a:p>
          <a:p>
            <a:endParaRPr lang="en-US" dirty="0"/>
          </a:p>
          <a:p>
            <a:r>
              <a:rPr lang="en-US" dirty="0" smtClean="0"/>
              <a:t>Safety &amp; Protection: identity of confidential informant, safety of officer, </a:t>
            </a:r>
          </a:p>
          <a:p>
            <a:r>
              <a:rPr lang="en-US" dirty="0" smtClean="0"/>
              <a:t>person being interrogated or someone else.    </a:t>
            </a:r>
            <a:endParaRPr lang="en-US" dirty="0"/>
          </a:p>
        </p:txBody>
      </p:sp>
    </p:spTree>
    <p:extLst>
      <p:ext uri="{BB962C8B-B14F-4D97-AF65-F5344CB8AC3E}">
        <p14:creationId xmlns:p14="http://schemas.microsoft.com/office/powerpoint/2010/main" val="4381992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5BA57F-8AF3-4657-9A2D-48FCD14CB344}"/>
              </a:ext>
            </a:extLst>
          </p:cNvPr>
          <p:cNvSpPr>
            <a:spLocks noGrp="1"/>
          </p:cNvSpPr>
          <p:nvPr>
            <p:ph type="title"/>
          </p:nvPr>
        </p:nvSpPr>
        <p:spPr/>
        <p:txBody>
          <a:bodyPr>
            <a:normAutofit/>
          </a:bodyPr>
          <a:lstStyle/>
          <a:p>
            <a:pPr algn="ctr"/>
            <a:r>
              <a:rPr lang="en-US" sz="4000" dirty="0"/>
              <a:t>HB1089 – Compliance Audits</a:t>
            </a:r>
          </a:p>
        </p:txBody>
      </p:sp>
      <p:sp>
        <p:nvSpPr>
          <p:cNvPr id="3" name="Content Placeholder 2">
            <a:extLst>
              <a:ext uri="{FF2B5EF4-FFF2-40B4-BE49-F238E27FC236}">
                <a16:creationId xmlns:a16="http://schemas.microsoft.com/office/drawing/2014/main" xmlns="" id="{764E322F-0BC2-4E94-9DB3-48AC88484E5D}"/>
              </a:ext>
            </a:extLst>
          </p:cNvPr>
          <p:cNvSpPr>
            <a:spLocks noGrp="1"/>
          </p:cNvSpPr>
          <p:nvPr>
            <p:ph idx="1"/>
          </p:nvPr>
        </p:nvSpPr>
        <p:spPr>
          <a:xfrm>
            <a:off x="1078463" y="1600200"/>
            <a:ext cx="7162800" cy="4419600"/>
          </a:xfrm>
        </p:spPr>
        <p:txBody>
          <a:bodyPr>
            <a:normAutofit fontScale="92500" lnSpcReduction="10000"/>
          </a:bodyPr>
          <a:lstStyle/>
          <a:p>
            <a:r>
              <a:rPr lang="en-US" dirty="0"/>
              <a:t>Goes into effect </a:t>
            </a:r>
            <a:r>
              <a:rPr lang="en-US" dirty="0">
                <a:highlight>
                  <a:srgbClr val="00FF00"/>
                </a:highlight>
              </a:rPr>
              <a:t>07-25-2021</a:t>
            </a:r>
          </a:p>
          <a:p>
            <a:endParaRPr lang="en-US" dirty="0"/>
          </a:p>
          <a:p>
            <a:r>
              <a:rPr lang="en-US" dirty="0"/>
              <a:t>Washington State auditor office </a:t>
            </a:r>
            <a:r>
              <a:rPr lang="en-US" dirty="0">
                <a:highlight>
                  <a:srgbClr val="FFFF00"/>
                </a:highlight>
              </a:rPr>
              <a:t>can</a:t>
            </a:r>
            <a:r>
              <a:rPr lang="en-US" dirty="0"/>
              <a:t> conduct a process compliance audit of any deadly force </a:t>
            </a:r>
            <a:r>
              <a:rPr lang="en-US" dirty="0" smtClean="0"/>
              <a:t>investigation </a:t>
            </a:r>
          </a:p>
          <a:p>
            <a:pPr lvl="1"/>
            <a:r>
              <a:rPr lang="en-US" dirty="0" smtClean="0"/>
              <a:t>Charging </a:t>
            </a:r>
            <a:r>
              <a:rPr lang="en-US" dirty="0"/>
              <a:t>decision made, criminal case disposition reached</a:t>
            </a:r>
          </a:p>
          <a:p>
            <a:pPr lvl="1"/>
            <a:r>
              <a:rPr lang="en-US" dirty="0"/>
              <a:t>Involved agency, investigating body and prosecutor’s office</a:t>
            </a:r>
          </a:p>
          <a:p>
            <a:pPr lvl="1"/>
            <a:endParaRPr lang="en-US" dirty="0"/>
          </a:p>
          <a:p>
            <a:r>
              <a:rPr lang="en-US" dirty="0"/>
              <a:t>No audits until adequately staffed w/SMEs, contracting out until then</a:t>
            </a:r>
          </a:p>
        </p:txBody>
      </p:sp>
    </p:spTree>
    <p:extLst>
      <p:ext uri="{BB962C8B-B14F-4D97-AF65-F5344CB8AC3E}">
        <p14:creationId xmlns:p14="http://schemas.microsoft.com/office/powerpoint/2010/main" val="3539693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64E322F-0BC2-4E94-9DB3-48AC88484E5D}"/>
              </a:ext>
            </a:extLst>
          </p:cNvPr>
          <p:cNvSpPr>
            <a:spLocks noGrp="1"/>
          </p:cNvSpPr>
          <p:nvPr>
            <p:ph idx="1"/>
          </p:nvPr>
        </p:nvSpPr>
        <p:spPr>
          <a:xfrm>
            <a:off x="1066800" y="1219200"/>
            <a:ext cx="7162800" cy="4876800"/>
          </a:xfrm>
        </p:spPr>
        <p:txBody>
          <a:bodyPr>
            <a:normAutofit/>
          </a:bodyPr>
          <a:lstStyle/>
          <a:p>
            <a:r>
              <a:rPr lang="en-US" dirty="0"/>
              <a:t>Washington State auditor office </a:t>
            </a:r>
            <a:r>
              <a:rPr lang="en-US" dirty="0">
                <a:highlight>
                  <a:srgbClr val="FFFF00"/>
                </a:highlight>
              </a:rPr>
              <a:t>can</a:t>
            </a:r>
            <a:r>
              <a:rPr lang="en-US" dirty="0"/>
              <a:t> conduct an audit procedure of any LE agency</a:t>
            </a:r>
          </a:p>
          <a:p>
            <a:pPr lvl="1"/>
            <a:r>
              <a:rPr lang="en-US" dirty="0"/>
              <a:t>Compliance with all laws, policies, and procedures</a:t>
            </a:r>
          </a:p>
          <a:p>
            <a:pPr lvl="1"/>
            <a:r>
              <a:rPr lang="en-US" dirty="0"/>
              <a:t>Governing training and certification</a:t>
            </a:r>
          </a:p>
          <a:p>
            <a:pPr lvl="1"/>
            <a:endParaRPr lang="en-US" dirty="0"/>
          </a:p>
        </p:txBody>
      </p:sp>
    </p:spTree>
    <p:extLst>
      <p:ext uri="{BB962C8B-B14F-4D97-AF65-F5344CB8AC3E}">
        <p14:creationId xmlns:p14="http://schemas.microsoft.com/office/powerpoint/2010/main" val="1443165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305FBC-AAF9-482D-9336-27839DA12013}"/>
              </a:ext>
            </a:extLst>
          </p:cNvPr>
          <p:cNvSpPr>
            <a:spLocks noGrp="1"/>
          </p:cNvSpPr>
          <p:nvPr>
            <p:ph type="title"/>
          </p:nvPr>
        </p:nvSpPr>
        <p:spPr/>
        <p:txBody>
          <a:bodyPr>
            <a:normAutofit fontScale="90000"/>
          </a:bodyPr>
          <a:lstStyle/>
          <a:p>
            <a:pPr algn="ctr"/>
            <a:r>
              <a:rPr lang="en-US" sz="4000" dirty="0"/>
              <a:t>HB1088 – Impeachment Disclosures</a:t>
            </a:r>
          </a:p>
        </p:txBody>
      </p:sp>
      <p:sp>
        <p:nvSpPr>
          <p:cNvPr id="3" name="Content Placeholder 2">
            <a:extLst>
              <a:ext uri="{FF2B5EF4-FFF2-40B4-BE49-F238E27FC236}">
                <a16:creationId xmlns:a16="http://schemas.microsoft.com/office/drawing/2014/main" xmlns="" id="{E4A09E04-F553-4060-ADAE-91E80C68AEAF}"/>
              </a:ext>
            </a:extLst>
          </p:cNvPr>
          <p:cNvSpPr>
            <a:spLocks noGrp="1"/>
          </p:cNvSpPr>
          <p:nvPr>
            <p:ph idx="1"/>
          </p:nvPr>
        </p:nvSpPr>
        <p:spPr>
          <a:xfrm>
            <a:off x="304800" y="2057400"/>
            <a:ext cx="8229600" cy="4525963"/>
          </a:xfrm>
        </p:spPr>
        <p:txBody>
          <a:bodyPr/>
          <a:lstStyle/>
          <a:p>
            <a:r>
              <a:rPr lang="en-US" dirty="0"/>
              <a:t>Goes into effect </a:t>
            </a:r>
            <a:r>
              <a:rPr lang="en-US" dirty="0">
                <a:highlight>
                  <a:srgbClr val="00FF00"/>
                </a:highlight>
              </a:rPr>
              <a:t>07-25-2021</a:t>
            </a:r>
          </a:p>
          <a:p>
            <a:endParaRPr lang="en-US" dirty="0"/>
          </a:p>
          <a:p>
            <a:r>
              <a:rPr lang="en-US" dirty="0">
                <a:solidFill>
                  <a:srgbClr val="FF0000"/>
                </a:solidFill>
              </a:rPr>
              <a:t>Requires</a:t>
            </a:r>
            <a:r>
              <a:rPr lang="en-US" dirty="0"/>
              <a:t> county prosecutor to develop/adopt protocol  </a:t>
            </a:r>
          </a:p>
          <a:p>
            <a:pPr lvl="1"/>
            <a:r>
              <a:rPr lang="en-US" dirty="0"/>
              <a:t>Type of conduct, info shared/maintained  </a:t>
            </a:r>
          </a:p>
          <a:p>
            <a:pPr lvl="1"/>
            <a:r>
              <a:rPr lang="en-US" dirty="0"/>
              <a:t>Process for removal from </a:t>
            </a:r>
            <a:r>
              <a:rPr lang="en-US" i="1" dirty="0"/>
              <a:t>Brady</a:t>
            </a:r>
            <a:r>
              <a:rPr lang="en-US" dirty="0"/>
              <a:t> list</a:t>
            </a:r>
          </a:p>
          <a:p>
            <a:pPr lvl="1"/>
            <a:r>
              <a:rPr lang="en-US" dirty="0"/>
              <a:t>Review every two years </a:t>
            </a:r>
          </a:p>
        </p:txBody>
      </p:sp>
    </p:spTree>
    <p:extLst>
      <p:ext uri="{BB962C8B-B14F-4D97-AF65-F5344CB8AC3E}">
        <p14:creationId xmlns:p14="http://schemas.microsoft.com/office/powerpoint/2010/main" val="10969727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DC4C377-2D14-4A1E-A0D9-DAF966C131F1}"/>
              </a:ext>
            </a:extLst>
          </p:cNvPr>
          <p:cNvSpPr>
            <a:spLocks noGrp="1"/>
          </p:cNvSpPr>
          <p:nvPr>
            <p:ph idx="1"/>
          </p:nvPr>
        </p:nvSpPr>
        <p:spPr>
          <a:xfrm>
            <a:off x="1066800" y="762000"/>
            <a:ext cx="7162800" cy="5334000"/>
          </a:xfrm>
        </p:spPr>
        <p:txBody>
          <a:bodyPr>
            <a:normAutofit lnSpcReduction="10000"/>
          </a:bodyPr>
          <a:lstStyle/>
          <a:p>
            <a:r>
              <a:rPr lang="en-US" dirty="0">
                <a:solidFill>
                  <a:srgbClr val="FF0000"/>
                </a:solidFill>
              </a:rPr>
              <a:t>Requires</a:t>
            </a:r>
            <a:r>
              <a:rPr lang="en-US" dirty="0"/>
              <a:t> </a:t>
            </a:r>
            <a:r>
              <a:rPr lang="en-US" dirty="0" smtClean="0"/>
              <a:t>police agencies </a:t>
            </a:r>
            <a:r>
              <a:rPr lang="en-US" dirty="0"/>
              <a:t>to report within 10 days</a:t>
            </a:r>
          </a:p>
          <a:p>
            <a:pPr lvl="1"/>
            <a:r>
              <a:rPr lang="en-US" dirty="0"/>
              <a:t>Any act potentially exculpatory to a criminal defendant</a:t>
            </a:r>
          </a:p>
          <a:p>
            <a:pPr lvl="1"/>
            <a:r>
              <a:rPr lang="en-US" dirty="0"/>
              <a:t>Misconduct that affects credibility</a:t>
            </a:r>
          </a:p>
          <a:p>
            <a:pPr lvl="1"/>
            <a:endParaRPr lang="en-US" dirty="0"/>
          </a:p>
          <a:p>
            <a:r>
              <a:rPr lang="en-US" dirty="0"/>
              <a:t>Hiring someone with prior LE experience</a:t>
            </a:r>
          </a:p>
          <a:p>
            <a:pPr lvl="1"/>
            <a:r>
              <a:rPr lang="en-US" dirty="0">
                <a:solidFill>
                  <a:srgbClr val="FF0000"/>
                </a:solidFill>
              </a:rPr>
              <a:t>Must</a:t>
            </a:r>
            <a:r>
              <a:rPr lang="en-US" dirty="0"/>
              <a:t> inquire if they’ve ever been subject to potential impeachment disclosure</a:t>
            </a:r>
          </a:p>
          <a:p>
            <a:pPr lvl="1"/>
            <a:r>
              <a:rPr lang="en-US" dirty="0">
                <a:solidFill>
                  <a:srgbClr val="FF0000"/>
                </a:solidFill>
              </a:rPr>
              <a:t>Must</a:t>
            </a:r>
            <a:r>
              <a:rPr lang="en-US" dirty="0"/>
              <a:t> verify the response with the prosecuting authorities in the jurisdiction</a:t>
            </a:r>
          </a:p>
          <a:p>
            <a:pPr lvl="1"/>
            <a:r>
              <a:rPr lang="en-US" dirty="0"/>
              <a:t>If hired, </a:t>
            </a:r>
            <a:r>
              <a:rPr lang="en-US" dirty="0">
                <a:solidFill>
                  <a:srgbClr val="FF0000"/>
                </a:solidFill>
              </a:rPr>
              <a:t>must</a:t>
            </a:r>
            <a:r>
              <a:rPr lang="en-US" dirty="0"/>
              <a:t> forward this info w/in 10 days to any jurisdiction where they may testify</a:t>
            </a:r>
          </a:p>
        </p:txBody>
      </p:sp>
    </p:spTree>
    <p:extLst>
      <p:ext uri="{BB962C8B-B14F-4D97-AF65-F5344CB8AC3E}">
        <p14:creationId xmlns:p14="http://schemas.microsoft.com/office/powerpoint/2010/main" val="18448053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786D37-A6A6-4644-A513-50B59A67ED8C}"/>
              </a:ext>
            </a:extLst>
          </p:cNvPr>
          <p:cNvSpPr>
            <a:spLocks noGrp="1"/>
          </p:cNvSpPr>
          <p:nvPr>
            <p:ph type="title"/>
          </p:nvPr>
        </p:nvSpPr>
        <p:spPr/>
        <p:txBody>
          <a:bodyPr>
            <a:normAutofit fontScale="90000"/>
          </a:bodyPr>
          <a:lstStyle/>
          <a:p>
            <a:pPr algn="ctr"/>
            <a:r>
              <a:rPr lang="en-US" dirty="0"/>
              <a:t>SB5051 – </a:t>
            </a:r>
            <a:r>
              <a:rPr lang="en-US" dirty="0" smtClean="0"/>
              <a:t>State Oversight </a:t>
            </a:r>
            <a:r>
              <a:rPr lang="en-US" dirty="0"/>
              <a:t>and Accountability</a:t>
            </a:r>
          </a:p>
        </p:txBody>
      </p:sp>
      <p:sp>
        <p:nvSpPr>
          <p:cNvPr id="3" name="Content Placeholder 2">
            <a:extLst>
              <a:ext uri="{FF2B5EF4-FFF2-40B4-BE49-F238E27FC236}">
                <a16:creationId xmlns:a16="http://schemas.microsoft.com/office/drawing/2014/main" xmlns="" id="{6E4A5E29-86E6-4057-8F8D-AEADB77BB341}"/>
              </a:ext>
            </a:extLst>
          </p:cNvPr>
          <p:cNvSpPr>
            <a:spLocks noGrp="1"/>
          </p:cNvSpPr>
          <p:nvPr>
            <p:ph idx="1"/>
          </p:nvPr>
        </p:nvSpPr>
        <p:spPr>
          <a:xfrm>
            <a:off x="533400" y="2209800"/>
            <a:ext cx="8229600" cy="4525963"/>
          </a:xfrm>
        </p:spPr>
        <p:txBody>
          <a:bodyPr/>
          <a:lstStyle/>
          <a:p>
            <a:r>
              <a:rPr lang="en-US" dirty="0"/>
              <a:t>Goes into effect </a:t>
            </a:r>
            <a:r>
              <a:rPr lang="en-US" dirty="0">
                <a:highlight>
                  <a:srgbClr val="00FF00"/>
                </a:highlight>
              </a:rPr>
              <a:t>07-25-21</a:t>
            </a:r>
          </a:p>
          <a:p>
            <a:endParaRPr lang="en-US" dirty="0">
              <a:highlight>
                <a:srgbClr val="00FF00"/>
              </a:highlight>
            </a:endParaRPr>
          </a:p>
          <a:p>
            <a:r>
              <a:rPr lang="en-US" dirty="0"/>
              <a:t>This is the “Decertification” bill</a:t>
            </a:r>
          </a:p>
          <a:p>
            <a:pPr lvl="1"/>
            <a:r>
              <a:rPr lang="en-US" dirty="0"/>
              <a:t>To help prevent misconduct, enhance accountability through the imposition of sanctions commensurate to the wrongdoing, and enhance public trust and confidence in the criminal justice system</a:t>
            </a:r>
          </a:p>
          <a:p>
            <a:endParaRPr lang="en-US" dirty="0"/>
          </a:p>
          <a:p>
            <a:endParaRPr lang="en-US" dirty="0"/>
          </a:p>
        </p:txBody>
      </p:sp>
    </p:spTree>
    <p:extLst>
      <p:ext uri="{BB962C8B-B14F-4D97-AF65-F5344CB8AC3E}">
        <p14:creationId xmlns:p14="http://schemas.microsoft.com/office/powerpoint/2010/main" val="28347060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CCEB7A-3339-4D2B-A4F8-FD84D14E0278}"/>
              </a:ext>
            </a:extLst>
          </p:cNvPr>
          <p:cNvSpPr>
            <a:spLocks noGrp="1"/>
          </p:cNvSpPr>
          <p:nvPr>
            <p:ph idx="1"/>
          </p:nvPr>
        </p:nvSpPr>
        <p:spPr>
          <a:xfrm>
            <a:off x="304800" y="762000"/>
            <a:ext cx="8686800" cy="5334000"/>
          </a:xfrm>
        </p:spPr>
        <p:txBody>
          <a:bodyPr>
            <a:normAutofit lnSpcReduction="10000"/>
          </a:bodyPr>
          <a:lstStyle/>
          <a:p>
            <a:r>
              <a:rPr lang="en-US" dirty="0"/>
              <a:t>CJTC </a:t>
            </a:r>
            <a:r>
              <a:rPr lang="en-US" dirty="0">
                <a:solidFill>
                  <a:srgbClr val="FF0000"/>
                </a:solidFill>
              </a:rPr>
              <a:t>must</a:t>
            </a:r>
            <a:r>
              <a:rPr lang="en-US" dirty="0"/>
              <a:t> deny or revoke</a:t>
            </a:r>
          </a:p>
          <a:p>
            <a:pPr lvl="1"/>
            <a:r>
              <a:rPr lang="en-US" sz="2000" dirty="0" smtClean="0"/>
              <a:t>Convicted </a:t>
            </a:r>
            <a:r>
              <a:rPr lang="en-US" sz="2000" dirty="0"/>
              <a:t>of felony, gross mis DV offense, offense w/sexual motivation, sex offense under </a:t>
            </a:r>
            <a:r>
              <a:rPr lang="en-US" sz="2000" dirty="0">
                <a:hlinkClick r:id="rId2"/>
              </a:rPr>
              <a:t>9A.44</a:t>
            </a:r>
            <a:r>
              <a:rPr lang="en-US" sz="2000" dirty="0"/>
              <a:t>, or federal/out of state </a:t>
            </a:r>
            <a:r>
              <a:rPr lang="en-US" sz="2000" dirty="0" smtClean="0"/>
              <a:t>comparable</a:t>
            </a:r>
          </a:p>
          <a:p>
            <a:pPr lvl="1"/>
            <a:endParaRPr lang="en-US" sz="2000" dirty="0"/>
          </a:p>
          <a:p>
            <a:pPr lvl="1"/>
            <a:r>
              <a:rPr lang="en-US" sz="2000" dirty="0" smtClean="0"/>
              <a:t>Terminated </a:t>
            </a:r>
            <a:r>
              <a:rPr lang="en-US" sz="2000" dirty="0"/>
              <a:t>or otherwise separated after engaging in, or found by a court to have engaged in, a use of force resulting in death/serious injury and the use of force violated the </a:t>
            </a:r>
            <a:r>
              <a:rPr lang="en-US" sz="2000" dirty="0" smtClean="0"/>
              <a:t>law</a:t>
            </a:r>
          </a:p>
          <a:p>
            <a:pPr lvl="1"/>
            <a:endParaRPr lang="en-US" sz="2000" dirty="0"/>
          </a:p>
          <a:p>
            <a:pPr lvl="1"/>
            <a:r>
              <a:rPr lang="en-US" sz="2000" dirty="0" smtClean="0"/>
              <a:t>Terminated </a:t>
            </a:r>
            <a:r>
              <a:rPr lang="en-US" sz="2000" dirty="0"/>
              <a:t>or otherwise separated after witnessing, or found by a court to have witnessed, another officer’s use of excessive force </a:t>
            </a:r>
            <a:r>
              <a:rPr lang="en-US" sz="2000" dirty="0" smtClean="0"/>
              <a:t>AND</a:t>
            </a:r>
          </a:p>
          <a:p>
            <a:pPr lvl="1"/>
            <a:endParaRPr lang="en-US" sz="2000" dirty="0"/>
          </a:p>
          <a:p>
            <a:pPr lvl="2"/>
            <a:r>
              <a:rPr lang="en-US" sz="2000" dirty="0"/>
              <a:t>Was in a position to intervene to end it and failed to do so, OR</a:t>
            </a:r>
          </a:p>
          <a:p>
            <a:pPr lvl="2"/>
            <a:r>
              <a:rPr lang="en-US" sz="2000" dirty="0"/>
              <a:t>Failed to report the excessive force </a:t>
            </a:r>
            <a:r>
              <a:rPr lang="en-US" dirty="0"/>
              <a:t>in accordance w/policy or law</a:t>
            </a:r>
          </a:p>
        </p:txBody>
      </p:sp>
    </p:spTree>
    <p:extLst>
      <p:ext uri="{BB962C8B-B14F-4D97-AF65-F5344CB8AC3E}">
        <p14:creationId xmlns:p14="http://schemas.microsoft.com/office/powerpoint/2010/main" val="10255978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52E610A2-6FE6-4E64-9622-CC5357B3E523}"/>
              </a:ext>
            </a:extLst>
          </p:cNvPr>
          <p:cNvSpPr>
            <a:spLocks noGrp="1"/>
          </p:cNvSpPr>
          <p:nvPr>
            <p:ph idx="1"/>
          </p:nvPr>
        </p:nvSpPr>
        <p:spPr>
          <a:xfrm>
            <a:off x="1066800" y="685800"/>
            <a:ext cx="7162800" cy="5410200"/>
          </a:xfrm>
        </p:spPr>
        <p:txBody>
          <a:bodyPr>
            <a:normAutofit lnSpcReduction="10000"/>
          </a:bodyPr>
          <a:lstStyle/>
          <a:p>
            <a:pPr lvl="2"/>
            <a:endParaRPr lang="en-US" dirty="0"/>
          </a:p>
          <a:p>
            <a:pPr lvl="1"/>
            <a:r>
              <a:rPr lang="en-US" dirty="0" smtClean="0"/>
              <a:t>Terminated </a:t>
            </a:r>
            <a:r>
              <a:rPr lang="en-US" dirty="0"/>
              <a:t>or otherwise separated after knowingly making, or found by a court to have knowingly made, misleading/deceptive/untrue/fraudulent representations in the practice of being a peace </a:t>
            </a:r>
            <a:r>
              <a:rPr lang="en-US" dirty="0" smtClean="0"/>
              <a:t>officer</a:t>
            </a:r>
          </a:p>
          <a:p>
            <a:pPr lvl="1"/>
            <a:endParaRPr lang="en-US" dirty="0"/>
          </a:p>
          <a:p>
            <a:pPr lvl="2"/>
            <a:r>
              <a:rPr lang="en-US" dirty="0"/>
              <a:t>Including but not limited to:  perjury, filing false reports, hiding evidence, failing to report exonerating </a:t>
            </a:r>
            <a:r>
              <a:rPr lang="en-US" dirty="0" smtClean="0"/>
              <a:t>information</a:t>
            </a:r>
          </a:p>
          <a:p>
            <a:pPr lvl="2"/>
            <a:endParaRPr lang="en-US" dirty="0"/>
          </a:p>
          <a:p>
            <a:pPr lvl="1"/>
            <a:r>
              <a:rPr lang="en-US" dirty="0" smtClean="0"/>
              <a:t>Prohibited </a:t>
            </a:r>
            <a:r>
              <a:rPr lang="en-US" dirty="0"/>
              <a:t>from possessing weapons by state or federal law or by a permanent court order</a:t>
            </a:r>
          </a:p>
        </p:txBody>
      </p:sp>
    </p:spTree>
    <p:extLst>
      <p:ext uri="{BB962C8B-B14F-4D97-AF65-F5344CB8AC3E}">
        <p14:creationId xmlns:p14="http://schemas.microsoft.com/office/powerpoint/2010/main" val="7427155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24B973D-6BEC-456A-9A61-73773936DCAD}"/>
              </a:ext>
            </a:extLst>
          </p:cNvPr>
          <p:cNvSpPr>
            <a:spLocks noGrp="1"/>
          </p:cNvSpPr>
          <p:nvPr>
            <p:ph type="title"/>
          </p:nvPr>
        </p:nvSpPr>
        <p:spPr/>
        <p:txBody>
          <a:bodyPr>
            <a:normAutofit/>
          </a:bodyPr>
          <a:lstStyle/>
          <a:p>
            <a:pPr algn="ctr"/>
            <a:r>
              <a:rPr lang="en-US" sz="4000" dirty="0"/>
              <a:t>The Why</a:t>
            </a:r>
          </a:p>
        </p:txBody>
      </p:sp>
      <p:sp>
        <p:nvSpPr>
          <p:cNvPr id="3" name="Content Placeholder 2">
            <a:extLst>
              <a:ext uri="{FF2B5EF4-FFF2-40B4-BE49-F238E27FC236}">
                <a16:creationId xmlns:a16="http://schemas.microsoft.com/office/drawing/2014/main" xmlns="" id="{CF57E86B-947F-4D6B-9AA1-84A6414D169A}"/>
              </a:ext>
            </a:extLst>
          </p:cNvPr>
          <p:cNvSpPr>
            <a:spLocks noGrp="1"/>
          </p:cNvSpPr>
          <p:nvPr>
            <p:ph idx="1"/>
          </p:nvPr>
        </p:nvSpPr>
        <p:spPr>
          <a:xfrm>
            <a:off x="304800" y="2312703"/>
            <a:ext cx="8229600" cy="4525963"/>
          </a:xfrm>
        </p:spPr>
        <p:txBody>
          <a:bodyPr/>
          <a:lstStyle/>
          <a:p>
            <a:r>
              <a:rPr lang="en-US" dirty="0"/>
              <a:t>Washington State offers more protections / rights to the people than the Federal </a:t>
            </a:r>
            <a:r>
              <a:rPr lang="en-US" dirty="0" smtClean="0"/>
              <a:t>Constitution</a:t>
            </a:r>
          </a:p>
          <a:p>
            <a:endParaRPr lang="en-US" dirty="0"/>
          </a:p>
          <a:p>
            <a:pPr lvl="1"/>
            <a:r>
              <a:rPr lang="en-US" dirty="0"/>
              <a:t>This is NOT overruling federal case law</a:t>
            </a:r>
          </a:p>
          <a:p>
            <a:endParaRPr lang="en-US" dirty="0"/>
          </a:p>
          <a:p>
            <a:endParaRPr lang="en-US" dirty="0"/>
          </a:p>
        </p:txBody>
      </p:sp>
    </p:spTree>
    <p:extLst>
      <p:ext uri="{BB962C8B-B14F-4D97-AF65-F5344CB8AC3E}">
        <p14:creationId xmlns:p14="http://schemas.microsoft.com/office/powerpoint/2010/main" val="49116061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CCEB7A-3339-4D2B-A4F8-FD84D14E0278}"/>
              </a:ext>
            </a:extLst>
          </p:cNvPr>
          <p:cNvSpPr>
            <a:spLocks noGrp="1"/>
          </p:cNvSpPr>
          <p:nvPr>
            <p:ph idx="1"/>
          </p:nvPr>
        </p:nvSpPr>
        <p:spPr>
          <a:xfrm>
            <a:off x="1066800" y="762000"/>
            <a:ext cx="7162800" cy="5334000"/>
          </a:xfrm>
        </p:spPr>
        <p:txBody>
          <a:bodyPr>
            <a:normAutofit/>
          </a:bodyPr>
          <a:lstStyle/>
          <a:p>
            <a:r>
              <a:rPr lang="en-US" dirty="0"/>
              <a:t>CJTC </a:t>
            </a:r>
            <a:r>
              <a:rPr lang="en-US" dirty="0">
                <a:solidFill>
                  <a:srgbClr val="FF0000"/>
                </a:solidFill>
              </a:rPr>
              <a:t>may</a:t>
            </a:r>
            <a:r>
              <a:rPr lang="en-US" dirty="0"/>
              <a:t> deny, suspend, revoke or require remedial training</a:t>
            </a:r>
          </a:p>
          <a:p>
            <a:pPr lvl="1"/>
            <a:r>
              <a:rPr lang="en-US" sz="2000" dirty="0" smtClean="0"/>
              <a:t>Knowingly </a:t>
            </a:r>
            <a:r>
              <a:rPr lang="en-US" sz="2000" dirty="0"/>
              <a:t>falsified or omitted material information on application to employer or for training or certification to </a:t>
            </a:r>
            <a:r>
              <a:rPr lang="en-US" sz="2000" dirty="0" smtClean="0"/>
              <a:t>CJTC</a:t>
            </a:r>
          </a:p>
          <a:p>
            <a:pPr lvl="1"/>
            <a:endParaRPr lang="en-US" sz="2000" dirty="0"/>
          </a:p>
          <a:p>
            <a:pPr lvl="1"/>
            <a:r>
              <a:rPr lang="en-US" sz="2000" dirty="0" smtClean="0"/>
              <a:t>Interfered </a:t>
            </a:r>
            <a:r>
              <a:rPr lang="en-US" sz="2000" dirty="0"/>
              <a:t>with an investigation or action for denial or revocation of certification </a:t>
            </a:r>
            <a:r>
              <a:rPr lang="en-US" sz="2000" dirty="0" smtClean="0"/>
              <a:t>by</a:t>
            </a:r>
          </a:p>
          <a:p>
            <a:pPr lvl="1"/>
            <a:endParaRPr lang="en-US" sz="2000" dirty="0"/>
          </a:p>
          <a:p>
            <a:pPr lvl="2"/>
            <a:r>
              <a:rPr lang="en-US" sz="2000" dirty="0"/>
              <a:t>Knowingly making material false statement to CJTC</a:t>
            </a:r>
          </a:p>
          <a:p>
            <a:pPr lvl="2"/>
            <a:r>
              <a:rPr lang="en-US" sz="2000" dirty="0"/>
              <a:t>Failing to timely and accurately report info to CTJC as required by law or policy</a:t>
            </a:r>
          </a:p>
          <a:p>
            <a:pPr lvl="2"/>
            <a:r>
              <a:rPr lang="en-US" sz="2000" dirty="0" smtClean="0"/>
              <a:t>Tampering </a:t>
            </a:r>
            <a:r>
              <a:rPr lang="en-US" sz="2000" dirty="0"/>
              <a:t>with evidence or witness</a:t>
            </a:r>
          </a:p>
        </p:txBody>
      </p:sp>
    </p:spTree>
    <p:extLst>
      <p:ext uri="{BB962C8B-B14F-4D97-AF65-F5344CB8AC3E}">
        <p14:creationId xmlns:p14="http://schemas.microsoft.com/office/powerpoint/2010/main" val="41574206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CCEB7A-3339-4D2B-A4F8-FD84D14E0278}"/>
              </a:ext>
            </a:extLst>
          </p:cNvPr>
          <p:cNvSpPr>
            <a:spLocks noGrp="1"/>
          </p:cNvSpPr>
          <p:nvPr>
            <p:ph idx="1"/>
          </p:nvPr>
        </p:nvSpPr>
        <p:spPr>
          <a:xfrm>
            <a:off x="1066800" y="762000"/>
            <a:ext cx="7162800" cy="5334000"/>
          </a:xfrm>
        </p:spPr>
        <p:txBody>
          <a:bodyPr>
            <a:normAutofit fontScale="92500" lnSpcReduction="10000"/>
          </a:bodyPr>
          <a:lstStyle/>
          <a:p>
            <a:r>
              <a:rPr lang="en-US" dirty="0"/>
              <a:t>CJTC </a:t>
            </a:r>
            <a:r>
              <a:rPr lang="en-US" dirty="0">
                <a:solidFill>
                  <a:srgbClr val="FF0000"/>
                </a:solidFill>
              </a:rPr>
              <a:t>may</a:t>
            </a:r>
            <a:r>
              <a:rPr lang="en-US" dirty="0"/>
              <a:t> deny, suspend, revoke or require remedial training</a:t>
            </a:r>
          </a:p>
          <a:p>
            <a:pPr lvl="1"/>
            <a:r>
              <a:rPr lang="en-US" dirty="0" smtClean="0"/>
              <a:t>Engaged </a:t>
            </a:r>
            <a:r>
              <a:rPr lang="en-US" dirty="0"/>
              <a:t>in use of force reasonably expected to cause physical injury, and the use of force violated the law or policy of the employer</a:t>
            </a:r>
          </a:p>
          <a:p>
            <a:pPr lvl="1"/>
            <a:r>
              <a:rPr lang="en-US" dirty="0" smtClean="0"/>
              <a:t>Committed </a:t>
            </a:r>
            <a:r>
              <a:rPr lang="en-US" dirty="0"/>
              <a:t>sexual harassment as defined by state law</a:t>
            </a:r>
          </a:p>
          <a:p>
            <a:pPr lvl="1"/>
            <a:r>
              <a:rPr lang="en-US" dirty="0" smtClean="0"/>
              <a:t>Through </a:t>
            </a:r>
            <a:r>
              <a:rPr lang="en-US" dirty="0"/>
              <a:t>fraud or misrepresentation, used LE position for personal gain</a:t>
            </a:r>
          </a:p>
          <a:p>
            <a:pPr lvl="1"/>
            <a:r>
              <a:rPr lang="en-US" dirty="0" smtClean="0"/>
              <a:t>Engaged </a:t>
            </a:r>
            <a:r>
              <a:rPr lang="en-US" dirty="0"/>
              <a:t>in conduct including but not limited to</a:t>
            </a:r>
          </a:p>
          <a:p>
            <a:pPr lvl="2"/>
            <a:r>
              <a:rPr lang="en-US" dirty="0"/>
              <a:t>Verbal statements, writings, online posts, recordings, gestures </a:t>
            </a:r>
          </a:p>
          <a:p>
            <a:pPr lvl="3"/>
            <a:r>
              <a:rPr lang="en-US" dirty="0"/>
              <a:t>Involving prejudice or discrimination</a:t>
            </a:r>
          </a:p>
          <a:p>
            <a:pPr lvl="4"/>
            <a:r>
              <a:rPr lang="en-US" dirty="0"/>
              <a:t>Basis of race, religion, creed, color, national origin, immigration status, disability, genetic information, marital status, sex, gender, gender identity, gender expression, age, sexual orientation, or military and veteran status</a:t>
            </a:r>
          </a:p>
        </p:txBody>
      </p:sp>
    </p:spTree>
    <p:extLst>
      <p:ext uri="{BB962C8B-B14F-4D97-AF65-F5344CB8AC3E}">
        <p14:creationId xmlns:p14="http://schemas.microsoft.com/office/powerpoint/2010/main" val="19596892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CCEB7A-3339-4D2B-A4F8-FD84D14E0278}"/>
              </a:ext>
            </a:extLst>
          </p:cNvPr>
          <p:cNvSpPr>
            <a:spLocks noGrp="1"/>
          </p:cNvSpPr>
          <p:nvPr>
            <p:ph idx="1"/>
          </p:nvPr>
        </p:nvSpPr>
        <p:spPr>
          <a:xfrm>
            <a:off x="1066800" y="762000"/>
            <a:ext cx="7162800" cy="5334000"/>
          </a:xfrm>
        </p:spPr>
        <p:txBody>
          <a:bodyPr>
            <a:normAutofit fontScale="92500"/>
          </a:bodyPr>
          <a:lstStyle/>
          <a:p>
            <a:r>
              <a:rPr lang="en-US" dirty="0"/>
              <a:t>CJTC </a:t>
            </a:r>
            <a:r>
              <a:rPr lang="en-US" dirty="0">
                <a:solidFill>
                  <a:srgbClr val="FF0000"/>
                </a:solidFill>
              </a:rPr>
              <a:t>may</a:t>
            </a:r>
            <a:r>
              <a:rPr lang="en-US" dirty="0"/>
              <a:t> deny, suspend, revoke or require remedial training</a:t>
            </a:r>
          </a:p>
          <a:p>
            <a:pPr lvl="1"/>
            <a:r>
              <a:rPr lang="en-US" dirty="0" smtClean="0"/>
              <a:t>Has </a:t>
            </a:r>
            <a:r>
              <a:rPr lang="en-US" dirty="0"/>
              <a:t>affiliation with one or more extremist organizations</a:t>
            </a:r>
          </a:p>
          <a:p>
            <a:pPr lvl="1"/>
            <a:r>
              <a:rPr lang="en-US" dirty="0" smtClean="0"/>
              <a:t>On </a:t>
            </a:r>
            <a:r>
              <a:rPr lang="en-US" dirty="0"/>
              <a:t>or off duty</a:t>
            </a:r>
          </a:p>
          <a:p>
            <a:pPr lvl="2"/>
            <a:r>
              <a:rPr lang="en-US" dirty="0"/>
              <a:t>Found to have committed a felony, without regard to conviction</a:t>
            </a:r>
          </a:p>
          <a:p>
            <a:pPr lvl="2"/>
            <a:r>
              <a:rPr lang="en-US" dirty="0"/>
              <a:t>Engaged in pattern of acts showing an intentional or reckless disregard for the rights of others</a:t>
            </a:r>
          </a:p>
          <a:p>
            <a:pPr lvl="3"/>
            <a:r>
              <a:rPr lang="en-US" dirty="0"/>
              <a:t>Individual constitutional rights under state or federal constitution or immigration and citizen status</a:t>
            </a:r>
          </a:p>
          <a:p>
            <a:pPr lvl="2"/>
            <a:r>
              <a:rPr lang="en-US" dirty="0"/>
              <a:t>Engaged in unsafe practices involving firearms, weapons, or vehicles indicating willful or wanton disregard for safety of persons/property</a:t>
            </a:r>
          </a:p>
        </p:txBody>
      </p:sp>
    </p:spTree>
    <p:extLst>
      <p:ext uri="{BB962C8B-B14F-4D97-AF65-F5344CB8AC3E}">
        <p14:creationId xmlns:p14="http://schemas.microsoft.com/office/powerpoint/2010/main" val="40338982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ACCCEB7A-3339-4D2B-A4F8-FD84D14E0278}"/>
              </a:ext>
            </a:extLst>
          </p:cNvPr>
          <p:cNvSpPr>
            <a:spLocks noGrp="1"/>
          </p:cNvSpPr>
          <p:nvPr>
            <p:ph idx="1"/>
          </p:nvPr>
        </p:nvSpPr>
        <p:spPr>
          <a:xfrm>
            <a:off x="1066800" y="762000"/>
            <a:ext cx="7162800" cy="5334000"/>
          </a:xfrm>
        </p:spPr>
        <p:txBody>
          <a:bodyPr>
            <a:normAutofit/>
          </a:bodyPr>
          <a:lstStyle/>
          <a:p>
            <a:r>
              <a:rPr lang="en-US" dirty="0"/>
              <a:t>CJTC </a:t>
            </a:r>
            <a:r>
              <a:rPr lang="en-US" dirty="0">
                <a:solidFill>
                  <a:srgbClr val="FF0000"/>
                </a:solidFill>
              </a:rPr>
              <a:t>may</a:t>
            </a:r>
            <a:r>
              <a:rPr lang="en-US" dirty="0"/>
              <a:t> deny, suspend, revoke or require remedial training</a:t>
            </a:r>
          </a:p>
          <a:p>
            <a:pPr lvl="1"/>
            <a:r>
              <a:rPr lang="en-US" dirty="0" smtClean="0"/>
              <a:t>On </a:t>
            </a:r>
            <a:r>
              <a:rPr lang="en-US" dirty="0"/>
              <a:t>or off duty</a:t>
            </a:r>
          </a:p>
          <a:p>
            <a:pPr lvl="2"/>
            <a:r>
              <a:rPr lang="en-US" dirty="0"/>
              <a:t>Engaged in conduct or pattern of conduct</a:t>
            </a:r>
          </a:p>
          <a:p>
            <a:pPr lvl="3"/>
            <a:r>
              <a:rPr lang="en-US" dirty="0"/>
              <a:t>Fails to meet ethical and professional standards required</a:t>
            </a:r>
          </a:p>
          <a:p>
            <a:pPr lvl="3"/>
            <a:r>
              <a:rPr lang="en-US" dirty="0"/>
              <a:t>Disrupts, diminishes, otherwise jeopardizes public trust or confidence in profession</a:t>
            </a:r>
          </a:p>
          <a:p>
            <a:pPr lvl="3"/>
            <a:r>
              <a:rPr lang="en-US" dirty="0"/>
              <a:t>Demonstrates an inability or unwillingness to uphold oath to enforce constitution and laws of US and Washington</a:t>
            </a:r>
          </a:p>
          <a:p>
            <a:pPr lvl="1"/>
            <a:r>
              <a:rPr lang="en-US" dirty="0" smtClean="0"/>
              <a:t>Suspended </a:t>
            </a:r>
            <a:r>
              <a:rPr lang="en-US" dirty="0"/>
              <a:t>or discharged, resigned or retired in lieu of discharge, or separated after alleged misconduct occurred, for any conduct listed in this section</a:t>
            </a:r>
          </a:p>
        </p:txBody>
      </p:sp>
    </p:spTree>
    <p:extLst>
      <p:ext uri="{BB962C8B-B14F-4D97-AF65-F5344CB8AC3E}">
        <p14:creationId xmlns:p14="http://schemas.microsoft.com/office/powerpoint/2010/main" val="30082871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B366FCC-CB0D-4FFD-851D-2CD227644334}"/>
              </a:ext>
            </a:extLst>
          </p:cNvPr>
          <p:cNvSpPr>
            <a:spLocks noGrp="1"/>
          </p:cNvSpPr>
          <p:nvPr>
            <p:ph idx="1"/>
          </p:nvPr>
        </p:nvSpPr>
        <p:spPr>
          <a:xfrm>
            <a:off x="1066800" y="914400"/>
            <a:ext cx="7162800" cy="5181600"/>
          </a:xfrm>
        </p:spPr>
        <p:txBody>
          <a:bodyPr>
            <a:normAutofit fontScale="92500" lnSpcReduction="10000"/>
          </a:bodyPr>
          <a:lstStyle/>
          <a:p>
            <a:r>
              <a:rPr lang="en-US" dirty="0"/>
              <a:t>Agency </a:t>
            </a:r>
            <a:r>
              <a:rPr lang="en-US" dirty="0">
                <a:solidFill>
                  <a:srgbClr val="FF0000"/>
                </a:solidFill>
              </a:rPr>
              <a:t>required</a:t>
            </a:r>
            <a:r>
              <a:rPr lang="en-US" dirty="0"/>
              <a:t> to notify CJTC of termination, resignation, retirement within 15 days</a:t>
            </a:r>
          </a:p>
          <a:p>
            <a:endParaRPr lang="en-US" dirty="0"/>
          </a:p>
          <a:p>
            <a:r>
              <a:rPr lang="en-US" dirty="0"/>
              <a:t>Resignation/retirement in lieu of termination, agency </a:t>
            </a:r>
            <a:r>
              <a:rPr lang="en-US" dirty="0">
                <a:solidFill>
                  <a:srgbClr val="FF0000"/>
                </a:solidFill>
              </a:rPr>
              <a:t>required</a:t>
            </a:r>
            <a:r>
              <a:rPr lang="en-US" dirty="0"/>
              <a:t> to report “the why” and findings to CJTC</a:t>
            </a:r>
          </a:p>
          <a:p>
            <a:endParaRPr lang="en-US" dirty="0"/>
          </a:p>
          <a:p>
            <a:r>
              <a:rPr lang="en-US" dirty="0"/>
              <a:t>Resignation/retirement in anticipation of discipline, agency </a:t>
            </a:r>
            <a:r>
              <a:rPr lang="en-US" dirty="0">
                <a:solidFill>
                  <a:srgbClr val="FF0000"/>
                </a:solidFill>
              </a:rPr>
              <a:t>required</a:t>
            </a:r>
            <a:r>
              <a:rPr lang="en-US" dirty="0"/>
              <a:t> to conduct/complete investigation and provide all info to CJTC as if they were still employed</a:t>
            </a:r>
          </a:p>
        </p:txBody>
      </p:sp>
    </p:spTree>
    <p:extLst>
      <p:ext uri="{BB962C8B-B14F-4D97-AF65-F5344CB8AC3E}">
        <p14:creationId xmlns:p14="http://schemas.microsoft.com/office/powerpoint/2010/main" val="25784190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970F8A3-EBA8-404C-9ECA-FDEF82EF0B7E}"/>
              </a:ext>
            </a:extLst>
          </p:cNvPr>
          <p:cNvSpPr>
            <a:spLocks noGrp="1"/>
          </p:cNvSpPr>
          <p:nvPr>
            <p:ph idx="1"/>
          </p:nvPr>
        </p:nvSpPr>
        <p:spPr>
          <a:xfrm>
            <a:off x="1066800" y="914400"/>
            <a:ext cx="7162800" cy="5181600"/>
          </a:xfrm>
        </p:spPr>
        <p:txBody>
          <a:bodyPr/>
          <a:lstStyle/>
          <a:p>
            <a:r>
              <a:rPr lang="en-US" dirty="0"/>
              <a:t>Whether or not discipline has concluded, agency </a:t>
            </a:r>
            <a:r>
              <a:rPr lang="en-US" dirty="0">
                <a:solidFill>
                  <a:srgbClr val="FF0000"/>
                </a:solidFill>
              </a:rPr>
              <a:t>required</a:t>
            </a:r>
            <a:r>
              <a:rPr lang="en-US" dirty="0"/>
              <a:t> to</a:t>
            </a:r>
          </a:p>
          <a:p>
            <a:endParaRPr lang="en-US" dirty="0"/>
          </a:p>
          <a:p>
            <a:pPr lvl="1"/>
            <a:r>
              <a:rPr lang="en-US" dirty="0"/>
              <a:t>Notify CJTC w/in 15 days – death or serious injury caused by UoF, or officer charged with a crime</a:t>
            </a:r>
          </a:p>
          <a:p>
            <a:pPr lvl="1"/>
            <a:endParaRPr lang="en-US" dirty="0"/>
          </a:p>
          <a:p>
            <a:pPr lvl="1"/>
            <a:r>
              <a:rPr lang="en-US" dirty="0"/>
              <a:t>Notify CJTC w/in 15 days – initial disciplinary decision for alleged behavior or conduct that is noncriminal and may result in revocation</a:t>
            </a:r>
          </a:p>
        </p:txBody>
      </p:sp>
    </p:spTree>
    <p:extLst>
      <p:ext uri="{BB962C8B-B14F-4D97-AF65-F5344CB8AC3E}">
        <p14:creationId xmlns:p14="http://schemas.microsoft.com/office/powerpoint/2010/main" val="1480257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0BB2B20-3C8C-4352-A385-9DA54956AC00}"/>
              </a:ext>
            </a:extLst>
          </p:cNvPr>
          <p:cNvSpPr>
            <a:spLocks noGrp="1"/>
          </p:cNvSpPr>
          <p:nvPr>
            <p:ph idx="1"/>
          </p:nvPr>
        </p:nvSpPr>
        <p:spPr>
          <a:xfrm>
            <a:off x="1066800" y="914400"/>
            <a:ext cx="7162800" cy="5181600"/>
          </a:xfrm>
        </p:spPr>
        <p:txBody>
          <a:bodyPr>
            <a:normAutofit lnSpcReduction="10000"/>
          </a:bodyPr>
          <a:lstStyle/>
          <a:p>
            <a:r>
              <a:rPr lang="en-US" dirty="0"/>
              <a:t>Agency </a:t>
            </a:r>
            <a:r>
              <a:rPr lang="en-US" dirty="0">
                <a:solidFill>
                  <a:srgbClr val="FF0000"/>
                </a:solidFill>
              </a:rPr>
              <a:t>prohibited</a:t>
            </a:r>
            <a:r>
              <a:rPr lang="en-US" dirty="0"/>
              <a:t> from agreement/contract</a:t>
            </a:r>
          </a:p>
          <a:p>
            <a:pPr lvl="1"/>
            <a:r>
              <a:rPr lang="en-US" dirty="0"/>
              <a:t>Not to report, delay, or preclude disclosure in exchange for resign/retire or for any other reason</a:t>
            </a:r>
          </a:p>
          <a:p>
            <a:pPr lvl="1"/>
            <a:r>
              <a:rPr lang="en-US" dirty="0"/>
              <a:t>Allowing destruction or removal of any personnel record for employment + 10 years</a:t>
            </a:r>
          </a:p>
          <a:p>
            <a:pPr lvl="2"/>
            <a:r>
              <a:rPr lang="en-US" dirty="0"/>
              <a:t>All misconduct, equal employment opportunity complaints</a:t>
            </a:r>
          </a:p>
          <a:p>
            <a:pPr lvl="2"/>
            <a:r>
              <a:rPr lang="en-US" dirty="0"/>
              <a:t>Progressive discipline imposed</a:t>
            </a:r>
          </a:p>
          <a:p>
            <a:pPr lvl="3"/>
            <a:r>
              <a:rPr lang="en-US" dirty="0"/>
              <a:t>Written reprimands, supervisor coaching, suspensions, involuntary transfers, investigatory files, other disciplinary appeals and litigation records</a:t>
            </a:r>
          </a:p>
          <a:p>
            <a:endParaRPr lang="en-US" dirty="0"/>
          </a:p>
        </p:txBody>
      </p:sp>
    </p:spTree>
    <p:extLst>
      <p:ext uri="{BB962C8B-B14F-4D97-AF65-F5344CB8AC3E}">
        <p14:creationId xmlns:p14="http://schemas.microsoft.com/office/powerpoint/2010/main" val="37544884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2832835-6706-4662-B40E-7DD363279EE8}"/>
              </a:ext>
            </a:extLst>
          </p:cNvPr>
          <p:cNvSpPr>
            <a:spLocks noGrp="1"/>
          </p:cNvSpPr>
          <p:nvPr>
            <p:ph idx="1"/>
          </p:nvPr>
        </p:nvSpPr>
        <p:spPr/>
        <p:txBody>
          <a:bodyPr/>
          <a:lstStyle/>
          <a:p>
            <a:pPr marL="0" indent="0" algn="ctr">
              <a:buNone/>
            </a:pPr>
            <a:r>
              <a:rPr lang="en-US" dirty="0"/>
              <a:t>Section Two</a:t>
            </a:r>
          </a:p>
          <a:p>
            <a:pPr marL="0" indent="0" algn="ctr">
              <a:buNone/>
            </a:pPr>
            <a:endParaRPr lang="en-US" dirty="0"/>
          </a:p>
          <a:p>
            <a:pPr marL="0" indent="0" algn="ctr">
              <a:buNone/>
            </a:pPr>
            <a:r>
              <a:rPr lang="en-US" sz="5400" dirty="0"/>
              <a:t>Role of Law Enforcement</a:t>
            </a:r>
          </a:p>
        </p:txBody>
      </p:sp>
    </p:spTree>
    <p:extLst>
      <p:ext uri="{BB962C8B-B14F-4D97-AF65-F5344CB8AC3E}">
        <p14:creationId xmlns:p14="http://schemas.microsoft.com/office/powerpoint/2010/main" val="25813646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395C26-08ED-4897-8396-754E7A2BA68C}"/>
              </a:ext>
            </a:extLst>
          </p:cNvPr>
          <p:cNvSpPr>
            <a:spLocks noGrp="1"/>
          </p:cNvSpPr>
          <p:nvPr>
            <p:ph type="title"/>
          </p:nvPr>
        </p:nvSpPr>
        <p:spPr/>
        <p:txBody>
          <a:bodyPr>
            <a:normAutofit/>
          </a:bodyPr>
          <a:lstStyle/>
          <a:p>
            <a:pPr algn="ctr"/>
            <a:r>
              <a:rPr lang="en-US" sz="4000" dirty="0"/>
              <a:t>SB5476 – </a:t>
            </a:r>
            <a:r>
              <a:rPr lang="en-US" sz="4000" i="1" dirty="0"/>
              <a:t>Blake</a:t>
            </a:r>
            <a:r>
              <a:rPr lang="en-US" sz="4000" dirty="0"/>
              <a:t> decision</a:t>
            </a:r>
          </a:p>
        </p:txBody>
      </p:sp>
      <p:sp>
        <p:nvSpPr>
          <p:cNvPr id="3" name="Content Placeholder 2">
            <a:extLst>
              <a:ext uri="{FF2B5EF4-FFF2-40B4-BE49-F238E27FC236}">
                <a16:creationId xmlns:a16="http://schemas.microsoft.com/office/drawing/2014/main" xmlns="" id="{578B1A77-CE42-4B4D-A506-2C0A78C59442}"/>
              </a:ext>
            </a:extLst>
          </p:cNvPr>
          <p:cNvSpPr>
            <a:spLocks noGrp="1"/>
          </p:cNvSpPr>
          <p:nvPr>
            <p:ph idx="1"/>
          </p:nvPr>
        </p:nvSpPr>
        <p:spPr/>
        <p:txBody>
          <a:bodyPr>
            <a:normAutofit fontScale="92500" lnSpcReduction="10000"/>
          </a:bodyPr>
          <a:lstStyle/>
          <a:p>
            <a:r>
              <a:rPr lang="en-US" dirty="0"/>
              <a:t>Went into effect </a:t>
            </a:r>
            <a:r>
              <a:rPr lang="en-US" dirty="0">
                <a:highlight>
                  <a:srgbClr val="00FF00"/>
                </a:highlight>
              </a:rPr>
              <a:t>05-13-2021</a:t>
            </a:r>
          </a:p>
          <a:p>
            <a:endParaRPr lang="en-US" dirty="0">
              <a:highlight>
                <a:srgbClr val="00FF00"/>
              </a:highlight>
            </a:endParaRPr>
          </a:p>
          <a:p>
            <a:r>
              <a:rPr lang="en-US" dirty="0">
                <a:solidFill>
                  <a:srgbClr val="FF0000"/>
                </a:solidFill>
              </a:rPr>
              <a:t>Requires</a:t>
            </a:r>
            <a:r>
              <a:rPr lang="en-US" dirty="0"/>
              <a:t> Health Care Authority to establish a statewide substance abuse use recovery services plan</a:t>
            </a:r>
          </a:p>
          <a:p>
            <a:endParaRPr lang="en-US" dirty="0"/>
          </a:p>
          <a:p>
            <a:r>
              <a:rPr lang="en-US" dirty="0">
                <a:solidFill>
                  <a:srgbClr val="FF0000"/>
                </a:solidFill>
              </a:rPr>
              <a:t>Requires</a:t>
            </a:r>
            <a:r>
              <a:rPr lang="en-US" dirty="0"/>
              <a:t> each behavioral health administrative services organization to establish a recovery navigator program to provide community-based outreach, intake, assessment, connection to services and case management and recovery services</a:t>
            </a:r>
          </a:p>
        </p:txBody>
      </p:sp>
    </p:spTree>
    <p:extLst>
      <p:ext uri="{BB962C8B-B14F-4D97-AF65-F5344CB8AC3E}">
        <p14:creationId xmlns:p14="http://schemas.microsoft.com/office/powerpoint/2010/main" val="1919668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2E857354-C1D9-4578-8290-AA86BC145AA2}"/>
              </a:ext>
            </a:extLst>
          </p:cNvPr>
          <p:cNvSpPr>
            <a:spLocks noGrp="1"/>
          </p:cNvSpPr>
          <p:nvPr>
            <p:ph idx="1"/>
          </p:nvPr>
        </p:nvSpPr>
        <p:spPr>
          <a:xfrm>
            <a:off x="1066800" y="914400"/>
            <a:ext cx="7162800" cy="5181600"/>
          </a:xfrm>
        </p:spPr>
        <p:txBody>
          <a:bodyPr>
            <a:normAutofit lnSpcReduction="10000"/>
          </a:bodyPr>
          <a:lstStyle/>
          <a:p>
            <a:r>
              <a:rPr lang="en-US" u="sng" dirty="0">
                <a:solidFill>
                  <a:srgbClr val="FF0000"/>
                </a:solidFill>
              </a:rPr>
              <a:t>Any</a:t>
            </a:r>
            <a:r>
              <a:rPr lang="en-US" dirty="0"/>
              <a:t> crime = Individual known by history or consultation to suffer from a mental disorder, authorized and encouraged to</a:t>
            </a:r>
          </a:p>
          <a:p>
            <a:pPr lvl="1"/>
            <a:r>
              <a:rPr lang="en-US" dirty="0"/>
              <a:t>Transport to crisis stabilization unit or triage facility, or refer to mental health professional for evaluation, or release upon agreement to voluntary participation in outpatient treatment, or mobile crisis response services, or referral in lieu of legal system involvement</a:t>
            </a:r>
          </a:p>
          <a:p>
            <a:pPr lvl="2"/>
            <a:r>
              <a:rPr lang="en-US" dirty="0"/>
              <a:t>Officers </a:t>
            </a:r>
            <a:r>
              <a:rPr lang="en-US" dirty="0">
                <a:solidFill>
                  <a:srgbClr val="FF0000"/>
                </a:solidFill>
              </a:rPr>
              <a:t>must</a:t>
            </a:r>
            <a:r>
              <a:rPr lang="en-US" dirty="0"/>
              <a:t> be guided by diversion guidelines</a:t>
            </a:r>
          </a:p>
          <a:p>
            <a:pPr lvl="3"/>
            <a:r>
              <a:rPr lang="en-US" dirty="0"/>
              <a:t>Prosecuting authority, defense bar, disability community</a:t>
            </a:r>
          </a:p>
          <a:p>
            <a:pPr lvl="2"/>
            <a:endParaRPr lang="en-US" dirty="0"/>
          </a:p>
          <a:p>
            <a:endParaRPr lang="en-US" dirty="0">
              <a:highlight>
                <a:srgbClr val="00FFFF"/>
              </a:highlight>
            </a:endParaRPr>
          </a:p>
        </p:txBody>
      </p:sp>
    </p:spTree>
    <p:extLst>
      <p:ext uri="{BB962C8B-B14F-4D97-AF65-F5344CB8AC3E}">
        <p14:creationId xmlns:p14="http://schemas.microsoft.com/office/powerpoint/2010/main" val="3751247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F148E3-A915-4D2D-A40D-116C564EBCD0}"/>
              </a:ext>
            </a:extLst>
          </p:cNvPr>
          <p:cNvSpPr>
            <a:spLocks noGrp="1"/>
          </p:cNvSpPr>
          <p:nvPr>
            <p:ph type="title"/>
          </p:nvPr>
        </p:nvSpPr>
        <p:spPr/>
        <p:txBody>
          <a:bodyPr>
            <a:normAutofit/>
          </a:bodyPr>
          <a:lstStyle/>
          <a:p>
            <a:pPr algn="ctr"/>
            <a:r>
              <a:rPr lang="en-US" sz="4000" dirty="0"/>
              <a:t>The How</a:t>
            </a:r>
          </a:p>
        </p:txBody>
      </p:sp>
      <p:sp>
        <p:nvSpPr>
          <p:cNvPr id="3" name="Content Placeholder 2">
            <a:extLst>
              <a:ext uri="{FF2B5EF4-FFF2-40B4-BE49-F238E27FC236}">
                <a16:creationId xmlns:a16="http://schemas.microsoft.com/office/drawing/2014/main" xmlns="" id="{5EA554F6-D7B3-4B0C-A87E-828A2A0F8C99}"/>
              </a:ext>
            </a:extLst>
          </p:cNvPr>
          <p:cNvSpPr>
            <a:spLocks noGrp="1"/>
          </p:cNvSpPr>
          <p:nvPr>
            <p:ph idx="1"/>
          </p:nvPr>
        </p:nvSpPr>
        <p:spPr/>
        <p:txBody>
          <a:bodyPr/>
          <a:lstStyle/>
          <a:p>
            <a:r>
              <a:rPr lang="en-US" dirty="0"/>
              <a:t>2021 legislature’s four priorities</a:t>
            </a:r>
          </a:p>
          <a:p>
            <a:pPr lvl="1"/>
            <a:r>
              <a:rPr lang="en-US" dirty="0"/>
              <a:t>Racial justice and equity, COVID, economic recovery, climate change</a:t>
            </a:r>
          </a:p>
          <a:p>
            <a:pPr lvl="1"/>
            <a:endParaRPr lang="en-US" dirty="0"/>
          </a:p>
          <a:p>
            <a:r>
              <a:rPr lang="en-US" dirty="0"/>
              <a:t>Legislature + groups</a:t>
            </a:r>
          </a:p>
          <a:p>
            <a:pPr lvl="1"/>
            <a:r>
              <a:rPr lang="en-US" dirty="0"/>
              <a:t>Amendments, substitutes, partial vetoes, etc.</a:t>
            </a:r>
          </a:p>
          <a:p>
            <a:pPr lvl="1"/>
            <a:r>
              <a:rPr lang="en-US" dirty="0"/>
              <a:t>Information/opinions/perspectives</a:t>
            </a:r>
          </a:p>
        </p:txBody>
      </p:sp>
    </p:spTree>
    <p:extLst>
      <p:ext uri="{BB962C8B-B14F-4D97-AF65-F5344CB8AC3E}">
        <p14:creationId xmlns:p14="http://schemas.microsoft.com/office/powerpoint/2010/main" val="294421246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3A5FEE27-41C4-4929-85FF-FFBC1FC89433}"/>
              </a:ext>
            </a:extLst>
          </p:cNvPr>
          <p:cNvSpPr>
            <a:spLocks noGrp="1"/>
          </p:cNvSpPr>
          <p:nvPr>
            <p:ph idx="1"/>
          </p:nvPr>
        </p:nvSpPr>
        <p:spPr>
          <a:xfrm>
            <a:off x="1066800" y="838200"/>
            <a:ext cx="7162800" cy="5257800"/>
          </a:xfrm>
        </p:spPr>
        <p:txBody>
          <a:bodyPr>
            <a:normAutofit/>
          </a:bodyPr>
          <a:lstStyle/>
          <a:p>
            <a:r>
              <a:rPr lang="en-US" dirty="0"/>
              <a:t>Laws amended</a:t>
            </a:r>
          </a:p>
          <a:p>
            <a:pPr lvl="1"/>
            <a:r>
              <a:rPr lang="en-US" u="sng" dirty="0">
                <a:solidFill>
                  <a:srgbClr val="FF4000"/>
                </a:solidFill>
              </a:rPr>
              <a:t>Knowing</a:t>
            </a:r>
            <a:r>
              <a:rPr lang="en-US" dirty="0"/>
              <a:t> possession of </a:t>
            </a:r>
          </a:p>
          <a:p>
            <a:pPr lvl="2"/>
            <a:r>
              <a:rPr lang="en-US" dirty="0"/>
              <a:t>counterfeit substance, controlled substance, &lt;40g marijuana, legend drug</a:t>
            </a:r>
          </a:p>
          <a:p>
            <a:pPr lvl="1"/>
            <a:r>
              <a:rPr lang="en-US" dirty="0"/>
              <a:t>is misdemeanor, with prosecutor encouraged to divert for assessment, treatment, or other services</a:t>
            </a:r>
          </a:p>
          <a:p>
            <a:pPr lvl="1"/>
            <a:endParaRPr lang="en-US" dirty="0"/>
          </a:p>
          <a:p>
            <a:pPr lvl="1"/>
            <a:r>
              <a:rPr lang="en-US" dirty="0">
                <a:solidFill>
                  <a:srgbClr val="FF0000"/>
                </a:solidFill>
              </a:rPr>
              <a:t>Requires</a:t>
            </a:r>
            <a:r>
              <a:rPr lang="en-US" dirty="0"/>
              <a:t> offer of referral to assessment in lieu of legal system involvement.  </a:t>
            </a:r>
            <a:r>
              <a:rPr lang="en-US" dirty="0">
                <a:highlight>
                  <a:srgbClr val="FFFF00"/>
                </a:highlight>
              </a:rPr>
              <a:t>At least twice prior to booking or referral to prosecutor</a:t>
            </a:r>
          </a:p>
          <a:p>
            <a:pPr lvl="2"/>
            <a:r>
              <a:rPr lang="en-US" dirty="0"/>
              <a:t>Prosecutors may divert or decline to file any charges at their discretion</a:t>
            </a:r>
          </a:p>
          <a:p>
            <a:endParaRPr lang="en-US" dirty="0"/>
          </a:p>
          <a:p>
            <a:pPr lvl="1"/>
            <a:endParaRPr lang="en-US" dirty="0"/>
          </a:p>
          <a:p>
            <a:endParaRPr lang="en-US" dirty="0"/>
          </a:p>
          <a:p>
            <a:pPr lvl="2"/>
            <a:endParaRPr lang="en-US" dirty="0"/>
          </a:p>
        </p:txBody>
      </p:sp>
    </p:spTree>
    <p:extLst>
      <p:ext uri="{BB962C8B-B14F-4D97-AF65-F5344CB8AC3E}">
        <p14:creationId xmlns:p14="http://schemas.microsoft.com/office/powerpoint/2010/main" val="35785362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1AF0519-7819-46B7-BBFE-75F55B17E81D}"/>
              </a:ext>
            </a:extLst>
          </p:cNvPr>
          <p:cNvSpPr>
            <a:spLocks noGrp="1"/>
          </p:cNvSpPr>
          <p:nvPr>
            <p:ph idx="1"/>
          </p:nvPr>
        </p:nvSpPr>
        <p:spPr/>
        <p:txBody>
          <a:bodyPr/>
          <a:lstStyle/>
          <a:p>
            <a:pPr marL="0" indent="0" algn="ctr">
              <a:buNone/>
            </a:pPr>
            <a:r>
              <a:rPr lang="en-US" dirty="0"/>
              <a:t>Section Three</a:t>
            </a:r>
          </a:p>
          <a:p>
            <a:pPr marL="0" indent="0" algn="ctr">
              <a:buNone/>
            </a:pPr>
            <a:endParaRPr lang="en-US" dirty="0"/>
          </a:p>
          <a:p>
            <a:pPr marL="0" indent="0" algn="ctr">
              <a:buNone/>
            </a:pPr>
            <a:r>
              <a:rPr lang="en-US" sz="5400" dirty="0"/>
              <a:t>Use of </a:t>
            </a:r>
            <a:r>
              <a:rPr lang="en-US" sz="5400" dirty="0" smtClean="0"/>
              <a:t>Force</a:t>
            </a:r>
          </a:p>
          <a:p>
            <a:pPr marL="0" indent="0" algn="ctr">
              <a:buNone/>
            </a:pPr>
            <a:r>
              <a:rPr lang="en-US" sz="2000" b="1" dirty="0" smtClean="0">
                <a:solidFill>
                  <a:srgbClr val="00B050"/>
                </a:solidFill>
              </a:rPr>
              <a:t>July 25, 2021</a:t>
            </a:r>
            <a:endParaRPr lang="en-US" sz="2000" b="1" dirty="0">
              <a:solidFill>
                <a:srgbClr val="00B050"/>
              </a:solidFill>
            </a:endParaRPr>
          </a:p>
        </p:txBody>
      </p:sp>
    </p:spTree>
    <p:extLst>
      <p:ext uri="{BB962C8B-B14F-4D97-AF65-F5344CB8AC3E}">
        <p14:creationId xmlns:p14="http://schemas.microsoft.com/office/powerpoint/2010/main" val="22326762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38C699-1B4B-4F7D-81F6-AC9BFF89A3D9}"/>
              </a:ext>
            </a:extLst>
          </p:cNvPr>
          <p:cNvSpPr>
            <a:spLocks noGrp="1"/>
          </p:cNvSpPr>
          <p:nvPr>
            <p:ph type="title"/>
          </p:nvPr>
        </p:nvSpPr>
        <p:spPr/>
        <p:txBody>
          <a:bodyPr>
            <a:normAutofit/>
          </a:bodyPr>
          <a:lstStyle/>
          <a:p>
            <a:pPr algn="ctr"/>
            <a:r>
              <a:rPr lang="en-US" sz="4000" dirty="0"/>
              <a:t>SB5066 – Duty to Intervene</a:t>
            </a:r>
          </a:p>
        </p:txBody>
      </p:sp>
      <p:sp>
        <p:nvSpPr>
          <p:cNvPr id="3" name="Content Placeholder 2">
            <a:extLst>
              <a:ext uri="{FF2B5EF4-FFF2-40B4-BE49-F238E27FC236}">
                <a16:creationId xmlns:a16="http://schemas.microsoft.com/office/drawing/2014/main" xmlns="" id="{FEF6F296-F9B2-4DB3-9E39-05AB9A4328C0}"/>
              </a:ext>
            </a:extLst>
          </p:cNvPr>
          <p:cNvSpPr>
            <a:spLocks noGrp="1"/>
          </p:cNvSpPr>
          <p:nvPr>
            <p:ph idx="1"/>
          </p:nvPr>
        </p:nvSpPr>
        <p:spPr/>
        <p:txBody>
          <a:bodyPr>
            <a:normAutofit/>
          </a:bodyPr>
          <a:lstStyle/>
          <a:p>
            <a:r>
              <a:rPr lang="en-US" sz="2000" dirty="0">
                <a:solidFill>
                  <a:srgbClr val="FF0000"/>
                </a:solidFill>
              </a:rPr>
              <a:t>Requires</a:t>
            </a:r>
            <a:r>
              <a:rPr lang="en-US" sz="2000" dirty="0"/>
              <a:t> officer witnessing another officer using or attempting to use excessive force to intervene to end and/or prevent excessive force, AND</a:t>
            </a:r>
          </a:p>
          <a:p>
            <a:endParaRPr lang="en-US" sz="2000" dirty="0"/>
          </a:p>
          <a:p>
            <a:r>
              <a:rPr lang="en-US" sz="2000" dirty="0">
                <a:solidFill>
                  <a:srgbClr val="FF0000"/>
                </a:solidFill>
              </a:rPr>
              <a:t>Requires</a:t>
            </a:r>
            <a:r>
              <a:rPr lang="en-US" sz="2000" dirty="0"/>
              <a:t> officer witnessing wrongdoing by another officer to report to their supervisor</a:t>
            </a:r>
          </a:p>
          <a:p>
            <a:endParaRPr lang="en-US" sz="2000" dirty="0"/>
          </a:p>
          <a:p>
            <a:r>
              <a:rPr lang="en-US" sz="2000" dirty="0">
                <a:solidFill>
                  <a:srgbClr val="FF0000"/>
                </a:solidFill>
              </a:rPr>
              <a:t>Requires</a:t>
            </a:r>
            <a:r>
              <a:rPr lang="en-US" sz="2000" dirty="0"/>
              <a:t> officer to render aid at the earliest safe opportunity to any person injured as a result of the use of </a:t>
            </a:r>
            <a:r>
              <a:rPr lang="en-US" sz="2000" dirty="0" smtClean="0"/>
              <a:t>force</a:t>
            </a:r>
          </a:p>
          <a:p>
            <a:endParaRPr lang="en-US" sz="2000" dirty="0" smtClean="0"/>
          </a:p>
          <a:p>
            <a:r>
              <a:rPr lang="en-US" sz="2000" dirty="0" smtClean="0"/>
              <a:t>Agency </a:t>
            </a:r>
            <a:r>
              <a:rPr lang="en-US" sz="2000" dirty="0" smtClean="0">
                <a:solidFill>
                  <a:srgbClr val="FF0000"/>
                </a:solidFill>
              </a:rPr>
              <a:t>must</a:t>
            </a:r>
            <a:r>
              <a:rPr lang="en-US" sz="2000" dirty="0" smtClean="0"/>
              <a:t> report any disciplinary action for failure to intervene or report wrongdoing to the CTJC</a:t>
            </a:r>
            <a:endParaRPr lang="en-US" sz="2000" dirty="0"/>
          </a:p>
        </p:txBody>
      </p:sp>
    </p:spTree>
    <p:extLst>
      <p:ext uri="{BB962C8B-B14F-4D97-AF65-F5344CB8AC3E}">
        <p14:creationId xmlns:p14="http://schemas.microsoft.com/office/powerpoint/2010/main" val="47264064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05E1ED1-1788-457A-B0ED-07D57F99C406}"/>
              </a:ext>
            </a:extLst>
          </p:cNvPr>
          <p:cNvSpPr>
            <a:spLocks noGrp="1"/>
          </p:cNvSpPr>
          <p:nvPr>
            <p:ph type="title"/>
          </p:nvPr>
        </p:nvSpPr>
        <p:spPr/>
        <p:txBody>
          <a:bodyPr>
            <a:normAutofit fontScale="90000"/>
          </a:bodyPr>
          <a:lstStyle/>
          <a:p>
            <a:pPr algn="ctr"/>
            <a:r>
              <a:rPr lang="en-US" sz="4000" dirty="0"/>
              <a:t>HB1054 – Tactics and Equipment</a:t>
            </a:r>
          </a:p>
        </p:txBody>
      </p:sp>
      <p:sp>
        <p:nvSpPr>
          <p:cNvPr id="3" name="Content Placeholder 2">
            <a:extLst>
              <a:ext uri="{FF2B5EF4-FFF2-40B4-BE49-F238E27FC236}">
                <a16:creationId xmlns:a16="http://schemas.microsoft.com/office/drawing/2014/main" xmlns="" id="{7095EE49-1F22-4218-A2FF-08093EDCB59A}"/>
              </a:ext>
            </a:extLst>
          </p:cNvPr>
          <p:cNvSpPr>
            <a:spLocks noGrp="1"/>
          </p:cNvSpPr>
          <p:nvPr>
            <p:ph idx="1"/>
          </p:nvPr>
        </p:nvSpPr>
        <p:spPr/>
        <p:txBody>
          <a:bodyPr>
            <a:normAutofit lnSpcReduction="10000"/>
          </a:bodyPr>
          <a:lstStyle/>
          <a:p>
            <a:r>
              <a:rPr lang="en-US" dirty="0"/>
              <a:t>Chokeholds or neck restraints </a:t>
            </a:r>
            <a:r>
              <a:rPr lang="en-US" dirty="0">
                <a:solidFill>
                  <a:srgbClr val="FF0000"/>
                </a:solidFill>
              </a:rPr>
              <a:t>prohibited</a:t>
            </a:r>
          </a:p>
          <a:p>
            <a:endParaRPr lang="en-US" dirty="0"/>
          </a:p>
          <a:p>
            <a:r>
              <a:rPr lang="en-US" sz="2400" dirty="0" smtClean="0"/>
              <a:t>Tear Gas </a:t>
            </a:r>
            <a:r>
              <a:rPr lang="en-US" sz="2400" dirty="0"/>
              <a:t>- only to alleviate present risk of serious </a:t>
            </a:r>
            <a:r>
              <a:rPr lang="en-US" sz="2400" dirty="0" smtClean="0"/>
              <a:t>harm during riot, barricaded subject or hostage situation.</a:t>
            </a:r>
            <a:r>
              <a:rPr lang="en-US" dirty="0" smtClean="0"/>
              <a:t> </a:t>
            </a:r>
            <a:endParaRPr lang="en-US" dirty="0"/>
          </a:p>
          <a:p>
            <a:pPr lvl="1"/>
            <a:r>
              <a:rPr lang="en-US" dirty="0" smtClean="0">
                <a:solidFill>
                  <a:srgbClr val="FF0000"/>
                </a:solidFill>
              </a:rPr>
              <a:t>Prior to deploying, officer or employee </a:t>
            </a:r>
            <a:r>
              <a:rPr lang="en-US" b="1" dirty="0" smtClean="0">
                <a:solidFill>
                  <a:srgbClr val="FF0000"/>
                </a:solidFill>
              </a:rPr>
              <a:t>MUST</a:t>
            </a:r>
          </a:p>
          <a:p>
            <a:pPr lvl="1"/>
            <a:r>
              <a:rPr lang="en-US" dirty="0" smtClean="0"/>
              <a:t>Exhaust </a:t>
            </a:r>
            <a:r>
              <a:rPr lang="en-US" dirty="0"/>
              <a:t>available/appropriate alternatives</a:t>
            </a:r>
          </a:p>
          <a:p>
            <a:pPr lvl="2"/>
            <a:r>
              <a:rPr lang="en-US" dirty="0"/>
              <a:t>Supervisor authorization/verification</a:t>
            </a:r>
          </a:p>
          <a:p>
            <a:pPr lvl="2"/>
            <a:r>
              <a:rPr lang="en-US" dirty="0"/>
              <a:t>Announce intent to use</a:t>
            </a:r>
          </a:p>
          <a:p>
            <a:pPr lvl="2"/>
            <a:r>
              <a:rPr lang="en-US" dirty="0"/>
              <a:t>Allow sufficient time and space to comply</a:t>
            </a:r>
          </a:p>
          <a:p>
            <a:pPr lvl="2"/>
            <a:r>
              <a:rPr lang="en-US" dirty="0"/>
              <a:t>Riot only – highest elected official in jurisdiction authorizes</a:t>
            </a:r>
          </a:p>
          <a:p>
            <a:endParaRPr lang="en-US" dirty="0"/>
          </a:p>
        </p:txBody>
      </p:sp>
    </p:spTree>
    <p:extLst>
      <p:ext uri="{BB962C8B-B14F-4D97-AF65-F5344CB8AC3E}">
        <p14:creationId xmlns:p14="http://schemas.microsoft.com/office/powerpoint/2010/main" val="344756018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06A873A-1441-421D-965A-3926CD398540}"/>
              </a:ext>
            </a:extLst>
          </p:cNvPr>
          <p:cNvSpPr>
            <a:spLocks noGrp="1"/>
          </p:cNvSpPr>
          <p:nvPr>
            <p:ph idx="1"/>
          </p:nvPr>
        </p:nvSpPr>
        <p:spPr>
          <a:xfrm>
            <a:off x="1066800" y="685800"/>
            <a:ext cx="7162800" cy="5410200"/>
          </a:xfrm>
        </p:spPr>
        <p:txBody>
          <a:bodyPr>
            <a:normAutofit fontScale="92500" lnSpcReduction="10000"/>
          </a:bodyPr>
          <a:lstStyle/>
          <a:p>
            <a:r>
              <a:rPr lang="en-US" dirty="0"/>
              <a:t>Military equipment as defined </a:t>
            </a:r>
            <a:r>
              <a:rPr lang="en-US" dirty="0">
                <a:solidFill>
                  <a:srgbClr val="FF0000"/>
                </a:solidFill>
              </a:rPr>
              <a:t>prohibited</a:t>
            </a:r>
          </a:p>
          <a:p>
            <a:pPr lvl="1"/>
            <a:r>
              <a:rPr lang="en-US" dirty="0"/>
              <a:t>If have, return or </a:t>
            </a:r>
            <a:r>
              <a:rPr lang="en-US" dirty="0" smtClean="0"/>
              <a:t>destroy 12/31/2022</a:t>
            </a:r>
            <a:endParaRPr lang="en-US" dirty="0"/>
          </a:p>
          <a:p>
            <a:pPr lvl="1"/>
            <a:r>
              <a:rPr lang="en-US" dirty="0"/>
              <a:t>If have, compile inventory and provide to WASPC</a:t>
            </a:r>
          </a:p>
          <a:p>
            <a:pPr lvl="1"/>
            <a:endParaRPr lang="en-US" dirty="0"/>
          </a:p>
          <a:p>
            <a:r>
              <a:rPr lang="en-US" dirty="0">
                <a:solidFill>
                  <a:srgbClr val="FF0000"/>
                </a:solidFill>
              </a:rPr>
              <a:t>Require</a:t>
            </a:r>
            <a:r>
              <a:rPr lang="en-US" dirty="0"/>
              <a:t> uniformed officers on duty reasonably identifiable by name or other ID’able info</a:t>
            </a:r>
          </a:p>
          <a:p>
            <a:endParaRPr lang="en-US" dirty="0"/>
          </a:p>
          <a:p>
            <a:r>
              <a:rPr lang="en-US" dirty="0"/>
              <a:t>No knock warrants </a:t>
            </a:r>
            <a:r>
              <a:rPr lang="en-US" dirty="0">
                <a:solidFill>
                  <a:srgbClr val="FF0000"/>
                </a:solidFill>
              </a:rPr>
              <a:t>prohibited</a:t>
            </a:r>
            <a:r>
              <a:rPr lang="en-US" dirty="0"/>
              <a:t>   </a:t>
            </a:r>
          </a:p>
          <a:p>
            <a:endParaRPr lang="en-US" dirty="0"/>
          </a:p>
          <a:p>
            <a:r>
              <a:rPr lang="en-US" dirty="0">
                <a:solidFill>
                  <a:srgbClr val="FF0000"/>
                </a:solidFill>
              </a:rPr>
              <a:t>Cannot</a:t>
            </a:r>
            <a:r>
              <a:rPr lang="en-US" dirty="0"/>
              <a:t> fire upon moving vehicle unless necessary against imminent threat of serious physical harm of deadly weapon</a:t>
            </a:r>
          </a:p>
          <a:p>
            <a:pPr lvl="1"/>
            <a:r>
              <a:rPr lang="en-US" dirty="0"/>
              <a:t>vehicle not deadly weapon unless used as such and no reasonable means to avoid are available</a:t>
            </a:r>
            <a:endParaRPr lang="en-US" dirty="0">
              <a:solidFill>
                <a:srgbClr val="FF0000"/>
              </a:solidFill>
            </a:endParaRPr>
          </a:p>
          <a:p>
            <a:endParaRPr lang="en-US" dirty="0"/>
          </a:p>
          <a:p>
            <a:pPr lvl="1"/>
            <a:endParaRPr lang="en-US" dirty="0"/>
          </a:p>
          <a:p>
            <a:pPr lvl="1"/>
            <a:endParaRPr lang="en-US" dirty="0"/>
          </a:p>
        </p:txBody>
      </p:sp>
    </p:spTree>
    <p:extLst>
      <p:ext uri="{BB962C8B-B14F-4D97-AF65-F5344CB8AC3E}">
        <p14:creationId xmlns:p14="http://schemas.microsoft.com/office/powerpoint/2010/main" val="16552589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D1F9988-96A8-465E-9DE2-8E6FB740447D}"/>
              </a:ext>
            </a:extLst>
          </p:cNvPr>
          <p:cNvSpPr>
            <a:spLocks noGrp="1"/>
          </p:cNvSpPr>
          <p:nvPr>
            <p:ph idx="1"/>
          </p:nvPr>
        </p:nvSpPr>
        <p:spPr>
          <a:xfrm>
            <a:off x="1066800" y="609600"/>
            <a:ext cx="7162800" cy="5486400"/>
          </a:xfrm>
        </p:spPr>
        <p:txBody>
          <a:bodyPr>
            <a:normAutofit fontScale="92500" lnSpcReduction="20000"/>
          </a:bodyPr>
          <a:lstStyle/>
          <a:p>
            <a:r>
              <a:rPr lang="en-US" dirty="0"/>
              <a:t>Vehicle pursuits </a:t>
            </a:r>
            <a:r>
              <a:rPr lang="en-US" dirty="0">
                <a:solidFill>
                  <a:srgbClr val="FF0000"/>
                </a:solidFill>
              </a:rPr>
              <a:t>only</a:t>
            </a:r>
          </a:p>
          <a:p>
            <a:pPr lvl="1"/>
            <a:r>
              <a:rPr lang="en-US" dirty="0"/>
              <a:t>PC for violent offense as defined (Class A + 12)</a:t>
            </a:r>
          </a:p>
          <a:p>
            <a:pPr lvl="1"/>
            <a:r>
              <a:rPr lang="en-US" dirty="0"/>
              <a:t>PC for sex offense as defined (felonies)</a:t>
            </a:r>
          </a:p>
          <a:p>
            <a:pPr lvl="1"/>
            <a:r>
              <a:rPr lang="en-US" dirty="0"/>
              <a:t>PC for escape 1, 2, 3 or sexually violent predator escape</a:t>
            </a:r>
          </a:p>
          <a:p>
            <a:pPr lvl="1"/>
            <a:r>
              <a:rPr lang="en-US" dirty="0"/>
              <a:t>Reasonable suspicion of DUI</a:t>
            </a:r>
          </a:p>
          <a:p>
            <a:pPr lvl="1"/>
            <a:endParaRPr lang="en-US" dirty="0"/>
          </a:p>
          <a:p>
            <a:r>
              <a:rPr lang="en-US" dirty="0">
                <a:solidFill>
                  <a:srgbClr val="FF0000"/>
                </a:solidFill>
              </a:rPr>
              <a:t>AND</a:t>
            </a:r>
            <a:r>
              <a:rPr lang="en-US" dirty="0"/>
              <a:t> the pursuit is necessary to ID or apprehend </a:t>
            </a:r>
            <a:r>
              <a:rPr lang="en-US" dirty="0">
                <a:solidFill>
                  <a:srgbClr val="FF0000"/>
                </a:solidFill>
              </a:rPr>
              <a:t>AND</a:t>
            </a:r>
            <a:r>
              <a:rPr lang="en-US" dirty="0"/>
              <a:t> the person poses an imminent threat to the safety of others </a:t>
            </a:r>
            <a:r>
              <a:rPr lang="en-US" dirty="0">
                <a:solidFill>
                  <a:srgbClr val="FF0000"/>
                </a:solidFill>
              </a:rPr>
              <a:t>AND</a:t>
            </a:r>
            <a:r>
              <a:rPr lang="en-US" dirty="0"/>
              <a:t> the safety risks of failing to ID or apprehend is considered greater than the safety risks of the pursuit under the circumstances </a:t>
            </a:r>
            <a:r>
              <a:rPr lang="en-US" dirty="0">
                <a:solidFill>
                  <a:srgbClr val="FF0000"/>
                </a:solidFill>
              </a:rPr>
              <a:t>AND</a:t>
            </a:r>
            <a:r>
              <a:rPr lang="en-US" dirty="0"/>
              <a:t> a supervisor authorized the pursuit and has control of the pursuit</a:t>
            </a:r>
          </a:p>
          <a:p>
            <a:pPr lvl="1"/>
            <a:endParaRPr lang="en-US" dirty="0"/>
          </a:p>
        </p:txBody>
      </p:sp>
    </p:spTree>
    <p:extLst>
      <p:ext uri="{BB962C8B-B14F-4D97-AF65-F5344CB8AC3E}">
        <p14:creationId xmlns:p14="http://schemas.microsoft.com/office/powerpoint/2010/main" val="4260792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58A0C4-B290-4A3E-8910-42D45602BDB5}"/>
              </a:ext>
            </a:extLst>
          </p:cNvPr>
          <p:cNvSpPr>
            <a:spLocks noGrp="1"/>
          </p:cNvSpPr>
          <p:nvPr>
            <p:ph type="title"/>
          </p:nvPr>
        </p:nvSpPr>
        <p:spPr/>
        <p:txBody>
          <a:bodyPr>
            <a:normAutofit/>
          </a:bodyPr>
          <a:lstStyle/>
          <a:p>
            <a:pPr algn="ctr"/>
            <a:r>
              <a:rPr lang="en-US" sz="4000" dirty="0"/>
              <a:t>HB1310 – Use of Force</a:t>
            </a:r>
          </a:p>
        </p:txBody>
      </p:sp>
      <p:sp>
        <p:nvSpPr>
          <p:cNvPr id="3" name="Content Placeholder 2">
            <a:extLst>
              <a:ext uri="{FF2B5EF4-FFF2-40B4-BE49-F238E27FC236}">
                <a16:creationId xmlns:a16="http://schemas.microsoft.com/office/drawing/2014/main" xmlns="" id="{265142BC-CF44-4EF0-91BB-81A3101F0060}"/>
              </a:ext>
            </a:extLst>
          </p:cNvPr>
          <p:cNvSpPr>
            <a:spLocks noGrp="1"/>
          </p:cNvSpPr>
          <p:nvPr>
            <p:ph idx="1"/>
          </p:nvPr>
        </p:nvSpPr>
        <p:spPr/>
        <p:txBody>
          <a:bodyPr/>
          <a:lstStyle/>
          <a:p>
            <a:r>
              <a:rPr lang="en-US" dirty="0"/>
              <a:t>Officer may use physical force when </a:t>
            </a:r>
            <a:r>
              <a:rPr lang="en-US" dirty="0">
                <a:solidFill>
                  <a:srgbClr val="FF0000"/>
                </a:solidFill>
              </a:rPr>
              <a:t>necessary</a:t>
            </a:r>
          </a:p>
          <a:p>
            <a:pPr lvl="1"/>
            <a:r>
              <a:rPr lang="en-US" dirty="0"/>
              <a:t>Protect against </a:t>
            </a:r>
            <a:r>
              <a:rPr lang="en-US" dirty="0">
                <a:highlight>
                  <a:srgbClr val="FFFF00"/>
                </a:highlight>
              </a:rPr>
              <a:t>criminal</a:t>
            </a:r>
            <a:r>
              <a:rPr lang="en-US" dirty="0"/>
              <a:t> conduct + </a:t>
            </a:r>
            <a:r>
              <a:rPr lang="en-US" dirty="0">
                <a:highlight>
                  <a:srgbClr val="FFFF00"/>
                </a:highlight>
              </a:rPr>
              <a:t>PC</a:t>
            </a:r>
            <a:r>
              <a:rPr lang="en-US" dirty="0"/>
              <a:t> to make arrest</a:t>
            </a:r>
          </a:p>
          <a:p>
            <a:pPr lvl="1"/>
            <a:r>
              <a:rPr lang="en-US" dirty="0"/>
              <a:t>Effect an arrest</a:t>
            </a:r>
          </a:p>
          <a:p>
            <a:pPr lvl="1"/>
            <a:r>
              <a:rPr lang="en-US" dirty="0"/>
              <a:t>Prevent an escape as defined RCW 9A.76</a:t>
            </a:r>
          </a:p>
          <a:p>
            <a:pPr lvl="1"/>
            <a:r>
              <a:rPr lang="en-US" dirty="0"/>
              <a:t>Protect against an </a:t>
            </a:r>
            <a:r>
              <a:rPr lang="en-US" dirty="0">
                <a:solidFill>
                  <a:srgbClr val="FF0000"/>
                </a:solidFill>
              </a:rPr>
              <a:t>imminent</a:t>
            </a:r>
            <a:r>
              <a:rPr lang="en-US" dirty="0"/>
              <a:t> threat of bodily injury to anyone</a:t>
            </a:r>
          </a:p>
        </p:txBody>
      </p:sp>
    </p:spTree>
    <p:extLst>
      <p:ext uri="{BB962C8B-B14F-4D97-AF65-F5344CB8AC3E}">
        <p14:creationId xmlns:p14="http://schemas.microsoft.com/office/powerpoint/2010/main" val="237336195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8BA02D99-6473-480C-8A8C-F1DD91D33084}"/>
              </a:ext>
            </a:extLst>
          </p:cNvPr>
          <p:cNvSpPr>
            <a:spLocks noGrp="1"/>
          </p:cNvSpPr>
          <p:nvPr>
            <p:ph idx="1"/>
          </p:nvPr>
        </p:nvSpPr>
        <p:spPr>
          <a:xfrm>
            <a:off x="1066800" y="914400"/>
            <a:ext cx="7162800" cy="5181600"/>
          </a:xfrm>
        </p:spPr>
        <p:txBody>
          <a:bodyPr>
            <a:normAutofit lnSpcReduction="10000"/>
          </a:bodyPr>
          <a:lstStyle/>
          <a:p>
            <a:r>
              <a:rPr lang="en-US" dirty="0"/>
              <a:t>Officer may use deadly force </a:t>
            </a:r>
            <a:r>
              <a:rPr lang="en-US" dirty="0">
                <a:solidFill>
                  <a:srgbClr val="FF0000"/>
                </a:solidFill>
              </a:rPr>
              <a:t>only</a:t>
            </a:r>
            <a:r>
              <a:rPr lang="en-US" dirty="0"/>
              <a:t> when necessary to protect against </a:t>
            </a:r>
            <a:r>
              <a:rPr lang="en-US" dirty="0">
                <a:highlight>
                  <a:srgbClr val="FFFF00"/>
                </a:highlight>
              </a:rPr>
              <a:t>imminent</a:t>
            </a:r>
            <a:r>
              <a:rPr lang="en-US" dirty="0"/>
              <a:t> threat of serious physical injury or death to anyone</a:t>
            </a:r>
          </a:p>
          <a:p>
            <a:pPr lvl="1"/>
            <a:r>
              <a:rPr lang="en-US" dirty="0">
                <a:highlight>
                  <a:srgbClr val="FFFF00"/>
                </a:highlight>
              </a:rPr>
              <a:t>Imminent here</a:t>
            </a:r>
            <a:r>
              <a:rPr lang="en-US" dirty="0"/>
              <a:t> defined as “objectively reasonable… person has present and apparent ability, opportunity, and intent to immediately cause death or serious bodily injury…”</a:t>
            </a:r>
          </a:p>
          <a:p>
            <a:pPr lvl="1"/>
            <a:r>
              <a:rPr lang="en-US" dirty="0">
                <a:highlight>
                  <a:srgbClr val="FFFF00"/>
                </a:highlight>
              </a:rPr>
              <a:t>Necessary here</a:t>
            </a:r>
            <a:r>
              <a:rPr lang="en-US" dirty="0"/>
              <a:t> defined as “… reasonably effective alternative… does not exist, and that the amount of force used was a </a:t>
            </a:r>
            <a:r>
              <a:rPr lang="en-US" dirty="0">
                <a:solidFill>
                  <a:srgbClr val="FF0000"/>
                </a:solidFill>
              </a:rPr>
              <a:t>reasonable and proportional response to the threat posed</a:t>
            </a:r>
            <a:r>
              <a:rPr lang="en-US" dirty="0"/>
              <a:t>…” </a:t>
            </a:r>
          </a:p>
        </p:txBody>
      </p:sp>
    </p:spTree>
    <p:extLst>
      <p:ext uri="{BB962C8B-B14F-4D97-AF65-F5344CB8AC3E}">
        <p14:creationId xmlns:p14="http://schemas.microsoft.com/office/powerpoint/2010/main" val="411128217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3C3C4CA-CF2E-4FA7-9D21-14FFC8429BC8}"/>
              </a:ext>
            </a:extLst>
          </p:cNvPr>
          <p:cNvSpPr>
            <a:spLocks noGrp="1"/>
          </p:cNvSpPr>
          <p:nvPr>
            <p:ph idx="1"/>
          </p:nvPr>
        </p:nvSpPr>
        <p:spPr/>
        <p:txBody>
          <a:bodyPr/>
          <a:lstStyle/>
          <a:p>
            <a:r>
              <a:rPr lang="en-US" dirty="0"/>
              <a:t>Officer may </a:t>
            </a:r>
            <a:r>
              <a:rPr lang="en-US" dirty="0">
                <a:solidFill>
                  <a:srgbClr val="FF4000"/>
                </a:solidFill>
              </a:rPr>
              <a:t>not</a:t>
            </a:r>
            <a:r>
              <a:rPr lang="en-US" dirty="0"/>
              <a:t> use any force tactics prohibited by policy, this chapter, or otherwise by law except to protect his or her life or the life of another person from an imminent threat</a:t>
            </a:r>
          </a:p>
        </p:txBody>
      </p:sp>
    </p:spTree>
    <p:extLst>
      <p:ext uri="{BB962C8B-B14F-4D97-AF65-F5344CB8AC3E}">
        <p14:creationId xmlns:p14="http://schemas.microsoft.com/office/powerpoint/2010/main" val="88997514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02566F7F-8B5D-49DA-98A1-3F0B9717FB26}"/>
              </a:ext>
            </a:extLst>
          </p:cNvPr>
          <p:cNvSpPr>
            <a:spLocks noGrp="1"/>
          </p:cNvSpPr>
          <p:nvPr>
            <p:ph type="title"/>
          </p:nvPr>
        </p:nvSpPr>
        <p:spPr/>
        <p:txBody>
          <a:bodyPr>
            <a:normAutofit/>
          </a:bodyPr>
          <a:lstStyle/>
          <a:p>
            <a:pPr algn="ctr"/>
            <a:r>
              <a:rPr lang="en-US" sz="4000" dirty="0"/>
              <a:t>Reasonable Care</a:t>
            </a:r>
          </a:p>
        </p:txBody>
      </p:sp>
      <p:sp>
        <p:nvSpPr>
          <p:cNvPr id="3" name="Content Placeholder 2">
            <a:extLst>
              <a:ext uri="{FF2B5EF4-FFF2-40B4-BE49-F238E27FC236}">
                <a16:creationId xmlns:a16="http://schemas.microsoft.com/office/drawing/2014/main" xmlns="" id="{BC852517-F6A3-4631-922B-A319F2B5B36C}"/>
              </a:ext>
            </a:extLst>
          </p:cNvPr>
          <p:cNvSpPr>
            <a:spLocks noGrp="1"/>
          </p:cNvSpPr>
          <p:nvPr>
            <p:ph idx="1"/>
          </p:nvPr>
        </p:nvSpPr>
        <p:spPr/>
        <p:txBody>
          <a:bodyPr>
            <a:normAutofit fontScale="92500"/>
          </a:bodyPr>
          <a:lstStyle/>
          <a:p>
            <a:r>
              <a:rPr lang="en-US" dirty="0"/>
              <a:t>Officer </a:t>
            </a:r>
            <a:r>
              <a:rPr lang="en-US" dirty="0">
                <a:solidFill>
                  <a:srgbClr val="FF0000"/>
                </a:solidFill>
              </a:rPr>
              <a:t>shall</a:t>
            </a:r>
            <a:r>
              <a:rPr lang="en-US" dirty="0"/>
              <a:t> use reasonable care in determining or using any physical force and </a:t>
            </a:r>
            <a:r>
              <a:rPr lang="en-US" dirty="0">
                <a:solidFill>
                  <a:srgbClr val="FF0000"/>
                </a:solidFill>
              </a:rPr>
              <a:t>shall</a:t>
            </a:r>
          </a:p>
          <a:p>
            <a:pPr lvl="2"/>
            <a:r>
              <a:rPr lang="en-US" dirty="0"/>
              <a:t>When possible, exhaust available and appropriate de-escalation tactics prior to force</a:t>
            </a:r>
          </a:p>
          <a:p>
            <a:pPr lvl="2"/>
            <a:r>
              <a:rPr lang="en-US" dirty="0"/>
              <a:t>Create distance and reposition as often as needed to maintain benefit of time, distance, cover</a:t>
            </a:r>
          </a:p>
          <a:p>
            <a:pPr lvl="2"/>
            <a:r>
              <a:rPr lang="en-US" dirty="0"/>
              <a:t>One officer talks to avoid competing commands</a:t>
            </a:r>
          </a:p>
          <a:p>
            <a:pPr lvl="2"/>
            <a:r>
              <a:rPr lang="en-US" dirty="0" smtClean="0"/>
              <a:t>Crisis Intervention Team </a:t>
            </a:r>
            <a:r>
              <a:rPr lang="en-US" dirty="0"/>
              <a:t>or mental health professionals</a:t>
            </a:r>
          </a:p>
          <a:p>
            <a:pPr lvl="2"/>
            <a:r>
              <a:rPr lang="en-US" dirty="0"/>
              <a:t>Calling for back-up</a:t>
            </a:r>
          </a:p>
          <a:p>
            <a:pPr lvl="2"/>
            <a:r>
              <a:rPr lang="en-US" dirty="0"/>
              <a:t>Taking as much time as necessary without using force or weapons</a:t>
            </a:r>
          </a:p>
          <a:p>
            <a:pPr lvl="2"/>
            <a:r>
              <a:rPr lang="en-US" dirty="0">
                <a:solidFill>
                  <a:srgbClr val="FF0000"/>
                </a:solidFill>
                <a:highlight>
                  <a:srgbClr val="FFFF00"/>
                </a:highlight>
              </a:rPr>
              <a:t>Leaving the area </a:t>
            </a:r>
            <a:r>
              <a:rPr lang="en-US" dirty="0">
                <a:highlight>
                  <a:srgbClr val="FFFF00"/>
                </a:highlight>
              </a:rPr>
              <a:t>if no threat of imminent harm and no crime has been/being/about to be committed</a:t>
            </a:r>
          </a:p>
        </p:txBody>
      </p:sp>
    </p:spTree>
    <p:extLst>
      <p:ext uri="{BB962C8B-B14F-4D97-AF65-F5344CB8AC3E}">
        <p14:creationId xmlns:p14="http://schemas.microsoft.com/office/powerpoint/2010/main" val="3018022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C5E38EF-5C9B-4B14-AF6C-A38E7FD1F4D8}"/>
              </a:ext>
            </a:extLst>
          </p:cNvPr>
          <p:cNvSpPr>
            <a:spLocks noGrp="1"/>
          </p:cNvSpPr>
          <p:nvPr>
            <p:ph type="title"/>
          </p:nvPr>
        </p:nvSpPr>
        <p:spPr/>
        <p:txBody>
          <a:bodyPr>
            <a:normAutofit/>
          </a:bodyPr>
          <a:lstStyle/>
          <a:p>
            <a:pPr algn="ctr"/>
            <a:r>
              <a:rPr lang="en-US" sz="4000" dirty="0"/>
              <a:t>What and When – BPD</a:t>
            </a:r>
          </a:p>
        </p:txBody>
      </p:sp>
      <p:sp>
        <p:nvSpPr>
          <p:cNvPr id="3" name="Content Placeholder 2">
            <a:extLst>
              <a:ext uri="{FF2B5EF4-FFF2-40B4-BE49-F238E27FC236}">
                <a16:creationId xmlns:a16="http://schemas.microsoft.com/office/drawing/2014/main" xmlns="" id="{45491B15-A0BE-464B-9854-C020E4D5C273}"/>
              </a:ext>
            </a:extLst>
          </p:cNvPr>
          <p:cNvSpPr>
            <a:spLocks noGrp="1"/>
          </p:cNvSpPr>
          <p:nvPr>
            <p:ph idx="1"/>
          </p:nvPr>
        </p:nvSpPr>
        <p:spPr>
          <a:xfrm>
            <a:off x="381000" y="1828800"/>
            <a:ext cx="8229600" cy="4525963"/>
          </a:xfrm>
        </p:spPr>
        <p:txBody>
          <a:bodyPr>
            <a:normAutofit/>
          </a:bodyPr>
          <a:lstStyle/>
          <a:p>
            <a:r>
              <a:rPr lang="en-US" dirty="0"/>
              <a:t>3-phases:  policy, operation, communication</a:t>
            </a:r>
          </a:p>
          <a:p>
            <a:endParaRPr lang="en-US" dirty="0"/>
          </a:p>
          <a:p>
            <a:r>
              <a:rPr lang="en-US" dirty="0" smtClean="0"/>
              <a:t>A </a:t>
            </a:r>
            <a:r>
              <a:rPr lang="en-US" dirty="0"/>
              <a:t>lot of this we already do</a:t>
            </a:r>
          </a:p>
          <a:p>
            <a:endParaRPr lang="en-US" dirty="0"/>
          </a:p>
          <a:p>
            <a:r>
              <a:rPr lang="en-US" dirty="0"/>
              <a:t>Consistent communication is key</a:t>
            </a:r>
          </a:p>
          <a:p>
            <a:endParaRPr lang="en-US" dirty="0"/>
          </a:p>
          <a:p>
            <a:endParaRPr lang="en-US" dirty="0"/>
          </a:p>
        </p:txBody>
      </p:sp>
    </p:spTree>
    <p:extLst>
      <p:ext uri="{BB962C8B-B14F-4D97-AF65-F5344CB8AC3E}">
        <p14:creationId xmlns:p14="http://schemas.microsoft.com/office/powerpoint/2010/main" val="239101566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C6E3080-8FF4-4356-94C3-6593C6A489A2}"/>
              </a:ext>
            </a:extLst>
          </p:cNvPr>
          <p:cNvSpPr>
            <a:spLocks noGrp="1"/>
          </p:cNvSpPr>
          <p:nvPr>
            <p:ph idx="1"/>
          </p:nvPr>
        </p:nvSpPr>
        <p:spPr>
          <a:xfrm>
            <a:off x="1066800" y="914400"/>
            <a:ext cx="7162800" cy="5181600"/>
          </a:xfrm>
        </p:spPr>
        <p:txBody>
          <a:bodyPr>
            <a:normAutofit fontScale="85000" lnSpcReduction="10000"/>
          </a:bodyPr>
          <a:lstStyle/>
          <a:p>
            <a:r>
              <a:rPr lang="en-US" dirty="0">
                <a:solidFill>
                  <a:srgbClr val="FF0000"/>
                </a:solidFill>
              </a:rPr>
              <a:t>AND </a:t>
            </a:r>
            <a:r>
              <a:rPr lang="en-US" dirty="0"/>
              <a:t>use the </a:t>
            </a:r>
            <a:r>
              <a:rPr lang="en-US" dirty="0">
                <a:highlight>
                  <a:srgbClr val="FFFF00"/>
                </a:highlight>
              </a:rPr>
              <a:t>least amount of physical force necessar</a:t>
            </a:r>
            <a:r>
              <a:rPr lang="en-US" dirty="0"/>
              <a:t>y to overcome resistance under the circumstances</a:t>
            </a:r>
          </a:p>
          <a:p>
            <a:pPr lvl="1"/>
            <a:r>
              <a:rPr lang="en-US" dirty="0"/>
              <a:t>Characteristics and conditions of person included</a:t>
            </a:r>
          </a:p>
          <a:p>
            <a:endParaRPr lang="en-US" dirty="0">
              <a:solidFill>
                <a:srgbClr val="FF0000"/>
              </a:solidFill>
            </a:endParaRPr>
          </a:p>
          <a:p>
            <a:r>
              <a:rPr lang="en-US" dirty="0">
                <a:solidFill>
                  <a:srgbClr val="FF0000"/>
                </a:solidFill>
              </a:rPr>
              <a:t>AND</a:t>
            </a:r>
            <a:r>
              <a:rPr lang="en-US" dirty="0"/>
              <a:t> officer </a:t>
            </a:r>
            <a:r>
              <a:rPr lang="en-US" dirty="0">
                <a:solidFill>
                  <a:srgbClr val="FF0000"/>
                </a:solidFill>
              </a:rPr>
              <a:t>shall</a:t>
            </a:r>
            <a:r>
              <a:rPr lang="en-US" dirty="0"/>
              <a:t> terminate the use of physical force as soon as the necessity for such force ends</a:t>
            </a:r>
          </a:p>
          <a:p>
            <a:endParaRPr lang="en-US" dirty="0"/>
          </a:p>
          <a:p>
            <a:r>
              <a:rPr lang="en-US" dirty="0">
                <a:solidFill>
                  <a:srgbClr val="FF4000"/>
                </a:solidFill>
              </a:rPr>
              <a:t>AND</a:t>
            </a:r>
            <a:r>
              <a:rPr lang="en-US" dirty="0"/>
              <a:t> when possible, use available and appropriate less lethal alternatives before using deadly force </a:t>
            </a:r>
          </a:p>
          <a:p>
            <a:endParaRPr lang="en-US" dirty="0"/>
          </a:p>
          <a:p>
            <a:r>
              <a:rPr lang="en-US" dirty="0">
                <a:solidFill>
                  <a:srgbClr val="FF4000"/>
                </a:solidFill>
              </a:rPr>
              <a:t>AND</a:t>
            </a:r>
            <a:r>
              <a:rPr lang="en-US" dirty="0"/>
              <a:t> make less lethal alternatives issued to the officer reasonably available for their use</a:t>
            </a:r>
          </a:p>
        </p:txBody>
      </p:sp>
    </p:spTree>
    <p:extLst>
      <p:ext uri="{BB962C8B-B14F-4D97-AF65-F5344CB8AC3E}">
        <p14:creationId xmlns:p14="http://schemas.microsoft.com/office/powerpoint/2010/main" val="3027165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DF4BCD1F-2A85-4BFE-9469-5E140B48653C}"/>
              </a:ext>
            </a:extLst>
          </p:cNvPr>
          <p:cNvSpPr>
            <a:spLocks noGrp="1"/>
          </p:cNvSpPr>
          <p:nvPr>
            <p:ph idx="1"/>
          </p:nvPr>
        </p:nvSpPr>
        <p:spPr>
          <a:xfrm>
            <a:off x="152400" y="1481329"/>
            <a:ext cx="8915400" cy="3319272"/>
          </a:xfrm>
        </p:spPr>
        <p:txBody>
          <a:bodyPr/>
          <a:lstStyle/>
          <a:p>
            <a:pPr marL="0" indent="0" algn="ctr">
              <a:buNone/>
            </a:pPr>
            <a:r>
              <a:rPr lang="en-US" dirty="0"/>
              <a:t>Section One</a:t>
            </a:r>
          </a:p>
          <a:p>
            <a:pPr marL="0" indent="0" algn="ctr">
              <a:buNone/>
            </a:pPr>
            <a:endParaRPr lang="en-US" dirty="0"/>
          </a:p>
          <a:p>
            <a:pPr marL="0" indent="0" algn="ctr">
              <a:buNone/>
            </a:pPr>
            <a:r>
              <a:rPr lang="en-US" sz="5400" dirty="0" smtClean="0"/>
              <a:t>Transparency </a:t>
            </a:r>
            <a:r>
              <a:rPr lang="en-US" sz="5400" dirty="0"/>
              <a:t>/ Accountability</a:t>
            </a:r>
          </a:p>
        </p:txBody>
      </p:sp>
    </p:spTree>
    <p:extLst>
      <p:ext uri="{BB962C8B-B14F-4D97-AF65-F5344CB8AC3E}">
        <p14:creationId xmlns:p14="http://schemas.microsoft.com/office/powerpoint/2010/main" val="21774977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87E4AD1-2086-4A91-97A3-E50CE212BBDF}"/>
              </a:ext>
            </a:extLst>
          </p:cNvPr>
          <p:cNvSpPr>
            <a:spLocks noGrp="1"/>
          </p:cNvSpPr>
          <p:nvPr>
            <p:ph type="title"/>
          </p:nvPr>
        </p:nvSpPr>
        <p:spPr>
          <a:xfrm>
            <a:off x="914400" y="838200"/>
            <a:ext cx="7486650" cy="762000"/>
          </a:xfrm>
        </p:spPr>
        <p:txBody>
          <a:bodyPr>
            <a:normAutofit fontScale="90000"/>
          </a:bodyPr>
          <a:lstStyle/>
          <a:p>
            <a:pPr algn="ctr"/>
            <a:r>
              <a:rPr lang="en-US" sz="4000" dirty="0"/>
              <a:t>SB5259 – Use of Force Data Collection</a:t>
            </a:r>
          </a:p>
        </p:txBody>
      </p:sp>
      <p:sp>
        <p:nvSpPr>
          <p:cNvPr id="3" name="Content Placeholder 2">
            <a:extLst>
              <a:ext uri="{FF2B5EF4-FFF2-40B4-BE49-F238E27FC236}">
                <a16:creationId xmlns:a16="http://schemas.microsoft.com/office/drawing/2014/main" xmlns="" id="{62A1CC33-C62D-4B40-85EF-9BA85F8C47BE}"/>
              </a:ext>
            </a:extLst>
          </p:cNvPr>
          <p:cNvSpPr>
            <a:spLocks noGrp="1"/>
          </p:cNvSpPr>
          <p:nvPr>
            <p:ph idx="1"/>
          </p:nvPr>
        </p:nvSpPr>
        <p:spPr>
          <a:xfrm>
            <a:off x="533400" y="2057400"/>
            <a:ext cx="8229600" cy="4525963"/>
          </a:xfrm>
        </p:spPr>
        <p:txBody>
          <a:bodyPr>
            <a:normAutofit/>
          </a:bodyPr>
          <a:lstStyle/>
          <a:p>
            <a:r>
              <a:rPr lang="en-US" dirty="0"/>
              <a:t>Goes into effect </a:t>
            </a:r>
            <a:r>
              <a:rPr lang="en-US" dirty="0">
                <a:highlight>
                  <a:srgbClr val="00FF00"/>
                </a:highlight>
              </a:rPr>
              <a:t>07-25-2021</a:t>
            </a:r>
          </a:p>
          <a:p>
            <a:endParaRPr lang="en-US" dirty="0">
              <a:highlight>
                <a:srgbClr val="00FF00"/>
              </a:highlight>
            </a:endParaRPr>
          </a:p>
          <a:p>
            <a:r>
              <a:rPr lang="en-US" dirty="0">
                <a:solidFill>
                  <a:srgbClr val="FF0000"/>
                </a:solidFill>
              </a:rPr>
              <a:t>Requires</a:t>
            </a:r>
            <a:r>
              <a:rPr lang="en-US" dirty="0"/>
              <a:t> agencies to report on UoF:</a:t>
            </a:r>
          </a:p>
          <a:p>
            <a:pPr lvl="1"/>
            <a:r>
              <a:rPr lang="en-US" dirty="0"/>
              <a:t>Fatality, great bodily harm, substantial bodily harm OR</a:t>
            </a:r>
          </a:p>
          <a:p>
            <a:pPr lvl="1"/>
            <a:r>
              <a:rPr lang="en-US" dirty="0"/>
              <a:t>Discharged a firearm, pointed a firearm, chokehold or VNR, TASER, OC, less lethal impact munitions, impact weapon, physically strike, vehicle strike, </a:t>
            </a:r>
            <a:r>
              <a:rPr lang="en-US" dirty="0" smtClean="0"/>
              <a:t>K9 bite. </a:t>
            </a:r>
            <a:endParaRPr lang="en-US" dirty="0"/>
          </a:p>
          <a:p>
            <a:pPr marL="0" indent="0">
              <a:buNone/>
            </a:pPr>
            <a:endParaRPr lang="en-US" dirty="0"/>
          </a:p>
        </p:txBody>
      </p:sp>
    </p:spTree>
    <p:extLst>
      <p:ext uri="{BB962C8B-B14F-4D97-AF65-F5344CB8AC3E}">
        <p14:creationId xmlns:p14="http://schemas.microsoft.com/office/powerpoint/2010/main" val="16967631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F7863228-F24D-4697-9BC0-517400A225BB}"/>
              </a:ext>
            </a:extLst>
          </p:cNvPr>
          <p:cNvSpPr>
            <a:spLocks noGrp="1"/>
          </p:cNvSpPr>
          <p:nvPr>
            <p:ph idx="1"/>
          </p:nvPr>
        </p:nvSpPr>
        <p:spPr>
          <a:xfrm>
            <a:off x="1066800" y="990600"/>
            <a:ext cx="7162800" cy="5105400"/>
          </a:xfrm>
        </p:spPr>
        <p:txBody>
          <a:bodyPr/>
          <a:lstStyle/>
          <a:p>
            <a:r>
              <a:rPr lang="en-US" dirty="0">
                <a:solidFill>
                  <a:srgbClr val="FF0000"/>
                </a:solidFill>
              </a:rPr>
              <a:t>Requires</a:t>
            </a:r>
            <a:r>
              <a:rPr lang="en-US" dirty="0"/>
              <a:t> information related to incident</a:t>
            </a:r>
          </a:p>
          <a:p>
            <a:pPr lvl="1"/>
            <a:r>
              <a:rPr lang="en-US" dirty="0"/>
              <a:t>Date, time, location, type of force, injuries, </a:t>
            </a:r>
            <a:r>
              <a:rPr lang="en-US" dirty="0" smtClean="0"/>
              <a:t>armed/unarmed, </a:t>
            </a:r>
            <a:r>
              <a:rPr lang="en-US" dirty="0"/>
              <a:t>weapon, age, gender, race</a:t>
            </a:r>
            <a:r>
              <a:rPr lang="en-US" dirty="0" smtClean="0"/>
              <a:t>, ethnicity, tribal </a:t>
            </a:r>
            <a:r>
              <a:rPr lang="en-US" dirty="0"/>
              <a:t>affiliation</a:t>
            </a:r>
            <a:r>
              <a:rPr lang="en-US" dirty="0" smtClean="0"/>
              <a:t>, officer name/years of service, reason for the contact, </a:t>
            </a:r>
            <a:r>
              <a:rPr lang="en-US" dirty="0"/>
              <a:t>behavioral/alcohol/drugs, minors present, BWC, etc.</a:t>
            </a:r>
          </a:p>
          <a:p>
            <a:endParaRPr lang="en-US" dirty="0"/>
          </a:p>
          <a:p>
            <a:r>
              <a:rPr lang="en-US" dirty="0">
                <a:solidFill>
                  <a:srgbClr val="FF0000"/>
                </a:solidFill>
              </a:rPr>
              <a:t>Requires</a:t>
            </a:r>
            <a:r>
              <a:rPr lang="en-US" dirty="0"/>
              <a:t> Attorney General to establish/administer a statewide use of force reporting system</a:t>
            </a:r>
          </a:p>
          <a:p>
            <a:endParaRPr lang="en-US" dirty="0"/>
          </a:p>
        </p:txBody>
      </p:sp>
    </p:spTree>
    <p:extLst>
      <p:ext uri="{BB962C8B-B14F-4D97-AF65-F5344CB8AC3E}">
        <p14:creationId xmlns:p14="http://schemas.microsoft.com/office/powerpoint/2010/main" val="134210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6C6A8D6-9FEE-486B-B67C-D3E6D408DD95}"/>
              </a:ext>
            </a:extLst>
          </p:cNvPr>
          <p:cNvSpPr>
            <a:spLocks noGrp="1"/>
          </p:cNvSpPr>
          <p:nvPr>
            <p:ph type="title"/>
          </p:nvPr>
        </p:nvSpPr>
        <p:spPr/>
        <p:txBody>
          <a:bodyPr>
            <a:noAutofit/>
          </a:bodyPr>
          <a:lstStyle/>
          <a:p>
            <a:pPr algn="ctr"/>
            <a:r>
              <a:rPr lang="en-US" sz="3600" dirty="0"/>
              <a:t>HB1140 – Juveniles Access to Attorney</a:t>
            </a:r>
          </a:p>
        </p:txBody>
      </p:sp>
      <p:sp>
        <p:nvSpPr>
          <p:cNvPr id="3" name="Content Placeholder 2">
            <a:extLst>
              <a:ext uri="{FF2B5EF4-FFF2-40B4-BE49-F238E27FC236}">
                <a16:creationId xmlns:a16="http://schemas.microsoft.com/office/drawing/2014/main" xmlns="" id="{EE50C2A3-5D38-4758-B080-6C2064FD6818}"/>
              </a:ext>
            </a:extLst>
          </p:cNvPr>
          <p:cNvSpPr>
            <a:spLocks noGrp="1"/>
          </p:cNvSpPr>
          <p:nvPr>
            <p:ph idx="1"/>
          </p:nvPr>
        </p:nvSpPr>
        <p:spPr>
          <a:xfrm>
            <a:off x="381000" y="2133600"/>
            <a:ext cx="8229600" cy="4525963"/>
          </a:xfrm>
        </p:spPr>
        <p:txBody>
          <a:bodyPr/>
          <a:lstStyle/>
          <a:p>
            <a:r>
              <a:rPr lang="en-US" dirty="0"/>
              <a:t>Goes into effect </a:t>
            </a:r>
            <a:r>
              <a:rPr lang="en-US" dirty="0">
                <a:highlight>
                  <a:srgbClr val="00FFFF"/>
                </a:highlight>
              </a:rPr>
              <a:t>01-01-22</a:t>
            </a:r>
          </a:p>
          <a:p>
            <a:endParaRPr lang="en-US" dirty="0">
              <a:highlight>
                <a:srgbClr val="00FFFF"/>
              </a:highlight>
            </a:endParaRPr>
          </a:p>
          <a:p>
            <a:r>
              <a:rPr lang="en-US" sz="2000" dirty="0">
                <a:solidFill>
                  <a:srgbClr val="FF0000"/>
                </a:solidFill>
              </a:rPr>
              <a:t>Requires</a:t>
            </a:r>
            <a:r>
              <a:rPr lang="en-US" sz="2000" dirty="0"/>
              <a:t> access to an </a:t>
            </a:r>
            <a:r>
              <a:rPr lang="en-US" sz="2000" dirty="0" smtClean="0"/>
              <a:t>attorney, in person or by phone or video, before juvenile waives any constitutional rights if a law enforcement officer: </a:t>
            </a:r>
            <a:endParaRPr lang="en-US" sz="2000" dirty="0"/>
          </a:p>
          <a:p>
            <a:pPr lvl="1"/>
            <a:r>
              <a:rPr lang="en-US" dirty="0"/>
              <a:t>Questioned during custodial interrogation</a:t>
            </a:r>
          </a:p>
          <a:p>
            <a:pPr lvl="1"/>
            <a:r>
              <a:rPr lang="en-US" dirty="0"/>
              <a:t>Detains on PC for criminal activity</a:t>
            </a:r>
          </a:p>
          <a:p>
            <a:pPr lvl="1"/>
            <a:r>
              <a:rPr lang="en-US" dirty="0"/>
              <a:t>Consent to search for property, dwelling or </a:t>
            </a:r>
            <a:r>
              <a:rPr lang="en-US" dirty="0" smtClean="0"/>
              <a:t>vehicle under juvenile’s control </a:t>
            </a:r>
          </a:p>
          <a:p>
            <a:pPr lvl="1"/>
            <a:endParaRPr lang="en-US" dirty="0"/>
          </a:p>
          <a:p>
            <a:pPr lvl="1"/>
            <a:endParaRPr lang="en-US" dirty="0"/>
          </a:p>
        </p:txBody>
      </p:sp>
    </p:spTree>
    <p:extLst>
      <p:ext uri="{BB962C8B-B14F-4D97-AF65-F5344CB8AC3E}">
        <p14:creationId xmlns:p14="http://schemas.microsoft.com/office/powerpoint/2010/main" val="22822616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4E6AAE9-53CA-4131-9CF7-12DF7E156072}"/>
              </a:ext>
            </a:extLst>
          </p:cNvPr>
          <p:cNvSpPr>
            <a:spLocks noGrp="1"/>
          </p:cNvSpPr>
          <p:nvPr>
            <p:ph idx="1"/>
          </p:nvPr>
        </p:nvSpPr>
        <p:spPr>
          <a:xfrm>
            <a:off x="1066800" y="914400"/>
            <a:ext cx="7162800" cy="5181600"/>
          </a:xfrm>
        </p:spPr>
        <p:txBody>
          <a:bodyPr>
            <a:normAutofit/>
          </a:bodyPr>
          <a:lstStyle/>
          <a:p>
            <a:r>
              <a:rPr lang="en-US" dirty="0"/>
              <a:t>Consultation </a:t>
            </a:r>
            <a:r>
              <a:rPr lang="en-US" dirty="0">
                <a:solidFill>
                  <a:srgbClr val="FF0000"/>
                </a:solidFill>
              </a:rPr>
              <a:t>cannot</a:t>
            </a:r>
            <a:r>
              <a:rPr lang="en-US" dirty="0"/>
              <a:t> be waived</a:t>
            </a:r>
          </a:p>
          <a:p>
            <a:endParaRPr lang="en-US" dirty="0"/>
          </a:p>
          <a:p>
            <a:r>
              <a:rPr lang="en-US" dirty="0" smtClean="0"/>
              <a:t>Exception</a:t>
            </a:r>
            <a:r>
              <a:rPr lang="en-US" dirty="0"/>
              <a:t>:  protect life, trafficking</a:t>
            </a:r>
          </a:p>
          <a:p>
            <a:endParaRPr lang="en-US" dirty="0"/>
          </a:p>
          <a:p>
            <a:r>
              <a:rPr lang="en-US" dirty="0">
                <a:solidFill>
                  <a:srgbClr val="FF0000"/>
                </a:solidFill>
              </a:rPr>
              <a:t>Requires</a:t>
            </a:r>
            <a:r>
              <a:rPr lang="en-US" dirty="0"/>
              <a:t> State Office of Public Defense to provide access</a:t>
            </a:r>
          </a:p>
        </p:txBody>
      </p:sp>
    </p:spTree>
    <p:extLst>
      <p:ext uri="{BB962C8B-B14F-4D97-AF65-F5344CB8AC3E}">
        <p14:creationId xmlns:p14="http://schemas.microsoft.com/office/powerpoint/2010/main" val="783479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3215</TotalTime>
  <Words>2253</Words>
  <Application>Microsoft Office PowerPoint</Application>
  <PresentationFormat>On-screen Show (4:3)</PresentationFormat>
  <Paragraphs>251</Paragraphs>
  <Slides>40</Slides>
  <Notes>1</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Concourse</vt:lpstr>
      <vt:lpstr>2021 Legislation  Potential Community Impacts</vt:lpstr>
      <vt:lpstr>The Why</vt:lpstr>
      <vt:lpstr>The How</vt:lpstr>
      <vt:lpstr>What and When – BPD</vt:lpstr>
      <vt:lpstr>PowerPoint Presentation</vt:lpstr>
      <vt:lpstr>SB5259 – Use of Force Data Collection</vt:lpstr>
      <vt:lpstr>PowerPoint Presentation</vt:lpstr>
      <vt:lpstr>HB1140 – Juveniles Access to Attorney</vt:lpstr>
      <vt:lpstr>PowerPoint Presentation</vt:lpstr>
      <vt:lpstr>HB1223 – Electronic Recordation</vt:lpstr>
      <vt:lpstr>PowerPoint Presentation</vt:lpstr>
      <vt:lpstr>Exceptions to requirements for Electronic Recordings </vt:lpstr>
      <vt:lpstr>HB1089 – Compliance Audits</vt:lpstr>
      <vt:lpstr>PowerPoint Presentation</vt:lpstr>
      <vt:lpstr>HB1088 – Impeachment Disclosures</vt:lpstr>
      <vt:lpstr>PowerPoint Presentation</vt:lpstr>
      <vt:lpstr>SB5051 – State Oversight and Accountability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SB5476 – Blake decision</vt:lpstr>
      <vt:lpstr>PowerPoint Presentation</vt:lpstr>
      <vt:lpstr>PowerPoint Presentation</vt:lpstr>
      <vt:lpstr>PowerPoint Presentation</vt:lpstr>
      <vt:lpstr>SB5066 – Duty to Intervene</vt:lpstr>
      <vt:lpstr>HB1054 – Tactics and Equipment</vt:lpstr>
      <vt:lpstr>PowerPoint Presentation</vt:lpstr>
      <vt:lpstr>PowerPoint Presentation</vt:lpstr>
      <vt:lpstr>HB1310 – Use of Force</vt:lpstr>
      <vt:lpstr>PowerPoint Presentation</vt:lpstr>
      <vt:lpstr>PowerPoint Presentation</vt:lpstr>
      <vt:lpstr>Reasonable Care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Bullock</dc:creator>
  <cp:lastModifiedBy>Donnell Tanksley</cp:lastModifiedBy>
  <cp:revision>131</cp:revision>
  <cp:lastPrinted>2021-06-22T18:21:06Z</cp:lastPrinted>
  <dcterms:created xsi:type="dcterms:W3CDTF">2016-06-24T14:43:18Z</dcterms:created>
  <dcterms:modified xsi:type="dcterms:W3CDTF">2021-07-21T17:34:17Z</dcterms:modified>
</cp:coreProperties>
</file>