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667" r:id="rId2"/>
    <p:sldId id="677" r:id="rId3"/>
    <p:sldId id="339" r:id="rId4"/>
    <p:sldId id="322" r:id="rId5"/>
    <p:sldId id="318" r:id="rId6"/>
    <p:sldId id="659" r:id="rId7"/>
    <p:sldId id="319" r:id="rId8"/>
    <p:sldId id="320" r:id="rId9"/>
    <p:sldId id="343" r:id="rId10"/>
    <p:sldId id="678" r:id="rId11"/>
    <p:sldId id="664" r:id="rId12"/>
    <p:sldId id="665" r:id="rId13"/>
    <p:sldId id="662" r:id="rId14"/>
    <p:sldId id="673" r:id="rId15"/>
    <p:sldId id="669" r:id="rId16"/>
    <p:sldId id="682" r:id="rId17"/>
    <p:sldId id="663" r:id="rId18"/>
    <p:sldId id="671" r:id="rId19"/>
    <p:sldId id="276" r:id="rId20"/>
  </p:sldIdLst>
  <p:sldSz cx="10691813" cy="7559675"/>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andara" panose="020E0502030303020204" pitchFamily="34" charset="0"/>
      <p:regular r:id="rId28"/>
      <p:bold r:id="rId29"/>
      <p:italic r:id="rId30"/>
      <p:boldItalic r:id="rId31"/>
    </p:embeddedFont>
    <p:embeddedFont>
      <p:font typeface="PDF-Bitter-Regular" panose="02000503000000000000" pitchFamily="2" charset="0"/>
      <p:regular r:id="rId32"/>
    </p:embeddedFont>
    <p:embeddedFont>
      <p:font typeface="PDF-ZillaSlab-Regular" panose="02000503000000000000" pitchFamily="2" charset="0"/>
      <p:regular r:id="rId33"/>
    </p:embeddedFont>
  </p:embeddedFontLst>
  <p:defaultTextStyle>
    <a:lvl1pPr marL="0" algn="l" defTabSz="361950" rtl="0" eaLnBrk="1" latinLnBrk="0" hangingPunct="1">
      <a:defRPr lang="en-GB" sz="1100" b="0" i="0" u="none" strike="noStrike" kern="2" spc="0">
        <a:solidFill>
          <a:srgbClr val="242531">
            <a:alpha val="100000"/>
          </a:srgbClr>
        </a:solidFill>
        <a:latin typeface="PDF-ZillaSlab-Regular"/>
      </a:defRPr>
    </a:lvl1pPr>
    <a:lvl2pPr marL="457200" algn="l" defTabSz="361950" rtl="0" eaLnBrk="1" latinLnBrk="0" hangingPunct="1">
      <a:defRPr lang="en-GB" sz="1100" b="0" i="0" u="none" strike="noStrike" kern="2" spc="0">
        <a:solidFill>
          <a:srgbClr val="242531">
            <a:alpha val="100000"/>
          </a:srgbClr>
        </a:solidFill>
        <a:latin typeface="PDF-ZillaSlab-Regular"/>
      </a:defRPr>
    </a:lvl2pPr>
    <a:lvl3pPr marL="914400" algn="l" defTabSz="361950" rtl="0" eaLnBrk="1" latinLnBrk="0" hangingPunct="1">
      <a:defRPr lang="en-GB" sz="1100" b="0" i="0" u="none" strike="noStrike" kern="2" spc="0">
        <a:solidFill>
          <a:srgbClr val="242531">
            <a:alpha val="100000"/>
          </a:srgbClr>
        </a:solidFill>
        <a:latin typeface="PDF-ZillaSlab-Regular"/>
      </a:defRPr>
    </a:lvl3pPr>
    <a:lvl4pPr marL="1371600" algn="l" defTabSz="361950" rtl="0" eaLnBrk="1" latinLnBrk="0" hangingPunct="1">
      <a:defRPr lang="en-GB" sz="1100" b="0" i="0" u="none" strike="noStrike" kern="2" spc="0">
        <a:solidFill>
          <a:srgbClr val="242531">
            <a:alpha val="100000"/>
          </a:srgbClr>
        </a:solidFill>
        <a:latin typeface="PDF-ZillaSlab-Regular"/>
      </a:defRPr>
    </a:lvl4pPr>
    <a:lvl5pPr marL="1828800" algn="l" defTabSz="361950" rtl="0" eaLnBrk="1" latinLnBrk="0" hangingPunct="1">
      <a:defRPr lang="en-GB" sz="1100" b="0" i="0" u="none" strike="noStrike" kern="2" spc="0">
        <a:solidFill>
          <a:srgbClr val="242531">
            <a:alpha val="100000"/>
          </a:srgbClr>
        </a:solidFill>
        <a:latin typeface="PDF-ZillaSlab-Regular"/>
      </a:defRPr>
    </a:lvl5pPr>
    <a:lvl6pPr marL="2286000" algn="l" defTabSz="361950" rtl="0" eaLnBrk="1" latinLnBrk="0" hangingPunct="1">
      <a:defRPr lang="en-GB" sz="1100" b="0" i="0" u="none" strike="noStrike" kern="2" spc="0">
        <a:solidFill>
          <a:srgbClr val="242531">
            <a:alpha val="100000"/>
          </a:srgbClr>
        </a:solidFill>
        <a:latin typeface="PDF-ZillaSlab-Regular"/>
      </a:defRPr>
    </a:lvl6pPr>
    <a:lvl7pPr marL="2743200" algn="l" defTabSz="361950" rtl="0" eaLnBrk="1" latinLnBrk="0" hangingPunct="1">
      <a:defRPr lang="en-GB" sz="1100" b="0" i="0" u="none" strike="noStrike" kern="2" spc="0">
        <a:solidFill>
          <a:srgbClr val="242531">
            <a:alpha val="100000"/>
          </a:srgbClr>
        </a:solidFill>
        <a:latin typeface="PDF-ZillaSlab-Regular"/>
      </a:defRPr>
    </a:lvl7pPr>
    <a:lvl8pPr marL="3200400" algn="l" defTabSz="361950" rtl="0" eaLnBrk="1" latinLnBrk="0" hangingPunct="1">
      <a:defRPr lang="en-GB" sz="1100" b="0" i="0" u="none" strike="noStrike" kern="2" spc="0">
        <a:solidFill>
          <a:srgbClr val="242531">
            <a:alpha val="100000"/>
          </a:srgbClr>
        </a:solidFill>
        <a:latin typeface="PDF-ZillaSlab-Regular"/>
      </a:defRPr>
    </a:lvl8pPr>
    <a:lvl9pPr marL="3657600" algn="l" defTabSz="361950" rtl="0" eaLnBrk="1" latinLnBrk="0" hangingPunct="1">
      <a:defRPr lang="en-GB" sz="1100" b="0" i="0" u="none" strike="noStrike" kern="2" spc="0">
        <a:solidFill>
          <a:srgbClr val="242531">
            <a:alpha val="100000"/>
          </a:srgbClr>
        </a:solidFill>
        <a:latin typeface="PDF-ZillaSlab-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14" autoAdjust="0"/>
    <p:restoredTop sz="94661"/>
  </p:normalViewPr>
  <p:slideViewPr>
    <p:cSldViewPr snapToGrid="0">
      <p:cViewPr varScale="1">
        <p:scale>
          <a:sx n="144" d="100"/>
          <a:sy n="144" d="100"/>
        </p:scale>
        <p:origin x="17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804D0-A2EC-924E-AC66-B4E7B4C63EB3}" type="datetimeFigureOut">
              <a:rPr lang="en-US" smtClean="0"/>
              <a:t>1/9/23</a:t>
            </a:fld>
            <a:endParaRPr lang="en-US"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65AC8-B54C-A84C-A700-03E9B19C9BA8}" type="slidenum">
              <a:rPr lang="en-US" smtClean="0"/>
              <a:t>‹#›</a:t>
            </a:fld>
            <a:endParaRPr lang="en-US" dirty="0"/>
          </a:p>
        </p:txBody>
      </p:sp>
    </p:spTree>
    <p:extLst>
      <p:ext uri="{BB962C8B-B14F-4D97-AF65-F5344CB8AC3E}">
        <p14:creationId xmlns:p14="http://schemas.microsoft.com/office/powerpoint/2010/main" val="358256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F47687-D1E1-493A-83CD-16CE54A637B6}" type="slidenum">
              <a:rPr lang="en-US" smtClean="0"/>
              <a:t>6</a:t>
            </a:fld>
            <a:endParaRPr lang="en-US" dirty="0"/>
          </a:p>
        </p:txBody>
      </p:sp>
    </p:spTree>
    <p:extLst>
      <p:ext uri="{BB962C8B-B14F-4D97-AF65-F5344CB8AC3E}">
        <p14:creationId xmlns:p14="http://schemas.microsoft.com/office/powerpoint/2010/main" val="245977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F47687-D1E1-493A-83CD-16CE54A637B6}" type="slidenum">
              <a:rPr lang="en-US" smtClean="0"/>
              <a:t>9</a:t>
            </a:fld>
            <a:endParaRPr lang="en-US" dirty="0"/>
          </a:p>
        </p:txBody>
      </p:sp>
    </p:spTree>
    <p:extLst>
      <p:ext uri="{BB962C8B-B14F-4D97-AF65-F5344CB8AC3E}">
        <p14:creationId xmlns:p14="http://schemas.microsoft.com/office/powerpoint/2010/main" val="4355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501" y="1232282"/>
            <a:ext cx="8019011" cy="2646005"/>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336501" y="3969008"/>
            <a:ext cx="8019011" cy="181440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7F64A1E-0819-41D8-959E-791DA0A9FA34}" type="datetimeFigureOut">
              <a:rPr lang="ru-RU" smtClean="0"/>
              <a:t>09.01.2023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96EB2E0-16B5-46FE-B76A-D95E7EEF67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7F64A1E-0819-41D8-959E-791DA0A9FA34}" type="datetimeFigureOut">
              <a:rPr lang="ru-RU" smtClean="0"/>
              <a:t>09.01.2023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96EB2E0-16B5-46FE-B76A-D95E7EEF67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4790" y="400680"/>
            <a:ext cx="2298783" cy="6403334"/>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727057" y="400680"/>
            <a:ext cx="6778737" cy="64033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7F64A1E-0819-41D8-959E-791DA0A9FA34}" type="datetimeFigureOut">
              <a:rPr lang="ru-RU" smtClean="0"/>
              <a:t>09.01.2023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96EB2E0-16B5-46FE-B76A-D95E7EEF67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7F64A1E-0819-41D8-959E-791DA0A9FA34}" type="datetimeFigureOut">
              <a:rPr lang="ru-RU" smtClean="0"/>
              <a:t>09.01.2023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96EB2E0-16B5-46FE-B76A-D95E7EEF67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7057" y="1890004"/>
            <a:ext cx="9195132" cy="3099606"/>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727057" y="5065211"/>
            <a:ext cx="9195132" cy="166320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64A1E-0819-41D8-959E-791DA0A9FA34}" type="datetimeFigureOut">
              <a:rPr lang="ru-RU" smtClean="0"/>
              <a:t>09.01.2023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96EB2E0-16B5-46FE-B76A-D95E7EEF677A}"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727057" y="2010964"/>
            <a:ext cx="4544106" cy="4793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5410159" y="2010964"/>
            <a:ext cx="4544106" cy="4793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7F64A1E-0819-41D8-959E-791DA0A9FA34}" type="datetimeFigureOut">
              <a:rPr lang="ru-RU" smtClean="0"/>
              <a:t>09.01.2023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E96EB2E0-16B5-46FE-B76A-D95E7EEF67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7057" y="400680"/>
            <a:ext cx="9205824" cy="1459083"/>
          </a:xfrm>
        </p:spPr>
        <p:txBody>
          <a:bodyPr/>
          <a:lstStyle/>
          <a:p>
            <a:r>
              <a:rPr lang="en-US"/>
              <a:t>Click to edit Master title style</a:t>
            </a:r>
            <a:endParaRPr lang="ru-RU"/>
          </a:p>
        </p:txBody>
      </p:sp>
      <p:sp>
        <p:nvSpPr>
          <p:cNvPr id="3" name="Text Placeholder 2"/>
          <p:cNvSpPr>
            <a:spLocks noGrp="1"/>
          </p:cNvSpPr>
          <p:nvPr>
            <p:ph type="body" idx="1"/>
          </p:nvPr>
        </p:nvSpPr>
        <p:spPr>
          <a:xfrm>
            <a:off x="727057" y="1852204"/>
            <a:ext cx="4522722" cy="907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27057" y="2759406"/>
            <a:ext cx="4522722" cy="40597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5410159" y="1852204"/>
            <a:ext cx="4522722" cy="907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410159" y="2759406"/>
            <a:ext cx="4522722" cy="40597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7F64A1E-0819-41D8-959E-791DA0A9FA34}" type="datetimeFigureOut">
              <a:rPr lang="ru-RU" smtClean="0"/>
              <a:t>09.01.2023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E96EB2E0-16B5-46FE-B76A-D95E7EEF677A}"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7F64A1E-0819-41D8-959E-791DA0A9FA34}" type="datetimeFigureOut">
              <a:rPr lang="ru-RU" smtClean="0"/>
              <a:t>09.01.2023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E96EB2E0-16B5-46FE-B76A-D95E7EEF67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64A1E-0819-41D8-959E-791DA0A9FA34}" type="datetimeFigureOut">
              <a:rPr lang="ru-RU" smtClean="0"/>
              <a:t>09.01.2023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E96EB2E0-16B5-46FE-B76A-D95E7EEF67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AEAD-B025-4E0E-A630-C6DF39CC4906}"/>
              </a:ext>
            </a:extLst>
          </p:cNvPr>
          <p:cNvSpPr>
            <a:spLocks noGrp="1"/>
          </p:cNvSpPr>
          <p:nvPr>
            <p:ph type="title"/>
          </p:nvPr>
        </p:nvSpPr>
        <p:spPr>
          <a:xfrm>
            <a:off x="727057" y="498961"/>
            <a:ext cx="3442828" cy="1761483"/>
          </a:xfrm>
        </p:spPr>
        <p:txBody>
          <a:bodyPr anchor="b"/>
          <a:lstStyle>
            <a:lvl1pPr>
              <a:defRPr sz="3200"/>
            </a:lvl1pPr>
          </a:lstStyle>
          <a:p>
            <a:r>
              <a:rPr lang="en-US"/>
              <a:t>Click to edit Master title style</a:t>
            </a:r>
            <a:endParaRPr lang="ru-RU"/>
          </a:p>
        </p:txBody>
      </p:sp>
      <p:sp>
        <p:nvSpPr>
          <p:cNvPr id="3" name="Content Placeholder 2">
            <a:extLst>
              <a:ext uri="{FF2B5EF4-FFF2-40B4-BE49-F238E27FC236}">
                <a16:creationId xmlns:a16="http://schemas.microsoft.com/office/drawing/2014/main" id="{59547B2E-33AE-4555-AF33-259192DDF361}"/>
              </a:ext>
            </a:extLst>
          </p:cNvPr>
          <p:cNvSpPr>
            <a:spLocks noGrp="1"/>
          </p:cNvSpPr>
          <p:nvPr>
            <p:ph idx="1"/>
          </p:nvPr>
        </p:nvSpPr>
        <p:spPr>
          <a:xfrm>
            <a:off x="4544106" y="1088642"/>
            <a:ext cx="5410159" cy="536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a:extLst>
              <a:ext uri="{FF2B5EF4-FFF2-40B4-BE49-F238E27FC236}">
                <a16:creationId xmlns:a16="http://schemas.microsoft.com/office/drawing/2014/main" id="{A7A1332C-4395-43FB-8471-581781160CBD}"/>
              </a:ext>
            </a:extLst>
          </p:cNvPr>
          <p:cNvSpPr>
            <a:spLocks noGrp="1"/>
          </p:cNvSpPr>
          <p:nvPr>
            <p:ph type="body" sz="half" idx="2"/>
          </p:nvPr>
        </p:nvSpPr>
        <p:spPr>
          <a:xfrm>
            <a:off x="727057" y="2268005"/>
            <a:ext cx="3442828" cy="4195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C4C4C0-2660-4B1B-A317-37BF460AAB09}"/>
              </a:ext>
            </a:extLst>
          </p:cNvPr>
          <p:cNvSpPr>
            <a:spLocks noGrp="1"/>
          </p:cNvSpPr>
          <p:nvPr>
            <p:ph type="dt" sz="half" idx="10"/>
          </p:nvPr>
        </p:nvSpPr>
        <p:spPr/>
        <p:txBody>
          <a:bodyPr/>
          <a:lstStyle/>
          <a:p>
            <a:fld id="{37F64A1E-0819-41D8-959E-791DA0A9FA34}" type="datetimeFigureOut">
              <a:rPr lang="ru-RU" smtClean="0"/>
              <a:t>09.01.2023</a:t>
            </a:fld>
            <a:endParaRPr lang="ru-RU" dirty="0"/>
          </a:p>
        </p:txBody>
      </p:sp>
      <p:sp>
        <p:nvSpPr>
          <p:cNvPr id="6" name="Footer Placeholder 5">
            <a:extLst>
              <a:ext uri="{FF2B5EF4-FFF2-40B4-BE49-F238E27FC236}">
                <a16:creationId xmlns:a16="http://schemas.microsoft.com/office/drawing/2014/main" id="{59FBDA29-6F09-4056-9130-F2F1D5556C13}"/>
              </a:ext>
            </a:extLst>
          </p:cNvPr>
          <p:cNvSpPr>
            <a:spLocks noGrp="1"/>
          </p:cNvSpPr>
          <p:nvPr>
            <p:ph type="ftr" sz="quarter" idx="11"/>
          </p:nvPr>
        </p:nvSpPr>
        <p:spPr/>
        <p:txBody>
          <a:bodyPr/>
          <a:lstStyle/>
          <a:p>
            <a:endParaRPr lang="ru-RU" dirty="0"/>
          </a:p>
        </p:txBody>
      </p:sp>
      <p:sp>
        <p:nvSpPr>
          <p:cNvPr id="7" name="Slide Number Placeholder 6">
            <a:extLst>
              <a:ext uri="{FF2B5EF4-FFF2-40B4-BE49-F238E27FC236}">
                <a16:creationId xmlns:a16="http://schemas.microsoft.com/office/drawing/2014/main" id="{015087F2-7A79-4ADE-8840-E827BC4F39F8}"/>
              </a:ext>
            </a:extLst>
          </p:cNvPr>
          <p:cNvSpPr>
            <a:spLocks noGrp="1"/>
          </p:cNvSpPr>
          <p:nvPr>
            <p:ph type="sldNum" sz="quarter" idx="12"/>
          </p:nvPr>
        </p:nvSpPr>
        <p:spPr/>
        <p:txBody>
          <a:bodyPr/>
          <a:lstStyle/>
          <a:p>
            <a:fld id="{E96EB2E0-16B5-46FE-B76A-D95E7EEF677A}" type="slidenum">
              <a:rPr lang="ru-RU" smtClean="0"/>
              <a:t>‹#›</a:t>
            </a:fld>
            <a:endParaRPr lang="ru-RU" dirty="0"/>
          </a:p>
        </p:txBody>
      </p:sp>
    </p:spTree>
    <p:extLst>
      <p:ext uri="{BB962C8B-B14F-4D97-AF65-F5344CB8AC3E}">
        <p14:creationId xmlns:p14="http://schemas.microsoft.com/office/powerpoint/2010/main" val="157609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7057" y="498961"/>
            <a:ext cx="3442828" cy="1761483"/>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4544106" y="1088642"/>
            <a:ext cx="5410159" cy="53676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Text Placeholder 3"/>
          <p:cNvSpPr>
            <a:spLocks noGrp="1"/>
          </p:cNvSpPr>
          <p:nvPr>
            <p:ph type="body" sz="half" idx="2"/>
          </p:nvPr>
        </p:nvSpPr>
        <p:spPr>
          <a:xfrm>
            <a:off x="727057" y="2268005"/>
            <a:ext cx="3442828" cy="4195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64A1E-0819-41D8-959E-791DA0A9FA34}" type="datetimeFigureOut">
              <a:rPr lang="ru-RU" smtClean="0"/>
              <a:t>09.01.2023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E96EB2E0-16B5-46FE-B76A-D95E7EEF677A}"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7749" y="400680"/>
            <a:ext cx="9195132" cy="151200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737749" y="2010964"/>
            <a:ext cx="9195132" cy="47930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737749" y="7000575"/>
            <a:ext cx="2405703" cy="400680"/>
          </a:xfrm>
          <a:prstGeom prst="rect">
            <a:avLst/>
          </a:prstGeom>
        </p:spPr>
        <p:txBody>
          <a:bodyPr vert="horz" lIns="91440" tIns="45720" rIns="91440" bIns="45720" rtlCol="0" anchor="ctr"/>
          <a:lstStyle>
            <a:lvl1pPr algn="l">
              <a:defRPr sz="1200">
                <a:solidFill>
                  <a:schemeClr val="tx1">
                    <a:tint val="75000"/>
                  </a:schemeClr>
                </a:solidFill>
              </a:defRPr>
            </a:lvl1pPr>
          </a:lstStyle>
          <a:p>
            <a:fld id="{37F64A1E-0819-41D8-959E-791DA0A9FA34}" type="datetimeFigureOut">
              <a:rPr lang="ru-RU" smtClean="0"/>
              <a:t>09.01.2023</a:t>
            </a:fld>
            <a:endParaRPr lang="ru-RU" dirty="0"/>
          </a:p>
        </p:txBody>
      </p:sp>
      <p:sp>
        <p:nvSpPr>
          <p:cNvPr id="5" name="Footer Placeholder 4"/>
          <p:cNvSpPr>
            <a:spLocks noGrp="1"/>
          </p:cNvSpPr>
          <p:nvPr>
            <p:ph type="ftr" sz="quarter" idx="3"/>
          </p:nvPr>
        </p:nvSpPr>
        <p:spPr>
          <a:xfrm>
            <a:off x="3539056" y="7000575"/>
            <a:ext cx="3603209" cy="40068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7548562" y="7000575"/>
            <a:ext cx="2405703" cy="400680"/>
          </a:xfrm>
          <a:prstGeom prst="rect">
            <a:avLst/>
          </a:prstGeom>
        </p:spPr>
        <p:txBody>
          <a:bodyPr vert="horz" lIns="91440" tIns="45720" rIns="91440" bIns="45720" rtlCol="0" anchor="ctr"/>
          <a:lstStyle>
            <a:lvl1pPr algn="r">
              <a:defRPr sz="1200">
                <a:solidFill>
                  <a:schemeClr val="tx1">
                    <a:tint val="75000"/>
                  </a:schemeClr>
                </a:solidFill>
              </a:defRPr>
            </a:lvl1pPr>
          </a:lstStyle>
          <a:p>
            <a:fld id="{E96EB2E0-16B5-46FE-B76A-D95E7EEF677A}"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6E73-CDEA-3242-A30C-F4549333585B}"/>
              </a:ext>
            </a:extLst>
          </p:cNvPr>
          <p:cNvSpPr>
            <a:spLocks noGrp="1"/>
          </p:cNvSpPr>
          <p:nvPr>
            <p:ph type="ctrTitle"/>
          </p:nvPr>
        </p:nvSpPr>
        <p:spPr>
          <a:xfrm>
            <a:off x="1103304" y="572001"/>
            <a:ext cx="8019011" cy="1684423"/>
          </a:xfrm>
        </p:spPr>
        <p:txBody>
          <a:bodyPr>
            <a:normAutofit fontScale="90000"/>
          </a:bodyPr>
          <a:lstStyle/>
          <a:p>
            <a:r>
              <a:rPr lang="en-US" b="1" dirty="0"/>
              <a:t>Blaine City Council</a:t>
            </a:r>
            <a:br>
              <a:rPr lang="en-US" b="1" dirty="0"/>
            </a:br>
            <a:r>
              <a:rPr lang="en-US" b="1" dirty="0"/>
              <a:t>TIF - Discussion</a:t>
            </a:r>
          </a:p>
        </p:txBody>
      </p:sp>
      <p:sp>
        <p:nvSpPr>
          <p:cNvPr id="3" name="Subtitle 2">
            <a:extLst>
              <a:ext uri="{FF2B5EF4-FFF2-40B4-BE49-F238E27FC236}">
                <a16:creationId xmlns:a16="http://schemas.microsoft.com/office/drawing/2014/main" id="{65B5BF36-6DEF-D44D-B293-BAF02074A011}"/>
              </a:ext>
            </a:extLst>
          </p:cNvPr>
          <p:cNvSpPr>
            <a:spLocks noGrp="1"/>
          </p:cNvSpPr>
          <p:nvPr>
            <p:ph type="subTitle" idx="1"/>
          </p:nvPr>
        </p:nvSpPr>
        <p:spPr>
          <a:xfrm>
            <a:off x="1057368" y="2120958"/>
            <a:ext cx="8019011" cy="4414596"/>
          </a:xfrm>
        </p:spPr>
        <p:txBody>
          <a:bodyPr>
            <a:normAutofit/>
          </a:bodyPr>
          <a:lstStyle/>
          <a:p>
            <a:pPr algn="l"/>
            <a:endParaRPr lang="en-US" sz="3400" dirty="0"/>
          </a:p>
          <a:p>
            <a:pPr marL="342900" indent="-342900" algn="l">
              <a:buFont typeface="Arial" panose="020B0604020202020204" pitchFamily="34" charset="0"/>
              <a:buChar char="•"/>
            </a:pPr>
            <a:r>
              <a:rPr lang="en-US" sz="3400" dirty="0"/>
              <a:t>BRIEF OVERVIEW OF TIF AND TWO-STEP APPROACH</a:t>
            </a:r>
          </a:p>
          <a:p>
            <a:pPr algn="l"/>
            <a:endParaRPr lang="en-US" sz="3400" dirty="0"/>
          </a:p>
          <a:p>
            <a:pPr marL="342900" indent="-342900" algn="l">
              <a:buFont typeface="Arial" panose="020B0604020202020204" pitchFamily="34" charset="0"/>
              <a:buChar char="•"/>
            </a:pPr>
            <a:r>
              <a:rPr lang="en-US" sz="3400" dirty="0"/>
              <a:t>STEP 1 AND 2 UPDATE</a:t>
            </a:r>
          </a:p>
          <a:p>
            <a:pPr algn="l"/>
            <a:endParaRPr lang="en-US" sz="3400" dirty="0"/>
          </a:p>
          <a:p>
            <a:endParaRPr lang="en-US" dirty="0"/>
          </a:p>
        </p:txBody>
      </p:sp>
      <p:pic>
        <p:nvPicPr>
          <p:cNvPr id="5" name="Picture 4">
            <a:extLst>
              <a:ext uri="{FF2B5EF4-FFF2-40B4-BE49-F238E27FC236}">
                <a16:creationId xmlns:a16="http://schemas.microsoft.com/office/drawing/2014/main" id="{1C4CC632-24E8-0D8B-EA7C-584186576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905" y="5040268"/>
            <a:ext cx="5345907" cy="2475688"/>
          </a:xfrm>
          <a:prstGeom prst="rect">
            <a:avLst/>
          </a:prstGeom>
        </p:spPr>
      </p:pic>
    </p:spTree>
    <p:extLst>
      <p:ext uri="{BB962C8B-B14F-4D97-AF65-F5344CB8AC3E}">
        <p14:creationId xmlns:p14="http://schemas.microsoft.com/office/powerpoint/2010/main" val="417884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0BDA-DBAC-3F45-A73C-61083A205A5A}"/>
              </a:ext>
            </a:extLst>
          </p:cNvPr>
          <p:cNvSpPr>
            <a:spLocks noGrp="1"/>
          </p:cNvSpPr>
          <p:nvPr>
            <p:ph type="title"/>
          </p:nvPr>
        </p:nvSpPr>
        <p:spPr/>
        <p:txBody>
          <a:bodyPr/>
          <a:lstStyle/>
          <a:p>
            <a:r>
              <a:rPr lang="en-US" b="1" dirty="0"/>
              <a:t>Step 1 Strategy</a:t>
            </a:r>
          </a:p>
        </p:txBody>
      </p:sp>
      <p:sp>
        <p:nvSpPr>
          <p:cNvPr id="3" name="Content Placeholder 2">
            <a:extLst>
              <a:ext uri="{FF2B5EF4-FFF2-40B4-BE49-F238E27FC236}">
                <a16:creationId xmlns:a16="http://schemas.microsoft.com/office/drawing/2014/main" id="{B2723135-10FD-3F4A-86D0-A95CAD1CBAFF}"/>
              </a:ext>
            </a:extLst>
          </p:cNvPr>
          <p:cNvSpPr>
            <a:spLocks noGrp="1"/>
          </p:cNvSpPr>
          <p:nvPr>
            <p:ph idx="1"/>
          </p:nvPr>
        </p:nvSpPr>
        <p:spPr/>
        <p:txBody>
          <a:bodyPr/>
          <a:lstStyle/>
          <a:p>
            <a:r>
              <a:rPr lang="en-US" dirty="0"/>
              <a:t>Identify potential TIA.</a:t>
            </a:r>
          </a:p>
          <a:p>
            <a:r>
              <a:rPr lang="en-US" dirty="0"/>
              <a:t>Assess private development scope and timing</a:t>
            </a:r>
          </a:p>
          <a:p>
            <a:r>
              <a:rPr lang="en-US" dirty="0"/>
              <a:t>Project TIF revenues based on expected private development</a:t>
            </a:r>
          </a:p>
          <a:p>
            <a:r>
              <a:rPr lang="en-US" dirty="0"/>
              <a:t>Nexus between needed public improvements and private development – focus on public improvements that are outside of private developments ability to fund.</a:t>
            </a:r>
          </a:p>
          <a:p>
            <a:r>
              <a:rPr lang="en-US" dirty="0"/>
              <a:t>Preferred TIA</a:t>
            </a:r>
          </a:p>
        </p:txBody>
      </p:sp>
    </p:spTree>
    <p:extLst>
      <p:ext uri="{BB962C8B-B14F-4D97-AF65-F5344CB8AC3E}">
        <p14:creationId xmlns:p14="http://schemas.microsoft.com/office/powerpoint/2010/main" val="75721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D22A-F70D-982C-B938-3F0ED02F6D87}"/>
              </a:ext>
            </a:extLst>
          </p:cNvPr>
          <p:cNvSpPr>
            <a:spLocks noGrp="1"/>
          </p:cNvSpPr>
          <p:nvPr>
            <p:ph type="title"/>
          </p:nvPr>
        </p:nvSpPr>
        <p:spPr>
          <a:xfrm>
            <a:off x="377194" y="-154151"/>
            <a:ext cx="7622480" cy="1512003"/>
          </a:xfrm>
        </p:spPr>
        <p:txBody>
          <a:bodyPr/>
          <a:lstStyle/>
          <a:p>
            <a:r>
              <a:rPr lang="en-US" b="1" dirty="0"/>
              <a:t>Tax Increment Area (TIA)</a:t>
            </a:r>
          </a:p>
        </p:txBody>
      </p:sp>
      <p:sp>
        <p:nvSpPr>
          <p:cNvPr id="3" name="Content Placeholder 2">
            <a:extLst>
              <a:ext uri="{FF2B5EF4-FFF2-40B4-BE49-F238E27FC236}">
                <a16:creationId xmlns:a16="http://schemas.microsoft.com/office/drawing/2014/main" id="{97568865-F0D5-0F52-8CCE-590985DE9986}"/>
              </a:ext>
            </a:extLst>
          </p:cNvPr>
          <p:cNvSpPr>
            <a:spLocks noGrp="1"/>
          </p:cNvSpPr>
          <p:nvPr>
            <p:ph idx="1"/>
          </p:nvPr>
        </p:nvSpPr>
        <p:spPr>
          <a:xfrm>
            <a:off x="501325" y="1180946"/>
            <a:ext cx="2871463" cy="1697416"/>
          </a:xfrm>
        </p:spPr>
        <p:txBody>
          <a:bodyPr>
            <a:normAutofit fontScale="92500"/>
          </a:bodyPr>
          <a:lstStyle/>
          <a:p>
            <a:pPr marR="0" algn="just">
              <a:spcBef>
                <a:spcPts val="0"/>
              </a:spcBef>
              <a:spcAft>
                <a:spcPts val="0"/>
              </a:spcAft>
            </a:pPr>
            <a:r>
              <a:rPr lang="en-US" sz="3400" dirty="0">
                <a:effectLst/>
                <a:latin typeface="Calibri" panose="020F0502020204030204" pitchFamily="34" charset="0"/>
                <a:ea typeface="Calibri" panose="020F0502020204030204" pitchFamily="34" charset="0"/>
                <a:cs typeface="Times New Roman" panose="02020603050405020304" pitchFamily="18" charset="0"/>
              </a:rPr>
              <a:t>TIA: 667 Acres</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r>
              <a:rPr lang="en-US" sz="3400" dirty="0">
                <a:effectLst/>
                <a:latin typeface="Calibri" panose="020F0502020204030204" pitchFamily="34" charset="0"/>
                <a:ea typeface="Calibri" panose="020F0502020204030204" pitchFamily="34" charset="0"/>
                <a:cs typeface="Times New Roman" panose="02020603050405020304" pitchFamily="18" charset="0"/>
              </a:rPr>
              <a:t>AV: $31 Million</a:t>
            </a:r>
          </a:p>
          <a:p>
            <a:pPr marR="0" algn="just">
              <a:spcBef>
                <a:spcPts val="0"/>
              </a:spcBef>
              <a:spcAft>
                <a:spcPts val="0"/>
              </a:spcAft>
            </a:pPr>
            <a:endParaRPr lang="en-US" sz="3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D0D7199-9DFD-F4AD-407D-AAB0A2D1DC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053" y="2327765"/>
            <a:ext cx="9851706" cy="3915422"/>
          </a:xfrm>
          <a:prstGeom prst="rect">
            <a:avLst/>
          </a:prstGeom>
        </p:spPr>
      </p:pic>
    </p:spTree>
    <p:extLst>
      <p:ext uri="{BB962C8B-B14F-4D97-AF65-F5344CB8AC3E}">
        <p14:creationId xmlns:p14="http://schemas.microsoft.com/office/powerpoint/2010/main" val="187956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D22A-F70D-982C-B938-3F0ED02F6D87}"/>
              </a:ext>
            </a:extLst>
          </p:cNvPr>
          <p:cNvSpPr>
            <a:spLocks noGrp="1"/>
          </p:cNvSpPr>
          <p:nvPr>
            <p:ph type="title"/>
          </p:nvPr>
        </p:nvSpPr>
        <p:spPr>
          <a:xfrm>
            <a:off x="496615" y="601511"/>
            <a:ext cx="3588498" cy="665645"/>
          </a:xfrm>
        </p:spPr>
        <p:txBody>
          <a:bodyPr>
            <a:normAutofit fontScale="90000"/>
          </a:bodyPr>
          <a:lstStyle/>
          <a:p>
            <a:r>
              <a:rPr lang="en-US" b="1" dirty="0"/>
              <a:t>TIA LEVY: </a:t>
            </a:r>
            <a:br>
              <a:rPr lang="en-US" b="1" dirty="0"/>
            </a:br>
            <a:r>
              <a:rPr lang="en-US" b="1" dirty="0"/>
              <a:t>3.6333</a:t>
            </a:r>
          </a:p>
        </p:txBody>
      </p:sp>
      <p:pic>
        <p:nvPicPr>
          <p:cNvPr id="3" name="Picture 2">
            <a:extLst>
              <a:ext uri="{FF2B5EF4-FFF2-40B4-BE49-F238E27FC236}">
                <a16:creationId xmlns:a16="http://schemas.microsoft.com/office/drawing/2014/main" id="{3FBADA37-AE5D-173A-D6E8-F627D08430A1}"/>
              </a:ext>
            </a:extLst>
          </p:cNvPr>
          <p:cNvPicPr>
            <a:picLocks noChangeAspect="1"/>
          </p:cNvPicPr>
          <p:nvPr/>
        </p:nvPicPr>
        <p:blipFill>
          <a:blip r:embed="rId2"/>
          <a:stretch>
            <a:fillRect/>
          </a:stretch>
        </p:blipFill>
        <p:spPr>
          <a:xfrm>
            <a:off x="3197307" y="0"/>
            <a:ext cx="7368924" cy="7439779"/>
          </a:xfrm>
          <a:prstGeom prst="rect">
            <a:avLst/>
          </a:prstGeom>
        </p:spPr>
      </p:pic>
    </p:spTree>
    <p:extLst>
      <p:ext uri="{BB962C8B-B14F-4D97-AF65-F5344CB8AC3E}">
        <p14:creationId xmlns:p14="http://schemas.microsoft.com/office/powerpoint/2010/main" val="167115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D22A-F70D-982C-B938-3F0ED02F6D87}"/>
              </a:ext>
            </a:extLst>
          </p:cNvPr>
          <p:cNvSpPr>
            <a:spLocks noGrp="1"/>
          </p:cNvSpPr>
          <p:nvPr>
            <p:ph type="title"/>
          </p:nvPr>
        </p:nvSpPr>
        <p:spPr>
          <a:xfrm>
            <a:off x="610784" y="88776"/>
            <a:ext cx="6793193" cy="1512003"/>
          </a:xfrm>
        </p:spPr>
        <p:txBody>
          <a:bodyPr/>
          <a:lstStyle/>
          <a:p>
            <a:r>
              <a:rPr lang="en-US" b="1" dirty="0"/>
              <a:t>Infrastructure Needs - $14M</a:t>
            </a:r>
          </a:p>
        </p:txBody>
      </p:sp>
      <p:pic>
        <p:nvPicPr>
          <p:cNvPr id="5" name="Picture 4">
            <a:extLst>
              <a:ext uri="{FF2B5EF4-FFF2-40B4-BE49-F238E27FC236}">
                <a16:creationId xmlns:a16="http://schemas.microsoft.com/office/drawing/2014/main" id="{A2CE675F-A2B1-54EE-B266-C98E0C537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543" y="1512002"/>
            <a:ext cx="7953307" cy="5869471"/>
          </a:xfrm>
          <a:prstGeom prst="rect">
            <a:avLst/>
          </a:prstGeom>
        </p:spPr>
      </p:pic>
      <p:sp>
        <p:nvSpPr>
          <p:cNvPr id="6" name="TextBox 5">
            <a:extLst>
              <a:ext uri="{FF2B5EF4-FFF2-40B4-BE49-F238E27FC236}">
                <a16:creationId xmlns:a16="http://schemas.microsoft.com/office/drawing/2014/main" id="{6B1A876D-5845-2880-763C-B63FBB202802}"/>
              </a:ext>
            </a:extLst>
          </p:cNvPr>
          <p:cNvSpPr txBox="1"/>
          <p:nvPr/>
        </p:nvSpPr>
        <p:spPr>
          <a:xfrm>
            <a:off x="1615736" y="1111893"/>
            <a:ext cx="4554245" cy="400110"/>
          </a:xfrm>
          <a:prstGeom prst="rect">
            <a:avLst/>
          </a:prstGeom>
          <a:noFill/>
        </p:spPr>
        <p:txBody>
          <a:bodyPr wrap="square" rtlCol="0">
            <a:spAutoFit/>
          </a:bodyPr>
          <a:lstStyle/>
          <a:p>
            <a:r>
              <a:rPr lang="en-US" sz="2000" b="1" dirty="0">
                <a:solidFill>
                  <a:srgbClr val="FF0000"/>
                </a:solidFill>
              </a:rPr>
              <a:t>TIF to Fund Between $6.6M to $14M</a:t>
            </a:r>
          </a:p>
        </p:txBody>
      </p:sp>
    </p:spTree>
    <p:extLst>
      <p:ext uri="{BB962C8B-B14F-4D97-AF65-F5344CB8AC3E}">
        <p14:creationId xmlns:p14="http://schemas.microsoft.com/office/powerpoint/2010/main" val="240113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D22A-F70D-982C-B938-3F0ED02F6D87}"/>
              </a:ext>
            </a:extLst>
          </p:cNvPr>
          <p:cNvSpPr>
            <a:spLocks noGrp="1"/>
          </p:cNvSpPr>
          <p:nvPr>
            <p:ph type="title"/>
          </p:nvPr>
        </p:nvSpPr>
        <p:spPr>
          <a:xfrm>
            <a:off x="333127" y="535804"/>
            <a:ext cx="8873016" cy="665645"/>
          </a:xfrm>
        </p:spPr>
        <p:txBody>
          <a:bodyPr>
            <a:normAutofit fontScale="90000"/>
          </a:bodyPr>
          <a:lstStyle/>
          <a:p>
            <a:r>
              <a:rPr lang="en-US" b="1" dirty="0"/>
              <a:t>Private Development </a:t>
            </a:r>
          </a:p>
        </p:txBody>
      </p:sp>
      <p:sp>
        <p:nvSpPr>
          <p:cNvPr id="3" name="Rectangle 2">
            <a:extLst>
              <a:ext uri="{FF2B5EF4-FFF2-40B4-BE49-F238E27FC236}">
                <a16:creationId xmlns:a16="http://schemas.microsoft.com/office/drawing/2014/main" id="{871E826F-3064-663F-A4E4-F66EBD14A50D}"/>
              </a:ext>
            </a:extLst>
          </p:cNvPr>
          <p:cNvSpPr>
            <a:spLocks noChangeArrowheads="1"/>
          </p:cNvSpPr>
          <p:nvPr/>
        </p:nvSpPr>
        <p:spPr bwMode="auto">
          <a:xfrm>
            <a:off x="4282767" y="535804"/>
            <a:ext cx="11578577" cy="47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370FFAF4-AC04-9050-785B-B3BC08627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603" y="1367530"/>
            <a:ext cx="8664606" cy="5477405"/>
          </a:xfrm>
          <a:prstGeom prst="rect">
            <a:avLst/>
          </a:prstGeom>
        </p:spPr>
      </p:pic>
    </p:spTree>
    <p:extLst>
      <p:ext uri="{BB962C8B-B14F-4D97-AF65-F5344CB8AC3E}">
        <p14:creationId xmlns:p14="http://schemas.microsoft.com/office/powerpoint/2010/main" val="60696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D22A-F70D-982C-B938-3F0ED02F6D87}"/>
              </a:ext>
            </a:extLst>
          </p:cNvPr>
          <p:cNvSpPr>
            <a:spLocks noGrp="1"/>
          </p:cNvSpPr>
          <p:nvPr>
            <p:ph type="title"/>
          </p:nvPr>
        </p:nvSpPr>
        <p:spPr>
          <a:xfrm>
            <a:off x="881706" y="601512"/>
            <a:ext cx="8516757" cy="665645"/>
          </a:xfrm>
        </p:spPr>
        <p:txBody>
          <a:bodyPr>
            <a:normAutofit fontScale="90000"/>
          </a:bodyPr>
          <a:lstStyle/>
          <a:p>
            <a:pPr algn="ctr"/>
            <a:r>
              <a:rPr lang="en-US" b="1" dirty="0"/>
              <a:t>Potential TIF Revenue</a:t>
            </a:r>
          </a:p>
        </p:txBody>
      </p:sp>
      <p:sp>
        <p:nvSpPr>
          <p:cNvPr id="6" name="TextBox 5">
            <a:extLst>
              <a:ext uri="{FF2B5EF4-FFF2-40B4-BE49-F238E27FC236}">
                <a16:creationId xmlns:a16="http://schemas.microsoft.com/office/drawing/2014/main" id="{270DC8D7-A11C-7BBC-2ABF-238C8787717D}"/>
              </a:ext>
            </a:extLst>
          </p:cNvPr>
          <p:cNvSpPr txBox="1"/>
          <p:nvPr/>
        </p:nvSpPr>
        <p:spPr>
          <a:xfrm>
            <a:off x="752101" y="1899821"/>
            <a:ext cx="9466097" cy="4139595"/>
          </a:xfrm>
          <a:prstGeom prst="rect">
            <a:avLst/>
          </a:prstGeom>
          <a:noFill/>
        </p:spPr>
        <p:txBody>
          <a:bodyPr wrap="square" rtlCol="0">
            <a:spAutoFit/>
          </a:bodyPr>
          <a:lstStyle/>
          <a:p>
            <a:pPr marL="0" marR="0" algn="just">
              <a:spcBef>
                <a:spcPts val="0"/>
              </a:spcBef>
              <a:spcAft>
                <a:spcPts val="0"/>
              </a:spcAft>
            </a:pPr>
            <a:r>
              <a:rPr lang="en-US" sz="1800" b="1" u="sng" dirty="0">
                <a:effectLst/>
                <a:latin typeface="Times New Roman" panose="02020603050405020304" pitchFamily="18" charset="0"/>
                <a:ea typeface="Calibri" panose="020F0502020204030204" pitchFamily="34" charset="0"/>
                <a:cs typeface="Arial" panose="020B0604020202020204" pitchFamily="34" charset="0"/>
              </a:rPr>
              <a:t>Baseline:</a:t>
            </a:r>
            <a:r>
              <a:rPr lang="en-US" sz="1800" dirty="0">
                <a:effectLst/>
                <a:latin typeface="Times New Roman" panose="02020603050405020304" pitchFamily="18" charset="0"/>
                <a:ea typeface="Calibri" panose="020F0502020204030204" pitchFamily="34" charset="0"/>
                <a:cs typeface="Arial" panose="020B0604020202020204" pitchFamily="34" charset="0"/>
              </a:rPr>
              <a:t> Reflects the development program shown above and represents the most aggressive scenario for development.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1800" b="1" u="sng" dirty="0">
                <a:effectLst/>
                <a:latin typeface="Times New Roman" panose="02020603050405020304" pitchFamily="18" charset="0"/>
                <a:ea typeface="Calibri" panose="020F0502020204030204" pitchFamily="34" charset="0"/>
                <a:cs typeface="Arial" panose="020B0604020202020204" pitchFamily="34" charset="0"/>
              </a:rPr>
              <a:t>Alternative 1:</a:t>
            </a:r>
            <a:r>
              <a:rPr lang="en-US" sz="1800" dirty="0">
                <a:effectLst/>
                <a:latin typeface="Times New Roman" panose="02020603050405020304" pitchFamily="18" charset="0"/>
                <a:ea typeface="Calibri" panose="020F0502020204030204" pitchFamily="34" charset="0"/>
                <a:cs typeface="Arial" panose="020B0604020202020204" pitchFamily="34" charset="0"/>
              </a:rPr>
              <a:t> Uses the Baseline and makes the following adjustments: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Symbol" pitchFamily="2" charset="2"/>
              <a:buChar char=""/>
            </a:pPr>
            <a:r>
              <a:rPr lang="en-US" sz="1800" dirty="0">
                <a:effectLst/>
                <a:latin typeface="Times New Roman" panose="02020603050405020304" pitchFamily="18" charset="0"/>
                <a:ea typeface="Times New Roman" panose="02020603050405020304" pitchFamily="18" charset="0"/>
              </a:rPr>
              <a:t>Doubles the build-out/years (absorption) on all development.</a:t>
            </a:r>
          </a:p>
          <a:p>
            <a:pPr marL="342900" marR="0" lvl="0" indent="-342900" algn="just">
              <a:spcBef>
                <a:spcPts val="0"/>
              </a:spcBef>
              <a:spcAft>
                <a:spcPts val="0"/>
              </a:spcAft>
              <a:buFont typeface="Symbol" pitchFamily="2" charset="2"/>
              <a:buChar char=""/>
            </a:pPr>
            <a:r>
              <a:rPr lang="en-US" sz="1800" dirty="0">
                <a:effectLst/>
                <a:latin typeface="Times New Roman" panose="02020603050405020304" pitchFamily="18" charset="0"/>
                <a:ea typeface="Times New Roman" panose="02020603050405020304" pitchFamily="18" charset="0"/>
              </a:rPr>
              <a:t>Reduces commercial development by 50 percent.</a:t>
            </a: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1800" b="1" u="sng" dirty="0">
                <a:effectLst/>
                <a:latin typeface="Times New Roman" panose="02020603050405020304" pitchFamily="18" charset="0"/>
                <a:ea typeface="Calibri" panose="020F0502020204030204" pitchFamily="34" charset="0"/>
                <a:cs typeface="Arial" panose="020B0604020202020204" pitchFamily="34" charset="0"/>
              </a:rPr>
              <a:t>Alternative 2:</a:t>
            </a:r>
            <a:r>
              <a:rPr lang="en-US" sz="1800" dirty="0">
                <a:effectLst/>
                <a:latin typeface="Times New Roman" panose="02020603050405020304" pitchFamily="18" charset="0"/>
                <a:ea typeface="Calibri" panose="020F0502020204030204" pitchFamily="34" charset="0"/>
                <a:cs typeface="Arial" panose="020B0604020202020204" pitchFamily="34" charset="0"/>
              </a:rPr>
              <a:t> Uses the Baseline and makes the following adjustments: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Symbol" pitchFamily="2" charset="2"/>
              <a:buChar char=""/>
            </a:pPr>
            <a:r>
              <a:rPr lang="en-US" sz="1800" dirty="0">
                <a:effectLst/>
                <a:latin typeface="Times New Roman" panose="02020603050405020304" pitchFamily="18" charset="0"/>
                <a:ea typeface="Times New Roman" panose="02020603050405020304" pitchFamily="18" charset="0"/>
              </a:rPr>
              <a:t>Reduces all residential development by 25 percent.</a:t>
            </a:r>
          </a:p>
          <a:p>
            <a:pPr marL="342900" marR="0" lvl="0" indent="-342900" algn="just">
              <a:spcBef>
                <a:spcPts val="0"/>
              </a:spcBef>
              <a:spcAft>
                <a:spcPts val="0"/>
              </a:spcAft>
              <a:buFont typeface="Symbol" pitchFamily="2" charset="2"/>
              <a:buChar char=""/>
            </a:pPr>
            <a:r>
              <a:rPr lang="en-US" sz="1800" dirty="0">
                <a:effectLst/>
                <a:latin typeface="Times New Roman" panose="02020603050405020304" pitchFamily="18" charset="0"/>
                <a:ea typeface="Times New Roman" panose="02020603050405020304" pitchFamily="18" charset="0"/>
              </a:rPr>
              <a:t>Starts all development 2-years later.</a:t>
            </a:r>
          </a:p>
          <a:p>
            <a:pPr marL="342900" marR="0" lvl="0" indent="-342900" algn="just">
              <a:spcBef>
                <a:spcPts val="0"/>
              </a:spcBef>
              <a:spcAft>
                <a:spcPts val="0"/>
              </a:spcAft>
              <a:buFont typeface="Symbol" pitchFamily="2" charset="2"/>
              <a:buChar char=""/>
            </a:pPr>
            <a:r>
              <a:rPr lang="en-US" sz="1800" dirty="0">
                <a:effectLst/>
                <a:latin typeface="Times New Roman" panose="02020603050405020304" pitchFamily="18" charset="0"/>
                <a:ea typeface="Times New Roman" panose="02020603050405020304" pitchFamily="18" charset="0"/>
              </a:rPr>
              <a:t>Doubles the build-out/years (absorption) on all development.</a:t>
            </a:r>
          </a:p>
          <a:p>
            <a:pPr marL="342900" marR="0" lvl="0" indent="-342900" algn="just">
              <a:spcBef>
                <a:spcPts val="0"/>
              </a:spcBef>
              <a:spcAft>
                <a:spcPts val="0"/>
              </a:spcAft>
              <a:buFont typeface="Symbol" pitchFamily="2" charset="2"/>
              <a:buChar char=""/>
            </a:pPr>
            <a:r>
              <a:rPr lang="en-US" sz="1800" dirty="0">
                <a:effectLst/>
                <a:latin typeface="Times New Roman" panose="02020603050405020304" pitchFamily="18" charset="0"/>
                <a:ea typeface="Times New Roman" panose="02020603050405020304" pitchFamily="18" charset="0"/>
              </a:rPr>
              <a:t>Reduces commercial development by 75 percent.</a:t>
            </a:r>
          </a:p>
          <a:p>
            <a:endParaRPr lang="en-US" dirty="0"/>
          </a:p>
        </p:txBody>
      </p:sp>
    </p:spTree>
    <p:extLst>
      <p:ext uri="{BB962C8B-B14F-4D97-AF65-F5344CB8AC3E}">
        <p14:creationId xmlns:p14="http://schemas.microsoft.com/office/powerpoint/2010/main" val="366852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D22A-F70D-982C-B938-3F0ED02F6D87}"/>
              </a:ext>
            </a:extLst>
          </p:cNvPr>
          <p:cNvSpPr>
            <a:spLocks noGrp="1"/>
          </p:cNvSpPr>
          <p:nvPr>
            <p:ph type="title"/>
          </p:nvPr>
        </p:nvSpPr>
        <p:spPr>
          <a:xfrm>
            <a:off x="881706" y="601512"/>
            <a:ext cx="8516757" cy="665645"/>
          </a:xfrm>
        </p:spPr>
        <p:txBody>
          <a:bodyPr>
            <a:normAutofit fontScale="90000"/>
          </a:bodyPr>
          <a:lstStyle/>
          <a:p>
            <a:pPr algn="ctr"/>
            <a:r>
              <a:rPr lang="en-US" b="1" dirty="0"/>
              <a:t>Potential TIF Revenue</a:t>
            </a:r>
          </a:p>
        </p:txBody>
      </p:sp>
      <p:pic>
        <p:nvPicPr>
          <p:cNvPr id="4" name="Picture 3">
            <a:extLst>
              <a:ext uri="{FF2B5EF4-FFF2-40B4-BE49-F238E27FC236}">
                <a16:creationId xmlns:a16="http://schemas.microsoft.com/office/drawing/2014/main" id="{8A62D38A-C5F3-55A0-C26A-3E555F6E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706" y="1158789"/>
            <a:ext cx="7772400" cy="3062117"/>
          </a:xfrm>
          <a:prstGeom prst="rect">
            <a:avLst/>
          </a:prstGeom>
        </p:spPr>
      </p:pic>
      <p:pic>
        <p:nvPicPr>
          <p:cNvPr id="7" name="Picture 6">
            <a:extLst>
              <a:ext uri="{FF2B5EF4-FFF2-40B4-BE49-F238E27FC236}">
                <a16:creationId xmlns:a16="http://schemas.microsoft.com/office/drawing/2014/main" id="{2BD9FB60-9F3D-971F-9B1B-0533DA873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706" y="4220906"/>
            <a:ext cx="7772400" cy="3138519"/>
          </a:xfrm>
          <a:prstGeom prst="rect">
            <a:avLst/>
          </a:prstGeom>
        </p:spPr>
      </p:pic>
    </p:spTree>
    <p:extLst>
      <p:ext uri="{BB962C8B-B14F-4D97-AF65-F5344CB8AC3E}">
        <p14:creationId xmlns:p14="http://schemas.microsoft.com/office/powerpoint/2010/main" val="1405669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D22A-F70D-982C-B938-3F0ED02F6D87}"/>
              </a:ext>
            </a:extLst>
          </p:cNvPr>
          <p:cNvSpPr>
            <a:spLocks noGrp="1"/>
          </p:cNvSpPr>
          <p:nvPr>
            <p:ph type="title"/>
          </p:nvPr>
        </p:nvSpPr>
        <p:spPr>
          <a:xfrm>
            <a:off x="737749" y="186925"/>
            <a:ext cx="9195132" cy="1512003"/>
          </a:xfrm>
        </p:spPr>
        <p:txBody>
          <a:bodyPr/>
          <a:lstStyle/>
          <a:p>
            <a:r>
              <a:rPr lang="en-US" b="1" dirty="0"/>
              <a:t>Step 2 Elements</a:t>
            </a:r>
          </a:p>
        </p:txBody>
      </p:sp>
      <p:pic>
        <p:nvPicPr>
          <p:cNvPr id="5" name="Content Placeholder 4">
            <a:extLst>
              <a:ext uri="{FF2B5EF4-FFF2-40B4-BE49-F238E27FC236}">
                <a16:creationId xmlns:a16="http://schemas.microsoft.com/office/drawing/2014/main" id="{E45C2D24-9284-2551-338D-DB83D4AC6F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749" y="1487426"/>
            <a:ext cx="8749231" cy="5695950"/>
          </a:xfrm>
        </p:spPr>
      </p:pic>
    </p:spTree>
    <p:extLst>
      <p:ext uri="{BB962C8B-B14F-4D97-AF65-F5344CB8AC3E}">
        <p14:creationId xmlns:p14="http://schemas.microsoft.com/office/powerpoint/2010/main" val="305596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D22A-F70D-982C-B938-3F0ED02F6D87}"/>
              </a:ext>
            </a:extLst>
          </p:cNvPr>
          <p:cNvSpPr>
            <a:spLocks noGrp="1"/>
          </p:cNvSpPr>
          <p:nvPr>
            <p:ph type="title"/>
          </p:nvPr>
        </p:nvSpPr>
        <p:spPr>
          <a:xfrm>
            <a:off x="737749" y="186925"/>
            <a:ext cx="9195132" cy="1512003"/>
          </a:xfrm>
        </p:spPr>
        <p:txBody>
          <a:bodyPr/>
          <a:lstStyle/>
          <a:p>
            <a:r>
              <a:rPr lang="en-US" b="1" dirty="0"/>
              <a:t>Schedule</a:t>
            </a:r>
          </a:p>
        </p:txBody>
      </p:sp>
      <p:sp>
        <p:nvSpPr>
          <p:cNvPr id="4" name="Content Placeholder 3">
            <a:extLst>
              <a:ext uri="{FF2B5EF4-FFF2-40B4-BE49-F238E27FC236}">
                <a16:creationId xmlns:a16="http://schemas.microsoft.com/office/drawing/2014/main" id="{627CDF2B-B2A2-4890-F9D4-082E3B243B3D}"/>
              </a:ext>
            </a:extLst>
          </p:cNvPr>
          <p:cNvSpPr>
            <a:spLocks noGrp="1"/>
          </p:cNvSpPr>
          <p:nvPr>
            <p:ph idx="1"/>
          </p:nvPr>
        </p:nvSpPr>
        <p:spPr/>
        <p:txBody>
          <a:bodyPr/>
          <a:lstStyle/>
          <a:p>
            <a:r>
              <a:rPr lang="en-US" dirty="0"/>
              <a:t>Draft of Project Analysis: By end of January/First February</a:t>
            </a:r>
          </a:p>
          <a:p>
            <a:r>
              <a:rPr lang="en-US" dirty="0"/>
              <a:t>Final Project Analysis to OST:	By mid-February</a:t>
            </a:r>
          </a:p>
          <a:p>
            <a:r>
              <a:rPr lang="en-US" dirty="0"/>
              <a:t>OST Review: 90 Days (Feb-April)</a:t>
            </a:r>
          </a:p>
          <a:p>
            <a:r>
              <a:rPr lang="en-US" dirty="0"/>
              <a:t>Early Outreach to Taxing Districts: January</a:t>
            </a:r>
          </a:p>
          <a:p>
            <a:r>
              <a:rPr lang="en-US" dirty="0"/>
              <a:t>Draft Ordinance and Study Discussion with Council: February </a:t>
            </a:r>
          </a:p>
          <a:p>
            <a:r>
              <a:rPr lang="en-US" dirty="0"/>
              <a:t>Two Public Briefings: April/May</a:t>
            </a:r>
          </a:p>
          <a:p>
            <a:r>
              <a:rPr lang="en-US" dirty="0"/>
              <a:t>Council Consideration of TIA Ordinance: May</a:t>
            </a:r>
          </a:p>
          <a:p>
            <a:r>
              <a:rPr lang="en-US" dirty="0"/>
              <a:t>TIA Effective: June 1, 2023</a:t>
            </a:r>
          </a:p>
          <a:p>
            <a:endParaRPr lang="en-US" dirty="0"/>
          </a:p>
          <a:p>
            <a:endParaRPr lang="en-US" dirty="0"/>
          </a:p>
          <a:p>
            <a:endParaRPr lang="en-US" dirty="0"/>
          </a:p>
        </p:txBody>
      </p:sp>
    </p:spTree>
    <p:extLst>
      <p:ext uri="{BB962C8B-B14F-4D97-AF65-F5344CB8AC3E}">
        <p14:creationId xmlns:p14="http://schemas.microsoft.com/office/powerpoint/2010/main" val="1328075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1"/>
          <p:cNvGrpSpPr/>
          <p:nvPr/>
        </p:nvGrpSpPr>
        <p:grpSpPr>
          <a:xfrm>
            <a:off x="0" y="0"/>
            <a:ext cx="10692016" cy="7560018"/>
            <a:chOff x="0" y="0"/>
            <a:chExt cx="10692016" cy="7560018"/>
          </a:xfrm>
        </p:grpSpPr>
        <p:sp>
          <p:nvSpPr>
            <p:cNvPr id="152" name="Freeform 152"/>
            <p:cNvSpPr>
              <a:spLocks noChangeArrowheads="1"/>
            </p:cNvSpPr>
            <p:nvPr/>
          </p:nvSpPr>
          <p:spPr bwMode="auto">
            <a:xfrm>
              <a:off x="0" y="0"/>
              <a:ext cx="10692003" cy="7560005"/>
            </a:xfrm>
            <a:custGeom>
              <a:avLst/>
              <a:gdLst/>
              <a:ahLst/>
              <a:cxnLst/>
              <a:rect l="0" t="0" r="r" b="b"/>
              <a:pathLst>
                <a:path w="841891" h="595277">
                  <a:moveTo>
                    <a:pt x="0" y="595277"/>
                  </a:moveTo>
                  <a:lnTo>
                    <a:pt x="841891" y="595277"/>
                  </a:lnTo>
                  <a:lnTo>
                    <a:pt x="841891" y="0"/>
                  </a:lnTo>
                  <a:lnTo>
                    <a:pt x="0" y="0"/>
                  </a:lnTo>
                  <a:lnTo>
                    <a:pt x="0" y="595277"/>
                  </a:lnTo>
                  <a:close/>
                </a:path>
              </a:pathLst>
            </a:custGeom>
            <a:solidFill>
              <a:srgbClr val="CCCCCC"/>
            </a:solidFill>
            <a:ln w="3175"/>
          </p:spPr>
        </p:sp>
      </p:grpSp>
      <p:grpSp>
        <p:nvGrpSpPr>
          <p:cNvPr id="153" name="Group 153"/>
          <p:cNvGrpSpPr/>
          <p:nvPr/>
        </p:nvGrpSpPr>
        <p:grpSpPr>
          <a:xfrm>
            <a:off x="0" y="13"/>
            <a:ext cx="10691990" cy="7560005"/>
            <a:chOff x="0" y="13"/>
            <a:chExt cx="10691990" cy="7560005"/>
          </a:xfrm>
        </p:grpSpPr>
        <p:sp>
          <p:nvSpPr>
            <p:cNvPr id="154" name="Freeform 154"/>
            <p:cNvSpPr>
              <a:spLocks noChangeArrowheads="1"/>
            </p:cNvSpPr>
            <p:nvPr/>
          </p:nvSpPr>
          <p:spPr bwMode="auto">
            <a:xfrm>
              <a:off x="0" y="13"/>
              <a:ext cx="10691978" cy="7560005"/>
            </a:xfrm>
            <a:custGeom>
              <a:avLst/>
              <a:gdLst/>
              <a:ahLst/>
              <a:cxnLst/>
              <a:rect l="0" t="0" r="r" b="b"/>
              <a:pathLst>
                <a:path w="841889" h="595276">
                  <a:moveTo>
                    <a:pt x="0" y="595276"/>
                  </a:moveTo>
                  <a:lnTo>
                    <a:pt x="841889" y="595276"/>
                  </a:lnTo>
                  <a:lnTo>
                    <a:pt x="841889" y="0"/>
                  </a:lnTo>
                  <a:lnTo>
                    <a:pt x="0" y="0"/>
                  </a:lnTo>
                  <a:lnTo>
                    <a:pt x="0" y="595276"/>
                  </a:lnTo>
                  <a:close/>
                </a:path>
              </a:pathLst>
            </a:custGeom>
            <a:solidFill>
              <a:srgbClr val="FFFFFF"/>
            </a:solidFill>
            <a:ln w="3175"/>
          </p:spPr>
        </p:sp>
      </p:grpSp>
      <p:pic>
        <p:nvPicPr>
          <p:cNvPr id="155" name="image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059" y="2453577"/>
            <a:ext cx="4164470" cy="1824050"/>
          </a:xfrm>
          <a:prstGeom prst="rect">
            <a:avLst/>
          </a:prstGeom>
        </p:spPr>
      </p:pic>
      <p:sp>
        <p:nvSpPr>
          <p:cNvPr id="156" name="Text Box 156"/>
          <p:cNvSpPr txBox="1">
            <a:spLocks noChangeArrowheads="1"/>
          </p:cNvSpPr>
          <p:nvPr/>
        </p:nvSpPr>
        <p:spPr bwMode="auto">
          <a:xfrm>
            <a:off x="4540745" y="4277601"/>
            <a:ext cx="2808542" cy="278153"/>
          </a:xfrm>
          <a:prstGeom prst="rect">
            <a:avLst/>
          </a:prstGeom>
        </p:spPr>
        <p:txBody>
          <a:bodyPr wrap="square" lIns="0" tIns="0" rIns="0" bIns="0" rtlCol="0">
            <a:spAutoFit/>
          </a:bodyPr>
          <a:lstStyle/>
          <a:p>
            <a:pPr algn="l">
              <a:lnSpc>
                <a:spcPts val="2145"/>
              </a:lnSpc>
              <a:spcAft>
                <a:spcPts val="0"/>
              </a:spcAft>
            </a:pPr>
            <a:r>
              <a:rPr sz="2103" u="sng" kern="2" dirty="0">
                <a:latin typeface="PDF-Bitter-Regular"/>
              </a:rPr>
              <a:t>www.stoweds.com</a:t>
            </a:r>
          </a:p>
        </p:txBody>
      </p:sp>
    </p:spTree>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A929E5-C61E-432A-A0A0-99E2F970CDDB}"/>
              </a:ext>
            </a:extLst>
          </p:cNvPr>
          <p:cNvSpPr>
            <a:spLocks noGrp="1"/>
          </p:cNvSpPr>
          <p:nvPr>
            <p:ph type="title"/>
          </p:nvPr>
        </p:nvSpPr>
        <p:spPr>
          <a:xfrm>
            <a:off x="616535" y="616882"/>
            <a:ext cx="9089138" cy="722237"/>
          </a:xfrm>
        </p:spPr>
        <p:txBody>
          <a:bodyPr vert="horz" lIns="80189" tIns="40094" rIns="80189" bIns="40094" rtlCol="0" anchor="b">
            <a:normAutofit/>
          </a:bodyPr>
          <a:lstStyle/>
          <a:p>
            <a:r>
              <a:rPr lang="en-US" b="1" dirty="0"/>
              <a:t>Overview of Tax Increment Financing </a:t>
            </a:r>
            <a:endParaRPr lang="en-US" b="1" kern="1200" cap="all" dirty="0">
              <a:latin typeface="+mj-lt"/>
              <a:ea typeface="+mj-ea"/>
              <a:cs typeface="+mj-cs"/>
            </a:endParaRPr>
          </a:p>
        </p:txBody>
      </p:sp>
      <p:sp>
        <p:nvSpPr>
          <p:cNvPr id="4" name="Slide Number Placeholder 3">
            <a:extLst>
              <a:ext uri="{FF2B5EF4-FFF2-40B4-BE49-F238E27FC236}">
                <a16:creationId xmlns:a16="http://schemas.microsoft.com/office/drawing/2014/main" id="{7AAAD377-766B-4E04-9D7C-4BD67F67C4A3}"/>
              </a:ext>
            </a:extLst>
          </p:cNvPr>
          <p:cNvSpPr>
            <a:spLocks noGrp="1"/>
          </p:cNvSpPr>
          <p:nvPr>
            <p:ph type="sldNum" sz="quarter" idx="12"/>
          </p:nvPr>
        </p:nvSpPr>
        <p:spPr>
          <a:xfrm>
            <a:off x="9705673" y="6321695"/>
            <a:ext cx="670181" cy="320198"/>
          </a:xfrm>
        </p:spPr>
        <p:txBody>
          <a:bodyPr vert="horz" lIns="80189" tIns="40094" rIns="80189" bIns="40094" rtlCol="0" anchor="ctr">
            <a:normAutofit/>
          </a:bodyPr>
          <a:lstStyle/>
          <a:p>
            <a:pPr>
              <a:spcAft>
                <a:spcPts val="526"/>
              </a:spcAft>
            </a:pPr>
            <a:fld id="{D57F1E4F-1CFF-5643-939E-217C01CDF565}" type="slidenum">
              <a:rPr lang="en-US" smtClean="0"/>
              <a:pPr>
                <a:spcAft>
                  <a:spcPts val="526"/>
                </a:spcAft>
              </a:pPr>
              <a:t>2</a:t>
            </a:fld>
            <a:endParaRPr lang="en-US" dirty="0"/>
          </a:p>
        </p:txBody>
      </p:sp>
      <p:sp>
        <p:nvSpPr>
          <p:cNvPr id="2" name="TextBox 1">
            <a:extLst>
              <a:ext uri="{FF2B5EF4-FFF2-40B4-BE49-F238E27FC236}">
                <a16:creationId xmlns:a16="http://schemas.microsoft.com/office/drawing/2014/main" id="{75EA90F1-28AA-4860-9D68-3ECAC19C81F7}"/>
              </a:ext>
            </a:extLst>
          </p:cNvPr>
          <p:cNvSpPr txBox="1"/>
          <p:nvPr/>
        </p:nvSpPr>
        <p:spPr>
          <a:xfrm>
            <a:off x="544732" y="2518126"/>
            <a:ext cx="4042801" cy="1855104"/>
          </a:xfrm>
          <a:prstGeom prst="rect">
            <a:avLst/>
          </a:prstGeom>
        </p:spPr>
        <p:txBody>
          <a:bodyPr vert="horz" lIns="80189" tIns="40094" rIns="80189" bIns="40094" rtlCol="0" anchor="ctr">
            <a:normAutofit/>
          </a:bodyPr>
          <a:lstStyle/>
          <a:p>
            <a:pPr>
              <a:spcBef>
                <a:spcPct val="20000"/>
              </a:spcBef>
              <a:spcAft>
                <a:spcPts val="526"/>
              </a:spcAft>
              <a:buClr>
                <a:schemeClr val="accent2"/>
              </a:buClr>
              <a:buSzPct val="92000"/>
            </a:pPr>
            <a:r>
              <a:rPr lang="en-US" sz="1400" b="1" i="1" dirty="0">
                <a:solidFill>
                  <a:srgbClr val="8C0043"/>
                </a:solidFill>
              </a:rPr>
              <a:t>Generally, TIF captures property taxes generated from the increased assessed valuation on the site that results from private development following infrastructure investment.</a:t>
            </a:r>
          </a:p>
          <a:p>
            <a:pPr>
              <a:spcBef>
                <a:spcPct val="20000"/>
              </a:spcBef>
              <a:spcAft>
                <a:spcPts val="526"/>
              </a:spcAft>
              <a:buClr>
                <a:schemeClr val="accent2"/>
              </a:buClr>
              <a:buSzPct val="92000"/>
            </a:pPr>
            <a:r>
              <a:rPr lang="en-US" sz="1400" b="1" i="1" dirty="0">
                <a:solidFill>
                  <a:srgbClr val="8C0043"/>
                </a:solidFill>
              </a:rPr>
              <a:t>Washington State TIF law excludes State property tax and voter approved school levies.</a:t>
            </a:r>
          </a:p>
        </p:txBody>
      </p:sp>
      <p:pic>
        <p:nvPicPr>
          <p:cNvPr id="19" name="Picture 2" descr="What is TIF? | Clarendon Hills IL">
            <a:extLst>
              <a:ext uri="{FF2B5EF4-FFF2-40B4-BE49-F238E27FC236}">
                <a16:creationId xmlns:a16="http://schemas.microsoft.com/office/drawing/2014/main" id="{903778DD-1C97-40B9-98BE-B160B32271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6" t="1302" r="2458" b="3"/>
          <a:stretch/>
        </p:blipFill>
        <p:spPr bwMode="auto">
          <a:xfrm>
            <a:off x="4980082" y="2658860"/>
            <a:ext cx="5202051" cy="3337158"/>
          </a:xfrm>
          <a:prstGeom prst="rect">
            <a:avLst/>
          </a:prstGeom>
          <a:solidFill>
            <a:srgbClr val="FFFFFF"/>
          </a:solidFill>
        </p:spPr>
      </p:pic>
      <p:sp>
        <p:nvSpPr>
          <p:cNvPr id="21" name="Rectangle 5">
            <a:extLst>
              <a:ext uri="{FF2B5EF4-FFF2-40B4-BE49-F238E27FC236}">
                <a16:creationId xmlns:a16="http://schemas.microsoft.com/office/drawing/2014/main" id="{5BF0EE0B-D341-44F5-81BE-39EBED9B804E}"/>
              </a:ext>
            </a:extLst>
          </p:cNvPr>
          <p:cNvSpPr/>
          <p:nvPr/>
        </p:nvSpPr>
        <p:spPr>
          <a:xfrm>
            <a:off x="5411012" y="3342510"/>
            <a:ext cx="2086621" cy="1030720"/>
          </a:xfrm>
          <a:custGeom>
            <a:avLst/>
            <a:gdLst>
              <a:gd name="connsiteX0" fmla="*/ 0 w 2286000"/>
              <a:gd name="connsiteY0" fmla="*/ 0 h 1143000"/>
              <a:gd name="connsiteX1" fmla="*/ 2286000 w 2286000"/>
              <a:gd name="connsiteY1" fmla="*/ 0 h 1143000"/>
              <a:gd name="connsiteX2" fmla="*/ 2286000 w 2286000"/>
              <a:gd name="connsiteY2" fmla="*/ 1143000 h 1143000"/>
              <a:gd name="connsiteX3" fmla="*/ 0 w 2286000"/>
              <a:gd name="connsiteY3" fmla="*/ 1143000 h 1143000"/>
              <a:gd name="connsiteX4" fmla="*/ 0 w 2286000"/>
              <a:gd name="connsiteY4" fmla="*/ 0 h 1143000"/>
              <a:gd name="connsiteX0" fmla="*/ 0 w 2286000"/>
              <a:gd name="connsiteY0" fmla="*/ 0 h 1143000"/>
              <a:gd name="connsiteX1" fmla="*/ 2286000 w 2286000"/>
              <a:gd name="connsiteY1" fmla="*/ 0 h 1143000"/>
              <a:gd name="connsiteX2" fmla="*/ 2286000 w 2286000"/>
              <a:gd name="connsiteY2" fmla="*/ 1143000 h 1143000"/>
              <a:gd name="connsiteX3" fmla="*/ 0 w 2286000"/>
              <a:gd name="connsiteY3" fmla="*/ 1143000 h 1143000"/>
              <a:gd name="connsiteX4" fmla="*/ 0 w 2286000"/>
              <a:gd name="connsiteY4" fmla="*/ 0 h 1143000"/>
              <a:gd name="connsiteX0" fmla="*/ 0 w 2286000"/>
              <a:gd name="connsiteY0" fmla="*/ 0 h 1143000"/>
              <a:gd name="connsiteX1" fmla="*/ 2286000 w 2286000"/>
              <a:gd name="connsiteY1" fmla="*/ 0 h 1143000"/>
              <a:gd name="connsiteX2" fmla="*/ 2043404 w 2286000"/>
              <a:gd name="connsiteY2" fmla="*/ 797768 h 1143000"/>
              <a:gd name="connsiteX3" fmla="*/ 0 w 2286000"/>
              <a:gd name="connsiteY3" fmla="*/ 1143000 h 1143000"/>
              <a:gd name="connsiteX4" fmla="*/ 0 w 2286000"/>
              <a:gd name="connsiteY4" fmla="*/ 0 h 1143000"/>
              <a:gd name="connsiteX0" fmla="*/ 0 w 2286000"/>
              <a:gd name="connsiteY0" fmla="*/ 0 h 1143000"/>
              <a:gd name="connsiteX1" fmla="*/ 2286000 w 2286000"/>
              <a:gd name="connsiteY1" fmla="*/ 0 h 1143000"/>
              <a:gd name="connsiteX2" fmla="*/ 2043404 w 2286000"/>
              <a:gd name="connsiteY2" fmla="*/ 797768 h 1143000"/>
              <a:gd name="connsiteX3" fmla="*/ 0 w 2286000"/>
              <a:gd name="connsiteY3" fmla="*/ 1143000 h 1143000"/>
              <a:gd name="connsiteX4" fmla="*/ 0 w 2286000"/>
              <a:gd name="connsiteY4" fmla="*/ 0 h 1143000"/>
              <a:gd name="connsiteX0" fmla="*/ 0 w 2286000"/>
              <a:gd name="connsiteY0" fmla="*/ 0 h 1143000"/>
              <a:gd name="connsiteX1" fmla="*/ 2286000 w 2286000"/>
              <a:gd name="connsiteY1" fmla="*/ 0 h 1143000"/>
              <a:gd name="connsiteX2" fmla="*/ 2043404 w 2286000"/>
              <a:gd name="connsiteY2" fmla="*/ 797768 h 1143000"/>
              <a:gd name="connsiteX3" fmla="*/ 0 w 2286000"/>
              <a:gd name="connsiteY3" fmla="*/ 1143000 h 1143000"/>
              <a:gd name="connsiteX4" fmla="*/ 0 w 2286000"/>
              <a:gd name="connsiteY4" fmla="*/ 0 h 1143000"/>
              <a:gd name="connsiteX0" fmla="*/ 0 w 2286000"/>
              <a:gd name="connsiteY0" fmla="*/ 0 h 1143000"/>
              <a:gd name="connsiteX1" fmla="*/ 2286000 w 2286000"/>
              <a:gd name="connsiteY1" fmla="*/ 0 h 1143000"/>
              <a:gd name="connsiteX2" fmla="*/ 2043404 w 2286000"/>
              <a:gd name="connsiteY2" fmla="*/ 797768 h 1143000"/>
              <a:gd name="connsiteX3" fmla="*/ 0 w 2286000"/>
              <a:gd name="connsiteY3" fmla="*/ 1143000 h 1143000"/>
              <a:gd name="connsiteX4" fmla="*/ 0 w 22860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1143000">
                <a:moveTo>
                  <a:pt x="0" y="0"/>
                </a:moveTo>
                <a:lnTo>
                  <a:pt x="2286000" y="0"/>
                </a:lnTo>
                <a:cubicBezTo>
                  <a:pt x="2205135" y="265923"/>
                  <a:pt x="2385526" y="139959"/>
                  <a:pt x="2043404" y="797768"/>
                </a:cubicBezTo>
                <a:cubicBezTo>
                  <a:pt x="1073019" y="1332721"/>
                  <a:pt x="681135" y="1027923"/>
                  <a:pt x="0" y="1143000"/>
                </a:cubicBezTo>
                <a:lnTo>
                  <a:pt x="0" y="0"/>
                </a:lnTo>
                <a:close/>
              </a:path>
            </a:pathLst>
          </a:custGeom>
          <a:solidFill>
            <a:srgbClr val="BAB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5" dirty="0">
              <a:solidFill>
                <a:prstClr val="white"/>
              </a:solidFill>
              <a:latin typeface="Candara" panose="020E0502030303020204"/>
            </a:endParaRPr>
          </a:p>
        </p:txBody>
      </p:sp>
      <p:sp>
        <p:nvSpPr>
          <p:cNvPr id="20" name="TextBox 19">
            <a:extLst>
              <a:ext uri="{FF2B5EF4-FFF2-40B4-BE49-F238E27FC236}">
                <a16:creationId xmlns:a16="http://schemas.microsoft.com/office/drawing/2014/main" id="{9E8387AB-A05B-4FD1-B732-38EE9BF10359}"/>
              </a:ext>
            </a:extLst>
          </p:cNvPr>
          <p:cNvSpPr txBox="1"/>
          <p:nvPr/>
        </p:nvSpPr>
        <p:spPr>
          <a:xfrm>
            <a:off x="592299" y="4677950"/>
            <a:ext cx="3126019" cy="1158330"/>
          </a:xfrm>
          <a:prstGeom prst="accentCallout3">
            <a:avLst>
              <a:gd name="adj1" fmla="val 51761"/>
              <a:gd name="adj2" fmla="val 100432"/>
              <a:gd name="adj3" fmla="val 52861"/>
              <a:gd name="adj4" fmla="val 117237"/>
              <a:gd name="adj5" fmla="val -32044"/>
              <a:gd name="adj6" fmla="val 117237"/>
              <a:gd name="adj7" fmla="val -36687"/>
              <a:gd name="adj8" fmla="val 210478"/>
            </a:avLst>
          </a:prstGeom>
          <a:solidFill>
            <a:srgbClr val="E3F2ED"/>
          </a:solidFill>
          <a:ln w="19050">
            <a:solidFill>
              <a:schemeClr val="accent2">
                <a:lumMod val="75000"/>
              </a:schemeClr>
            </a:solidFill>
            <a:tailEnd type="stealth" w="lg" len="med"/>
          </a:ln>
          <a:effectLst>
            <a:outerShdw blurRad="50800" dist="38100" dir="2700000" algn="tl" rotWithShape="0">
              <a:prstClr val="black">
                <a:alpha val="40000"/>
              </a:prstClr>
            </a:outerShdw>
          </a:effectLst>
        </p:spPr>
        <p:txBody>
          <a:bodyPr wrap="square" rtlCol="0">
            <a:spAutoFit/>
          </a:bodyPr>
          <a:lstStyle/>
          <a:p>
            <a:pPr>
              <a:spcBef>
                <a:spcPts val="526"/>
              </a:spcBef>
              <a:spcAft>
                <a:spcPts val="526"/>
              </a:spcAft>
            </a:pPr>
            <a:r>
              <a:rPr lang="en-US" sz="1052" dirty="0">
                <a:solidFill>
                  <a:prstClr val="black"/>
                </a:solidFill>
                <a:latin typeface="Candara" panose="020E0502030303020204"/>
              </a:rPr>
              <a:t>Revenues from </a:t>
            </a:r>
            <a:r>
              <a:rPr lang="en-US" sz="1052" b="1" dirty="0">
                <a:solidFill>
                  <a:prstClr val="black"/>
                </a:solidFill>
                <a:latin typeface="Candara" panose="020E0502030303020204"/>
              </a:rPr>
              <a:t>REGULAR</a:t>
            </a:r>
            <a:r>
              <a:rPr lang="en-US" sz="1052" dirty="0">
                <a:solidFill>
                  <a:prstClr val="black"/>
                </a:solidFill>
                <a:latin typeface="Candara" panose="020E0502030303020204"/>
              </a:rPr>
              <a:t> property taxes assessed against the </a:t>
            </a:r>
            <a:r>
              <a:rPr lang="en-US" sz="1052" b="1" dirty="0">
                <a:solidFill>
                  <a:prstClr val="black"/>
                </a:solidFill>
                <a:latin typeface="Candara" panose="020E0502030303020204"/>
              </a:rPr>
              <a:t>Increment Value </a:t>
            </a:r>
            <a:r>
              <a:rPr lang="en-US" sz="1052" dirty="0">
                <a:solidFill>
                  <a:prstClr val="black"/>
                </a:solidFill>
                <a:latin typeface="Candara" panose="020E0502030303020204"/>
              </a:rPr>
              <a:t>only, are captured:</a:t>
            </a:r>
          </a:p>
          <a:p>
            <a:pPr marL="150362" indent="-150362">
              <a:spcBef>
                <a:spcPts val="526"/>
              </a:spcBef>
              <a:spcAft>
                <a:spcPts val="526"/>
              </a:spcAft>
              <a:buFont typeface="Wingdings" panose="05000000000000000000" pitchFamily="2" charset="2"/>
              <a:buChar char="ü"/>
            </a:pPr>
            <a:r>
              <a:rPr lang="en-US" sz="1052" dirty="0">
                <a:solidFill>
                  <a:prstClr val="black"/>
                </a:solidFill>
                <a:latin typeface="Candara" panose="020E0502030303020204"/>
              </a:rPr>
              <a:t>To pay “</a:t>
            </a:r>
            <a:r>
              <a:rPr lang="en-US" sz="1052" b="1" dirty="0">
                <a:solidFill>
                  <a:prstClr val="black"/>
                </a:solidFill>
                <a:latin typeface="Candara" panose="020E0502030303020204"/>
              </a:rPr>
              <a:t>public improvement costs</a:t>
            </a:r>
            <a:r>
              <a:rPr lang="en-US" sz="1052" dirty="0">
                <a:solidFill>
                  <a:prstClr val="black"/>
                </a:solidFill>
                <a:latin typeface="Candara" panose="020E0502030303020204"/>
              </a:rPr>
              <a:t>” </a:t>
            </a:r>
          </a:p>
          <a:p>
            <a:pPr marL="150362" indent="-150362">
              <a:spcBef>
                <a:spcPts val="526"/>
              </a:spcBef>
              <a:spcAft>
                <a:spcPts val="526"/>
              </a:spcAft>
              <a:buFont typeface="Wingdings" panose="05000000000000000000" pitchFamily="2" charset="2"/>
              <a:buChar char="ü"/>
            </a:pPr>
            <a:r>
              <a:rPr lang="en-US" sz="1052" dirty="0">
                <a:solidFill>
                  <a:prstClr val="black"/>
                </a:solidFill>
                <a:latin typeface="Candara" panose="020E0502030303020204"/>
              </a:rPr>
              <a:t>To </a:t>
            </a:r>
            <a:r>
              <a:rPr lang="en-US" sz="1052" b="1" dirty="0">
                <a:solidFill>
                  <a:prstClr val="black"/>
                </a:solidFill>
                <a:latin typeface="Candara" panose="020E0502030303020204"/>
              </a:rPr>
              <a:t>repay</a:t>
            </a:r>
            <a:r>
              <a:rPr lang="en-US" sz="1052" dirty="0">
                <a:solidFill>
                  <a:prstClr val="black"/>
                </a:solidFill>
                <a:latin typeface="Candara" panose="020E0502030303020204"/>
              </a:rPr>
              <a:t> </a:t>
            </a:r>
            <a:r>
              <a:rPr lang="en-US" sz="1052" b="1" dirty="0">
                <a:solidFill>
                  <a:prstClr val="black"/>
                </a:solidFill>
                <a:latin typeface="Candara" panose="020E0502030303020204"/>
              </a:rPr>
              <a:t>bonds</a:t>
            </a:r>
            <a:r>
              <a:rPr lang="en-US" sz="1052" dirty="0">
                <a:solidFill>
                  <a:prstClr val="black"/>
                </a:solidFill>
                <a:latin typeface="Candara" panose="020E0502030303020204"/>
              </a:rPr>
              <a:t> issued for “public improvements”</a:t>
            </a:r>
          </a:p>
        </p:txBody>
      </p:sp>
      <p:cxnSp>
        <p:nvCxnSpPr>
          <p:cNvPr id="22" name="Straight Connector 21">
            <a:extLst>
              <a:ext uri="{FF2B5EF4-FFF2-40B4-BE49-F238E27FC236}">
                <a16:creationId xmlns:a16="http://schemas.microsoft.com/office/drawing/2014/main" id="{9AD74172-D58E-40DE-B36F-EF5C3B0D91A7}"/>
              </a:ext>
            </a:extLst>
          </p:cNvPr>
          <p:cNvCxnSpPr>
            <a:cxnSpLocks/>
          </p:cNvCxnSpPr>
          <p:nvPr/>
        </p:nvCxnSpPr>
        <p:spPr>
          <a:xfrm>
            <a:off x="5403375" y="5739112"/>
            <a:ext cx="735062" cy="0"/>
          </a:xfrm>
          <a:prstGeom prst="line">
            <a:avLst/>
          </a:prstGeom>
          <a:ln>
            <a:headEnd type="diamond" w="lg" len="med"/>
          </a:ln>
        </p:spPr>
        <p:style>
          <a:lnRef idx="3">
            <a:schemeClr val="accent5"/>
          </a:lnRef>
          <a:fillRef idx="0">
            <a:schemeClr val="accent5"/>
          </a:fillRef>
          <a:effectRef idx="2">
            <a:schemeClr val="accent5"/>
          </a:effectRef>
          <a:fontRef idx="minor">
            <a:schemeClr val="tx1"/>
          </a:fontRef>
        </p:style>
      </p:cxnSp>
      <p:cxnSp>
        <p:nvCxnSpPr>
          <p:cNvPr id="23" name="Straight Connector 22">
            <a:extLst>
              <a:ext uri="{FF2B5EF4-FFF2-40B4-BE49-F238E27FC236}">
                <a16:creationId xmlns:a16="http://schemas.microsoft.com/office/drawing/2014/main" id="{9864750D-7FD6-47F8-BB6C-08B9B1B59644}"/>
              </a:ext>
            </a:extLst>
          </p:cNvPr>
          <p:cNvCxnSpPr>
            <a:cxnSpLocks/>
          </p:cNvCxnSpPr>
          <p:nvPr/>
        </p:nvCxnSpPr>
        <p:spPr>
          <a:xfrm flipH="1">
            <a:off x="8143152" y="5726838"/>
            <a:ext cx="668238" cy="0"/>
          </a:xfrm>
          <a:prstGeom prst="line">
            <a:avLst/>
          </a:prstGeom>
          <a:ln>
            <a:headEnd type="diamond" w="lg" len="med"/>
          </a:ln>
        </p:spPr>
        <p:style>
          <a:lnRef idx="3">
            <a:schemeClr val="accent5"/>
          </a:lnRef>
          <a:fillRef idx="0">
            <a:schemeClr val="accent5"/>
          </a:fillRef>
          <a:effectRef idx="2">
            <a:schemeClr val="accent5"/>
          </a:effectRef>
          <a:fontRef idx="minor">
            <a:schemeClr val="tx1"/>
          </a:fontRef>
        </p:style>
      </p:cxnSp>
      <p:sp>
        <p:nvSpPr>
          <p:cNvPr id="3" name="Rectangle 2">
            <a:extLst>
              <a:ext uri="{FF2B5EF4-FFF2-40B4-BE49-F238E27FC236}">
                <a16:creationId xmlns:a16="http://schemas.microsoft.com/office/drawing/2014/main" id="{47CE1BDB-43B2-E1A3-5871-1959BDFEA2BD}"/>
              </a:ext>
            </a:extLst>
          </p:cNvPr>
          <p:cNvSpPr/>
          <p:nvPr/>
        </p:nvSpPr>
        <p:spPr>
          <a:xfrm>
            <a:off x="592299" y="2163240"/>
            <a:ext cx="809324" cy="362279"/>
          </a:xfrm>
          <a:prstGeom prst="rect">
            <a:avLst/>
          </a:prstGeom>
        </p:spPr>
        <p:txBody>
          <a:bodyPr wrap="none">
            <a:spAutoFit/>
          </a:bodyPr>
          <a:lstStyle/>
          <a:p>
            <a:r>
              <a:rPr lang="en-US" sz="1754" b="1" dirty="0">
                <a:solidFill>
                  <a:srgbClr val="8C0043"/>
                </a:solidFill>
              </a:rPr>
              <a:t>Model</a:t>
            </a:r>
            <a:r>
              <a:rPr lang="en-US" sz="965" b="1" dirty="0">
                <a:solidFill>
                  <a:srgbClr val="8C0043"/>
                </a:solidFill>
              </a:rPr>
              <a:t> </a:t>
            </a:r>
            <a:endParaRPr lang="en-US" sz="965" b="1" dirty="0"/>
          </a:p>
        </p:txBody>
      </p:sp>
    </p:spTree>
    <p:extLst>
      <p:ext uri="{BB962C8B-B14F-4D97-AF65-F5344CB8AC3E}">
        <p14:creationId xmlns:p14="http://schemas.microsoft.com/office/powerpoint/2010/main" val="203509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A929E5-C61E-432A-A0A0-99E2F970CDDB}"/>
              </a:ext>
            </a:extLst>
          </p:cNvPr>
          <p:cNvSpPr>
            <a:spLocks noGrp="1"/>
          </p:cNvSpPr>
          <p:nvPr>
            <p:ph type="title"/>
          </p:nvPr>
        </p:nvSpPr>
        <p:spPr>
          <a:xfrm>
            <a:off x="533915" y="487535"/>
            <a:ext cx="9089138" cy="1399772"/>
          </a:xfrm>
        </p:spPr>
        <p:txBody>
          <a:bodyPr/>
          <a:lstStyle/>
          <a:p>
            <a:r>
              <a:rPr lang="en-US" b="1" dirty="0"/>
              <a:t>Overview of Tax Increment Financing</a:t>
            </a:r>
          </a:p>
        </p:txBody>
      </p:sp>
      <p:sp>
        <p:nvSpPr>
          <p:cNvPr id="4" name="Slide Number Placeholder 3">
            <a:extLst>
              <a:ext uri="{FF2B5EF4-FFF2-40B4-BE49-F238E27FC236}">
                <a16:creationId xmlns:a16="http://schemas.microsoft.com/office/drawing/2014/main" id="{7AAAD377-766B-4E04-9D7C-4BD67F67C4A3}"/>
              </a:ext>
            </a:extLst>
          </p:cNvPr>
          <p:cNvSpPr>
            <a:spLocks noGrp="1"/>
          </p:cNvSpPr>
          <p:nvPr>
            <p:ph type="sldNum" sz="quarter" idx="12"/>
          </p:nvPr>
        </p:nvSpPr>
        <p:spPr>
          <a:xfrm>
            <a:off x="9638299" y="6268212"/>
            <a:ext cx="670181" cy="320198"/>
          </a:xfrm>
        </p:spPr>
        <p:txBody>
          <a:bodyPr anchor="ctr">
            <a:normAutofit/>
          </a:bodyPr>
          <a:lstStyle/>
          <a:p>
            <a:pPr>
              <a:spcAft>
                <a:spcPts val="526"/>
              </a:spcAft>
            </a:pPr>
            <a:fld id="{D57F1E4F-1CFF-5643-939E-217C01CDF565}" type="slidenum">
              <a:rPr lang="en-US" smtClean="0"/>
              <a:pPr>
                <a:spcAft>
                  <a:spcPts val="526"/>
                </a:spcAft>
              </a:pPr>
              <a:t>3</a:t>
            </a:fld>
            <a:endParaRPr lang="en-US" dirty="0"/>
          </a:p>
        </p:txBody>
      </p:sp>
      <p:sp>
        <p:nvSpPr>
          <p:cNvPr id="19" name="TextBox 18">
            <a:extLst>
              <a:ext uri="{FF2B5EF4-FFF2-40B4-BE49-F238E27FC236}">
                <a16:creationId xmlns:a16="http://schemas.microsoft.com/office/drawing/2014/main" id="{C93A3309-915B-BB4A-8462-88977E09EE61}"/>
              </a:ext>
            </a:extLst>
          </p:cNvPr>
          <p:cNvSpPr txBox="1"/>
          <p:nvPr/>
        </p:nvSpPr>
        <p:spPr>
          <a:xfrm>
            <a:off x="533915" y="1887307"/>
            <a:ext cx="9623983" cy="4379532"/>
          </a:xfrm>
          <a:prstGeom prst="rect">
            <a:avLst/>
          </a:prstGeom>
          <a:noFill/>
        </p:spPr>
        <p:txBody>
          <a:bodyPr wrap="square" rtlCol="0">
            <a:spAutoFit/>
          </a:bodyPr>
          <a:lstStyle/>
          <a:p>
            <a:r>
              <a:rPr lang="en-US" sz="2105" b="1" dirty="0">
                <a:solidFill>
                  <a:srgbClr val="8C0043"/>
                </a:solidFill>
              </a:rPr>
              <a:t>SUMMARY </a:t>
            </a:r>
          </a:p>
          <a:p>
            <a:endParaRPr lang="en-US" sz="1754" b="1" dirty="0">
              <a:latin typeface="+mn-lt"/>
            </a:endParaRPr>
          </a:p>
          <a:p>
            <a:pPr marL="250603" indent="-250603">
              <a:buFont typeface="Arial" panose="020B0604020202020204" pitchFamily="34" charset="0"/>
              <a:buChar char="•"/>
            </a:pPr>
            <a:r>
              <a:rPr lang="en-US" sz="2400" dirty="0">
                <a:latin typeface="+mn-lt"/>
              </a:rPr>
              <a:t>Available to cities, counties, and ports.</a:t>
            </a:r>
          </a:p>
          <a:p>
            <a:pPr marL="250603" indent="-250603">
              <a:buFont typeface="Arial" panose="020B0604020202020204" pitchFamily="34" charset="0"/>
              <a:buChar char="•"/>
            </a:pPr>
            <a:r>
              <a:rPr lang="en-US" sz="2400" dirty="0">
                <a:latin typeface="+mn-lt"/>
              </a:rPr>
              <a:t>Powerful economic development tool.</a:t>
            </a:r>
          </a:p>
          <a:p>
            <a:pPr marL="250603" indent="-250603">
              <a:buFont typeface="Arial" panose="020B0604020202020204" pitchFamily="34" charset="0"/>
              <a:buChar char="•"/>
            </a:pPr>
            <a:r>
              <a:rPr lang="en-US" sz="2400" dirty="0">
                <a:latin typeface="+mn-lt"/>
              </a:rPr>
              <a:t>Designed for specific project/site – Not build infrastructure and hope/wait for development. </a:t>
            </a:r>
          </a:p>
          <a:p>
            <a:pPr marL="250603" indent="-250603">
              <a:buFont typeface="Arial" panose="020B0604020202020204" pitchFamily="34" charset="0"/>
              <a:buChar char="•"/>
            </a:pPr>
            <a:r>
              <a:rPr lang="en-US" sz="2400" dirty="0">
                <a:latin typeface="+mn-lt"/>
              </a:rPr>
              <a:t>Projects will not occur “but for” the public investment in infrastructure – </a:t>
            </a:r>
            <a:r>
              <a:rPr lang="en-US" sz="2400" dirty="0">
                <a:solidFill>
                  <a:schemeClr val="tx1"/>
                </a:solidFill>
                <a:latin typeface="+mn-lt"/>
              </a:rPr>
              <a:t>“But-For” Requirement</a:t>
            </a:r>
          </a:p>
          <a:p>
            <a:pPr marL="250603" indent="-250603">
              <a:buFont typeface="Arial" panose="020B0604020202020204" pitchFamily="34" charset="0"/>
              <a:buChar char="•"/>
            </a:pPr>
            <a:r>
              <a:rPr lang="en-US" sz="2400" dirty="0">
                <a:latin typeface="+mn-lt"/>
              </a:rPr>
              <a:t>Results in creation of new assessed value, public benefits, construction of desired development and short/long-term jobs.</a:t>
            </a:r>
          </a:p>
          <a:p>
            <a:pPr marL="250603" indent="-250603">
              <a:buFont typeface="Arial" panose="020B0604020202020204" pitchFamily="34" charset="0"/>
              <a:buChar char="•"/>
            </a:pPr>
            <a:r>
              <a:rPr lang="en-US" sz="2400" dirty="0">
                <a:latin typeface="+mn-lt"/>
              </a:rPr>
              <a:t>Taxes from the development fund the public infrastructure needed by the development; no impact on individual property owners. </a:t>
            </a:r>
          </a:p>
        </p:txBody>
      </p:sp>
    </p:spTree>
    <p:extLst>
      <p:ext uri="{BB962C8B-B14F-4D97-AF65-F5344CB8AC3E}">
        <p14:creationId xmlns:p14="http://schemas.microsoft.com/office/powerpoint/2010/main" val="26677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E043-B94B-4398-9A8C-46538BE911B5}"/>
              </a:ext>
            </a:extLst>
          </p:cNvPr>
          <p:cNvSpPr>
            <a:spLocks noGrp="1"/>
          </p:cNvSpPr>
          <p:nvPr>
            <p:ph type="title"/>
          </p:nvPr>
        </p:nvSpPr>
        <p:spPr>
          <a:xfrm>
            <a:off x="540631" y="649582"/>
            <a:ext cx="9089138" cy="967748"/>
          </a:xfrm>
        </p:spPr>
        <p:txBody>
          <a:bodyPr>
            <a:normAutofit/>
          </a:bodyPr>
          <a:lstStyle/>
          <a:p>
            <a:r>
              <a:rPr lang="en-US" b="1" dirty="0"/>
              <a:t>Overview of Tax Increment Financing</a:t>
            </a:r>
          </a:p>
        </p:txBody>
      </p:sp>
      <p:sp>
        <p:nvSpPr>
          <p:cNvPr id="3" name="Content Placeholder 2">
            <a:extLst>
              <a:ext uri="{FF2B5EF4-FFF2-40B4-BE49-F238E27FC236}">
                <a16:creationId xmlns:a16="http://schemas.microsoft.com/office/drawing/2014/main" id="{86C2AA99-1361-4A64-8616-126940E67492}"/>
              </a:ext>
            </a:extLst>
          </p:cNvPr>
          <p:cNvSpPr>
            <a:spLocks noGrp="1"/>
          </p:cNvSpPr>
          <p:nvPr>
            <p:ph idx="1"/>
          </p:nvPr>
        </p:nvSpPr>
        <p:spPr>
          <a:xfrm>
            <a:off x="509679" y="2275104"/>
            <a:ext cx="9672455" cy="4325014"/>
          </a:xfrm>
        </p:spPr>
        <p:txBody>
          <a:bodyPr numCol="2">
            <a:normAutofit fontScale="32500" lnSpcReduction="20000"/>
          </a:bodyPr>
          <a:lstStyle/>
          <a:p>
            <a:pPr marL="0" indent="0">
              <a:lnSpc>
                <a:spcPct val="120000"/>
              </a:lnSpc>
              <a:spcBef>
                <a:spcPts val="0"/>
              </a:spcBef>
              <a:buNone/>
            </a:pPr>
            <a:endParaRPr lang="en-US" sz="4824" b="1" dirty="0">
              <a:cs typeface="Arial" panose="020B0604020202020204" pitchFamily="34" charset="0"/>
            </a:endParaRPr>
          </a:p>
          <a:p>
            <a:pPr marL="0" indent="0">
              <a:lnSpc>
                <a:spcPct val="120000"/>
              </a:lnSpc>
              <a:spcBef>
                <a:spcPts val="0"/>
              </a:spcBef>
              <a:buNone/>
            </a:pPr>
            <a:r>
              <a:rPr lang="en-US" sz="4824" b="1" dirty="0">
                <a:cs typeface="Arial" panose="020B0604020202020204" pitchFamily="34" charset="0"/>
              </a:rPr>
              <a:t>Eligible Infrastructure improvements owned</a:t>
            </a:r>
          </a:p>
          <a:p>
            <a:pPr marL="0" indent="0">
              <a:lnSpc>
                <a:spcPct val="120000"/>
              </a:lnSpc>
              <a:spcBef>
                <a:spcPts val="0"/>
              </a:spcBef>
              <a:buNone/>
            </a:pPr>
            <a:r>
              <a:rPr lang="en-US" sz="4824" b="1" dirty="0">
                <a:cs typeface="Arial" panose="020B0604020202020204" pitchFamily="34" charset="0"/>
              </a:rPr>
              <a:t>by a local government within or outside of and serving the increment area that include:</a:t>
            </a:r>
          </a:p>
          <a:p>
            <a:pPr marL="0" indent="0">
              <a:lnSpc>
                <a:spcPct val="120000"/>
              </a:lnSpc>
              <a:spcBef>
                <a:spcPts val="0"/>
              </a:spcBef>
              <a:buNone/>
            </a:pPr>
            <a:endParaRPr lang="en-US" sz="4824" b="1" dirty="0">
              <a:cs typeface="Arial" panose="020B0604020202020204" pitchFamily="34" charset="0"/>
            </a:endParaRPr>
          </a:p>
          <a:p>
            <a:pPr>
              <a:lnSpc>
                <a:spcPct val="120000"/>
              </a:lnSpc>
              <a:spcBef>
                <a:spcPts val="0"/>
              </a:spcBef>
              <a:buFont typeface="Wingdings" panose="05000000000000000000" pitchFamily="2" charset="2"/>
              <a:buChar char="§"/>
            </a:pPr>
            <a:r>
              <a:rPr lang="en-US" sz="4824" dirty="0">
                <a:cs typeface="Arial" panose="020B0604020202020204" pitchFamily="34" charset="0"/>
              </a:rPr>
              <a:t>Street and Road Construction;</a:t>
            </a:r>
          </a:p>
          <a:p>
            <a:pPr>
              <a:lnSpc>
                <a:spcPct val="120000"/>
              </a:lnSpc>
              <a:spcBef>
                <a:spcPts val="0"/>
              </a:spcBef>
              <a:buFont typeface="Wingdings" panose="05000000000000000000" pitchFamily="2" charset="2"/>
              <a:buChar char="§"/>
            </a:pPr>
            <a:r>
              <a:rPr lang="en-US" sz="4824" dirty="0">
                <a:cs typeface="Arial" panose="020B0604020202020204" pitchFamily="34" charset="0"/>
              </a:rPr>
              <a:t>Water and Sewer System Construction And Improvements;</a:t>
            </a:r>
          </a:p>
          <a:p>
            <a:pPr>
              <a:lnSpc>
                <a:spcPct val="120000"/>
              </a:lnSpc>
              <a:spcBef>
                <a:spcPts val="0"/>
              </a:spcBef>
              <a:buFont typeface="Wingdings" panose="05000000000000000000" pitchFamily="2" charset="2"/>
              <a:buChar char="§"/>
            </a:pPr>
            <a:r>
              <a:rPr lang="en-US" sz="4824" dirty="0">
                <a:cs typeface="Arial" panose="020B0604020202020204" pitchFamily="34" charset="0"/>
              </a:rPr>
              <a:t>Sidewalks and Other Non-motorized Transportation Improvements and Streetlights;</a:t>
            </a:r>
          </a:p>
          <a:p>
            <a:pPr>
              <a:lnSpc>
                <a:spcPct val="120000"/>
              </a:lnSpc>
              <a:spcBef>
                <a:spcPts val="0"/>
              </a:spcBef>
              <a:buFont typeface="Wingdings" panose="05000000000000000000" pitchFamily="2" charset="2"/>
              <a:buChar char="§"/>
            </a:pPr>
            <a:r>
              <a:rPr lang="en-US" sz="4824" dirty="0">
                <a:cs typeface="Arial" panose="020B0604020202020204" pitchFamily="34" charset="0"/>
              </a:rPr>
              <a:t>Parking, Terminal, and Dock Facilities;</a:t>
            </a:r>
          </a:p>
          <a:p>
            <a:pPr>
              <a:lnSpc>
                <a:spcPct val="120000"/>
              </a:lnSpc>
              <a:spcBef>
                <a:spcPts val="0"/>
              </a:spcBef>
              <a:buFont typeface="Wingdings" panose="05000000000000000000" pitchFamily="2" charset="2"/>
              <a:buChar char="§"/>
            </a:pPr>
            <a:r>
              <a:rPr lang="en-US" sz="4824" dirty="0">
                <a:cs typeface="Arial" panose="020B0604020202020204" pitchFamily="34" charset="0"/>
              </a:rPr>
              <a:t>Park and Ride Facilities or Other Transit Facilities;</a:t>
            </a:r>
          </a:p>
          <a:p>
            <a:pPr>
              <a:lnSpc>
                <a:spcPct val="120000"/>
              </a:lnSpc>
              <a:spcBef>
                <a:spcPts val="0"/>
              </a:spcBef>
              <a:buFont typeface="Wingdings" panose="05000000000000000000" pitchFamily="2" charset="2"/>
              <a:buChar char="§"/>
            </a:pPr>
            <a:r>
              <a:rPr lang="en-US" sz="4824" dirty="0">
                <a:cs typeface="Arial" panose="020B0604020202020204" pitchFamily="34" charset="0"/>
              </a:rPr>
              <a:t>Park and Community Facilities and Recreational Areas;</a:t>
            </a:r>
          </a:p>
          <a:p>
            <a:pPr>
              <a:lnSpc>
                <a:spcPct val="120000"/>
              </a:lnSpc>
              <a:spcBef>
                <a:spcPts val="0"/>
              </a:spcBef>
              <a:buFont typeface="Wingdings" panose="05000000000000000000" pitchFamily="2" charset="2"/>
              <a:buChar char="§"/>
            </a:pPr>
            <a:r>
              <a:rPr lang="en-US" sz="4824" dirty="0">
                <a:cs typeface="Arial" panose="020B0604020202020204" pitchFamily="34" charset="0"/>
              </a:rPr>
              <a:t>Stormwater and Drainage Management Systems;</a:t>
            </a:r>
          </a:p>
          <a:p>
            <a:pPr>
              <a:lnSpc>
                <a:spcPct val="120000"/>
              </a:lnSpc>
              <a:spcBef>
                <a:spcPts val="0"/>
              </a:spcBef>
              <a:buFont typeface="Wingdings" panose="05000000000000000000" pitchFamily="2" charset="2"/>
              <a:buChar char="§"/>
            </a:pPr>
            <a:r>
              <a:rPr lang="en-US" sz="4824" dirty="0">
                <a:cs typeface="Arial" panose="020B0604020202020204" pitchFamily="34" charset="0"/>
              </a:rPr>
              <a:t>Electric, Broadband, or Rail Service;</a:t>
            </a:r>
          </a:p>
          <a:p>
            <a:pPr>
              <a:lnSpc>
                <a:spcPct val="120000"/>
              </a:lnSpc>
              <a:spcBef>
                <a:spcPts val="0"/>
              </a:spcBef>
              <a:buFont typeface="Wingdings" panose="05000000000000000000" pitchFamily="2" charset="2"/>
              <a:buChar char="§"/>
            </a:pPr>
            <a:r>
              <a:rPr lang="en-US" sz="4824" dirty="0">
                <a:cs typeface="Arial" panose="020B0604020202020204" pitchFamily="34" charset="0"/>
              </a:rPr>
              <a:t>Mitigation of Brownfields;</a:t>
            </a:r>
            <a:r>
              <a:rPr lang="en-US" sz="4824" b="1" dirty="0">
                <a:cs typeface="Arial" panose="020B0604020202020204" pitchFamily="34" charset="0"/>
              </a:rPr>
              <a:t> Or</a:t>
            </a:r>
            <a:r>
              <a:rPr lang="en-US" sz="4824" dirty="0">
                <a:cs typeface="Arial" panose="020B0604020202020204" pitchFamily="34" charset="0"/>
              </a:rPr>
              <a:t> </a:t>
            </a:r>
          </a:p>
          <a:p>
            <a:pPr marL="0" indent="0">
              <a:lnSpc>
                <a:spcPct val="120000"/>
              </a:lnSpc>
              <a:spcBef>
                <a:spcPts val="0"/>
              </a:spcBef>
              <a:buNone/>
            </a:pPr>
            <a:endParaRPr lang="en-US" sz="4824" b="1" dirty="0">
              <a:cs typeface="Arial" panose="020B0604020202020204" pitchFamily="34" charset="0"/>
            </a:endParaRPr>
          </a:p>
          <a:p>
            <a:pPr marL="0" indent="0">
              <a:lnSpc>
                <a:spcPct val="120000"/>
              </a:lnSpc>
              <a:spcBef>
                <a:spcPts val="0"/>
              </a:spcBef>
              <a:buNone/>
            </a:pPr>
            <a:endParaRPr lang="en-US" sz="4824" b="1" dirty="0">
              <a:cs typeface="Arial" panose="020B0604020202020204" pitchFamily="34" charset="0"/>
            </a:endParaRPr>
          </a:p>
          <a:p>
            <a:pPr marL="0" indent="0">
              <a:lnSpc>
                <a:spcPct val="120000"/>
              </a:lnSpc>
              <a:spcBef>
                <a:spcPts val="0"/>
              </a:spcBef>
              <a:buNone/>
            </a:pPr>
            <a:r>
              <a:rPr lang="en-US" sz="4824" b="1" dirty="0">
                <a:solidFill>
                  <a:schemeClr val="bg1">
                    <a:lumMod val="50000"/>
                  </a:schemeClr>
                </a:solidFill>
                <a:cs typeface="Arial" panose="020B0604020202020204" pitchFamily="34" charset="0"/>
              </a:rPr>
              <a:t>Eligible expenditures for any of the following purposes: </a:t>
            </a:r>
          </a:p>
          <a:p>
            <a:pPr marL="0" indent="0">
              <a:lnSpc>
                <a:spcPct val="120000"/>
              </a:lnSpc>
              <a:spcBef>
                <a:spcPts val="0"/>
              </a:spcBef>
              <a:buNone/>
            </a:pPr>
            <a:endParaRPr lang="en-US" sz="4824" b="1" dirty="0">
              <a:solidFill>
                <a:schemeClr val="tx1">
                  <a:lumMod val="50000"/>
                  <a:lumOff val="50000"/>
                </a:schemeClr>
              </a:solidFill>
              <a:cs typeface="Arial" panose="020B0604020202020204" pitchFamily="34" charset="0"/>
            </a:endParaRPr>
          </a:p>
          <a:p>
            <a:pPr marL="0" indent="0">
              <a:lnSpc>
                <a:spcPct val="120000"/>
              </a:lnSpc>
              <a:spcBef>
                <a:spcPts val="0"/>
              </a:spcBef>
              <a:buNone/>
            </a:pPr>
            <a:endParaRPr lang="en-US" sz="4210" b="1" dirty="0">
              <a:cs typeface="Arial" panose="020B0604020202020204" pitchFamily="34" charset="0"/>
            </a:endParaRPr>
          </a:p>
          <a:p>
            <a:pPr>
              <a:spcBef>
                <a:spcPts val="0"/>
              </a:spcBef>
              <a:buFont typeface="Wingdings" panose="05000000000000000000" pitchFamily="2" charset="2"/>
              <a:buChar char="§"/>
            </a:pPr>
            <a:r>
              <a:rPr lang="en-US" sz="4824" dirty="0">
                <a:solidFill>
                  <a:schemeClr val="tx1">
                    <a:lumMod val="50000"/>
                    <a:lumOff val="50000"/>
                  </a:schemeClr>
                </a:solidFill>
                <a:cs typeface="Arial" panose="020B0604020202020204" pitchFamily="34" charset="0"/>
              </a:rPr>
              <a:t>Purchasing, Rehabilitating, Retrofitting for Energy Efficiency, and Constructing Housing for the Purpose of Creating or Preserving Long-term Affordable Housing;</a:t>
            </a:r>
          </a:p>
          <a:p>
            <a:pPr>
              <a:lnSpc>
                <a:spcPct val="120000"/>
              </a:lnSpc>
              <a:spcBef>
                <a:spcPts val="0"/>
              </a:spcBef>
              <a:buFont typeface="Wingdings" panose="05000000000000000000" pitchFamily="2" charset="2"/>
              <a:buChar char="§"/>
            </a:pPr>
            <a:r>
              <a:rPr lang="en-US" sz="4824" dirty="0">
                <a:solidFill>
                  <a:schemeClr val="tx1">
                    <a:lumMod val="50000"/>
                    <a:lumOff val="50000"/>
                  </a:schemeClr>
                </a:solidFill>
                <a:cs typeface="Arial" panose="020B0604020202020204" pitchFamily="34" charset="0"/>
              </a:rPr>
              <a:t>Purchasing, Rehabilitating, Retrofitting for Energy Efficiency, and Constructing Child Care Facilities Serving Children and Youth that are Low-income, Homeless, or in Foster Care;</a:t>
            </a:r>
            <a:br>
              <a:rPr lang="en-US" sz="4824" dirty="0">
                <a:solidFill>
                  <a:schemeClr val="tx1">
                    <a:lumMod val="50000"/>
                    <a:lumOff val="50000"/>
                  </a:schemeClr>
                </a:solidFill>
                <a:cs typeface="Arial" panose="020B0604020202020204" pitchFamily="34" charset="0"/>
              </a:rPr>
            </a:br>
            <a:r>
              <a:rPr lang="en-US" sz="4824" dirty="0">
                <a:solidFill>
                  <a:schemeClr val="tx1">
                    <a:lumMod val="50000"/>
                    <a:lumOff val="50000"/>
                  </a:schemeClr>
                </a:solidFill>
                <a:cs typeface="Arial" panose="020B0604020202020204" pitchFamily="34" charset="0"/>
              </a:rPr>
              <a:t>Providing Maintenance and Security for the Public Improvements; Historic Preservation Activities Authorized Under RCW 35.21.395.</a:t>
            </a:r>
          </a:p>
          <a:p>
            <a:endParaRPr lang="en-US" dirty="0"/>
          </a:p>
        </p:txBody>
      </p:sp>
      <p:sp>
        <p:nvSpPr>
          <p:cNvPr id="4" name="Slide Number Placeholder 3">
            <a:extLst>
              <a:ext uri="{FF2B5EF4-FFF2-40B4-BE49-F238E27FC236}">
                <a16:creationId xmlns:a16="http://schemas.microsoft.com/office/drawing/2014/main" id="{A0AAAD34-BBBB-47F4-850F-B719412D5715}"/>
              </a:ext>
            </a:extLst>
          </p:cNvPr>
          <p:cNvSpPr>
            <a:spLocks noGrp="1"/>
          </p:cNvSpPr>
          <p:nvPr>
            <p:ph type="sldNum" sz="quarter" idx="12"/>
          </p:nvPr>
        </p:nvSpPr>
        <p:spPr>
          <a:xfrm>
            <a:off x="9629769" y="6153919"/>
            <a:ext cx="670181" cy="320198"/>
          </a:xfrm>
        </p:spPr>
        <p:txBody>
          <a:bodyPr/>
          <a:lstStyle/>
          <a:p>
            <a:fld id="{D57F1E4F-1CFF-5643-939E-217C01CDF565}" type="slidenum">
              <a:rPr lang="en-US" smtClean="0"/>
              <a:pPr/>
              <a:t>4</a:t>
            </a:fld>
            <a:endParaRPr lang="en-US" dirty="0"/>
          </a:p>
        </p:txBody>
      </p:sp>
      <p:sp>
        <p:nvSpPr>
          <p:cNvPr id="6" name="TextBox 5">
            <a:extLst>
              <a:ext uri="{FF2B5EF4-FFF2-40B4-BE49-F238E27FC236}">
                <a16:creationId xmlns:a16="http://schemas.microsoft.com/office/drawing/2014/main" id="{288942E7-F527-B2F9-2478-D57E4EBCC2E6}"/>
              </a:ext>
            </a:extLst>
          </p:cNvPr>
          <p:cNvSpPr txBox="1"/>
          <p:nvPr/>
        </p:nvSpPr>
        <p:spPr>
          <a:xfrm>
            <a:off x="509678" y="1927304"/>
            <a:ext cx="2497800" cy="416268"/>
          </a:xfrm>
          <a:prstGeom prst="rect">
            <a:avLst/>
          </a:prstGeom>
          <a:noFill/>
        </p:spPr>
        <p:txBody>
          <a:bodyPr wrap="none" rtlCol="0">
            <a:spAutoFit/>
          </a:bodyPr>
          <a:lstStyle/>
          <a:p>
            <a:r>
              <a:rPr lang="en-US" sz="2105" b="1" dirty="0">
                <a:solidFill>
                  <a:srgbClr val="8C0043"/>
                </a:solidFill>
              </a:rPr>
              <a:t>INFRASTRUCTURE</a:t>
            </a:r>
            <a:endParaRPr lang="en-US" sz="2105" b="1" dirty="0">
              <a:solidFill>
                <a:srgbClr val="000000"/>
              </a:solidFill>
            </a:endParaRPr>
          </a:p>
        </p:txBody>
      </p:sp>
    </p:spTree>
    <p:extLst>
      <p:ext uri="{BB962C8B-B14F-4D97-AF65-F5344CB8AC3E}">
        <p14:creationId xmlns:p14="http://schemas.microsoft.com/office/powerpoint/2010/main" val="316573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E043-B94B-4398-9A8C-46538BE911B5}"/>
              </a:ext>
            </a:extLst>
          </p:cNvPr>
          <p:cNvSpPr>
            <a:spLocks noGrp="1"/>
          </p:cNvSpPr>
          <p:nvPr>
            <p:ph type="title"/>
          </p:nvPr>
        </p:nvSpPr>
        <p:spPr>
          <a:xfrm>
            <a:off x="678589" y="871395"/>
            <a:ext cx="9089138" cy="942565"/>
          </a:xfrm>
        </p:spPr>
        <p:txBody>
          <a:bodyPr>
            <a:normAutofit/>
          </a:bodyPr>
          <a:lstStyle/>
          <a:p>
            <a:r>
              <a:rPr lang="en-US" b="1" dirty="0"/>
              <a:t>Overview of Tax Increment financing </a:t>
            </a:r>
          </a:p>
        </p:txBody>
      </p:sp>
      <p:sp>
        <p:nvSpPr>
          <p:cNvPr id="3" name="Content Placeholder 2">
            <a:extLst>
              <a:ext uri="{FF2B5EF4-FFF2-40B4-BE49-F238E27FC236}">
                <a16:creationId xmlns:a16="http://schemas.microsoft.com/office/drawing/2014/main" id="{86C2AA99-1361-4A64-8616-126940E67492}"/>
              </a:ext>
            </a:extLst>
          </p:cNvPr>
          <p:cNvSpPr>
            <a:spLocks noGrp="1"/>
          </p:cNvSpPr>
          <p:nvPr>
            <p:ph idx="1"/>
          </p:nvPr>
        </p:nvSpPr>
        <p:spPr>
          <a:xfrm>
            <a:off x="386931" y="2355724"/>
            <a:ext cx="9672455" cy="4807075"/>
          </a:xfrm>
        </p:spPr>
        <p:txBody>
          <a:bodyPr>
            <a:normAutofit lnSpcReduction="10000"/>
          </a:bodyPr>
          <a:lstStyle/>
          <a:p>
            <a:pPr marL="0" indent="0">
              <a:buNone/>
            </a:pPr>
            <a:r>
              <a:rPr lang="en-US" sz="2000" dirty="0">
                <a:solidFill>
                  <a:srgbClr val="000000"/>
                </a:solidFill>
              </a:rPr>
              <a:t>City, county, or port adopts an ordinance designating increment area, and identifying the public improvements to be financed, and whether bonds will be issued. Limitations:</a:t>
            </a:r>
          </a:p>
          <a:p>
            <a:pPr marL="0" indent="0">
              <a:buNone/>
            </a:pPr>
            <a:endParaRPr lang="en-US" sz="2000" dirty="0">
              <a:solidFill>
                <a:srgbClr val="000000"/>
              </a:solidFill>
            </a:endParaRPr>
          </a:p>
          <a:p>
            <a:pPr lvl="1"/>
            <a:r>
              <a:rPr lang="en-US" sz="2000" dirty="0">
                <a:solidFill>
                  <a:srgbClr val="000000"/>
                </a:solidFill>
              </a:rPr>
              <a:t>No more than </a:t>
            </a:r>
            <a:r>
              <a:rPr lang="en-US" sz="2000" u="sng" dirty="0">
                <a:solidFill>
                  <a:srgbClr val="000000"/>
                </a:solidFill>
              </a:rPr>
              <a:t>two</a:t>
            </a:r>
            <a:r>
              <a:rPr lang="en-US" sz="2000" dirty="0">
                <a:solidFill>
                  <a:srgbClr val="000000"/>
                </a:solidFill>
              </a:rPr>
              <a:t> active increment </a:t>
            </a:r>
            <a:r>
              <a:rPr lang="en-US" sz="2000" dirty="0"/>
              <a:t>areas per sponsoring jurisdiction and they may not overlap. </a:t>
            </a:r>
          </a:p>
          <a:p>
            <a:pPr lvl="1"/>
            <a:r>
              <a:rPr lang="en-US" sz="2000" dirty="0"/>
              <a:t>Increment areas may not total more than $200 million in assessed valuation, or more than 20% of the total assessed valuation of the sponsoring jurisdiction, whichever is less. </a:t>
            </a:r>
          </a:p>
          <a:p>
            <a:pPr lvl="1"/>
            <a:r>
              <a:rPr lang="en-US" sz="2000" dirty="0"/>
              <a:t>Cannot add additional public improvements or change the boundary of the increment area once adopted.</a:t>
            </a:r>
          </a:p>
          <a:p>
            <a:pPr lvl="1"/>
            <a:r>
              <a:rPr lang="en-US" sz="2000" dirty="0"/>
              <a:t>Must include a deadline by when construction of public improvements will begin. </a:t>
            </a:r>
          </a:p>
          <a:p>
            <a:pPr lvl="1"/>
            <a:r>
              <a:rPr lang="en-US" sz="2000" dirty="0"/>
              <a:t>The local government may only receive TIF revenues for the period of time necessary to pay the costs of the public improvements.</a:t>
            </a:r>
          </a:p>
          <a:p>
            <a:pPr lvl="1"/>
            <a:r>
              <a:rPr lang="en-US" sz="2000" dirty="0"/>
              <a:t>If the local government finances the public improvements, the increment area must be retired no more than 25 years after the adoption of the ordinance designating the increment area.</a:t>
            </a:r>
          </a:p>
        </p:txBody>
      </p:sp>
      <p:sp>
        <p:nvSpPr>
          <p:cNvPr id="4" name="Slide Number Placeholder 3">
            <a:extLst>
              <a:ext uri="{FF2B5EF4-FFF2-40B4-BE49-F238E27FC236}">
                <a16:creationId xmlns:a16="http://schemas.microsoft.com/office/drawing/2014/main" id="{A0AAAD34-BBBB-47F4-850F-B719412D5715}"/>
              </a:ext>
            </a:extLst>
          </p:cNvPr>
          <p:cNvSpPr>
            <a:spLocks noGrp="1"/>
          </p:cNvSpPr>
          <p:nvPr>
            <p:ph type="sldNum" sz="quarter" idx="12"/>
          </p:nvPr>
        </p:nvSpPr>
        <p:spPr>
          <a:xfrm>
            <a:off x="9634774" y="6222047"/>
            <a:ext cx="670181" cy="320198"/>
          </a:xfrm>
        </p:spPr>
        <p:txBody>
          <a:bodyPr/>
          <a:lstStyle/>
          <a:p>
            <a:fld id="{D57F1E4F-1CFF-5643-939E-217C01CDF565}" type="slidenum">
              <a:rPr lang="en-US" smtClean="0"/>
              <a:pPr/>
              <a:t>5</a:t>
            </a:fld>
            <a:endParaRPr lang="en-US" dirty="0"/>
          </a:p>
        </p:txBody>
      </p:sp>
      <p:sp>
        <p:nvSpPr>
          <p:cNvPr id="5" name="Rectangle 4">
            <a:extLst>
              <a:ext uri="{FF2B5EF4-FFF2-40B4-BE49-F238E27FC236}">
                <a16:creationId xmlns:a16="http://schemas.microsoft.com/office/drawing/2014/main" id="{2932DA7E-31FE-3FB3-2889-4A0E6C2F430A}"/>
              </a:ext>
            </a:extLst>
          </p:cNvPr>
          <p:cNvSpPr/>
          <p:nvPr/>
        </p:nvSpPr>
        <p:spPr>
          <a:xfrm>
            <a:off x="386931" y="1821038"/>
            <a:ext cx="2114681" cy="416268"/>
          </a:xfrm>
          <a:prstGeom prst="rect">
            <a:avLst/>
          </a:prstGeom>
        </p:spPr>
        <p:txBody>
          <a:bodyPr wrap="none">
            <a:spAutoFit/>
          </a:bodyPr>
          <a:lstStyle/>
          <a:p>
            <a:r>
              <a:rPr lang="en-US" sz="2105" b="1" dirty="0">
                <a:solidFill>
                  <a:srgbClr val="8C0043"/>
                </a:solidFill>
              </a:rPr>
              <a:t>KEY ELEMENTS</a:t>
            </a:r>
          </a:p>
        </p:txBody>
      </p:sp>
    </p:spTree>
    <p:extLst>
      <p:ext uri="{BB962C8B-B14F-4D97-AF65-F5344CB8AC3E}">
        <p14:creationId xmlns:p14="http://schemas.microsoft.com/office/powerpoint/2010/main" val="1393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E043-B94B-4398-9A8C-46538BE911B5}"/>
              </a:ext>
            </a:extLst>
          </p:cNvPr>
          <p:cNvSpPr>
            <a:spLocks noGrp="1"/>
          </p:cNvSpPr>
          <p:nvPr>
            <p:ph type="title"/>
          </p:nvPr>
        </p:nvSpPr>
        <p:spPr>
          <a:xfrm>
            <a:off x="669127" y="375508"/>
            <a:ext cx="9089138" cy="1029019"/>
          </a:xfrm>
        </p:spPr>
        <p:txBody>
          <a:bodyPr/>
          <a:lstStyle/>
          <a:p>
            <a:r>
              <a:rPr lang="en-US" b="1" dirty="0"/>
              <a:t>Overview of Tax Increment Financing </a:t>
            </a:r>
          </a:p>
        </p:txBody>
      </p:sp>
      <p:sp>
        <p:nvSpPr>
          <p:cNvPr id="3" name="Content Placeholder 2">
            <a:extLst>
              <a:ext uri="{FF2B5EF4-FFF2-40B4-BE49-F238E27FC236}">
                <a16:creationId xmlns:a16="http://schemas.microsoft.com/office/drawing/2014/main" id="{86C2AA99-1361-4A64-8616-126940E67492}"/>
              </a:ext>
            </a:extLst>
          </p:cNvPr>
          <p:cNvSpPr>
            <a:spLocks noGrp="1"/>
          </p:cNvSpPr>
          <p:nvPr>
            <p:ph idx="1"/>
          </p:nvPr>
        </p:nvSpPr>
        <p:spPr>
          <a:xfrm>
            <a:off x="509678" y="1670857"/>
            <a:ext cx="9672455" cy="3403736"/>
          </a:xfrm>
        </p:spPr>
        <p:txBody>
          <a:bodyPr>
            <a:noAutofit/>
          </a:bodyPr>
          <a:lstStyle/>
          <a:p>
            <a:r>
              <a:rPr lang="en-US" sz="2000" cap="none" dirty="0">
                <a:solidFill>
                  <a:srgbClr val="000000"/>
                </a:solidFill>
              </a:rPr>
              <a:t>Ordinance is adopted, effective in June each year. Increment funds distributed as early as the following year, likely later.</a:t>
            </a:r>
          </a:p>
          <a:p>
            <a:r>
              <a:rPr lang="en-US" sz="2000" cap="none" dirty="0">
                <a:solidFill>
                  <a:srgbClr val="000000"/>
                </a:solidFill>
              </a:rPr>
              <a:t>Applies to local property taxes </a:t>
            </a:r>
            <a:r>
              <a:rPr lang="en-US" sz="2000" u="sng" cap="none" dirty="0">
                <a:solidFill>
                  <a:srgbClr val="000000"/>
                </a:solidFill>
              </a:rPr>
              <a:t>only.</a:t>
            </a:r>
            <a:endParaRPr lang="en-US" sz="2000" cap="none" dirty="0">
              <a:solidFill>
                <a:srgbClr val="000000"/>
              </a:solidFill>
            </a:endParaRPr>
          </a:p>
          <a:p>
            <a:r>
              <a:rPr lang="en-US" sz="2000" cap="none" dirty="0">
                <a:solidFill>
                  <a:srgbClr val="000000"/>
                </a:solidFill>
              </a:rPr>
              <a:t>Limited to the amount needed to fund the public improvements outlined in ordinance.</a:t>
            </a:r>
          </a:p>
          <a:p>
            <a:r>
              <a:rPr lang="en-US" sz="2000" cap="none" dirty="0">
                <a:solidFill>
                  <a:srgbClr val="000000"/>
                </a:solidFill>
              </a:rPr>
              <a:t>Additional revenues not needed to repay bonds or pay other costs of the public improvements are then allocated back to the taxing districts in proportion to their regular tax levy rates. </a:t>
            </a:r>
          </a:p>
        </p:txBody>
      </p:sp>
      <p:sp>
        <p:nvSpPr>
          <p:cNvPr id="4" name="Slide Number Placeholder 3">
            <a:extLst>
              <a:ext uri="{FF2B5EF4-FFF2-40B4-BE49-F238E27FC236}">
                <a16:creationId xmlns:a16="http://schemas.microsoft.com/office/drawing/2014/main" id="{A0AAAD34-BBBB-47F4-850F-B719412D5715}"/>
              </a:ext>
            </a:extLst>
          </p:cNvPr>
          <p:cNvSpPr>
            <a:spLocks noGrp="1"/>
          </p:cNvSpPr>
          <p:nvPr>
            <p:ph type="sldNum" sz="quarter" idx="12"/>
          </p:nvPr>
        </p:nvSpPr>
        <p:spPr>
          <a:xfrm>
            <a:off x="9511952" y="6190526"/>
            <a:ext cx="670181" cy="320198"/>
          </a:xfrm>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418450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E043-B94B-4398-9A8C-46538BE911B5}"/>
              </a:ext>
            </a:extLst>
          </p:cNvPr>
          <p:cNvSpPr>
            <a:spLocks noGrp="1"/>
          </p:cNvSpPr>
          <p:nvPr>
            <p:ph type="title"/>
          </p:nvPr>
        </p:nvSpPr>
        <p:spPr>
          <a:xfrm>
            <a:off x="505146" y="473076"/>
            <a:ext cx="9089138" cy="954626"/>
          </a:xfrm>
        </p:spPr>
        <p:txBody>
          <a:bodyPr>
            <a:normAutofit/>
          </a:bodyPr>
          <a:lstStyle/>
          <a:p>
            <a:r>
              <a:rPr lang="en-US" b="1" dirty="0"/>
              <a:t>Overview of Tax Increment Financing </a:t>
            </a:r>
          </a:p>
        </p:txBody>
      </p:sp>
      <p:sp>
        <p:nvSpPr>
          <p:cNvPr id="3" name="Content Placeholder 2">
            <a:extLst>
              <a:ext uri="{FF2B5EF4-FFF2-40B4-BE49-F238E27FC236}">
                <a16:creationId xmlns:a16="http://schemas.microsoft.com/office/drawing/2014/main" id="{86C2AA99-1361-4A64-8616-126940E67492}"/>
              </a:ext>
            </a:extLst>
          </p:cNvPr>
          <p:cNvSpPr>
            <a:spLocks noGrp="1"/>
          </p:cNvSpPr>
          <p:nvPr>
            <p:ph idx="1"/>
          </p:nvPr>
        </p:nvSpPr>
        <p:spPr>
          <a:xfrm>
            <a:off x="363291" y="1659724"/>
            <a:ext cx="9672455" cy="5426875"/>
          </a:xfrm>
        </p:spPr>
        <p:txBody>
          <a:bodyPr>
            <a:normAutofit fontScale="25000" lnSpcReduction="20000"/>
          </a:bodyPr>
          <a:lstStyle/>
          <a:p>
            <a:pPr marL="0" indent="0">
              <a:buNone/>
            </a:pPr>
            <a:r>
              <a:rPr lang="en-US" sz="8419" b="1" dirty="0">
                <a:solidFill>
                  <a:srgbClr val="8C0043"/>
                </a:solidFill>
              </a:rPr>
              <a:t>Project Analysis to be submitted to State Treasurer’s Office</a:t>
            </a:r>
          </a:p>
          <a:p>
            <a:pPr marL="0" indent="0">
              <a:buNone/>
            </a:pPr>
            <a:endParaRPr lang="en-US" sz="8419" b="1" dirty="0">
              <a:solidFill>
                <a:srgbClr val="8C0043"/>
              </a:solidFill>
            </a:endParaRPr>
          </a:p>
          <a:p>
            <a:r>
              <a:rPr lang="en-US" sz="8000" dirty="0"/>
              <a:t>Boundaries and duration of the increment area.</a:t>
            </a:r>
          </a:p>
          <a:p>
            <a:r>
              <a:rPr lang="en-US" sz="8000" dirty="0"/>
              <a:t>A description of the expected private development within the increment area, including a comparison of scenarios with and without proposed public improvements. </a:t>
            </a:r>
          </a:p>
          <a:p>
            <a:r>
              <a:rPr lang="en-US" sz="8000" dirty="0"/>
              <a:t>A description of the public improvements, estimated public improvement costs, and the estimated amount of bonds or other obligations expected to be issued.</a:t>
            </a:r>
          </a:p>
          <a:p>
            <a:r>
              <a:rPr lang="en-US" sz="8000" dirty="0"/>
              <a:t>Assessed value of real property within the increment area and an estimate of the increment value and tax allocation revenues expected.</a:t>
            </a:r>
          </a:p>
          <a:p>
            <a:r>
              <a:rPr lang="en-US" sz="8000" dirty="0"/>
              <a:t>Estimate of the job creation reasonably expected to result from the public improvements and the private development.</a:t>
            </a:r>
          </a:p>
          <a:p>
            <a:r>
              <a:rPr lang="en-US" sz="8000" dirty="0"/>
              <a:t>An assessment of any impacts and necessary mitigation to address impacts on affordable and low-income housing, local business community, local school districts, local fire service</a:t>
            </a:r>
          </a:p>
          <a:p>
            <a:pPr lvl="2"/>
            <a:r>
              <a:rPr lang="en-US" sz="8000" dirty="0"/>
              <a:t>If 20% of the assessed valuation of fire district is within the increment level or there is an increase in level of service to increment area, must negotiate a mitigation plan. </a:t>
            </a:r>
          </a:p>
          <a:p>
            <a:endParaRPr lang="en-US" dirty="0"/>
          </a:p>
        </p:txBody>
      </p:sp>
      <p:sp>
        <p:nvSpPr>
          <p:cNvPr id="4" name="Slide Number Placeholder 3">
            <a:extLst>
              <a:ext uri="{FF2B5EF4-FFF2-40B4-BE49-F238E27FC236}">
                <a16:creationId xmlns:a16="http://schemas.microsoft.com/office/drawing/2014/main" id="{A0AAAD34-BBBB-47F4-850F-B719412D5715}"/>
              </a:ext>
            </a:extLst>
          </p:cNvPr>
          <p:cNvSpPr>
            <a:spLocks noGrp="1"/>
          </p:cNvSpPr>
          <p:nvPr>
            <p:ph type="sldNum" sz="quarter" idx="12"/>
          </p:nvPr>
        </p:nvSpPr>
        <p:spPr>
          <a:xfrm>
            <a:off x="9658341" y="6304130"/>
            <a:ext cx="670181" cy="320198"/>
          </a:xfrm>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67100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E043-B94B-4398-9A8C-46538BE911B5}"/>
              </a:ext>
            </a:extLst>
          </p:cNvPr>
          <p:cNvSpPr>
            <a:spLocks noGrp="1"/>
          </p:cNvSpPr>
          <p:nvPr>
            <p:ph type="title"/>
          </p:nvPr>
        </p:nvSpPr>
        <p:spPr>
          <a:xfrm>
            <a:off x="801337" y="850540"/>
            <a:ext cx="9089138" cy="1399772"/>
          </a:xfrm>
        </p:spPr>
        <p:txBody>
          <a:bodyPr>
            <a:normAutofit/>
          </a:bodyPr>
          <a:lstStyle/>
          <a:p>
            <a:r>
              <a:rPr lang="en-US" b="1" dirty="0"/>
              <a:t>Overview of Tax Increment Financing </a:t>
            </a:r>
          </a:p>
        </p:txBody>
      </p:sp>
      <p:sp>
        <p:nvSpPr>
          <p:cNvPr id="3" name="Content Placeholder 2">
            <a:extLst>
              <a:ext uri="{FF2B5EF4-FFF2-40B4-BE49-F238E27FC236}">
                <a16:creationId xmlns:a16="http://schemas.microsoft.com/office/drawing/2014/main" id="{86C2AA99-1361-4A64-8616-126940E67492}"/>
              </a:ext>
            </a:extLst>
          </p:cNvPr>
          <p:cNvSpPr>
            <a:spLocks noGrp="1"/>
          </p:cNvSpPr>
          <p:nvPr>
            <p:ph idx="1"/>
          </p:nvPr>
        </p:nvSpPr>
        <p:spPr>
          <a:xfrm>
            <a:off x="364409" y="2250312"/>
            <a:ext cx="9672455" cy="3225699"/>
          </a:xfrm>
        </p:spPr>
        <p:txBody>
          <a:bodyPr>
            <a:normAutofit/>
          </a:bodyPr>
          <a:lstStyle/>
          <a:p>
            <a:pPr marL="0" indent="0">
              <a:buNone/>
            </a:pPr>
            <a:r>
              <a:rPr lang="en-US" sz="2105" b="1" dirty="0">
                <a:solidFill>
                  <a:srgbClr val="8C0043"/>
                </a:solidFill>
              </a:rPr>
              <a:t>Required Outreach</a:t>
            </a:r>
          </a:p>
          <a:p>
            <a:r>
              <a:rPr lang="en-US" sz="1929" dirty="0">
                <a:solidFill>
                  <a:srgbClr val="000000"/>
                </a:solidFill>
              </a:rPr>
              <a:t>Hold two public briefings exclusively on the project.</a:t>
            </a:r>
          </a:p>
          <a:p>
            <a:r>
              <a:rPr lang="en-US" sz="1929" dirty="0">
                <a:solidFill>
                  <a:srgbClr val="000000"/>
                </a:solidFill>
              </a:rPr>
              <a:t>Submit a project analysis to the State Treasurer for review.</a:t>
            </a:r>
          </a:p>
          <a:p>
            <a:r>
              <a:rPr lang="en-US" sz="1929" dirty="0">
                <a:solidFill>
                  <a:srgbClr val="000000"/>
                </a:solidFill>
              </a:rPr>
              <a:t>Publish notice in public newspaper. </a:t>
            </a:r>
          </a:p>
          <a:p>
            <a:r>
              <a:rPr lang="en-US" sz="1929" dirty="0">
                <a:solidFill>
                  <a:srgbClr val="000000"/>
                </a:solidFill>
              </a:rPr>
              <a:t>Notice to county treasurer, county assessor, and governing body of each taxing district where the increment area is located.</a:t>
            </a:r>
          </a:p>
          <a:p>
            <a:endParaRPr lang="en-US" sz="1929" dirty="0">
              <a:solidFill>
                <a:srgbClr val="000000"/>
              </a:solidFill>
            </a:endParaRPr>
          </a:p>
          <a:p>
            <a:pPr marL="0" indent="0">
              <a:buNone/>
            </a:pPr>
            <a:endParaRPr lang="en-US" sz="1929" dirty="0">
              <a:solidFill>
                <a:srgbClr val="000000"/>
              </a:solidFill>
            </a:endParaRPr>
          </a:p>
          <a:p>
            <a:pPr marL="0" indent="0">
              <a:buNone/>
            </a:pPr>
            <a:endParaRPr lang="en-US" sz="1228"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A0AAAD34-BBBB-47F4-850F-B719412D5715}"/>
              </a:ext>
            </a:extLst>
          </p:cNvPr>
          <p:cNvSpPr>
            <a:spLocks noGrp="1"/>
          </p:cNvSpPr>
          <p:nvPr>
            <p:ph type="sldNum" sz="quarter" idx="12"/>
          </p:nvPr>
        </p:nvSpPr>
        <p:spPr>
          <a:xfrm>
            <a:off x="9701773" y="6264819"/>
            <a:ext cx="670181" cy="320198"/>
          </a:xfrm>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041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E043-B94B-4398-9A8C-46538BE911B5}"/>
              </a:ext>
            </a:extLst>
          </p:cNvPr>
          <p:cNvSpPr>
            <a:spLocks noGrp="1"/>
          </p:cNvSpPr>
          <p:nvPr>
            <p:ph type="title"/>
          </p:nvPr>
        </p:nvSpPr>
        <p:spPr>
          <a:xfrm>
            <a:off x="801337" y="561968"/>
            <a:ext cx="9089138" cy="1399772"/>
          </a:xfrm>
        </p:spPr>
        <p:txBody>
          <a:bodyPr/>
          <a:lstStyle/>
          <a:p>
            <a:r>
              <a:rPr lang="en-US" b="1" dirty="0"/>
              <a:t>Overview of Tax Increment Financing</a:t>
            </a:r>
          </a:p>
        </p:txBody>
      </p:sp>
      <p:sp>
        <p:nvSpPr>
          <p:cNvPr id="3" name="Content Placeholder 2">
            <a:extLst>
              <a:ext uri="{FF2B5EF4-FFF2-40B4-BE49-F238E27FC236}">
                <a16:creationId xmlns:a16="http://schemas.microsoft.com/office/drawing/2014/main" id="{86C2AA99-1361-4A64-8616-126940E67492}"/>
              </a:ext>
            </a:extLst>
          </p:cNvPr>
          <p:cNvSpPr>
            <a:spLocks noGrp="1"/>
          </p:cNvSpPr>
          <p:nvPr>
            <p:ph idx="1"/>
          </p:nvPr>
        </p:nvSpPr>
        <p:spPr>
          <a:xfrm>
            <a:off x="360233" y="2688210"/>
            <a:ext cx="9672455" cy="3403736"/>
          </a:xfrm>
        </p:spPr>
        <p:txBody>
          <a:bodyPr>
            <a:normAutofit/>
          </a:bodyPr>
          <a:lstStyle/>
          <a:p>
            <a:r>
              <a:rPr lang="en-US" sz="1929" dirty="0">
                <a:solidFill>
                  <a:srgbClr val="000000"/>
                </a:solidFill>
              </a:rPr>
              <a:t>Taxpayer Impacts </a:t>
            </a:r>
          </a:p>
          <a:p>
            <a:pPr marL="601447" lvl="2">
              <a:spcBef>
                <a:spcPts val="877"/>
              </a:spcBef>
            </a:pPr>
            <a:r>
              <a:rPr lang="en-US" sz="1754" dirty="0">
                <a:solidFill>
                  <a:srgbClr val="000000"/>
                </a:solidFill>
              </a:rPr>
              <a:t>The levy rate in the increment area and outside the increment area remain the same.</a:t>
            </a:r>
          </a:p>
          <a:p>
            <a:pPr marL="601447" lvl="2">
              <a:spcBef>
                <a:spcPts val="877"/>
              </a:spcBef>
            </a:pPr>
            <a:r>
              <a:rPr lang="en-US" sz="1754" dirty="0">
                <a:solidFill>
                  <a:srgbClr val="000000"/>
                </a:solidFill>
              </a:rPr>
              <a:t>Minimal impacts on taxpayers outside the taxing district.</a:t>
            </a:r>
          </a:p>
          <a:p>
            <a:r>
              <a:rPr lang="en-US" sz="1929" dirty="0">
                <a:solidFill>
                  <a:srgbClr val="000000"/>
                </a:solidFill>
              </a:rPr>
              <a:t>Developer Tax Impacts:</a:t>
            </a:r>
          </a:p>
          <a:p>
            <a:pPr marL="601447" lvl="2">
              <a:spcBef>
                <a:spcPts val="877"/>
              </a:spcBef>
            </a:pPr>
            <a:r>
              <a:rPr lang="en-US" sz="1754" dirty="0">
                <a:solidFill>
                  <a:srgbClr val="000000"/>
                </a:solidFill>
              </a:rPr>
              <a:t>Pays the same levy rate as any other taxpayer. </a:t>
            </a:r>
          </a:p>
          <a:p>
            <a:pPr marL="601447" lvl="2">
              <a:spcBef>
                <a:spcPts val="877"/>
              </a:spcBef>
            </a:pPr>
            <a:r>
              <a:rPr lang="en-US" sz="1754" dirty="0">
                <a:solidFill>
                  <a:srgbClr val="000000"/>
                </a:solidFill>
              </a:rPr>
              <a:t>Pays more (amount) because the assessed valuation of the site is increasing</a:t>
            </a:r>
            <a:r>
              <a:rPr lang="en-US" dirty="0"/>
              <a:t>. </a:t>
            </a:r>
          </a:p>
          <a:p>
            <a:pPr lvl="1"/>
            <a:endParaRPr lang="en-US" dirty="0">
              <a:solidFill>
                <a:srgbClr val="000000"/>
              </a:solidFill>
            </a:endParaRPr>
          </a:p>
        </p:txBody>
      </p:sp>
      <p:sp>
        <p:nvSpPr>
          <p:cNvPr id="4" name="Slide Number Placeholder 3">
            <a:extLst>
              <a:ext uri="{FF2B5EF4-FFF2-40B4-BE49-F238E27FC236}">
                <a16:creationId xmlns:a16="http://schemas.microsoft.com/office/drawing/2014/main" id="{A0AAAD34-BBBB-47F4-850F-B719412D5715}"/>
              </a:ext>
            </a:extLst>
          </p:cNvPr>
          <p:cNvSpPr>
            <a:spLocks noGrp="1"/>
          </p:cNvSpPr>
          <p:nvPr>
            <p:ph type="sldNum" sz="quarter" idx="12"/>
          </p:nvPr>
        </p:nvSpPr>
        <p:spPr>
          <a:xfrm>
            <a:off x="9629769" y="6237682"/>
            <a:ext cx="670181" cy="320198"/>
          </a:xfrm>
        </p:spPr>
        <p:txBody>
          <a:bodyPr/>
          <a:lstStyle/>
          <a:p>
            <a:fld id="{D57F1E4F-1CFF-5643-939E-217C01CDF565}" type="slidenum">
              <a:rPr lang="en-US" smtClean="0"/>
              <a:pPr/>
              <a:t>9</a:t>
            </a:fld>
            <a:endParaRPr lang="en-US" dirty="0"/>
          </a:p>
        </p:txBody>
      </p:sp>
      <p:sp>
        <p:nvSpPr>
          <p:cNvPr id="5" name="Rectangle 4">
            <a:extLst>
              <a:ext uri="{FF2B5EF4-FFF2-40B4-BE49-F238E27FC236}">
                <a16:creationId xmlns:a16="http://schemas.microsoft.com/office/drawing/2014/main" id="{686522AF-4DF0-65D8-AF81-415FFCC441BA}"/>
              </a:ext>
            </a:extLst>
          </p:cNvPr>
          <p:cNvSpPr/>
          <p:nvPr/>
        </p:nvSpPr>
        <p:spPr>
          <a:xfrm>
            <a:off x="360233" y="2156533"/>
            <a:ext cx="1898277" cy="416268"/>
          </a:xfrm>
          <a:prstGeom prst="rect">
            <a:avLst/>
          </a:prstGeom>
        </p:spPr>
        <p:txBody>
          <a:bodyPr wrap="none">
            <a:spAutoFit/>
          </a:bodyPr>
          <a:lstStyle/>
          <a:p>
            <a:r>
              <a:rPr lang="en-US" sz="2105" b="1" dirty="0">
                <a:solidFill>
                  <a:srgbClr val="8C0043"/>
                </a:solidFill>
              </a:rPr>
              <a:t>TAX IMPACTS</a:t>
            </a:r>
          </a:p>
        </p:txBody>
      </p:sp>
    </p:spTree>
    <p:extLst>
      <p:ext uri="{BB962C8B-B14F-4D97-AF65-F5344CB8AC3E}">
        <p14:creationId xmlns:p14="http://schemas.microsoft.com/office/powerpoint/2010/main" val="2441446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22985</TotalTime>
  <Words>1174</Words>
  <Application>Microsoft Macintosh PowerPoint</Application>
  <PresentationFormat>Custom</PresentationFormat>
  <Paragraphs>134</Paragraphs>
  <Slides>19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Candara</vt:lpstr>
      <vt:lpstr>Calibri</vt:lpstr>
      <vt:lpstr>Wingdings</vt:lpstr>
      <vt:lpstr>Calibri Light</vt:lpstr>
      <vt:lpstr>Symbol</vt:lpstr>
      <vt:lpstr>Arial</vt:lpstr>
      <vt:lpstr>PDF-Bitter-Regular</vt:lpstr>
      <vt:lpstr>PDF-ZillaSlab-Regular</vt:lpstr>
      <vt:lpstr>Times New Roman</vt:lpstr>
      <vt:lpstr>Office Theme</vt:lpstr>
      <vt:lpstr>Blaine City Council TIF - Discussion</vt:lpstr>
      <vt:lpstr>Overview of Tax Increment Financing </vt:lpstr>
      <vt:lpstr>Overview of Tax Increment Financing</vt:lpstr>
      <vt:lpstr>Overview of Tax Increment Financing</vt:lpstr>
      <vt:lpstr>Overview of Tax Increment financing </vt:lpstr>
      <vt:lpstr>Overview of Tax Increment Financing </vt:lpstr>
      <vt:lpstr>Overview of Tax Increment Financing </vt:lpstr>
      <vt:lpstr>Overview of Tax Increment Financing </vt:lpstr>
      <vt:lpstr>Overview of Tax Increment Financing</vt:lpstr>
      <vt:lpstr>Step 1 Strategy</vt:lpstr>
      <vt:lpstr>Tax Increment Area (TIA)</vt:lpstr>
      <vt:lpstr>TIA LEVY:  3.6333</vt:lpstr>
      <vt:lpstr>Infrastructure Needs - $14M</vt:lpstr>
      <vt:lpstr>Private Development </vt:lpstr>
      <vt:lpstr>Potential TIF Revenue</vt:lpstr>
      <vt:lpstr>Potential TIF Revenue</vt:lpstr>
      <vt:lpstr>Step 2 Elements</vt:lpstr>
      <vt:lpstr>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Xara Designer Pro X</dc:creator>
  <cp:lastModifiedBy>Microsoft Office User</cp:lastModifiedBy>
  <cp:revision>37</cp:revision>
  <dcterms:created xsi:type="dcterms:W3CDTF">2018-03-13T19:17:33Z</dcterms:created>
  <dcterms:modified xsi:type="dcterms:W3CDTF">2023-01-09T21:15:01Z</dcterms:modified>
</cp:coreProperties>
</file>