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8" r:id="rId1"/>
  </p:sldMasterIdLst>
  <p:notesMasterIdLst>
    <p:notesMasterId r:id="rId55"/>
  </p:notesMasterIdLst>
  <p:handoutMasterIdLst>
    <p:handoutMasterId r:id="rId56"/>
  </p:handoutMasterIdLst>
  <p:sldIdLst>
    <p:sldId id="266" r:id="rId2"/>
    <p:sldId id="351" r:id="rId3"/>
    <p:sldId id="475" r:id="rId4"/>
    <p:sldId id="387" r:id="rId5"/>
    <p:sldId id="476" r:id="rId6"/>
    <p:sldId id="477" r:id="rId7"/>
    <p:sldId id="484" r:id="rId8"/>
    <p:sldId id="468" r:id="rId9"/>
    <p:sldId id="469" r:id="rId10"/>
    <p:sldId id="470" r:id="rId11"/>
    <p:sldId id="471" r:id="rId12"/>
    <p:sldId id="472" r:id="rId13"/>
    <p:sldId id="473" r:id="rId14"/>
    <p:sldId id="430" r:id="rId15"/>
    <p:sldId id="431" r:id="rId16"/>
    <p:sldId id="432" r:id="rId17"/>
    <p:sldId id="433" r:id="rId18"/>
    <p:sldId id="434" r:id="rId19"/>
    <p:sldId id="435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36" r:id="rId33"/>
    <p:sldId id="437" r:id="rId34"/>
    <p:sldId id="438" r:id="rId35"/>
    <p:sldId id="439" r:id="rId36"/>
    <p:sldId id="440" r:id="rId37"/>
    <p:sldId id="441" r:id="rId38"/>
    <p:sldId id="461" r:id="rId39"/>
    <p:sldId id="466" r:id="rId40"/>
    <p:sldId id="462" r:id="rId41"/>
    <p:sldId id="463" r:id="rId42"/>
    <p:sldId id="464" r:id="rId43"/>
    <p:sldId id="499" r:id="rId44"/>
    <p:sldId id="465" r:id="rId45"/>
    <p:sldId id="467" r:id="rId46"/>
    <p:sldId id="442" r:id="rId47"/>
    <p:sldId id="448" r:id="rId48"/>
    <p:sldId id="443" r:id="rId49"/>
    <p:sldId id="444" r:id="rId50"/>
    <p:sldId id="445" r:id="rId51"/>
    <p:sldId id="446" r:id="rId52"/>
    <p:sldId id="449" r:id="rId53"/>
    <p:sldId id="401" r:id="rId54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415" autoAdjust="0"/>
  </p:normalViewPr>
  <p:slideViewPr>
    <p:cSldViewPr>
      <p:cViewPr>
        <p:scale>
          <a:sx n="66" d="100"/>
          <a:sy n="66" d="100"/>
        </p:scale>
        <p:origin x="-1949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48"/>
    </p:cViewPr>
  </p:sorterViewPr>
  <p:notesViewPr>
    <p:cSldViewPr>
      <p:cViewPr varScale="1">
        <p:scale>
          <a:sx n="88" d="100"/>
          <a:sy n="88" d="100"/>
        </p:scale>
        <p:origin x="-3840" y="-10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03san\finusers\JLazenby\Forecasting\General%20Fund\GF_Forecas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General Fund Forecast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2% Revenue; 3% Expenditures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13877716364443"/>
          <c:y val="0.13172619660515369"/>
          <c:w val="0.8823121050373306"/>
          <c:h val="0.85349174296998864"/>
        </c:manualLayout>
      </c:layout>
      <c:lineChart>
        <c:grouping val="standard"/>
        <c:varyColors val="0"/>
        <c:ser>
          <c:idx val="0"/>
          <c:order val="0"/>
          <c:tx>
            <c:strRef>
              <c:f>'Baseline Plus'!$A$15</c:f>
              <c:strCache>
                <c:ptCount val="1"/>
                <c:pt idx="0">
                  <c:v>Total Revenues</c:v>
                </c:pt>
              </c:strCache>
            </c:strRef>
          </c:tx>
          <c:marker>
            <c:symbol val="none"/>
          </c:marker>
          <c:cat>
            <c:numRef>
              <c:f>'Baseline Plus'!$D$4:$AA$4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</c:numCache>
            </c:numRef>
          </c:cat>
          <c:val>
            <c:numRef>
              <c:f>'Baseline Plus'!$D$15:$AA$15</c:f>
              <c:numCache>
                <c:formatCode>_(* #,##0_);_(* \(#,##0\);_(* "-"_);_(@_)</c:formatCode>
                <c:ptCount val="24"/>
                <c:pt idx="0">
                  <c:v>4397260</c:v>
                </c:pt>
                <c:pt idx="1">
                  <c:v>4657670</c:v>
                </c:pt>
                <c:pt idx="2">
                  <c:v>4038968</c:v>
                </c:pt>
                <c:pt idx="3">
                  <c:v>4491538</c:v>
                </c:pt>
                <c:pt idx="4">
                  <c:v>4690659</c:v>
                </c:pt>
                <c:pt idx="5">
                  <c:v>4858746</c:v>
                </c:pt>
                <c:pt idx="6">
                  <c:v>4556364</c:v>
                </c:pt>
                <c:pt idx="7">
                  <c:v>4554562</c:v>
                </c:pt>
                <c:pt idx="8">
                  <c:v>4743349.49</c:v>
                </c:pt>
                <c:pt idx="9">
                  <c:v>4989352</c:v>
                </c:pt>
                <c:pt idx="10">
                  <c:v>4979014</c:v>
                </c:pt>
                <c:pt idx="11">
                  <c:v>5304912</c:v>
                </c:pt>
                <c:pt idx="12">
                  <c:v>5348787</c:v>
                </c:pt>
                <c:pt idx="13">
                  <c:v>5441804.3249999993</c:v>
                </c:pt>
                <c:pt idx="14">
                  <c:v>5542028.8932944592</c:v>
                </c:pt>
                <c:pt idx="15">
                  <c:v>5679659.1825146545</c:v>
                </c:pt>
                <c:pt idx="16">
                  <c:v>5775298.7934265705</c:v>
                </c:pt>
                <c:pt idx="17">
                  <c:v>5884515.7683943231</c:v>
                </c:pt>
                <c:pt idx="18">
                  <c:v>5995435.1031100294</c:v>
                </c:pt>
                <c:pt idx="19">
                  <c:v>6115343.805172232</c:v>
                </c:pt>
                <c:pt idx="20">
                  <c:v>6237650.6812756788</c:v>
                </c:pt>
                <c:pt idx="21">
                  <c:v>6362403.6949011926</c:v>
                </c:pt>
                <c:pt idx="22">
                  <c:v>6489651.7687992183</c:v>
                </c:pt>
                <c:pt idx="23">
                  <c:v>6619444.8041752009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'Baseline Plus'!$A$29</c:f>
              <c:strCache>
                <c:ptCount val="1"/>
                <c:pt idx="0">
                  <c:v>Total Expenditures</c:v>
                </c:pt>
              </c:strCache>
            </c:strRef>
          </c:tx>
          <c:marker>
            <c:symbol val="none"/>
          </c:marker>
          <c:cat>
            <c:numRef>
              <c:f>'Baseline Plus'!$D$4:$AA$4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</c:numCache>
            </c:numRef>
          </c:cat>
          <c:val>
            <c:numRef>
              <c:f>'Baseline Plus'!$D$29:$AA$29</c:f>
              <c:numCache>
                <c:formatCode>_(* #,##0_);_(* \(#,##0\);_(* "-"_);_(@_)</c:formatCode>
                <c:ptCount val="24"/>
                <c:pt idx="0">
                  <c:v>4368957</c:v>
                </c:pt>
                <c:pt idx="1">
                  <c:v>4411874</c:v>
                </c:pt>
                <c:pt idx="2">
                  <c:v>3980031</c:v>
                </c:pt>
                <c:pt idx="3">
                  <c:v>4581815</c:v>
                </c:pt>
                <c:pt idx="4">
                  <c:v>4800775</c:v>
                </c:pt>
                <c:pt idx="5">
                  <c:v>4942173</c:v>
                </c:pt>
                <c:pt idx="6">
                  <c:v>4709522</c:v>
                </c:pt>
                <c:pt idx="7">
                  <c:v>4817861</c:v>
                </c:pt>
                <c:pt idx="8">
                  <c:v>4687663</c:v>
                </c:pt>
                <c:pt idx="9">
                  <c:v>4830954</c:v>
                </c:pt>
                <c:pt idx="10">
                  <c:v>4617779</c:v>
                </c:pt>
                <c:pt idx="11">
                  <c:v>5599365</c:v>
                </c:pt>
                <c:pt idx="12">
                  <c:v>5328525</c:v>
                </c:pt>
                <c:pt idx="13">
                  <c:v>5539837.1800000006</c:v>
                </c:pt>
                <c:pt idx="14">
                  <c:v>5677977.9629242057</c:v>
                </c:pt>
                <c:pt idx="15">
                  <c:v>5837106.0615546228</c:v>
                </c:pt>
                <c:pt idx="16">
                  <c:v>6005114.981719465</c:v>
                </c:pt>
                <c:pt idx="17">
                  <c:v>6182726.4334778497</c:v>
                </c:pt>
                <c:pt idx="18">
                  <c:v>6370729.1086834269</c:v>
                </c:pt>
                <c:pt idx="19">
                  <c:v>6569985.1765396474</c:v>
                </c:pt>
                <c:pt idx="20">
                  <c:v>6781437.4196584485</c:v>
                </c:pt>
                <c:pt idx="21">
                  <c:v>6984880.5422482034</c:v>
                </c:pt>
                <c:pt idx="22">
                  <c:v>7194426.9585156506</c:v>
                </c:pt>
                <c:pt idx="23">
                  <c:v>7410259.7672711182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'Baseline Plus'!$A$33</c:f>
              <c:strCache>
                <c:ptCount val="1"/>
                <c:pt idx="0">
                  <c:v>Net Cash Flow</c:v>
                </c:pt>
              </c:strCache>
            </c:strRef>
          </c:tx>
          <c:marker>
            <c:symbol val="none"/>
          </c:marker>
          <c:cat>
            <c:numRef>
              <c:f>'Baseline Plus'!$D$4:$AA$4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</c:numCache>
            </c:numRef>
          </c:cat>
          <c:val>
            <c:numRef>
              <c:f>'Baseline Plus'!$D$33:$AA$33</c:f>
              <c:numCache>
                <c:formatCode>_(* #,##0_);_(* \(#,##0\);_(* "-"_);_(@_)</c:formatCode>
                <c:ptCount val="24"/>
                <c:pt idx="0">
                  <c:v>28303</c:v>
                </c:pt>
                <c:pt idx="1">
                  <c:v>245796</c:v>
                </c:pt>
                <c:pt idx="2">
                  <c:v>58937</c:v>
                </c:pt>
                <c:pt idx="3">
                  <c:v>-90277</c:v>
                </c:pt>
                <c:pt idx="4">
                  <c:v>-110116</c:v>
                </c:pt>
                <c:pt idx="5">
                  <c:v>-83427</c:v>
                </c:pt>
                <c:pt idx="6">
                  <c:v>-153158</c:v>
                </c:pt>
                <c:pt idx="7">
                  <c:v>-263299</c:v>
                </c:pt>
                <c:pt idx="8">
                  <c:v>55686.490000000224</c:v>
                </c:pt>
                <c:pt idx="9">
                  <c:v>158398</c:v>
                </c:pt>
                <c:pt idx="10">
                  <c:v>361235</c:v>
                </c:pt>
                <c:pt idx="11">
                  <c:v>-294453</c:v>
                </c:pt>
                <c:pt idx="12">
                  <c:v>20262</c:v>
                </c:pt>
                <c:pt idx="13">
                  <c:v>-98032.855000000447</c:v>
                </c:pt>
                <c:pt idx="14">
                  <c:v>-135949.0696297409</c:v>
                </c:pt>
                <c:pt idx="15">
                  <c:v>-157446.87903996836</c:v>
                </c:pt>
                <c:pt idx="16">
                  <c:v>-229816.18829289632</c:v>
                </c:pt>
                <c:pt idx="17">
                  <c:v>-298210.66508352495</c:v>
                </c:pt>
                <c:pt idx="18">
                  <c:v>-375294.00557339576</c:v>
                </c:pt>
                <c:pt idx="19">
                  <c:v>-454641.37136741361</c:v>
                </c:pt>
                <c:pt idx="20">
                  <c:v>-543786.73838276952</c:v>
                </c:pt>
                <c:pt idx="21">
                  <c:v>-622476.84734700993</c:v>
                </c:pt>
                <c:pt idx="22">
                  <c:v>-704775.18971643201</c:v>
                </c:pt>
                <c:pt idx="23">
                  <c:v>-790814.96309591772</c:v>
                </c:pt>
              </c:numCache>
            </c:numRef>
          </c:val>
          <c:smooth val="0"/>
        </c:ser>
        <c:ser>
          <c:idx val="3"/>
          <c:order val="3"/>
          <c:tx>
            <c:v>Carryover Fund Balance (30 Days)</c:v>
          </c:tx>
          <c:marker>
            <c:symbol val="none"/>
          </c:marker>
          <c:cat>
            <c:numRef>
              <c:f>'Baseline Plus'!$D$4:$AA$4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</c:numCache>
            </c:numRef>
          </c:cat>
          <c:val>
            <c:numRef>
              <c:f>'Baseline Plus'!$D$35:$AA$35</c:f>
              <c:numCache>
                <c:formatCode>_(* #,##0_);_(* \(#,##0\);_(* "-"_);_(@_)</c:formatCode>
                <c:ptCount val="24"/>
                <c:pt idx="0">
                  <c:v>363120</c:v>
                </c:pt>
                <c:pt idx="1">
                  <c:v>608916</c:v>
                </c:pt>
                <c:pt idx="2">
                  <c:v>667853</c:v>
                </c:pt>
                <c:pt idx="3">
                  <c:v>577576</c:v>
                </c:pt>
                <c:pt idx="4">
                  <c:v>467460</c:v>
                </c:pt>
                <c:pt idx="5">
                  <c:v>571486</c:v>
                </c:pt>
                <c:pt idx="6">
                  <c:v>418328</c:v>
                </c:pt>
                <c:pt idx="7">
                  <c:v>156403</c:v>
                </c:pt>
                <c:pt idx="8">
                  <c:v>212089</c:v>
                </c:pt>
                <c:pt idx="9">
                  <c:v>370485</c:v>
                </c:pt>
                <c:pt idx="10">
                  <c:v>731720</c:v>
                </c:pt>
                <c:pt idx="11">
                  <c:v>437267</c:v>
                </c:pt>
                <c:pt idx="12">
                  <c:v>505366</c:v>
                </c:pt>
                <c:pt idx="13">
                  <c:v>407333.14499999955</c:v>
                </c:pt>
                <c:pt idx="14">
                  <c:v>271384.07537025865</c:v>
                </c:pt>
                <c:pt idx="15">
                  <c:v>113937.19633029029</c:v>
                </c:pt>
                <c:pt idx="16">
                  <c:v>-115878.99196260609</c:v>
                </c:pt>
                <c:pt idx="17">
                  <c:v>-414089.65704613074</c:v>
                </c:pt>
                <c:pt idx="18">
                  <c:v>-789383.6626195265</c:v>
                </c:pt>
                <c:pt idx="19">
                  <c:v>-1244025.03398694</c:v>
                </c:pt>
                <c:pt idx="20">
                  <c:v>-1787811.7723697098</c:v>
                </c:pt>
                <c:pt idx="21">
                  <c:v>-2410288.6197167197</c:v>
                </c:pt>
                <c:pt idx="22">
                  <c:v>-3115063.809433151</c:v>
                </c:pt>
                <c:pt idx="23">
                  <c:v>-3905878.7725290693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'Baseline Plus'!$A$42</c:f>
              <c:strCache>
                <c:ptCount val="1"/>
                <c:pt idx="0">
                  <c:v>Reserve Fund</c:v>
                </c:pt>
              </c:strCache>
            </c:strRef>
          </c:tx>
          <c:marker>
            <c:symbol val="none"/>
          </c:marker>
          <c:cat>
            <c:numRef>
              <c:f>'Baseline Plus'!$D$4:$AA$4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</c:numCache>
            </c:numRef>
          </c:cat>
          <c:val>
            <c:numRef>
              <c:f>'Baseline Plus'!$D$42:$AA$42</c:f>
              <c:numCache>
                <c:formatCode>General</c:formatCode>
                <c:ptCount val="24"/>
                <c:pt idx="0">
                  <c:v>513685</c:v>
                </c:pt>
                <c:pt idx="1">
                  <c:v>438346</c:v>
                </c:pt>
                <c:pt idx="2">
                  <c:v>229894</c:v>
                </c:pt>
                <c:pt idx="3">
                  <c:v>100357</c:v>
                </c:pt>
                <c:pt idx="4">
                  <c:v>230158</c:v>
                </c:pt>
                <c:pt idx="5" formatCode="_(* #,##0_);_(* \(#,##0\);_(* &quot;-&quot;_);_(@_)">
                  <c:v>176089</c:v>
                </c:pt>
                <c:pt idx="6" formatCode="_(* #,##0_);_(* \(#,##0\);_(* &quot;-&quot;_);_(@_)">
                  <c:v>145386</c:v>
                </c:pt>
                <c:pt idx="7" formatCode="_(* #,##0_);_(* \(#,##0\);_(* &quot;-&quot;_);_(@_)">
                  <c:v>69310.459999999992</c:v>
                </c:pt>
                <c:pt idx="8" formatCode="_(* #,##0_);_(* \(#,##0\);_(* &quot;-&quot;_);_(@_)">
                  <c:v>169609</c:v>
                </c:pt>
                <c:pt idx="9" formatCode="_(* #,##0_);_(* \(#,##0\);_(* &quot;-&quot;_);_(@_)">
                  <c:v>334622</c:v>
                </c:pt>
                <c:pt idx="10" formatCode="_(* #,##0_);_(* \(#,##0\);_(* &quot;-&quot;_);_(@_)">
                  <c:v>386116</c:v>
                </c:pt>
                <c:pt idx="11" formatCode="_(* #,##0_);_(* \(#,##0\);_(* &quot;-&quot;_);_(@_)">
                  <c:v>880000</c:v>
                </c:pt>
                <c:pt idx="12" formatCode="_(* #,##0_);_(* \(#,##0\);_(* &quot;-&quot;_);_(@_)">
                  <c:v>900000</c:v>
                </c:pt>
                <c:pt idx="13" formatCode="_(* #,##0_);_(* \(#,##0\);_(* &quot;-&quot;_);_(@_)">
                  <c:v>900000</c:v>
                </c:pt>
                <c:pt idx="14" formatCode="_(* #,##0_);_(* \(#,##0\);_(* &quot;-&quot;_);_(@_)">
                  <c:v>900000</c:v>
                </c:pt>
                <c:pt idx="15" formatCode="_(* #,##0_);_(* \(#,##0\);_(* &quot;-&quot;_);_(@_)">
                  <c:v>900000</c:v>
                </c:pt>
                <c:pt idx="16" formatCode="_(* #,##0_);_(* \(#,##0\);_(* &quot;-&quot;_);_(@_)">
                  <c:v>900000</c:v>
                </c:pt>
                <c:pt idx="17" formatCode="_(* #,##0_);_(* \(#,##0\);_(* &quot;-&quot;_);_(@_)">
                  <c:v>900000</c:v>
                </c:pt>
                <c:pt idx="18" formatCode="_(* #,##0_);_(* \(#,##0\);_(* &quot;-&quot;_);_(@_)">
                  <c:v>900000</c:v>
                </c:pt>
                <c:pt idx="19" formatCode="_(* #,##0_);_(* \(#,##0\);_(* &quot;-&quot;_);_(@_)">
                  <c:v>900000</c:v>
                </c:pt>
                <c:pt idx="20" formatCode="_(* #,##0_);_(* \(#,##0\);_(* &quot;-&quot;_);_(@_)">
                  <c:v>900000</c:v>
                </c:pt>
                <c:pt idx="21" formatCode="_(* #,##0_);_(* \(#,##0\);_(* &quot;-&quot;_);_(@_)">
                  <c:v>900000</c:v>
                </c:pt>
                <c:pt idx="22" formatCode="_(* #,##0_);_(* \(#,##0\);_(* &quot;-&quot;_);_(@_)">
                  <c:v>900000</c:v>
                </c:pt>
                <c:pt idx="23" formatCode="_(* #,##0_);_(* \(#,##0\);_(* &quot;-&quot;_);_(@_)">
                  <c:v>900000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84480"/>
        <c:axId val="204022144"/>
      </c:lineChart>
      <c:catAx>
        <c:axId val="20368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4022144"/>
        <c:crosses val="autoZero"/>
        <c:auto val="1"/>
        <c:lblAlgn val="ctr"/>
        <c:lblOffset val="100"/>
        <c:tickLblSkip val="3"/>
        <c:noMultiLvlLbl val="0"/>
      </c:catAx>
      <c:valAx>
        <c:axId val="204022144"/>
        <c:scaling>
          <c:orientation val="minMax"/>
          <c:min val="-50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3684480"/>
        <c:crosses val="autoZero"/>
        <c:crossBetween val="between"/>
        <c:majorUnit val="500000"/>
      </c:valAx>
    </c:plotArea>
    <c:legend>
      <c:legendPos val="t"/>
      <c:legendEntry>
        <c:idx val="3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5.0000034583910627E-2"/>
          <c:y val="8.2637832210234921E-2"/>
          <c:w val="0.89999993083217922"/>
          <c:h val="6.0947635772878615E-2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0.5299</cdr:x>
      <cdr:y>0.35511</cdr:y>
    </cdr:from>
    <cdr:to>
      <cdr:x>0.5372</cdr:x>
      <cdr:y>0.43321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 flipV="1">
          <a:off x="4581078" y="2295085"/>
          <a:ext cx="54438" cy="4807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0.50366</cdr:x>
      <cdr:y>0.43031</cdr:y>
    </cdr:from>
    <cdr:to>
      <cdr:x>0.66218</cdr:x>
      <cdr:y>0.54396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54311" y="2757716"/>
          <a:ext cx="1369784" cy="69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Transferred one-time revenue to Fund Reserve.</a:t>
          </a:r>
        </a:p>
      </cdr:txBody>
    </cdr:sp>
  </cdr:relSizeAnchor>
  <cdr:relSizeAnchor xmlns:cdr="http://schemas.openxmlformats.org/drawingml/2006/chartDrawing">
    <cdr:from>
      <cdr:x>0.37768</cdr:x>
      <cdr:y>0.42596</cdr:y>
    </cdr:from>
    <cdr:to>
      <cdr:x>0.37978</cdr:x>
      <cdr:y>0.49876</cdr:y>
    </cdr:to>
    <cdr:sp macro="" textlink="">
      <cdr:nvSpPr>
        <cdr:cNvPr id="7" name="Straight Arrow Connector 6"/>
        <cdr:cNvSpPr/>
      </cdr:nvSpPr>
      <cdr:spPr>
        <a:xfrm xmlns:a="http://schemas.openxmlformats.org/drawingml/2006/main" flipH="1" flipV="1">
          <a:off x="3265697" y="2730502"/>
          <a:ext cx="18146" cy="4444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0.32094</cdr:x>
      <cdr:y>0.49971</cdr:y>
    </cdr:from>
    <cdr:to>
      <cdr:x>0.50366</cdr:x>
      <cdr:y>0.58751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66755" y="3184063"/>
          <a:ext cx="1587539" cy="53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Impact of recession.</a:t>
          </a:r>
        </a:p>
      </cdr:txBody>
    </cdr:sp>
  </cdr:relSizeAnchor>
  <cdr:relSizeAnchor xmlns:cdr="http://schemas.openxmlformats.org/drawingml/2006/chartDrawing">
    <cdr:from>
      <cdr:x>0.19786</cdr:x>
      <cdr:y>0.49681</cdr:y>
    </cdr:from>
    <cdr:to>
      <cdr:x>0.19916</cdr:x>
      <cdr:y>0.57421</cdr:y>
    </cdr:to>
    <cdr:sp macro="" textlink="">
      <cdr:nvSpPr>
        <cdr:cNvPr id="10" name="Straight Arrow Connector 9"/>
        <cdr:cNvSpPr/>
      </cdr:nvSpPr>
      <cdr:spPr>
        <a:xfrm xmlns:a="http://schemas.openxmlformats.org/drawingml/2006/main" flipH="1" flipV="1">
          <a:off x="1705426" y="3165921"/>
          <a:ext cx="9073" cy="4717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0.13937</cdr:x>
      <cdr:y>0.55946</cdr:y>
    </cdr:from>
    <cdr:to>
      <cdr:x>0.30284</cdr:x>
      <cdr:y>0.64796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06471" y="3546917"/>
          <a:ext cx="1406076" cy="54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City annexed to the</a:t>
          </a:r>
        </a:p>
        <a:p xmlns:a="http://schemas.openxmlformats.org/drawingml/2006/main">
          <a:r>
            <a:rPr lang="en-US" sz="1200"/>
            <a:t>Fire District.</a:t>
          </a:r>
        </a:p>
      </cdr:txBody>
    </cdr:sp>
  </cdr:relSizeAnchor>
  <cdr:relSizeAnchor xmlns:cdr="http://schemas.openxmlformats.org/drawingml/2006/chartDrawing">
    <cdr:from>
      <cdr:x>0.23486</cdr:x>
      <cdr:y>0.74542</cdr:y>
    </cdr:from>
    <cdr:to>
      <cdr:x>0.24015</cdr:x>
      <cdr:y>0.85472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H="1">
          <a:off x="2022958" y="4689957"/>
          <a:ext cx="45711" cy="6712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0.20231</cdr:x>
      <cdr:y>0.65376</cdr:y>
    </cdr:from>
    <cdr:to>
      <cdr:x>0.37973</cdr:x>
      <cdr:y>0.74542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741700" y="4127475"/>
          <a:ext cx="1533101" cy="56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Used reserve</a:t>
          </a:r>
          <a:r>
            <a:rPr lang="en-US" sz="1200" baseline="0"/>
            <a:t> to fund Airport Operations.</a:t>
          </a:r>
          <a:endParaRPr lang="en-US" sz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698" cy="4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03" y="1"/>
            <a:ext cx="3038697" cy="4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8411"/>
            <a:ext cx="3038698" cy="4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03" y="8768411"/>
            <a:ext cx="3038697" cy="4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8495D20-062B-4DBE-B25F-759836662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60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089" cy="461327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04" y="1"/>
            <a:ext cx="3037089" cy="461327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r">
              <a:defRPr sz="1200"/>
            </a:lvl1pPr>
          </a:lstStyle>
          <a:p>
            <a:pPr>
              <a:defRPr/>
            </a:pPr>
            <a:fld id="{67BAA6B3-E67C-44E9-8B54-0D58CD386A8B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6" rIns="91613" bIns="458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4" y="4381025"/>
            <a:ext cx="5607677" cy="4150360"/>
          </a:xfrm>
          <a:prstGeom prst="rect">
            <a:avLst/>
          </a:prstGeom>
        </p:spPr>
        <p:txBody>
          <a:bodyPr vert="horz" lIns="91613" tIns="45806" rIns="91613" bIns="4580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457"/>
            <a:ext cx="3037089" cy="461327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04" y="8760457"/>
            <a:ext cx="3037089" cy="461327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r">
              <a:defRPr sz="1200"/>
            </a:lvl1pPr>
          </a:lstStyle>
          <a:p>
            <a:pPr>
              <a:defRPr/>
            </a:pPr>
            <a:fld id="{9D681EBD-1FBA-4B9F-9F86-405AD6538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4358" indent="-286292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5165" indent="-229033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3231" indent="-229033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61297" indent="-229033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9364" indent="-22903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7431" indent="-22903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35497" indent="-22903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93563" indent="-22903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9CEB54D-85E5-46BF-96CB-B09C7771BD68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51C22B-ACC5-46A5-8661-ACA562A02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FF0E-F47F-4B8B-A3D7-AFAF420D1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741B-2D91-45F4-8783-E44501C5B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3E86-7B49-4D2F-BF94-A060B0D6F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6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D3347-A3E3-4D4C-90A4-248855490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8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DBA6C-FDAB-44F7-8FD1-B96703CE9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2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4279DB-E558-4316-8685-4CB058DBC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1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9ECA4-08AB-48A2-BCBF-33446E8ED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2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AC59-12D4-4003-AB6F-048222570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5DB257-CEEB-430A-99EF-77317A0CA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9C9743-22DE-4A0E-B22F-2C8F8ED12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11F57D-881B-4614-A107-3BD3DEF61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0" r:id="rId2"/>
    <p:sldLayoutId id="2147484425" r:id="rId3"/>
    <p:sldLayoutId id="2147484426" r:id="rId4"/>
    <p:sldLayoutId id="2147484427" r:id="rId5"/>
    <p:sldLayoutId id="2147484428" r:id="rId6"/>
    <p:sldLayoutId id="2147484421" r:id="rId7"/>
    <p:sldLayoutId id="2147484429" r:id="rId8"/>
    <p:sldLayoutId id="2147484430" r:id="rId9"/>
    <p:sldLayoutId id="2147484422" r:id="rId10"/>
    <p:sldLayoutId id="214748442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6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7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8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9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0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3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4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7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8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9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20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1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03san\sys1\CITY%20COUNCIL%20AGENDA%20AND%20MINUTES\Agendas\2015%20cc%20Agenda\11-16-2015%20Council%20Study%20Session\2016%20Budget%20Worksheet-Public%20Safety.xls!Sheet1!R3C1:R6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03san\sys1\CITY%20COUNCIL%20AGENDA%20AND%20MINUTES\Agendas\2015%20cc%20Agenda\11-16-2015%20Council%20Study%20Session\2016%20Budget%20Worksheet-Public%20Safety.xls!Sheet1!R7C1:R15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03san\sys1\CITY%20COUNCIL%20AGENDA%20AND%20MINUTES\Agendas\2015%20cc%20Agenda\11-16-2015%20Council%20Study%20Session\2016%20Budget%20Worksheet-PW.xls!Sheet1!R3C1:R6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03san\sys1\CITY%20COUNCIL%20AGENDA%20AND%20MINUTES\Agendas\2015%20cc%20Agenda\11-16-2015%20Council%20Study%20Session\2016%20Budget%20Worksheet-PW.xls!Sheet1!R7C1:R15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03san\sys1\CITY%20COUNCIL%20AGENDA%20AND%20MINUTES\Agendas\2015%20cc%20Agenda\11-16-2015%20Council%20Study%20Session\2016%20Budget%20Worksheet-PW.xls!Sheet1!R16C1:R22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2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23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Excel_97-2003_Worksheet24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1000"/>
            <a:ext cx="8001000" cy="2133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 Fund</a:t>
            </a:r>
            <a:br>
              <a:rPr lang="en-US" dirty="0" smtClean="0"/>
            </a:br>
            <a:r>
              <a:rPr lang="en-US" sz="4000" dirty="0" smtClean="0"/>
              <a:t>Preliminary 2016 Budget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81400"/>
            <a:ext cx="6400800" cy="18288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US" altLang="en-US" sz="44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altLang="en-US" sz="2800" dirty="0" smtClean="0"/>
              <a:t>Council Work Session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 smtClean="0"/>
              <a:t>November 16, 2015</a:t>
            </a:r>
            <a:endParaRPr lang="en-US" altLang="en-US" sz="1800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206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2016 Revenues &amp; Expenditures</a:t>
            </a:r>
            <a:br>
              <a:rPr lang="en-US" sz="3200" dirty="0" smtClean="0"/>
            </a:br>
            <a:r>
              <a:rPr lang="en-US" sz="3200" dirty="0" smtClean="0"/>
              <a:t>General Fund ( 102% Projected Budget)</a:t>
            </a:r>
            <a:endParaRPr lang="en-US" sz="3200" dirty="0"/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762000" y="1752600"/>
          <a:ext cx="716279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Worksheet" r:id="rId4" imgW="4221453" imgH="1485954" progId="Excel.Sheet.8">
                  <p:embed/>
                </p:oleObj>
              </mc:Choice>
              <mc:Fallback>
                <p:oleObj name="Worksheet" r:id="rId4" imgW="4221453" imgH="1485954" progId="Excel.Sheet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162799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2017 </a:t>
            </a:r>
            <a:r>
              <a:rPr lang="en-US" dirty="0"/>
              <a:t>Revenues &amp; Expenditures</a:t>
            </a:r>
            <a:br>
              <a:rPr lang="en-US" dirty="0"/>
            </a:br>
            <a:r>
              <a:rPr lang="en-US" dirty="0"/>
              <a:t>General Fund (Projected Budget)</a:t>
            </a:r>
          </a:p>
        </p:txBody>
      </p:sp>
      <p:pic>
        <p:nvPicPr>
          <p:cNvPr id="97299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28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4723" y="282348"/>
          <a:ext cx="8674554" cy="6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Departments directed to deliver maximum</a:t>
            </a:r>
            <a:br>
              <a:rPr lang="en-US" sz="2400" dirty="0" smtClean="0"/>
            </a:br>
            <a:r>
              <a:rPr lang="en-US" sz="2400" dirty="0" smtClean="0"/>
              <a:t>102% of the 2015 budget.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Budget requests critical to departments, reduce or delete 2015 budget to accommodate the request.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Deleted items and unfunded new requests are described as one-time or ongoing, presented with funding options.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55296"/>
              </p:ext>
            </p:extLst>
          </p:nvPr>
        </p:nvGraphicFramePr>
        <p:xfrm>
          <a:off x="304800" y="1676400"/>
          <a:ext cx="86518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2771806" imgH="390594" progId="Excel.Sheet.8">
                  <p:embed/>
                </p:oleObj>
              </mc:Choice>
              <mc:Fallback>
                <p:oleObj name="Worksheet" r:id="rId4" imgW="2771806" imgH="390594" progId="Excel.Sheet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518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40474"/>
              </p:ext>
            </p:extLst>
          </p:nvPr>
        </p:nvGraphicFramePr>
        <p:xfrm>
          <a:off x="228600" y="1219200"/>
          <a:ext cx="870766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4" imgW="3857750" imgH="2295422" progId="Excel.Sheet.8">
                  <p:embed/>
                </p:oleObj>
              </mc:Choice>
              <mc:Fallback>
                <p:oleObj name="Worksheet" r:id="rId4" imgW="3857750" imgH="2295422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707668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93035"/>
              </p:ext>
            </p:extLst>
          </p:nvPr>
        </p:nvGraphicFramePr>
        <p:xfrm>
          <a:off x="228600" y="1371600"/>
          <a:ext cx="85555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4" imgW="3857670" imgH="962043" progId="Excel.Sheet.8">
                  <p:embed/>
                </p:oleObj>
              </mc:Choice>
              <mc:Fallback>
                <p:oleObj name="Worksheet" r:id="rId4" imgW="3857670" imgH="962043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55552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96825"/>
              </p:ext>
            </p:extLst>
          </p:nvPr>
        </p:nvGraphicFramePr>
        <p:xfrm>
          <a:off x="304800" y="1676400"/>
          <a:ext cx="860060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4" imgW="3857750" imgH="581154" progId="Excel.Sheet.8">
                  <p:embed/>
                </p:oleObj>
              </mc:Choice>
              <mc:Fallback>
                <p:oleObj name="Worksheet" r:id="rId4" imgW="3857750" imgH="581154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0060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13429"/>
              </p:ext>
            </p:extLst>
          </p:nvPr>
        </p:nvGraphicFramePr>
        <p:xfrm>
          <a:off x="457200" y="1524000"/>
          <a:ext cx="838294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Worksheet" r:id="rId4" imgW="4467337" imgH="771448" progId="Excel.Sheet.8">
                  <p:embed/>
                </p:oleObj>
              </mc:Choice>
              <mc:Fallback>
                <p:oleObj name="Worksheet" r:id="rId4" imgW="4467337" imgH="771448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8382941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-Building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89886"/>
              </p:ext>
            </p:extLst>
          </p:nvPr>
        </p:nvGraphicFramePr>
        <p:xfrm>
          <a:off x="457200" y="1524000"/>
          <a:ext cx="809468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Worksheet" r:id="rId4" imgW="3857750" imgH="581154" progId="Excel.Sheet.8">
                  <p:embed/>
                </p:oleObj>
              </mc:Choice>
              <mc:Fallback>
                <p:oleObj name="Worksheet" r:id="rId4" imgW="3857750" imgH="581154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8094689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Revenue Sources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Expenditure Planning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Updated Strategic Plan – Core Objectives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Five-Key Deliverables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2016 and 2017 Funding Options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2015 </a:t>
            </a:r>
            <a:r>
              <a:rPr lang="en-US" altLang="en-US" sz="1600" dirty="0"/>
              <a:t>Revenues and Expenditures Actual – thru Oct </a:t>
            </a:r>
            <a:r>
              <a:rPr lang="en-US" altLang="en-US" sz="1600" dirty="0" smtClean="0"/>
              <a:t>31 and projected</a:t>
            </a:r>
            <a:endParaRPr lang="en-US" altLang="en-US" sz="1600" dirty="0"/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2016 Revenues </a:t>
            </a:r>
            <a:r>
              <a:rPr lang="en-US" altLang="en-US" sz="1600" dirty="0"/>
              <a:t>and Expenditures </a:t>
            </a:r>
            <a:r>
              <a:rPr lang="en-US" altLang="en-US" sz="1600" dirty="0" smtClean="0"/>
              <a:t>– 102%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/>
              <a:t>2017 Revenues and </a:t>
            </a:r>
            <a:r>
              <a:rPr lang="en-US" altLang="en-US" sz="1600" dirty="0" smtClean="0"/>
              <a:t>Expenditures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2016 Department Budgets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r>
              <a:rPr lang="en-US" altLang="en-US" sz="1600" dirty="0" smtClean="0"/>
              <a:t>Council Direction</a:t>
            </a:r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endParaRPr lang="en-US" altLang="en-US" sz="2800" dirty="0" smtClean="0"/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endParaRPr lang="en-US" altLang="en-US" sz="2800" dirty="0" smtClean="0"/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  <a:tabLst>
                <a:tab pos="2452688" algn="l"/>
              </a:tabLst>
            </a:pPr>
            <a:endParaRPr lang="en-US" altLang="en-US" sz="2800" dirty="0" smtClean="0"/>
          </a:p>
          <a:p>
            <a:pPr eaLnBrk="1" hangingPunct="1">
              <a:lnSpc>
                <a:spcPct val="150000"/>
              </a:lnSpc>
              <a:tabLst>
                <a:tab pos="2452688" algn="l"/>
              </a:tabLst>
            </a:pPr>
            <a:endParaRPr lang="en-US" alt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-Planning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39764"/>
              </p:ext>
            </p:extLst>
          </p:nvPr>
        </p:nvGraphicFramePr>
        <p:xfrm>
          <a:off x="533400" y="1600200"/>
          <a:ext cx="86836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Worksheet" r:id="rId4" imgW="2781262" imgH="390594" progId="Excel.Sheet.8">
                  <p:embed/>
                </p:oleObj>
              </mc:Choice>
              <mc:Fallback>
                <p:oleObj name="Worksheet" r:id="rId4" imgW="2781262" imgH="390594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6836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8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-Planning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52303"/>
              </p:ext>
            </p:extLst>
          </p:nvPr>
        </p:nvGraphicFramePr>
        <p:xfrm>
          <a:off x="152400" y="1219200"/>
          <a:ext cx="889530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Worksheet" r:id="rId4" imgW="3991055" imgH="1914564" progId="Excel.Sheet.8">
                  <p:embed/>
                </p:oleObj>
              </mc:Choice>
              <mc:Fallback>
                <p:oleObj name="Worksheet" r:id="rId4" imgW="3991055" imgH="1914564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895307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9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-Planning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05608"/>
              </p:ext>
            </p:extLst>
          </p:nvPr>
        </p:nvGraphicFramePr>
        <p:xfrm>
          <a:off x="304800" y="1447800"/>
          <a:ext cx="8535154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Worksheet" r:id="rId4" imgW="3991055" imgH="962012" progId="Excel.Sheet.8">
                  <p:embed/>
                </p:oleObj>
              </mc:Choice>
              <mc:Fallback>
                <p:oleObj name="Worksheet" r:id="rId4" imgW="3991055" imgH="962012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535154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9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-Planning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53615"/>
              </p:ext>
            </p:extLst>
          </p:nvPr>
        </p:nvGraphicFramePr>
        <p:xfrm>
          <a:off x="228600" y="1447800"/>
          <a:ext cx="85659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Worksheet" r:id="rId4" imgW="3991055" imgH="390589" progId="Excel.Sheet.8">
                  <p:embed/>
                </p:oleObj>
              </mc:Choice>
              <mc:Fallback>
                <p:oleObj name="Worksheet" r:id="rId4" imgW="3991055" imgH="390589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56599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0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Workplan-Plannning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27045"/>
              </p:ext>
            </p:extLst>
          </p:nvPr>
        </p:nvGraphicFramePr>
        <p:xfrm>
          <a:off x="228600" y="1371600"/>
          <a:ext cx="844695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Worksheet" r:id="rId4" imgW="4600642" imgH="581154" progId="Excel.Sheet.8">
                  <p:embed/>
                </p:oleObj>
              </mc:Choice>
              <mc:Fallback>
                <p:oleObj name="Worksheet" r:id="rId4" imgW="4600642" imgH="581154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44695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-Planning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03754"/>
              </p:ext>
            </p:extLst>
          </p:nvPr>
        </p:nvGraphicFramePr>
        <p:xfrm>
          <a:off x="381000" y="1524000"/>
          <a:ext cx="837450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Worksheet" r:id="rId4" imgW="3991055" imgH="581154" progId="Excel.Sheet.8">
                  <p:embed/>
                </p:oleObj>
              </mc:Choice>
              <mc:Fallback>
                <p:oleObj name="Worksheet" r:id="rId4" imgW="3991055" imgH="581154" progId="Excel.Shee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7450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85989"/>
              </p:ext>
            </p:extLst>
          </p:nvPr>
        </p:nvGraphicFramePr>
        <p:xfrm>
          <a:off x="304800" y="1676400"/>
          <a:ext cx="8562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Worksheet" r:id="rId4" imgW="2743166" imgH="390594" progId="Excel.Sheet.8">
                  <p:embed/>
                </p:oleObj>
              </mc:Choice>
              <mc:Fallback>
                <p:oleObj name="Worksheet" r:id="rId4" imgW="2743166" imgH="390594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562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8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01880"/>
              </p:ext>
            </p:extLst>
          </p:nvPr>
        </p:nvGraphicFramePr>
        <p:xfrm>
          <a:off x="152399" y="1295400"/>
          <a:ext cx="8807479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Worksheet" r:id="rId4" imgW="3924403" imgH="2105128" progId="Excel.Sheet.8">
                  <p:embed/>
                </p:oleObj>
              </mc:Choice>
              <mc:Fallback>
                <p:oleObj name="Worksheet" r:id="rId4" imgW="3924403" imgH="2105128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295400"/>
                        <a:ext cx="8807479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9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9391"/>
              </p:ext>
            </p:extLst>
          </p:nvPr>
        </p:nvGraphicFramePr>
        <p:xfrm>
          <a:off x="612749" y="1600200"/>
          <a:ext cx="830265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Worksheet" r:id="rId4" imgW="3924403" imgH="1152576" progId="Excel.Sheet.8">
                  <p:embed/>
                </p:oleObj>
              </mc:Choice>
              <mc:Fallback>
                <p:oleObj name="Worksheet" r:id="rId4" imgW="3924403" imgH="1152576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49" y="1600200"/>
                        <a:ext cx="8302651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9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20726"/>
              </p:ext>
            </p:extLst>
          </p:nvPr>
        </p:nvGraphicFramePr>
        <p:xfrm>
          <a:off x="381000" y="1371600"/>
          <a:ext cx="852687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Worksheet" r:id="rId4" imgW="3924403" imgH="771448" progId="Excel.Sheet.8">
                  <p:embed/>
                </p:oleObj>
              </mc:Choice>
              <mc:Fallback>
                <p:oleObj name="Worksheet" r:id="rId4" imgW="3924403" imgH="771448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526874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0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Sources of General Fund Revenue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Sales Tax – projected 2% growth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Property Tax – no direct benefit in 2016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Utility </a:t>
            </a:r>
            <a:r>
              <a:rPr lang="en-US" sz="1800" dirty="0" smtClean="0"/>
              <a:t>Taxes (Increase)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Permit </a:t>
            </a:r>
            <a:r>
              <a:rPr lang="en-US" sz="1800" dirty="0" smtClean="0"/>
              <a:t>and License Fees (Increase)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B and O </a:t>
            </a:r>
            <a:r>
              <a:rPr lang="en-US" sz="1800" dirty="0" smtClean="0"/>
              <a:t>Tax (New)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Cemetery Fees (Increase/Privatize)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Transportation Benefit </a:t>
            </a:r>
            <a:r>
              <a:rPr lang="en-US" sz="1800" dirty="0" smtClean="0"/>
              <a:t>District (New)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Reserves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Rural Economic Development Funds – R.E.D.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00463"/>
              </p:ext>
            </p:extLst>
          </p:nvPr>
        </p:nvGraphicFramePr>
        <p:xfrm>
          <a:off x="381000" y="1524000"/>
          <a:ext cx="83481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Worksheet" r:id="rId4" imgW="4695899" imgH="771448" progId="Excel.Sheet.8">
                  <p:embed/>
                </p:oleObj>
              </mc:Choice>
              <mc:Fallback>
                <p:oleObj name="Worksheet" r:id="rId4" imgW="4695899" imgH="771448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4813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-Parks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26315"/>
              </p:ext>
            </p:extLst>
          </p:nvPr>
        </p:nvGraphicFramePr>
        <p:xfrm>
          <a:off x="228600" y="1600200"/>
          <a:ext cx="874925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Worksheet" r:id="rId4" imgW="3924403" imgH="581154" progId="Excel.Sheet.8">
                  <p:embed/>
                </p:oleObj>
              </mc:Choice>
              <mc:Fallback>
                <p:oleObj name="Worksheet" r:id="rId4" imgW="3924403" imgH="581154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749259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80420"/>
              </p:ext>
            </p:extLst>
          </p:nvPr>
        </p:nvGraphicFramePr>
        <p:xfrm>
          <a:off x="696913" y="1673225"/>
          <a:ext cx="7802562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Worksheet" r:id="rId3" imgW="2682240" imgH="739071" progId="Excel.Sheet.8">
                  <p:link updateAutomatic="1"/>
                </p:oleObj>
              </mc:Choice>
              <mc:Fallback>
                <p:oleObj name="Worksheet" r:id="rId3" imgW="2682240" imgH="739071" progId="Excel.Shee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673225"/>
                        <a:ext cx="7802562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84913"/>
              </p:ext>
            </p:extLst>
          </p:nvPr>
        </p:nvGraphicFramePr>
        <p:xfrm>
          <a:off x="498475" y="1674813"/>
          <a:ext cx="8034338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Worksheet" r:id="rId3" imgW="4152701" imgH="1653353" progId="Excel.Sheet.8">
                  <p:link updateAutomatic="1"/>
                </p:oleObj>
              </mc:Choice>
              <mc:Fallback>
                <p:oleObj name="Worksheet" r:id="rId3" imgW="4152701" imgH="1653353" progId="Excel.Sheet.8">
                  <p:link updateAutomatic="1"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674813"/>
                        <a:ext cx="8034338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" y="1698171"/>
            <a:ext cx="9115601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0"/>
            <a:ext cx="8900204" cy="157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21057" cy="29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2" y="1524000"/>
            <a:ext cx="7673580" cy="448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Works - Streets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0057" y="4720288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***Includes $70,000 REET Transfer***</a:t>
            </a:r>
            <a:endParaRPr lang="en-US" sz="20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1"/>
            <a:ext cx="8958943" cy="11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19075"/>
            <a:ext cx="9124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Expenditure Planning</a:t>
            </a:r>
            <a:endParaRPr lang="en-US" dirty="0"/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Updated Strategic </a:t>
            </a:r>
            <a:r>
              <a:rPr lang="en-US" altLang="en-US" sz="2400" dirty="0" smtClean="0"/>
              <a:t>Plan – Core Objectives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Five-Key Deliverables</a:t>
            </a:r>
          </a:p>
          <a:p>
            <a:pPr marL="109537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Individual </a:t>
            </a:r>
            <a:r>
              <a:rPr lang="en-US" altLang="en-US" sz="2400" dirty="0"/>
              <a:t>Department </a:t>
            </a:r>
            <a:r>
              <a:rPr lang="en-US" altLang="en-US" sz="2400" dirty="0" smtClean="0"/>
              <a:t>Work Plans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Department </a:t>
            </a:r>
            <a:r>
              <a:rPr lang="en-US" altLang="en-US" sz="2400" dirty="0" smtClean="0"/>
              <a:t>Budget </a:t>
            </a:r>
            <a:r>
              <a:rPr lang="en-US" altLang="en-US" sz="2400" dirty="0"/>
              <a:t>Highlights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Funding </a:t>
            </a:r>
            <a:r>
              <a:rPr lang="en-US" altLang="en-US" sz="2400" dirty="0" smtClean="0"/>
              <a:t>Recommendation and Alternatives</a:t>
            </a:r>
            <a:endParaRPr lang="en-US" altLang="en-US" sz="2400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Works - Streets</a:t>
            </a:r>
            <a:endParaRPr lang="en-US" dirty="0"/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" y="1741714"/>
            <a:ext cx="9047246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Works - Streets</a:t>
            </a:r>
            <a:endParaRPr lang="en-US" dirty="0"/>
          </a:p>
        </p:txBody>
      </p:sp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959425"/>
            <a:ext cx="8959309" cy="249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</a:t>
            </a:r>
            <a:br>
              <a:rPr lang="en-US" smtClean="0"/>
            </a:br>
            <a:r>
              <a:rPr lang="en-US" smtClean="0"/>
              <a:t>Public Works - Streets</a:t>
            </a:r>
            <a:endParaRPr lang="en-US" dirty="0"/>
          </a:p>
        </p:txBody>
      </p:sp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560203"/>
            <a:ext cx="8686800" cy="161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</a:t>
            </a:r>
            <a:br>
              <a:rPr lang="en-US" smtClean="0"/>
            </a:br>
            <a:r>
              <a:rPr lang="en-US" smtClean="0"/>
              <a:t>Public Works - Streets</a:t>
            </a:r>
            <a:endParaRPr lang="en-US" dirty="0"/>
          </a:p>
        </p:txBody>
      </p:sp>
      <p:pic>
        <p:nvPicPr>
          <p:cNvPr id="911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3" y="2209800"/>
            <a:ext cx="9644063" cy="212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6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</a:t>
            </a:r>
            <a:br>
              <a:rPr lang="en-US" smtClean="0"/>
            </a:br>
            <a:r>
              <a:rPr lang="en-US" smtClean="0"/>
              <a:t>Public Works - Streets</a:t>
            </a:r>
            <a:endParaRPr lang="en-US" dirty="0"/>
          </a:p>
        </p:txBody>
      </p:sp>
      <p:pic>
        <p:nvPicPr>
          <p:cNvPr id="9115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7005"/>
            <a:ext cx="87820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Public Works - Streets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0573"/>
            <a:ext cx="8839200" cy="27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Public Works - Facilities</a:t>
            </a:r>
            <a:endParaRPr lang="en-US" dirty="0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68981"/>
              </p:ext>
            </p:extLst>
          </p:nvPr>
        </p:nvGraphicFramePr>
        <p:xfrm>
          <a:off x="736600" y="1854200"/>
          <a:ext cx="75057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Worksheet" r:id="rId3" imgW="2971839" imgH="771448" progId="Excel.Sheet.8">
                  <p:link updateAutomatic="1"/>
                </p:oleObj>
              </mc:Choice>
              <mc:Fallback>
                <p:oleObj name="Worksheet" r:id="rId3" imgW="2971839" imgH="771448" progId="Excel.Shee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854200"/>
                        <a:ext cx="75057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4885"/>
              </p:ext>
            </p:extLst>
          </p:nvPr>
        </p:nvGraphicFramePr>
        <p:xfrm>
          <a:off x="268288" y="1587500"/>
          <a:ext cx="8607425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Worksheet" r:id="rId3" imgW="4629246" imgH="1723999" progId="Excel.Sheet.8">
                  <p:link updateAutomatic="1"/>
                </p:oleObj>
              </mc:Choice>
              <mc:Fallback>
                <p:oleObj name="Worksheet" r:id="rId3" imgW="4629246" imgH="1723999" progId="Excel.Shee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587500"/>
                        <a:ext cx="8607425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 </a:t>
            </a:r>
            <a:br>
              <a:rPr lang="en-US" smtClean="0"/>
            </a:br>
            <a:r>
              <a:rPr lang="en-US" smtClean="0"/>
              <a:t>Public Works - Facilities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74716"/>
              </p:ext>
            </p:extLst>
          </p:nvPr>
        </p:nvGraphicFramePr>
        <p:xfrm>
          <a:off x="268288" y="1498600"/>
          <a:ext cx="8607425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Worksheet" r:id="rId3" imgW="4629246" imgH="1343141" progId="Excel.Sheet.8">
                  <p:link updateAutomatic="1"/>
                </p:oleObj>
              </mc:Choice>
              <mc:Fallback>
                <p:oleObj name="Worksheet" r:id="rId3" imgW="4629246" imgH="1343141" progId="Excel.Shee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498600"/>
                        <a:ext cx="8607425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 </a:t>
            </a:r>
            <a:br>
              <a:rPr lang="en-US" smtClean="0"/>
            </a:br>
            <a:r>
              <a:rPr lang="en-US" smtClean="0"/>
              <a:t>Public Works - Facilities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 </a:t>
            </a:r>
            <a:br>
              <a:rPr lang="en-US" smtClean="0"/>
            </a:br>
            <a:r>
              <a:rPr lang="en-US" smtClean="0"/>
              <a:t>Public Works - Facilities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13175"/>
              </p:ext>
            </p:extLst>
          </p:nvPr>
        </p:nvGraphicFramePr>
        <p:xfrm>
          <a:off x="304800" y="2057400"/>
          <a:ext cx="86979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Worksheet" r:id="rId4" imgW="3714744" imgH="390594" progId="Excel.Sheet.8">
                  <p:embed/>
                </p:oleObj>
              </mc:Choice>
              <mc:Fallback>
                <p:oleObj name="Worksheet" r:id="rId4" imgW="3714744" imgH="390594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69795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Promote an economically viable and adaptable community through supporting downtown </a:t>
            </a:r>
            <a:r>
              <a:rPr lang="en-US" dirty="0" smtClean="0"/>
              <a:t>development</a:t>
            </a:r>
            <a:br>
              <a:rPr lang="en-US" dirty="0" smtClean="0"/>
            </a:b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dirty="0" smtClean="0"/>
              <a:t>Stewards of our natural and built environment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Deliver efficient, quality services in a friendly and proactive manner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Updated Strategic Plan – Core Objectives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Public Works - Facilities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92088"/>
              </p:ext>
            </p:extLst>
          </p:nvPr>
        </p:nvGraphicFramePr>
        <p:xfrm>
          <a:off x="228600" y="1981200"/>
          <a:ext cx="8707834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Worksheet" r:id="rId4" imgW="4486386" imgH="1533493" progId="Excel.Sheet.8">
                  <p:embed/>
                </p:oleObj>
              </mc:Choice>
              <mc:Fallback>
                <p:oleObj name="Worksheet" r:id="rId4" imgW="4486386" imgH="1533493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8707834" cy="297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Department Workplan </a:t>
            </a:r>
            <a:br>
              <a:rPr lang="en-US" smtClean="0"/>
            </a:br>
            <a:r>
              <a:rPr lang="en-US" smtClean="0"/>
              <a:t>Public Works - Facilities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93152"/>
              </p:ext>
            </p:extLst>
          </p:nvPr>
        </p:nvGraphicFramePr>
        <p:xfrm>
          <a:off x="0" y="1981200"/>
          <a:ext cx="8900886" cy="184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Worksheet" r:id="rId4" imgW="4629042" imgH="962043" progId="Excel.Sheet.8">
                  <p:embed/>
                </p:oleObj>
              </mc:Choice>
              <mc:Fallback>
                <p:oleObj name="Worksheet" r:id="rId4" imgW="4629042" imgH="962043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8900886" cy="1849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</a:t>
            </a:r>
            <a:r>
              <a:rPr lang="en-US" dirty="0" err="1" smtClean="0"/>
              <a:t>Workplan</a:t>
            </a:r>
            <a:r>
              <a:rPr lang="en-US" dirty="0" smtClean="0"/>
              <a:t>-Administrative Services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479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7639"/>
            <a:ext cx="8087291" cy="425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924800" cy="426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Questions?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Discussion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Overall work </a:t>
            </a:r>
            <a:r>
              <a:rPr lang="en-US" sz="3200" dirty="0" smtClean="0"/>
              <a:t>plan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Funding </a:t>
            </a:r>
            <a:r>
              <a:rPr lang="en-US" sz="3200" dirty="0" smtClean="0"/>
              <a:t>strategies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Priorities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New </a:t>
            </a:r>
            <a:r>
              <a:rPr lang="en-US" sz="3200" dirty="0" smtClean="0"/>
              <a:t>items</a:t>
            </a:r>
            <a:br>
              <a:rPr lang="en-US" sz="3200" dirty="0" smtClean="0"/>
            </a:br>
            <a:r>
              <a:rPr lang="en-US" sz="3200" dirty="0" smtClean="0"/>
              <a:t>Next Steps</a:t>
            </a:r>
            <a:endParaRPr lang="en-US" sz="6600" dirty="0"/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228600" y="6477000"/>
            <a:ext cx="609600" cy="239713"/>
          </a:xfrm>
        </p:spPr>
        <p:txBody>
          <a:bodyPr/>
          <a:lstStyle/>
          <a:p>
            <a:pPr marR="0" eaLnBrk="1" hangingPunct="1"/>
            <a:endParaRPr lang="en-US" altLang="en-US" dirty="0" smtClean="0"/>
          </a:p>
        </p:txBody>
      </p:sp>
      <p:pic>
        <p:nvPicPr>
          <p:cNvPr id="46084" name="Picture 2" descr="C:\Users\rwhitewolf\AppData\Local\Microsoft\Windows\Temporary Internet Files\Content.IE5\ZUVESZFI\MC9003710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286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700" dirty="0"/>
              <a:t>Safety</a:t>
            </a:r>
          </a:p>
          <a:p>
            <a:pPr lvl="1">
              <a:lnSpc>
                <a:spcPct val="150000"/>
              </a:lnSpc>
            </a:pPr>
            <a:r>
              <a:rPr lang="en-US" sz="2700" dirty="0"/>
              <a:t>Preservation of Assets</a:t>
            </a:r>
          </a:p>
          <a:p>
            <a:pPr lvl="1">
              <a:lnSpc>
                <a:spcPct val="150000"/>
              </a:lnSpc>
            </a:pPr>
            <a:r>
              <a:rPr lang="en-US" sz="2700" dirty="0"/>
              <a:t>Legal Mandates</a:t>
            </a:r>
          </a:p>
          <a:p>
            <a:pPr lvl="1">
              <a:lnSpc>
                <a:spcPct val="150000"/>
              </a:lnSpc>
            </a:pPr>
            <a:r>
              <a:rPr lang="en-US" sz="2700" dirty="0"/>
              <a:t>Contractual </a:t>
            </a:r>
            <a:r>
              <a:rPr lang="en-US" sz="2700" dirty="0" smtClean="0"/>
              <a:t>Obligations</a:t>
            </a:r>
          </a:p>
          <a:p>
            <a:pPr lvl="1">
              <a:lnSpc>
                <a:spcPct val="150000"/>
              </a:lnSpc>
            </a:pPr>
            <a:r>
              <a:rPr lang="en-US" sz="2700" dirty="0" smtClean="0"/>
              <a:t>Economic Development</a:t>
            </a:r>
            <a:endParaRPr lang="en-US" sz="27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Five </a:t>
            </a:r>
            <a:r>
              <a:rPr lang="en-US" dirty="0"/>
              <a:t>Key Deliverables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Increase on going revenues</a:t>
            </a:r>
          </a:p>
          <a:p>
            <a:endParaRPr lang="en-US" sz="2400" dirty="0" smtClean="0"/>
          </a:p>
          <a:p>
            <a:r>
              <a:rPr lang="en-US" sz="2400" dirty="0" smtClean="0"/>
              <a:t>On December 31, 2017 the street bond is payed off releasing $660,000 of General Funds to City Council discretion. 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000" dirty="0" smtClean="0"/>
              <a:t>Implement two short-term loans from the Reserve and R.E.D. funds to the General Fund and payback commitment starting in 2018:</a:t>
            </a:r>
          </a:p>
          <a:p>
            <a:pPr lvl="2"/>
            <a:r>
              <a:rPr lang="en-US" sz="2200" dirty="0" smtClean="0"/>
              <a:t>25% -$125,000 of R.E.D. Funds – (current balance:)</a:t>
            </a:r>
          </a:p>
          <a:p>
            <a:pPr lvl="2"/>
            <a:r>
              <a:rPr lang="en-US" sz="2200" dirty="0" smtClean="0"/>
              <a:t>25% -$225,000 Reserves – (current balance:)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and 2017 Funding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Revenues &amp; Expenditures</a:t>
            </a:r>
            <a:br>
              <a:rPr lang="en-US" dirty="0" smtClean="0"/>
            </a:br>
            <a:r>
              <a:rPr lang="en-US" dirty="0" smtClean="0"/>
              <a:t>General Fund (October Month End)</a:t>
            </a:r>
            <a:endParaRPr lang="en-US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685800" y="1752600"/>
          <a:ext cx="7619999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Worksheet" r:id="rId4" imgW="4221453" imgH="1432560" progId="Excel.Sheet.8">
                  <p:embed/>
                </p:oleObj>
              </mc:Choice>
              <mc:Fallback>
                <p:oleObj name="Worksheet" r:id="rId4" imgW="4221453" imgH="1432560" progId="Excel.Sheet.8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619999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Revenues &amp; Expenditures</a:t>
            </a:r>
            <a:br>
              <a:rPr lang="en-US" dirty="0" smtClean="0"/>
            </a:br>
            <a:r>
              <a:rPr lang="en-US" dirty="0" smtClean="0"/>
              <a:t>General Fund (Projected)</a:t>
            </a:r>
            <a:endParaRPr lang="en-US" dirty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762000" y="1752600"/>
          <a:ext cx="739139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Worksheet" r:id="rId4" imgW="4221453" imgH="1386948" progId="Excel.Sheet.8">
                  <p:embed/>
                </p:oleObj>
              </mc:Choice>
              <mc:Fallback>
                <p:oleObj name="Worksheet" r:id="rId4" imgW="4221453" imgH="1386948" progId="Excel.Sheet.8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391399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w powerpoint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pw powerpoint theme</Template>
  <TotalTime>13161</TotalTime>
  <Words>339</Words>
  <Application>Microsoft Office PowerPoint</Application>
  <PresentationFormat>On-screen Show (4:3)</PresentationFormat>
  <Paragraphs>111</Paragraphs>
  <Slides>53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pw powerpoint theme</vt:lpstr>
      <vt:lpstr>\\03san\sys1\CITY COUNCIL AGENDA AND MINUTES\Agendas\2015 cc Agenda\11-16-2015 Council Study Session\2016 Budget Worksheet-Public Safety.xls!Sheet1!R3C1:R6C4</vt:lpstr>
      <vt:lpstr>\\03san\sys1\CITY COUNCIL AGENDA AND MINUTES\Agendas\2015 cc Agenda\11-16-2015 Council Study Session\2016 Budget Worksheet-Public Safety.xls!Sheet1!R7C1:R15C6</vt:lpstr>
      <vt:lpstr>\\03san\sys1\CITY COUNCIL AGENDA AND MINUTES\Agendas\2015 cc Agenda\11-16-2015 Council Study Session\2016 Budget Worksheet-PW.xls!Sheet1!R3C1:R6C4</vt:lpstr>
      <vt:lpstr>\\03san\sys1\CITY COUNCIL AGENDA AND MINUTES\Agendas\2015 cc Agenda\11-16-2015 Council Study Session\2016 Budget Worksheet-PW.xls!Sheet1!R7C1:R15C6</vt:lpstr>
      <vt:lpstr>\\03san\sys1\CITY COUNCIL AGENDA AND MINUTES\Agendas\2015 cc Agenda\11-16-2015 Council Study Session\2016 Budget Worksheet-PW.xls!Sheet1!R16C1:R22C6</vt:lpstr>
      <vt:lpstr>Worksheet</vt:lpstr>
      <vt:lpstr>General Fund Preliminary 2016 Budget </vt:lpstr>
      <vt:lpstr>Presentation Overview</vt:lpstr>
      <vt:lpstr>Revenue Sources</vt:lpstr>
      <vt:lpstr>Expenditure Planning</vt:lpstr>
      <vt:lpstr>Updated Strategic Plan – Core Objectives</vt:lpstr>
      <vt:lpstr> Five Key Deliverables </vt:lpstr>
      <vt:lpstr>2016 and 2017 Funding Options</vt:lpstr>
      <vt:lpstr>2015 Revenues &amp; Expenditures General Fund (October Month End)</vt:lpstr>
      <vt:lpstr>2015 Revenues &amp; Expenditures General Fund (Projected)</vt:lpstr>
      <vt:lpstr>2016 Revenues &amp; Expenditures General Fund ( 102% Projected Budget)</vt:lpstr>
      <vt:lpstr>2017 Revenues &amp; Expenditures General Fund (Projected Budget)</vt:lpstr>
      <vt:lpstr>PowerPoint Presentation</vt:lpstr>
      <vt:lpstr>Budget Instructions</vt:lpstr>
      <vt:lpstr>Department Workplan-Building</vt:lpstr>
      <vt:lpstr>Department Workplan-Building</vt:lpstr>
      <vt:lpstr>Department Workplan-Building</vt:lpstr>
      <vt:lpstr>Department Workplan-Building</vt:lpstr>
      <vt:lpstr>Department Workplan-Building</vt:lpstr>
      <vt:lpstr>Department Workplan-Building</vt:lpstr>
      <vt:lpstr>Department Workplan-Planning</vt:lpstr>
      <vt:lpstr>Department Workplan-Planning</vt:lpstr>
      <vt:lpstr>Department Workplan-Planning</vt:lpstr>
      <vt:lpstr>Department Workplan-Planning</vt:lpstr>
      <vt:lpstr>Department Workplan-Plannning</vt:lpstr>
      <vt:lpstr>Department Workplan-Planning</vt:lpstr>
      <vt:lpstr>Department Workplan-Parks</vt:lpstr>
      <vt:lpstr>Department Workplan-Parks</vt:lpstr>
      <vt:lpstr>Department Workplan-Parks</vt:lpstr>
      <vt:lpstr>Department Workplan-Parks</vt:lpstr>
      <vt:lpstr>Department Workplan-Parks</vt:lpstr>
      <vt:lpstr>Department Workplan-Parks</vt:lpstr>
      <vt:lpstr>Department Workplan Public Safety</vt:lpstr>
      <vt:lpstr>Department Workplan Public Safety</vt:lpstr>
      <vt:lpstr>Department Workplan Public Safety</vt:lpstr>
      <vt:lpstr>Department Workplan Public Safety</vt:lpstr>
      <vt:lpstr>Department Workplan Public Safety</vt:lpstr>
      <vt:lpstr>Department Workplan Public Safety</vt:lpstr>
      <vt:lpstr>Department Workplan Public Works - Streets</vt:lpstr>
      <vt:lpstr>PowerPoint Presentation</vt:lpstr>
      <vt:lpstr>Department Workplan Public Works - Streets</vt:lpstr>
      <vt:lpstr>PowerPoint Presentation</vt:lpstr>
      <vt:lpstr>PowerPoint Presentation</vt:lpstr>
      <vt:lpstr>PowerPoint Presentation</vt:lpstr>
      <vt:lpstr>PowerPoint Presentation</vt:lpstr>
      <vt:lpstr>Department Workplan Public Works - Streets</vt:lpstr>
      <vt:lpstr>Department Workplan  Public Works - Facilities</vt:lpstr>
      <vt:lpstr>PowerPoint Presentation</vt:lpstr>
      <vt:lpstr>PowerPoint Presentation</vt:lpstr>
      <vt:lpstr>PowerPoint Presentation</vt:lpstr>
      <vt:lpstr>Department Workplan  Public Works - Facilities</vt:lpstr>
      <vt:lpstr>PowerPoint Presentation</vt:lpstr>
      <vt:lpstr>Department Workplan-Administrative Services</vt:lpstr>
      <vt:lpstr>Questions?  Discussion Overall work plan Funding strategies Priorities New items Next Steps</vt:lpstr>
    </vt:vector>
  </TitlesOfParts>
  <Company>City of Blaine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Quo  No reductions in personnel or increase in taxes</dc:title>
  <dc:creator>gtomsic</dc:creator>
  <cp:lastModifiedBy>Jeffrey Lazenby</cp:lastModifiedBy>
  <cp:revision>745</cp:revision>
  <cp:lastPrinted>2015-11-15T20:33:02Z</cp:lastPrinted>
  <dcterms:created xsi:type="dcterms:W3CDTF">2002-11-11T21:27:20Z</dcterms:created>
  <dcterms:modified xsi:type="dcterms:W3CDTF">2017-11-03T16:38:54Z</dcterms:modified>
</cp:coreProperties>
</file>