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18" r:id="rId1"/>
  </p:sldMasterIdLst>
  <p:notesMasterIdLst>
    <p:notesMasterId r:id="rId21"/>
  </p:notesMasterIdLst>
  <p:handoutMasterIdLst>
    <p:handoutMasterId r:id="rId22"/>
  </p:handoutMasterIdLst>
  <p:sldIdLst>
    <p:sldId id="266" r:id="rId2"/>
    <p:sldId id="351" r:id="rId3"/>
    <p:sldId id="488" r:id="rId4"/>
    <p:sldId id="494" r:id="rId5"/>
    <p:sldId id="489" r:id="rId6"/>
    <p:sldId id="495" r:id="rId7"/>
    <p:sldId id="496" r:id="rId8"/>
    <p:sldId id="497" r:id="rId9"/>
    <p:sldId id="498" r:id="rId10"/>
    <p:sldId id="500" r:id="rId11"/>
    <p:sldId id="486" r:id="rId12"/>
    <p:sldId id="499" r:id="rId13"/>
    <p:sldId id="485" r:id="rId14"/>
    <p:sldId id="491" r:id="rId15"/>
    <p:sldId id="484" r:id="rId16"/>
    <p:sldId id="492" r:id="rId17"/>
    <p:sldId id="483" r:id="rId18"/>
    <p:sldId id="493" r:id="rId19"/>
    <p:sldId id="481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sbanham" initials="sr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6" autoAdjust="0"/>
    <p:restoredTop sz="88902" autoAdjust="0"/>
  </p:normalViewPr>
  <p:slideViewPr>
    <p:cSldViewPr showGuides="1">
      <p:cViewPr varScale="1">
        <p:scale>
          <a:sx n="83" d="100"/>
          <a:sy n="83" d="100"/>
        </p:scale>
        <p:origin x="-7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8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698" cy="46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8" tIns="46139" rIns="92278" bIns="4613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703" y="1"/>
            <a:ext cx="3038697" cy="46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8" tIns="46139" rIns="92278" bIns="4613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7834"/>
            <a:ext cx="3038698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8" tIns="46139" rIns="92278" bIns="4613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703" y="8837834"/>
            <a:ext cx="3038697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8" tIns="46139" rIns="92278" bIns="4613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539AD13E-A32A-4C25-A879-BE12C6A21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89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089" cy="464980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703" y="1"/>
            <a:ext cx="3037089" cy="464980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r">
              <a:defRPr sz="1200"/>
            </a:lvl1pPr>
          </a:lstStyle>
          <a:p>
            <a:fld id="{57616966-FE2E-409F-A77D-00A74B52C334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2" tIns="46241" rIns="92482" bIns="4624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2" y="4415710"/>
            <a:ext cx="5607677" cy="4183220"/>
          </a:xfrm>
          <a:prstGeom prst="rect">
            <a:avLst/>
          </a:prstGeom>
        </p:spPr>
        <p:txBody>
          <a:bodyPr vert="horz" lIns="92482" tIns="46241" rIns="92482" bIns="4624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17"/>
            <a:ext cx="3037089" cy="464980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703" y="8829817"/>
            <a:ext cx="3037089" cy="464980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r">
              <a:defRPr sz="1200"/>
            </a:lvl1pPr>
          </a:lstStyle>
          <a:p>
            <a:fld id="{0D57CF43-601D-401D-9594-52260A85D9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78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4DF98-6D43-4EA6-B3E6-062BE618ABB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4DF98-6D43-4EA6-B3E6-062BE618ABB0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4DF98-6D43-4EA6-B3E6-062BE618ABB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4DF98-6D43-4EA6-B3E6-062BE618ABB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4DF98-6D43-4EA6-B3E6-062BE618ABB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4DF98-6D43-4EA6-B3E6-062BE618ABB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4DF98-6D43-4EA6-B3E6-062BE618ABB0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Cathodic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protection (CP) is a technique used to control the corrosion of a metal surface by making it the cathode of an electrochemical cell. A simple method of protection connects the metal to be protected to a more easily corroded " sacrificial metal " to act as the anode.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7CF43-601D-401D-9594-52260A85D9A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54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4DF98-6D43-4EA6-B3E6-062BE618ABB0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4DF98-6D43-4EA6-B3E6-062BE618ABB0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16DF62B-2105-466E-8759-221058A827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1DE982-1903-4157-9E73-594AB28EF8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D3604A-3518-416D-967B-13A7695A66E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511E9D-19F1-4A7A-8A91-7427D174C5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F40568-CD1D-4A03-8CF7-56C445BA22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A00A1E4-1561-46D5-9BEF-64104A8F9A6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E321F05-FA23-4821-BBE7-4C34615992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B62E06-DE2B-4BD9-ACE4-BBEA94959EC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08F90E-9616-43A2-9A70-A1EF357801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8AD9C2-76D5-4696-9B47-CEE4484585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EA4E31F-3E77-4038-BF9C-0E54411E74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2F40568-CD1D-4A03-8CF7-56C445BA22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381000"/>
            <a:ext cx="8001000" cy="21336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2019 Capital Improvement Plan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581400"/>
            <a:ext cx="6400800" cy="1828800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endParaRPr lang="en-US" sz="4400" dirty="0" smtClean="0"/>
          </a:p>
          <a:p>
            <a:pPr marR="0" eaLnBrk="1" hangingPunct="1">
              <a:lnSpc>
                <a:spcPct val="80000"/>
              </a:lnSpc>
            </a:pPr>
            <a:r>
              <a:rPr lang="en-US" sz="2800" dirty="0" smtClean="0"/>
              <a:t>Council Study Session</a:t>
            </a:r>
          </a:p>
          <a:p>
            <a:pPr marR="0" eaLnBrk="1" hangingPunct="1">
              <a:lnSpc>
                <a:spcPct val="80000"/>
              </a:lnSpc>
            </a:pPr>
            <a:r>
              <a:rPr lang="en-US" sz="2400" dirty="0" smtClean="0"/>
              <a:t>October 1, 2018</a:t>
            </a:r>
            <a:endParaRPr lang="en-US" sz="1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19400"/>
            <a:ext cx="220662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633761"/>
              </p:ext>
            </p:extLst>
          </p:nvPr>
        </p:nvGraphicFramePr>
        <p:xfrm>
          <a:off x="556260" y="1219200"/>
          <a:ext cx="782574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5148"/>
                <a:gridCol w="1565148"/>
                <a:gridCol w="1565148"/>
                <a:gridCol w="1565148"/>
                <a:gridCol w="1565148"/>
              </a:tblGrid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Fund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Developer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Sewer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$1.7M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$400K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$885K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$450K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$2.2M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$350K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$279K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$1.5M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$2.4M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$2.4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$6.3M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$750K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$1.2M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$4.4M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 Blaine Infrastructure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3276600"/>
            <a:ext cx="7620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*Discussion Points:                                      Value: ~$3.1M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/>
              <a:t>Design and Construction Management Costs (0-18%)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/>
              <a:t>Suitable Contingencies for Budgeting (0-20%)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/>
              <a:t>Maintenance Access (~$200,000)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/>
              <a:t>Need for Hydrants ($20,000)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/>
              <a:t>Looping of Water Main, Fire-flow and Water Quality (~$285,000)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/>
              <a:t>Design of Water Booster Pump Station “Temporary”(~$450,000)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/>
              <a:t>Extent and Timing of 3-Phase Power (~$400,000)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 smtClean="0"/>
          </a:p>
          <a:p>
            <a:endParaRPr lang="en-US" sz="2000" b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984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Electric Fund Projects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C:\Users\rwhitewolf\AppData\Local\Microsoft\Windows\Temporary Internet Files\Content.IE5\VD7CNW29\MC90038431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1820570" cy="159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54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8339713"/>
              </p:ext>
            </p:extLst>
          </p:nvPr>
        </p:nvGraphicFramePr>
        <p:xfrm>
          <a:off x="457200" y="1295400"/>
          <a:ext cx="82296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4114800"/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Circuit</a:t>
                      </a:r>
                      <a:r>
                        <a:rPr lang="en-US" baseline="0" dirty="0" smtClean="0"/>
                        <a:t> 17 600 Amp Loop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 for loop to improve</a:t>
                      </a:r>
                      <a:r>
                        <a:rPr lang="en-US" baseline="0" dirty="0" smtClean="0"/>
                        <a:t> reliability in Manufacturing District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East Blaine – E</a:t>
                      </a:r>
                      <a:r>
                        <a:rPr lang="en-US" baseline="0" dirty="0" smtClean="0"/>
                        <a:t> St. to East Maple Ridge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Extension</a:t>
                      </a:r>
                      <a:r>
                        <a:rPr lang="en-US" baseline="0" dirty="0" smtClean="0"/>
                        <a:t> of Single Phase Circuit to serve East Blaine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$860,000*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East Blaine – H St.  to </a:t>
                      </a:r>
                      <a:r>
                        <a:rPr lang="en-US" dirty="0" err="1" smtClean="0"/>
                        <a:t>Grandis</a:t>
                      </a:r>
                      <a:r>
                        <a:rPr lang="en-US" dirty="0" smtClean="0"/>
                        <a:t> Pond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Extension of Three-Phase</a:t>
                      </a:r>
                      <a:r>
                        <a:rPr lang="en-US" baseline="0" dirty="0" smtClean="0"/>
                        <a:t> Circuit from </a:t>
                      </a:r>
                      <a:r>
                        <a:rPr lang="en-US" baseline="0" dirty="0" err="1" smtClean="0"/>
                        <a:t>Ludwick</a:t>
                      </a:r>
                      <a:r>
                        <a:rPr lang="en-US" baseline="0" dirty="0" smtClean="0"/>
                        <a:t> to Harvey Tank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$1,290,000*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2846" y="307848"/>
            <a:ext cx="8229600" cy="1143000"/>
          </a:xfrm>
        </p:spPr>
        <p:txBody>
          <a:bodyPr/>
          <a:lstStyle/>
          <a:p>
            <a:r>
              <a:rPr lang="en-US" dirty="0" smtClean="0"/>
              <a:t>2019 Electrical Improvements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*Funding Sources:</a:t>
            </a:r>
          </a:p>
          <a:p>
            <a:pPr lvl="1"/>
            <a:r>
              <a:rPr lang="en-US" b="0" dirty="0" smtClean="0"/>
              <a:t>Light Fund - $350,000</a:t>
            </a:r>
          </a:p>
          <a:p>
            <a:pPr lvl="1"/>
            <a:r>
              <a:rPr lang="en-US" b="0" dirty="0" smtClean="0"/>
              <a:t>Grant - $279,000 </a:t>
            </a:r>
          </a:p>
          <a:p>
            <a:pPr lvl="1"/>
            <a:r>
              <a:rPr lang="en-US" b="0" dirty="0" smtClean="0"/>
              <a:t>Developer Contribution - $1,521,000**                  ** (in discussion, not final number)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237028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 Fund Projects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rwhitewolf\AppData\Local\Microsoft\Windows\Temporary Internet Files\Content.IE5\EOT34PYW\MC9003342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609600"/>
            <a:ext cx="1933575" cy="207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54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4121326"/>
              </p:ext>
            </p:extLst>
          </p:nvPr>
        </p:nvGraphicFramePr>
        <p:xfrm>
          <a:off x="457200" y="1295400"/>
          <a:ext cx="8229600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1242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Instrumentation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r>
                        <a:rPr lang="en-US" baseline="0" dirty="0" smtClean="0"/>
                        <a:t> reliability/controls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$35,000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Well Prospecting &amp; Water </a:t>
                      </a:r>
                      <a:r>
                        <a:rPr lang="en-US" baseline="0" dirty="0" err="1" smtClean="0"/>
                        <a:t>Rts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Perfecting existing rights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Well 5 House Rehabilitation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Re-budget from 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Corrosion Protection 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Cathodic</a:t>
                      </a:r>
                      <a:r>
                        <a:rPr lang="en-US" baseline="0" dirty="0" smtClean="0"/>
                        <a:t> Protection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Future Well Pump Replacement/Upgrades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Improve capacity of existing wells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Booster Pump Station          (E.</a:t>
                      </a:r>
                      <a:r>
                        <a:rPr lang="en-US" baseline="0" dirty="0" smtClean="0"/>
                        <a:t> Blaine Improvements)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Adjacent</a:t>
                      </a:r>
                      <a:r>
                        <a:rPr lang="en-US" baseline="0" dirty="0" smtClean="0"/>
                        <a:t> to Harvey Tank, new pressure zone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$1,076,400*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Water Line Extension/Loop (E. Blaine </a:t>
                      </a:r>
                      <a:r>
                        <a:rPr lang="en-US" dirty="0" err="1" smtClean="0"/>
                        <a:t>Improvments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Loop main from H Street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$1,338,000*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Water Line Replacement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 only for 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New Storage Tank (171)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 only for 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$50,000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2846" y="307848"/>
            <a:ext cx="8229600" cy="1143000"/>
          </a:xfrm>
        </p:spPr>
        <p:txBody>
          <a:bodyPr/>
          <a:lstStyle/>
          <a:p>
            <a:r>
              <a:rPr lang="en-US" dirty="0" smtClean="0"/>
              <a:t>2019 Water Improvements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038600" y="5867401"/>
            <a:ext cx="5638800" cy="914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*</a:t>
            </a:r>
            <a:r>
              <a:rPr lang="en-US" sz="2000" dirty="0" smtClean="0"/>
              <a:t>Funding Source:</a:t>
            </a:r>
          </a:p>
          <a:p>
            <a:pPr lvl="1"/>
            <a:r>
              <a:rPr lang="en-US" sz="2000" b="0" dirty="0" smtClean="0"/>
              <a:t>Developer - Funded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608704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Wastewater Fund Projects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119970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8" name="Picture 6" descr="C:\Users\rwhitewolf\AppData\Local\Microsoft\Windows\Temporary Internet Files\Content.IE5\0O2DQYTP\MC90031130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243369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54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926346"/>
              </p:ext>
            </p:extLst>
          </p:nvPr>
        </p:nvGraphicFramePr>
        <p:xfrm>
          <a:off x="457200" y="1295400"/>
          <a:ext cx="822960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048000"/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TSS Reduction Improvements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Investigation </a:t>
                      </a:r>
                      <a:r>
                        <a:rPr lang="en-US" baseline="0" dirty="0" smtClean="0"/>
                        <a:t>&amp; </a:t>
                      </a:r>
                      <a:r>
                        <a:rPr lang="en-US" dirty="0" smtClean="0"/>
                        <a:t>Design</a:t>
                      </a:r>
                      <a:r>
                        <a:rPr lang="en-US" baseline="0" dirty="0" smtClean="0"/>
                        <a:t> Only, Permit Compliance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Pipe Replacement</a:t>
                      </a:r>
                      <a:r>
                        <a:rPr lang="en-US" baseline="0" dirty="0" smtClean="0"/>
                        <a:t>, I&amp;I Removal, Rehabilitation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Improvements</a:t>
                      </a:r>
                      <a:r>
                        <a:rPr lang="en-US" baseline="0" dirty="0" smtClean="0"/>
                        <a:t> to remove </a:t>
                      </a:r>
                      <a:r>
                        <a:rPr lang="en-US" baseline="0" dirty="0" err="1" smtClean="0"/>
                        <a:t>stormwater</a:t>
                      </a:r>
                      <a:r>
                        <a:rPr lang="en-US" baseline="0" dirty="0" smtClean="0"/>
                        <a:t> in sewer pipe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E. Blaine Sewer Extension- Lincoln Park to Harvey Tank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Extend</a:t>
                      </a:r>
                      <a:r>
                        <a:rPr lang="en-US" baseline="0" dirty="0" smtClean="0"/>
                        <a:t> sewer through East Maple Ridge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$1,270,000*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E. Blaine</a:t>
                      </a:r>
                      <a:r>
                        <a:rPr lang="en-US" baseline="0" dirty="0" smtClean="0"/>
                        <a:t> Sewer Extension – Harvey Tank to </a:t>
                      </a:r>
                      <a:r>
                        <a:rPr lang="en-US" baseline="0" dirty="0" err="1" smtClean="0"/>
                        <a:t>Grandis</a:t>
                      </a:r>
                      <a:r>
                        <a:rPr lang="en-US" baseline="0" dirty="0" smtClean="0"/>
                        <a:t> Pond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Extend sewer to </a:t>
                      </a:r>
                      <a:r>
                        <a:rPr lang="en-US" dirty="0" err="1" smtClean="0"/>
                        <a:t>Grandis</a:t>
                      </a:r>
                      <a:r>
                        <a:rPr lang="en-US" baseline="0" dirty="0" smtClean="0"/>
                        <a:t> Pond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$450,000*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Lift Station</a:t>
                      </a:r>
                      <a:r>
                        <a:rPr lang="en-US" baseline="0" dirty="0" smtClean="0"/>
                        <a:t> Instrumentation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System notification</a:t>
                      </a:r>
                      <a:r>
                        <a:rPr lang="en-US" baseline="0" dirty="0" smtClean="0"/>
                        <a:t> improvements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$30,000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2846" y="307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2019 Wastewater Improvements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657600" y="5169408"/>
            <a:ext cx="5105400" cy="1282891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*Funding Sources:</a:t>
            </a:r>
          </a:p>
          <a:p>
            <a:pPr lvl="1"/>
            <a:r>
              <a:rPr lang="en-US" b="0" dirty="0" smtClean="0"/>
              <a:t>Sewer  Fund - $385,000</a:t>
            </a:r>
          </a:p>
          <a:p>
            <a:pPr lvl="1"/>
            <a:r>
              <a:rPr lang="en-US" b="0" dirty="0" smtClean="0"/>
              <a:t>Grant - $885,000 </a:t>
            </a:r>
          </a:p>
          <a:p>
            <a:pPr lvl="1"/>
            <a:r>
              <a:rPr lang="en-US" b="0" dirty="0" smtClean="0"/>
              <a:t>Developer Contribution - $450,000**</a:t>
            </a:r>
          </a:p>
          <a:p>
            <a:pPr marL="393192" lvl="1" indent="0">
              <a:buNone/>
            </a:pPr>
            <a:r>
              <a:rPr lang="en-US" b="0" dirty="0" smtClean="0"/>
              <a:t>   </a:t>
            </a:r>
            <a:r>
              <a:rPr lang="en-US" b="0" dirty="0"/>
              <a:t>** (in discussion, not final number)</a:t>
            </a:r>
          </a:p>
          <a:p>
            <a:pPr lvl="1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4156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Stormwater Fund Projects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 descr="C:\Users\rwhitewolf\AppData\Local\Microsoft\Windows\Temporary Internet Files\Content.IE5\UG1D49IV\MC90028761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6200"/>
            <a:ext cx="2057400" cy="271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23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2541314"/>
              </p:ext>
            </p:extLst>
          </p:nvPr>
        </p:nvGraphicFramePr>
        <p:xfrm>
          <a:off x="457200" y="1295400"/>
          <a:ext cx="822960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048000"/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</a:tr>
              <a:tr h="695960">
                <a:tc>
                  <a:txBody>
                    <a:bodyPr/>
                    <a:lstStyle/>
                    <a:p>
                      <a:r>
                        <a:rPr lang="en-US" dirty="0" smtClean="0"/>
                        <a:t>Semiahmoo</a:t>
                      </a:r>
                      <a:r>
                        <a:rPr lang="en-US" baseline="0" dirty="0" smtClean="0"/>
                        <a:t> Spit Erosion 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Monitoring</a:t>
                      </a:r>
                      <a:r>
                        <a:rPr lang="en-US" baseline="0" dirty="0" smtClean="0"/>
                        <a:t> and design of shoreline enhancements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Storm Sewer Rehabilitation and Replacement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</a:t>
                      </a:r>
                      <a:r>
                        <a:rPr lang="en-US" baseline="0" dirty="0" smtClean="0"/>
                        <a:t> of effort to keep storm water from impacting sewer, streets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$75,000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Gateway Regional</a:t>
                      </a:r>
                      <a:r>
                        <a:rPr lang="en-US" baseline="0" dirty="0" smtClean="0"/>
                        <a:t> Storm Water Pond LID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Includes design</a:t>
                      </a:r>
                      <a:r>
                        <a:rPr lang="en-US" baseline="0" dirty="0" smtClean="0"/>
                        <a:t> and construction of regional pond to serve Manufacturing District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$2,000,000*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2846" y="307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2019 Storm Water Improvements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09600" y="4800600"/>
            <a:ext cx="8229600" cy="1282891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*Funding Sources:</a:t>
            </a:r>
          </a:p>
          <a:p>
            <a:pPr lvl="1"/>
            <a:r>
              <a:rPr lang="en-US" b="0" dirty="0" smtClean="0"/>
              <a:t>Local Improvement District</a:t>
            </a:r>
          </a:p>
          <a:p>
            <a:pPr lvl="1"/>
            <a:r>
              <a:rPr lang="en-US" b="0" dirty="0" smtClean="0"/>
              <a:t>Grant/Loan combination to be determined </a:t>
            </a:r>
          </a:p>
          <a:p>
            <a:pPr lvl="1"/>
            <a:r>
              <a:rPr lang="en-US" b="0" dirty="0" smtClean="0"/>
              <a:t>Airport Sale to fund trail improvements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01527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Discussion?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rwhitewolf\AppData\Local\Microsoft\Windows\Temporary Internet Files\Content.IE5\ZUVESZFI\MC90037107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838200"/>
            <a:ext cx="2286000" cy="3041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992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4"/>
          <p:cNvSpPr>
            <a:spLocks noGrp="1"/>
          </p:cNvSpPr>
          <p:nvPr>
            <p:ph idx="1"/>
          </p:nvPr>
        </p:nvSpPr>
        <p:spPr>
          <a:xfrm>
            <a:off x="1066800" y="1295400"/>
            <a:ext cx="6858000" cy="5334000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50000"/>
              </a:lnSpc>
              <a:tabLst>
                <a:tab pos="2452688" algn="l"/>
              </a:tabLst>
            </a:pPr>
            <a:r>
              <a:rPr lang="en-US" sz="3600" dirty="0">
                <a:solidFill>
                  <a:srgbClr val="0070C0"/>
                </a:solidFill>
              </a:rPr>
              <a:t>Fund 314 – 	</a:t>
            </a:r>
            <a:r>
              <a:rPr lang="en-US" sz="3600" dirty="0">
                <a:solidFill>
                  <a:prstClr val="black"/>
                </a:solidFill>
              </a:rPr>
              <a:t>PARK PROJECTS</a:t>
            </a:r>
          </a:p>
          <a:p>
            <a:pPr>
              <a:lnSpc>
                <a:spcPct val="150000"/>
              </a:lnSpc>
              <a:tabLst>
                <a:tab pos="2452688" algn="l"/>
              </a:tabLst>
            </a:pPr>
            <a:r>
              <a:rPr lang="en-US" sz="3600" dirty="0">
                <a:solidFill>
                  <a:srgbClr val="0070C0"/>
                </a:solidFill>
              </a:rPr>
              <a:t>Fund </a:t>
            </a:r>
            <a:r>
              <a:rPr lang="en-US" sz="3600" dirty="0" smtClean="0">
                <a:solidFill>
                  <a:srgbClr val="0070C0"/>
                </a:solidFill>
              </a:rPr>
              <a:t>307 </a:t>
            </a:r>
            <a:r>
              <a:rPr lang="en-US" sz="3600" dirty="0">
                <a:solidFill>
                  <a:prstClr val="black"/>
                </a:solidFill>
              </a:rPr>
              <a:t>- FACILITY PROJECTS</a:t>
            </a:r>
          </a:p>
          <a:p>
            <a:pPr lvl="0">
              <a:lnSpc>
                <a:spcPct val="150000"/>
              </a:lnSpc>
              <a:tabLst>
                <a:tab pos="2452688" algn="l"/>
              </a:tabLst>
            </a:pPr>
            <a:r>
              <a:rPr lang="en-US" sz="3600" dirty="0" smtClean="0">
                <a:solidFill>
                  <a:srgbClr val="0070C0"/>
                </a:solidFill>
              </a:rPr>
              <a:t>Fund </a:t>
            </a:r>
            <a:r>
              <a:rPr lang="en-US" sz="3600" dirty="0">
                <a:solidFill>
                  <a:srgbClr val="0070C0"/>
                </a:solidFill>
              </a:rPr>
              <a:t>332/3 – </a:t>
            </a:r>
            <a:r>
              <a:rPr lang="en-US" sz="3600" dirty="0"/>
              <a:t>STREET </a:t>
            </a:r>
            <a:r>
              <a:rPr lang="en-US" sz="3600" dirty="0" smtClean="0"/>
              <a:t>PROJECTS</a:t>
            </a:r>
          </a:p>
          <a:p>
            <a:pPr>
              <a:lnSpc>
                <a:spcPct val="150000"/>
              </a:lnSpc>
              <a:tabLst>
                <a:tab pos="2452688" algn="l"/>
              </a:tabLst>
            </a:pPr>
            <a:r>
              <a:rPr lang="en-US" sz="3600" dirty="0" smtClean="0">
                <a:solidFill>
                  <a:srgbClr val="0070C0"/>
                </a:solidFill>
              </a:rPr>
              <a:t>Fund 324 - </a:t>
            </a:r>
            <a:r>
              <a:rPr lang="en-US" sz="3600" dirty="0" smtClean="0"/>
              <a:t>	ELECTRIC UTILITY </a:t>
            </a:r>
          </a:p>
          <a:p>
            <a:pPr>
              <a:lnSpc>
                <a:spcPct val="150000"/>
              </a:lnSpc>
              <a:tabLst>
                <a:tab pos="2452688" algn="l"/>
              </a:tabLst>
            </a:pPr>
            <a:r>
              <a:rPr lang="en-US" sz="3600" dirty="0" smtClean="0">
                <a:solidFill>
                  <a:srgbClr val="0070C0"/>
                </a:solidFill>
              </a:rPr>
              <a:t>Fund 329 - </a:t>
            </a:r>
            <a:r>
              <a:rPr lang="en-US" sz="3600" dirty="0" smtClean="0"/>
              <a:t>	WATER UTILITY</a:t>
            </a:r>
          </a:p>
          <a:p>
            <a:pPr>
              <a:lnSpc>
                <a:spcPct val="150000"/>
              </a:lnSpc>
              <a:tabLst>
                <a:tab pos="2452688" algn="l"/>
              </a:tabLst>
            </a:pPr>
            <a:r>
              <a:rPr lang="en-US" sz="3600" dirty="0" smtClean="0">
                <a:solidFill>
                  <a:srgbClr val="0070C0"/>
                </a:solidFill>
              </a:rPr>
              <a:t>Fund 325 -</a:t>
            </a:r>
            <a:r>
              <a:rPr lang="en-US" sz="3600" dirty="0" smtClean="0"/>
              <a:t> 	WASTEWATER UTILITY</a:t>
            </a:r>
          </a:p>
          <a:p>
            <a:pPr>
              <a:lnSpc>
                <a:spcPct val="150000"/>
              </a:lnSpc>
              <a:tabLst>
                <a:tab pos="2452688" algn="l"/>
              </a:tabLst>
            </a:pPr>
            <a:r>
              <a:rPr lang="en-US" sz="3600" dirty="0" smtClean="0">
                <a:solidFill>
                  <a:srgbClr val="0070C0"/>
                </a:solidFill>
              </a:rPr>
              <a:t>Fund 328 - </a:t>
            </a:r>
            <a:r>
              <a:rPr lang="en-US" sz="3600" dirty="0" smtClean="0"/>
              <a:t>	STORMWATER UTILITY</a:t>
            </a:r>
          </a:p>
          <a:p>
            <a:pPr lvl="0">
              <a:lnSpc>
                <a:spcPct val="150000"/>
              </a:lnSpc>
              <a:buClr>
                <a:srgbClr val="2DA2BF"/>
              </a:buClr>
              <a:tabLst>
                <a:tab pos="2452688" algn="l"/>
              </a:tabLst>
            </a:pPr>
            <a:r>
              <a:rPr lang="en-US" sz="3600" dirty="0" smtClean="0">
                <a:solidFill>
                  <a:srgbClr val="0070C0"/>
                </a:solidFill>
              </a:rPr>
              <a:t>Discussion and Direction</a:t>
            </a:r>
            <a:endParaRPr lang="en-US" sz="3600" dirty="0">
              <a:solidFill>
                <a:srgbClr val="0070C0"/>
              </a:solidFill>
            </a:endParaRPr>
          </a:p>
          <a:p>
            <a:pPr lvl="0">
              <a:lnSpc>
                <a:spcPct val="150000"/>
              </a:lnSpc>
              <a:buClr>
                <a:srgbClr val="2DA2BF"/>
              </a:buClr>
              <a:tabLst>
                <a:tab pos="2452688" algn="l"/>
              </a:tabLst>
            </a:pPr>
            <a:endParaRPr lang="en-US" sz="2800" dirty="0" smtClean="0"/>
          </a:p>
          <a:p>
            <a:pPr>
              <a:lnSpc>
                <a:spcPct val="150000"/>
              </a:lnSpc>
              <a:buNone/>
            </a:pPr>
            <a:endParaRPr lang="en-US" sz="2800" dirty="0" smtClean="0"/>
          </a:p>
          <a:p>
            <a:pPr>
              <a:lnSpc>
                <a:spcPct val="150000"/>
              </a:lnSpc>
            </a:pPr>
            <a:endParaRPr lang="en-US" sz="2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Presentation 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7057"/>
            <a:ext cx="7772400" cy="1829761"/>
          </a:xfrm>
        </p:spPr>
        <p:txBody>
          <a:bodyPr>
            <a:normAutofit/>
          </a:bodyPr>
          <a:lstStyle/>
          <a:p>
            <a:r>
              <a:rPr lang="en-US" dirty="0" smtClean="0"/>
              <a:t>Parks Projects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5943600" cy="252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26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034200"/>
              </p:ext>
            </p:extLst>
          </p:nvPr>
        </p:nvGraphicFramePr>
        <p:xfrm>
          <a:off x="457200" y="1295400"/>
          <a:ext cx="8229600" cy="3561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048000"/>
                <a:gridCol w="1676400"/>
              </a:tblGrid>
              <a:tr h="417286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</a:tr>
              <a:tr h="417286">
                <a:tc>
                  <a:txBody>
                    <a:bodyPr/>
                    <a:lstStyle/>
                    <a:p>
                      <a:r>
                        <a:rPr lang="en-US" dirty="0" smtClean="0"/>
                        <a:t>Semiahmoo Spit Trail Phase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</a:t>
                      </a:r>
                      <a:r>
                        <a:rPr lang="en-US" baseline="0" dirty="0" smtClean="0"/>
                        <a:t> &amp; Permit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$25,000</a:t>
                      </a:r>
                      <a:endParaRPr lang="en-US" dirty="0"/>
                    </a:p>
                  </a:txBody>
                  <a:tcPr/>
                </a:tc>
              </a:tr>
              <a:tr h="417286">
                <a:tc>
                  <a:txBody>
                    <a:bodyPr/>
                    <a:lstStyle/>
                    <a:p>
                      <a:r>
                        <a:rPr lang="en-US" dirty="0" smtClean="0"/>
                        <a:t>Semiahmoo Spit Trail Phase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Build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$120,000</a:t>
                      </a:r>
                      <a:endParaRPr lang="en-US" dirty="0"/>
                    </a:p>
                  </a:txBody>
                  <a:tcPr/>
                </a:tc>
              </a:tr>
              <a:tr h="417286">
                <a:tc>
                  <a:txBody>
                    <a:bodyPr/>
                    <a:lstStyle/>
                    <a:p>
                      <a:r>
                        <a:rPr lang="en-US" dirty="0" smtClean="0"/>
                        <a:t>Peace Portal </a:t>
                      </a:r>
                      <a:r>
                        <a:rPr lang="en-US" dirty="0" err="1" smtClean="0"/>
                        <a:t>Parklet</a:t>
                      </a:r>
                      <a:r>
                        <a:rPr lang="en-US" dirty="0" smtClean="0"/>
                        <a:t> Plaza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 &amp; Build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$85,000</a:t>
                      </a:r>
                      <a:endParaRPr lang="en-US" dirty="0"/>
                    </a:p>
                  </a:txBody>
                  <a:tcPr/>
                </a:tc>
              </a:tr>
              <a:tr h="417286">
                <a:tc>
                  <a:txBody>
                    <a:bodyPr/>
                    <a:lstStyle/>
                    <a:p>
                      <a:r>
                        <a:rPr lang="en-US" dirty="0" smtClean="0"/>
                        <a:t>Cain Creek Park and Trail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 &amp; Permit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$20,000</a:t>
                      </a:r>
                      <a:endParaRPr lang="en-US" dirty="0"/>
                    </a:p>
                  </a:txBody>
                  <a:tcPr/>
                </a:tc>
              </a:tr>
              <a:tr h="417286">
                <a:tc>
                  <a:txBody>
                    <a:bodyPr/>
                    <a:lstStyle/>
                    <a:p>
                      <a:r>
                        <a:rPr lang="en-US" dirty="0" smtClean="0"/>
                        <a:t>Marine Park</a:t>
                      </a:r>
                      <a:r>
                        <a:rPr lang="en-US" baseline="0" dirty="0" smtClean="0"/>
                        <a:t> Irrigation Phase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 &amp; Build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$25,000</a:t>
                      </a:r>
                      <a:endParaRPr lang="en-US" dirty="0"/>
                    </a:p>
                  </a:txBody>
                  <a:tcPr/>
                </a:tc>
              </a:tr>
              <a:tr h="417286">
                <a:tc>
                  <a:txBody>
                    <a:bodyPr/>
                    <a:lstStyle/>
                    <a:p>
                      <a:r>
                        <a:rPr lang="en-US" dirty="0" smtClean="0"/>
                        <a:t>Lincoln Park H St. Improve/Sign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 &amp; Build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$15,000</a:t>
                      </a:r>
                      <a:endParaRPr lang="en-US" dirty="0"/>
                    </a:p>
                  </a:txBody>
                  <a:tcPr/>
                </a:tc>
              </a:tr>
              <a:tr h="417286">
                <a:tc>
                  <a:txBody>
                    <a:bodyPr/>
                    <a:lstStyle/>
                    <a:p>
                      <a:r>
                        <a:rPr lang="en-US" dirty="0" smtClean="0"/>
                        <a:t>Peace Portal Community Trail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Phase 2 – see Street Fund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*TBD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2846" y="307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2019 Park and Trail Improvements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657600" y="4953000"/>
            <a:ext cx="5458968" cy="19050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Funding Sources:</a:t>
            </a:r>
          </a:p>
          <a:p>
            <a:pPr lvl="1"/>
            <a:r>
              <a:rPr lang="en-US" b="0" dirty="0" smtClean="0"/>
              <a:t>Grants or Strategic Initiative </a:t>
            </a:r>
          </a:p>
          <a:p>
            <a:pPr lvl="1"/>
            <a:r>
              <a:rPr lang="en-US" b="0" dirty="0" smtClean="0"/>
              <a:t>Subdivision Bond		</a:t>
            </a:r>
          </a:p>
          <a:p>
            <a:pPr lvl="1"/>
            <a:r>
              <a:rPr lang="en-US" b="0" dirty="0" smtClean="0"/>
              <a:t>Transportation Benefit District*</a:t>
            </a:r>
          </a:p>
          <a:p>
            <a:pPr lvl="1"/>
            <a:r>
              <a:rPr lang="en-US" b="0" dirty="0" smtClean="0"/>
              <a:t>REET 2</a:t>
            </a:r>
          </a:p>
          <a:p>
            <a:pPr lvl="1"/>
            <a:r>
              <a:rPr lang="en-US" b="0" dirty="0" smtClean="0"/>
              <a:t>Impact Fee Reserve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56693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7057"/>
            <a:ext cx="7772400" cy="1829761"/>
          </a:xfrm>
        </p:spPr>
        <p:txBody>
          <a:bodyPr>
            <a:normAutofit/>
          </a:bodyPr>
          <a:lstStyle/>
          <a:p>
            <a:r>
              <a:rPr lang="en-US" dirty="0" smtClean="0"/>
              <a:t>Facilities Projects</a:t>
            </a:r>
            <a:endParaRPr lang="en-US" dirty="0"/>
          </a:p>
        </p:txBody>
      </p:sp>
      <p:pic>
        <p:nvPicPr>
          <p:cNvPr id="2050" name="Picture 2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533400"/>
            <a:ext cx="2450721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30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305383"/>
              </p:ext>
            </p:extLst>
          </p:nvPr>
        </p:nvGraphicFramePr>
        <p:xfrm>
          <a:off x="457200" y="1295400"/>
          <a:ext cx="8229600" cy="3366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048000"/>
                <a:gridCol w="1676400"/>
              </a:tblGrid>
              <a:tr h="417286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Funding 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</a:tr>
              <a:tr h="417286">
                <a:tc>
                  <a:txBody>
                    <a:bodyPr/>
                    <a:lstStyle/>
                    <a:p>
                      <a:r>
                        <a:rPr lang="en-US" dirty="0" smtClean="0"/>
                        <a:t>Demolish Old City Hall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Airport Sale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$100,000</a:t>
                      </a:r>
                      <a:endParaRPr lang="en-US" dirty="0"/>
                    </a:p>
                  </a:txBody>
                  <a:tcPr/>
                </a:tc>
              </a:tr>
              <a:tr h="417286">
                <a:tc>
                  <a:txBody>
                    <a:bodyPr/>
                    <a:lstStyle/>
                    <a:p>
                      <a:r>
                        <a:rPr lang="en-US" dirty="0" smtClean="0"/>
                        <a:t>Demolish Fern Street</a:t>
                      </a:r>
                      <a:r>
                        <a:rPr lang="en-US" baseline="0" dirty="0" smtClean="0"/>
                        <a:t> House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REET1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$50,000</a:t>
                      </a:r>
                      <a:endParaRPr lang="en-US" dirty="0"/>
                    </a:p>
                  </a:txBody>
                  <a:tcPr/>
                </a:tc>
              </a:tr>
              <a:tr h="417286">
                <a:tc>
                  <a:txBody>
                    <a:bodyPr/>
                    <a:lstStyle/>
                    <a:p>
                      <a:r>
                        <a:rPr lang="en-US" dirty="0" smtClean="0"/>
                        <a:t>Build New Evidence</a:t>
                      </a:r>
                      <a:r>
                        <a:rPr lang="en-US" baseline="0" dirty="0" smtClean="0"/>
                        <a:t> Room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REET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$175,000</a:t>
                      </a:r>
                      <a:endParaRPr lang="en-US" dirty="0"/>
                    </a:p>
                  </a:txBody>
                  <a:tcPr/>
                </a:tc>
              </a:tr>
              <a:tr h="417286">
                <a:tc>
                  <a:txBody>
                    <a:bodyPr/>
                    <a:lstStyle/>
                    <a:p>
                      <a:r>
                        <a:rPr lang="en-US" dirty="0" smtClean="0"/>
                        <a:t>Demolish Dilapidated Structure</a:t>
                      </a:r>
                      <a:r>
                        <a:rPr lang="en-US" baseline="0" dirty="0" smtClean="0"/>
                        <a:t> on Peace Portal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</a:t>
                      </a:r>
                      <a:r>
                        <a:rPr lang="en-US" baseline="0" dirty="0" smtClean="0"/>
                        <a:t> Fund Reserve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$400,000</a:t>
                      </a:r>
                      <a:endParaRPr lang="en-US" dirty="0"/>
                    </a:p>
                  </a:txBody>
                  <a:tcPr/>
                </a:tc>
              </a:tr>
              <a:tr h="417286">
                <a:tc>
                  <a:txBody>
                    <a:bodyPr/>
                    <a:lstStyle/>
                    <a:p>
                      <a:r>
                        <a:rPr lang="en-US" dirty="0" smtClean="0"/>
                        <a:t>Police Interview Rooms, Antennae Tower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Rebudgeted</a:t>
                      </a:r>
                      <a:r>
                        <a:rPr lang="en-US" baseline="0" dirty="0" smtClean="0"/>
                        <a:t> from 2018, REET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$25,000</a:t>
                      </a:r>
                      <a:endParaRPr lang="en-US" dirty="0"/>
                    </a:p>
                  </a:txBody>
                  <a:tcPr/>
                </a:tc>
              </a:tr>
              <a:tr h="417286">
                <a:tc>
                  <a:txBody>
                    <a:bodyPr/>
                    <a:lstStyle/>
                    <a:p>
                      <a:r>
                        <a:rPr lang="en-US" dirty="0" smtClean="0"/>
                        <a:t>Cemetery Niche Wall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Rebudgeted</a:t>
                      </a:r>
                      <a:r>
                        <a:rPr lang="en-US" dirty="0" smtClean="0"/>
                        <a:t> from 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$40,000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2846" y="3078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2019 Facility Improvements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941064" y="5224549"/>
            <a:ext cx="5181600" cy="159050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Funding Sources:</a:t>
            </a:r>
          </a:p>
          <a:p>
            <a:pPr lvl="1"/>
            <a:r>
              <a:rPr lang="en-US" b="0" dirty="0" smtClean="0"/>
              <a:t>REET 1</a:t>
            </a:r>
          </a:p>
          <a:p>
            <a:pPr lvl="1"/>
            <a:r>
              <a:rPr lang="en-US" b="0" dirty="0" smtClean="0"/>
              <a:t>General Fund Reserves</a:t>
            </a:r>
          </a:p>
          <a:p>
            <a:pPr lvl="1"/>
            <a:r>
              <a:rPr lang="en-US" b="0" dirty="0" smtClean="0"/>
              <a:t>Airport Sale  (1x revenue)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69733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Street Projects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rwhitewolf\AppData\Local\Microsoft\Windows\Temporary Internet Files\Content.IE5\CDWWJAZO\MC90036416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2895143" cy="292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92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257362"/>
              </p:ext>
            </p:extLst>
          </p:nvPr>
        </p:nvGraphicFramePr>
        <p:xfrm>
          <a:off x="533400" y="914400"/>
          <a:ext cx="8229600" cy="4869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048000"/>
                <a:gridCol w="1676400"/>
              </a:tblGrid>
              <a:tr h="417286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Funding</a:t>
                      </a:r>
                      <a:r>
                        <a:rPr lang="en-US" baseline="0" dirty="0" smtClean="0"/>
                        <a:t> Sources/Scope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</a:tr>
              <a:tr h="4172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Boblett </a:t>
                      </a:r>
                      <a:r>
                        <a:rPr lang="en-US" dirty="0" err="1" smtClean="0"/>
                        <a:t>Channelizaton</a:t>
                      </a:r>
                      <a:r>
                        <a:rPr lang="en-US" dirty="0" smtClean="0"/>
                        <a:t> and Corridor Improvements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Federal,</a:t>
                      </a:r>
                      <a:r>
                        <a:rPr lang="en-US" baseline="0" dirty="0" smtClean="0"/>
                        <a:t> Local, Private</a:t>
                      </a:r>
                    </a:p>
                    <a:p>
                      <a:r>
                        <a:rPr lang="en-US" baseline="0" dirty="0" smtClean="0"/>
                        <a:t>Design Only, TBD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$100,000</a:t>
                      </a:r>
                      <a:endParaRPr lang="en-US" dirty="0"/>
                    </a:p>
                  </a:txBody>
                  <a:tcPr/>
                </a:tc>
              </a:tr>
              <a:tr h="4172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Hughes</a:t>
                      </a:r>
                      <a:r>
                        <a:rPr lang="en-US" baseline="0" dirty="0" smtClean="0"/>
                        <a:t> Avenue Improvements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Federal, State, </a:t>
                      </a:r>
                      <a:r>
                        <a:rPr lang="en-US" baseline="0" dirty="0" smtClean="0"/>
                        <a:t>Local, TBD Construction (Re-budget)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$1,762,000</a:t>
                      </a:r>
                      <a:endParaRPr lang="en-US" dirty="0"/>
                    </a:p>
                  </a:txBody>
                  <a:tcPr/>
                </a:tc>
              </a:tr>
              <a:tr h="417286">
                <a:tc>
                  <a:txBody>
                    <a:bodyPr/>
                    <a:lstStyle/>
                    <a:p>
                      <a:r>
                        <a:rPr lang="en-US" dirty="0" smtClean="0"/>
                        <a:t>Annual Pavement Preservation Program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Local Funds</a:t>
                      </a:r>
                    </a:p>
                    <a:p>
                      <a:r>
                        <a:rPr lang="en-US" dirty="0" smtClean="0"/>
                        <a:t>Annual program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$100,000</a:t>
                      </a:r>
                      <a:endParaRPr lang="en-US" dirty="0"/>
                    </a:p>
                  </a:txBody>
                  <a:tcPr/>
                </a:tc>
              </a:tr>
              <a:tr h="417286">
                <a:tc>
                  <a:txBody>
                    <a:bodyPr/>
                    <a:lstStyle/>
                    <a:p>
                      <a:r>
                        <a:rPr lang="en-US" dirty="0" smtClean="0"/>
                        <a:t>Annual Sidewalk</a:t>
                      </a:r>
                      <a:r>
                        <a:rPr lang="en-US" baseline="0" dirty="0" smtClean="0"/>
                        <a:t> 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Local</a:t>
                      </a:r>
                      <a:r>
                        <a:rPr lang="en-US" baseline="0" dirty="0" smtClean="0"/>
                        <a:t> Funds</a:t>
                      </a:r>
                    </a:p>
                    <a:p>
                      <a:r>
                        <a:rPr lang="en-US" baseline="0" dirty="0" smtClean="0"/>
                        <a:t>Bi-annual 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$50,000</a:t>
                      </a:r>
                      <a:endParaRPr lang="en-US" dirty="0"/>
                    </a:p>
                  </a:txBody>
                  <a:tcPr/>
                </a:tc>
              </a:tr>
              <a:tr h="417286">
                <a:tc>
                  <a:txBody>
                    <a:bodyPr/>
                    <a:lstStyle/>
                    <a:p>
                      <a:r>
                        <a:rPr lang="en-US" dirty="0" smtClean="0"/>
                        <a:t>H Street School Safety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State, Local.</a:t>
                      </a:r>
                      <a:r>
                        <a:rPr lang="en-US" baseline="0" dirty="0" smtClean="0"/>
                        <a:t> (Re-budget)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$320,000</a:t>
                      </a:r>
                      <a:endParaRPr lang="en-US" dirty="0"/>
                    </a:p>
                  </a:txBody>
                  <a:tcPr/>
                </a:tc>
              </a:tr>
              <a:tr h="417286">
                <a:tc>
                  <a:txBody>
                    <a:bodyPr/>
                    <a:lstStyle/>
                    <a:p>
                      <a:r>
                        <a:rPr lang="en-US" dirty="0" smtClean="0"/>
                        <a:t>BNSF</a:t>
                      </a:r>
                      <a:r>
                        <a:rPr lang="en-US" baseline="0" dirty="0" smtClean="0"/>
                        <a:t> Alley Improvements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Local, (TBD Eligible)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$10,000</a:t>
                      </a:r>
                      <a:endParaRPr lang="en-US" dirty="0"/>
                    </a:p>
                  </a:txBody>
                  <a:tcPr/>
                </a:tc>
              </a:tr>
              <a:tr h="417286">
                <a:tc>
                  <a:txBody>
                    <a:bodyPr/>
                    <a:lstStyle/>
                    <a:p>
                      <a:r>
                        <a:rPr lang="en-US" dirty="0" smtClean="0"/>
                        <a:t>Peace Portal Community Trail Phase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State,</a:t>
                      </a:r>
                      <a:r>
                        <a:rPr lang="en-US" baseline="0" dirty="0" smtClean="0"/>
                        <a:t> Local </a:t>
                      </a:r>
                    </a:p>
                    <a:p>
                      <a:r>
                        <a:rPr lang="en-US" baseline="0" dirty="0" smtClean="0"/>
                        <a:t>Design &amp; Construction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$330,000</a:t>
                      </a:r>
                      <a:endParaRPr lang="en-US" dirty="0"/>
                    </a:p>
                  </a:txBody>
                  <a:tcPr/>
                </a:tc>
              </a:tr>
              <a:tr h="417286">
                <a:tc>
                  <a:txBody>
                    <a:bodyPr/>
                    <a:lstStyle/>
                    <a:p>
                      <a:r>
                        <a:rPr lang="en-US" dirty="0" smtClean="0"/>
                        <a:t>Semiahmoo</a:t>
                      </a:r>
                      <a:r>
                        <a:rPr lang="en-US" baseline="0" dirty="0" smtClean="0"/>
                        <a:t> Bike Path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Local Funds, Annual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$50,000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2019 Street Improvements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43400" y="5791199"/>
            <a:ext cx="4343400" cy="10464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TBD Projects for 2019:</a:t>
            </a:r>
          </a:p>
          <a:p>
            <a:r>
              <a:rPr lang="en-US" sz="1600" b="0" dirty="0" smtClean="0"/>
              <a:t>$100,000 - Boblett Road Channelization </a:t>
            </a:r>
          </a:p>
          <a:p>
            <a:r>
              <a:rPr lang="en-US" sz="1600" b="0" dirty="0" smtClean="0"/>
              <a:t>$ 60,000 – Hughes Avenue Improvements</a:t>
            </a:r>
          </a:p>
          <a:p>
            <a:r>
              <a:rPr lang="en-US" sz="1600" b="0" dirty="0" smtClean="0"/>
              <a:t>$ 40,000 – Peace Portal Community Trail</a:t>
            </a:r>
          </a:p>
        </p:txBody>
      </p:sp>
    </p:spTree>
    <p:extLst>
      <p:ext uri="{BB962C8B-B14F-4D97-AF65-F5344CB8AC3E}">
        <p14:creationId xmlns:p14="http://schemas.microsoft.com/office/powerpoint/2010/main" val="2419157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E. Blaine Infrastructure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2018 Legislative Grant Allocation</a:t>
            </a:r>
            <a:endParaRPr lang="en-US" dirty="0"/>
          </a:p>
        </p:txBody>
      </p:sp>
      <p:pic>
        <p:nvPicPr>
          <p:cNvPr id="1026" name="Picture 2" descr="C:\Users\rwhitewolf\AppData\Local\Microsoft\Windows\INetCache\IE\3CT91O0B\infrastructur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312420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4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w powerpoint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pw powerpoint theme</Template>
  <TotalTime>12348</TotalTime>
  <Words>905</Words>
  <Application>Microsoft Office PowerPoint</Application>
  <PresentationFormat>On-screen Show (4:3)</PresentationFormat>
  <Paragraphs>260</Paragraphs>
  <Slides>19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pw powerpoint theme</vt:lpstr>
      <vt:lpstr>2019 Capital Improvement Plan</vt:lpstr>
      <vt:lpstr>Presentation Outline</vt:lpstr>
      <vt:lpstr>Parks Projects</vt:lpstr>
      <vt:lpstr>2019 Park and Trail Improvements</vt:lpstr>
      <vt:lpstr>Facilities Projects</vt:lpstr>
      <vt:lpstr>2019 Facility Improvements</vt:lpstr>
      <vt:lpstr>Street Projects </vt:lpstr>
      <vt:lpstr>2019 Street Improvements</vt:lpstr>
      <vt:lpstr>E. Blaine Infrastructure</vt:lpstr>
      <vt:lpstr>E. Blaine Infrastructure</vt:lpstr>
      <vt:lpstr>Electric Fund Projects  </vt:lpstr>
      <vt:lpstr>2019 Electrical Improvements</vt:lpstr>
      <vt:lpstr>Water Fund Projects</vt:lpstr>
      <vt:lpstr>2019 Water Improvements</vt:lpstr>
      <vt:lpstr>Wastewater Fund Projects</vt:lpstr>
      <vt:lpstr>2019 Wastewater Improvements</vt:lpstr>
      <vt:lpstr>Stormwater Fund Projects</vt:lpstr>
      <vt:lpstr>2019 Storm Water Improvements</vt:lpstr>
      <vt:lpstr>Questions?  Discussion?</vt:lpstr>
    </vt:vector>
  </TitlesOfParts>
  <Company>City of Blaine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Quo  No reductions in personnel or increase in taxes</dc:title>
  <dc:creator>gtomsic</dc:creator>
  <cp:lastModifiedBy>Ravyn Whitewolf</cp:lastModifiedBy>
  <cp:revision>683</cp:revision>
  <cp:lastPrinted>2013-12-02T22:10:03Z</cp:lastPrinted>
  <dcterms:created xsi:type="dcterms:W3CDTF">2002-11-11T21:27:20Z</dcterms:created>
  <dcterms:modified xsi:type="dcterms:W3CDTF">2018-10-01T22:42:37Z</dcterms:modified>
</cp:coreProperties>
</file>