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3" r:id="rId6"/>
    <p:sldId id="288" r:id="rId7"/>
    <p:sldId id="315" r:id="rId8"/>
    <p:sldId id="314" r:id="rId9"/>
    <p:sldId id="316" r:id="rId10"/>
    <p:sldId id="313" r:id="rId11"/>
    <p:sldId id="31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8">
          <p15:clr>
            <a:srgbClr val="A4A3A4"/>
          </p15:clr>
        </p15:guide>
        <p15:guide id="2" pos="2876">
          <p15:clr>
            <a:srgbClr val="A4A3A4"/>
          </p15:clr>
        </p15:guide>
        <p15:guide id="3" orient="horz" pos="1584">
          <p15:clr>
            <a:srgbClr val="A4A3A4"/>
          </p15:clr>
        </p15:guide>
        <p15:guide id="4" pos="2900">
          <p15:clr>
            <a:srgbClr val="A4A3A4"/>
          </p15:clr>
        </p15:guide>
        <p15:guide id="5" orient="horz" pos="1611">
          <p15:clr>
            <a:srgbClr val="A4A3A4"/>
          </p15:clr>
        </p15:guide>
        <p15:guide id="6" orient="horz" pos="704">
          <p15:clr>
            <a:srgbClr val="A4A3A4"/>
          </p15:clr>
        </p15:guide>
        <p15:guide id="7" pos="2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7715BB-86AA-959A-B4A5-89723C815B49}" name="Manroop Kaur" initials="MK" userId="S::MKaur@cityofblaine.com::936b1d76-5c84-480a-83d3-32f8d457cf24" providerId="AD"/>
  <p188:author id="{27324AC5-6B5F-C728-C2D1-C791FB5362D0}" name="Stacie Pratschner" initials="SP" userId="S::SPratschner@cityofblaine.com::bdba6001-0d78-4c42-83fe-ea465a628eb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P" initials="H" lastIdx="2" clrIdx="0"/>
  <p:cmAuthor id="2" name="JamesW" initials="J" lastIdx="1" clrIdx="1"/>
  <p:cmAuthor id="3" name="Casey Kincheloe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C6C6D"/>
    <a:srgbClr val="2D9334"/>
    <a:srgbClr val="D8E2DC"/>
    <a:srgbClr val="1762B5"/>
    <a:srgbClr val="829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5" autoAdjust="0"/>
    <p:restoredTop sz="74531" autoAdjust="0"/>
  </p:normalViewPr>
  <p:slideViewPr>
    <p:cSldViewPr snapToGrid="0" snapToObjects="1">
      <p:cViewPr varScale="1">
        <p:scale>
          <a:sx n="111" d="100"/>
          <a:sy n="111" d="100"/>
        </p:scale>
        <p:origin x="246" y="96"/>
      </p:cViewPr>
      <p:guideLst>
        <p:guide orient="horz" pos="1608"/>
        <p:guide pos="2876"/>
        <p:guide orient="horz" pos="1584"/>
        <p:guide pos="2900"/>
        <p:guide orient="horz" pos="1611"/>
        <p:guide orient="horz" pos="704"/>
        <p:guide pos="28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298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A81F5-F64C-4552-A981-F189912741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C6ABC8-5483-4724-ACBD-5A657795C1FB}">
      <dgm:prSet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Recommendation</a:t>
          </a:r>
        </a:p>
      </dgm:t>
    </dgm:pt>
    <dgm:pt modelId="{4116C3F4-3044-435B-9E23-614EB8021DF5}" type="parTrans" cxnId="{B2478B70-2B0D-49C2-AE11-F1C4E1CFD8AD}">
      <dgm:prSet/>
      <dgm:spPr/>
      <dgm:t>
        <a:bodyPr/>
        <a:lstStyle/>
        <a:p>
          <a:endParaRPr lang="en-US"/>
        </a:p>
      </dgm:t>
    </dgm:pt>
    <dgm:pt modelId="{2FA6BC74-1982-4BFA-B78E-FAC0742232A9}" type="sibTrans" cxnId="{B2478B70-2B0D-49C2-AE11-F1C4E1CFD8AD}">
      <dgm:prSet/>
      <dgm:spPr/>
      <dgm:t>
        <a:bodyPr/>
        <a:lstStyle/>
        <a:p>
          <a:endParaRPr lang="en-US"/>
        </a:p>
      </dgm:t>
    </dgm:pt>
    <dgm:pt modelId="{3580B2AE-A52E-4792-BC0A-273AFA12DC6D}">
      <dgm:prSet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Funding: Planning, Design, and Construction</a:t>
          </a:r>
        </a:p>
      </dgm:t>
    </dgm:pt>
    <dgm:pt modelId="{3389067C-A7BA-4E2B-B9A1-C4E77D8E6B57}" type="parTrans" cxnId="{9646EEA0-18A1-4D35-A840-69E7F67608BF}">
      <dgm:prSet/>
      <dgm:spPr/>
      <dgm:t>
        <a:bodyPr/>
        <a:lstStyle/>
        <a:p>
          <a:endParaRPr lang="en-US"/>
        </a:p>
      </dgm:t>
    </dgm:pt>
    <dgm:pt modelId="{9964AD70-F606-4ED4-9EBF-3B6541DFB89E}" type="sibTrans" cxnId="{9646EEA0-18A1-4D35-A840-69E7F67608BF}">
      <dgm:prSet/>
      <dgm:spPr/>
      <dgm:t>
        <a:bodyPr/>
        <a:lstStyle/>
        <a:p>
          <a:endParaRPr lang="en-US"/>
        </a:p>
      </dgm:t>
    </dgm:pt>
    <dgm:pt modelId="{2D436D30-0CB8-4700-A672-8AF03DD1A322}">
      <dgm:prSet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Next Steps</a:t>
          </a:r>
        </a:p>
      </dgm:t>
    </dgm:pt>
    <dgm:pt modelId="{1636C8E0-DAC6-460C-BCDA-4FF3C1C82872}" type="parTrans" cxnId="{2A9585DE-A45B-45B3-BF8D-1F7079734C88}">
      <dgm:prSet/>
      <dgm:spPr/>
      <dgm:t>
        <a:bodyPr/>
        <a:lstStyle/>
        <a:p>
          <a:endParaRPr lang="en-US"/>
        </a:p>
      </dgm:t>
    </dgm:pt>
    <dgm:pt modelId="{4A041EA5-87E4-48C4-9119-23AE521F1238}" type="sibTrans" cxnId="{2A9585DE-A45B-45B3-BF8D-1F7079734C88}">
      <dgm:prSet/>
      <dgm:spPr/>
      <dgm:t>
        <a:bodyPr/>
        <a:lstStyle/>
        <a:p>
          <a:endParaRPr lang="en-US"/>
        </a:p>
      </dgm:t>
    </dgm:pt>
    <dgm:pt modelId="{14D874A0-6CCC-4411-93B4-A477B0A02D4F}">
      <dgm:prSet/>
      <dgm:spPr/>
      <dgm:t>
        <a:bodyPr/>
        <a:lstStyle/>
        <a:p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C5CE057-2BDE-4792-898F-ECBDE73A903C}" type="parTrans" cxnId="{01636C2C-2427-4412-98C5-E62E755CB691}">
      <dgm:prSet/>
      <dgm:spPr/>
      <dgm:t>
        <a:bodyPr/>
        <a:lstStyle/>
        <a:p>
          <a:endParaRPr lang="en-US"/>
        </a:p>
      </dgm:t>
    </dgm:pt>
    <dgm:pt modelId="{C3CEE390-03E3-4774-8E96-1D30C6F1D905}" type="sibTrans" cxnId="{01636C2C-2427-4412-98C5-E62E755CB691}">
      <dgm:prSet/>
      <dgm:spPr/>
      <dgm:t>
        <a:bodyPr/>
        <a:lstStyle/>
        <a:p>
          <a:endParaRPr lang="en-US"/>
        </a:p>
      </dgm:t>
    </dgm:pt>
    <dgm:pt modelId="{389B62A9-D20D-45F1-99DF-717B86F92A57}">
      <dgm:prSet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Project History and Scope</a:t>
          </a:r>
        </a:p>
      </dgm:t>
    </dgm:pt>
    <dgm:pt modelId="{C372B6BF-FDE1-4132-8C9C-BD40382CBCB6}" type="parTrans" cxnId="{96E3B558-450B-4807-A77F-998AA9EEDE0B}">
      <dgm:prSet/>
      <dgm:spPr/>
      <dgm:t>
        <a:bodyPr/>
        <a:lstStyle/>
        <a:p>
          <a:endParaRPr lang="en-US"/>
        </a:p>
      </dgm:t>
    </dgm:pt>
    <dgm:pt modelId="{E95EE850-B660-4B0B-8FD5-3CCA32671E09}" type="sibTrans" cxnId="{96E3B558-450B-4807-A77F-998AA9EEDE0B}">
      <dgm:prSet/>
      <dgm:spPr/>
      <dgm:t>
        <a:bodyPr/>
        <a:lstStyle/>
        <a:p>
          <a:endParaRPr lang="en-US"/>
        </a:p>
      </dgm:t>
    </dgm:pt>
    <dgm:pt modelId="{60ED6C9F-3E50-4380-BCDE-62B8A34CE81C}" type="pres">
      <dgm:prSet presAssocID="{0FBA81F5-F64C-4552-A981-F189912741BD}" presName="vert0" presStyleCnt="0">
        <dgm:presLayoutVars>
          <dgm:dir/>
          <dgm:animOne val="branch"/>
          <dgm:animLvl val="lvl"/>
        </dgm:presLayoutVars>
      </dgm:prSet>
      <dgm:spPr/>
    </dgm:pt>
    <dgm:pt modelId="{9FA2AFBD-4B27-43B4-8E16-0E33E36A0765}" type="pres">
      <dgm:prSet presAssocID="{CBC6ABC8-5483-4724-ACBD-5A657795C1FB}" presName="thickLine" presStyleLbl="alignNode1" presStyleIdx="0" presStyleCnt="5"/>
      <dgm:spPr/>
    </dgm:pt>
    <dgm:pt modelId="{5D660397-E710-4943-91AA-1677D706F0D6}" type="pres">
      <dgm:prSet presAssocID="{CBC6ABC8-5483-4724-ACBD-5A657795C1FB}" presName="horz1" presStyleCnt="0"/>
      <dgm:spPr/>
    </dgm:pt>
    <dgm:pt modelId="{6C4DDD09-B16A-40A5-A2B0-0BCFDD0AB215}" type="pres">
      <dgm:prSet presAssocID="{CBC6ABC8-5483-4724-ACBD-5A657795C1FB}" presName="tx1" presStyleLbl="revTx" presStyleIdx="0" presStyleCnt="5"/>
      <dgm:spPr/>
    </dgm:pt>
    <dgm:pt modelId="{70BBAC45-346D-409C-8DA0-BDDC82D143EA}" type="pres">
      <dgm:prSet presAssocID="{CBC6ABC8-5483-4724-ACBD-5A657795C1FB}" presName="vert1" presStyleCnt="0"/>
      <dgm:spPr/>
    </dgm:pt>
    <dgm:pt modelId="{4657ED53-E896-491B-9994-50F3765A14C9}" type="pres">
      <dgm:prSet presAssocID="{389B62A9-D20D-45F1-99DF-717B86F92A57}" presName="thickLine" presStyleLbl="alignNode1" presStyleIdx="1" presStyleCnt="5"/>
      <dgm:spPr/>
    </dgm:pt>
    <dgm:pt modelId="{BEF8A8C4-7F6B-495A-9D27-C768E7FB796D}" type="pres">
      <dgm:prSet presAssocID="{389B62A9-D20D-45F1-99DF-717B86F92A57}" presName="horz1" presStyleCnt="0"/>
      <dgm:spPr/>
    </dgm:pt>
    <dgm:pt modelId="{CF2D8F69-0533-4E4F-ACB9-8CD844CB0960}" type="pres">
      <dgm:prSet presAssocID="{389B62A9-D20D-45F1-99DF-717B86F92A57}" presName="tx1" presStyleLbl="revTx" presStyleIdx="1" presStyleCnt="5"/>
      <dgm:spPr/>
    </dgm:pt>
    <dgm:pt modelId="{AD4C8FDC-F586-4B7C-93BF-D7EBEA327681}" type="pres">
      <dgm:prSet presAssocID="{389B62A9-D20D-45F1-99DF-717B86F92A57}" presName="vert1" presStyleCnt="0"/>
      <dgm:spPr/>
    </dgm:pt>
    <dgm:pt modelId="{86636EC4-B15C-4C92-9A23-F656E6A41A89}" type="pres">
      <dgm:prSet presAssocID="{3580B2AE-A52E-4792-BC0A-273AFA12DC6D}" presName="thickLine" presStyleLbl="alignNode1" presStyleIdx="2" presStyleCnt="5"/>
      <dgm:spPr/>
    </dgm:pt>
    <dgm:pt modelId="{F404CF3D-81C1-4111-8ED6-52E4321B6423}" type="pres">
      <dgm:prSet presAssocID="{3580B2AE-A52E-4792-BC0A-273AFA12DC6D}" presName="horz1" presStyleCnt="0"/>
      <dgm:spPr/>
    </dgm:pt>
    <dgm:pt modelId="{3FDD48BB-1914-44CC-9C3C-73D564D8B0B8}" type="pres">
      <dgm:prSet presAssocID="{3580B2AE-A52E-4792-BC0A-273AFA12DC6D}" presName="tx1" presStyleLbl="revTx" presStyleIdx="2" presStyleCnt="5"/>
      <dgm:spPr/>
    </dgm:pt>
    <dgm:pt modelId="{77693547-2F33-4982-B2B0-E900BC177CE4}" type="pres">
      <dgm:prSet presAssocID="{3580B2AE-A52E-4792-BC0A-273AFA12DC6D}" presName="vert1" presStyleCnt="0"/>
      <dgm:spPr/>
    </dgm:pt>
    <dgm:pt modelId="{900D33BF-3EBB-4CB4-95D4-5749F8D178A2}" type="pres">
      <dgm:prSet presAssocID="{2D436D30-0CB8-4700-A672-8AF03DD1A322}" presName="thickLine" presStyleLbl="alignNode1" presStyleIdx="3" presStyleCnt="5"/>
      <dgm:spPr/>
    </dgm:pt>
    <dgm:pt modelId="{E6962B0C-B286-440B-A437-BEB4A135623D}" type="pres">
      <dgm:prSet presAssocID="{2D436D30-0CB8-4700-A672-8AF03DD1A322}" presName="horz1" presStyleCnt="0"/>
      <dgm:spPr/>
    </dgm:pt>
    <dgm:pt modelId="{C8F86DAA-2D29-42A0-BC4C-3A1C81E29B5F}" type="pres">
      <dgm:prSet presAssocID="{2D436D30-0CB8-4700-A672-8AF03DD1A322}" presName="tx1" presStyleLbl="revTx" presStyleIdx="3" presStyleCnt="5"/>
      <dgm:spPr/>
    </dgm:pt>
    <dgm:pt modelId="{AA9B5CD8-C6BF-4AF4-91A6-AB7EF3ED9EE8}" type="pres">
      <dgm:prSet presAssocID="{2D436D30-0CB8-4700-A672-8AF03DD1A322}" presName="vert1" presStyleCnt="0"/>
      <dgm:spPr/>
    </dgm:pt>
    <dgm:pt modelId="{9A04E21A-0581-41AA-912F-90A27F969B24}" type="pres">
      <dgm:prSet presAssocID="{14D874A0-6CCC-4411-93B4-A477B0A02D4F}" presName="thickLine" presStyleLbl="alignNode1" presStyleIdx="4" presStyleCnt="5"/>
      <dgm:spPr/>
    </dgm:pt>
    <dgm:pt modelId="{C7DBDA61-8AE0-46D5-8F4C-D2BE46DC14BA}" type="pres">
      <dgm:prSet presAssocID="{14D874A0-6CCC-4411-93B4-A477B0A02D4F}" presName="horz1" presStyleCnt="0"/>
      <dgm:spPr/>
    </dgm:pt>
    <dgm:pt modelId="{E77D5E7C-23B1-4B0E-8B8F-BFA4F79A6A86}" type="pres">
      <dgm:prSet presAssocID="{14D874A0-6CCC-4411-93B4-A477B0A02D4F}" presName="tx1" presStyleLbl="revTx" presStyleIdx="4" presStyleCnt="5"/>
      <dgm:spPr/>
    </dgm:pt>
    <dgm:pt modelId="{B39A523C-81AA-4010-A5D6-8680F7F976AA}" type="pres">
      <dgm:prSet presAssocID="{14D874A0-6CCC-4411-93B4-A477B0A02D4F}" presName="vert1" presStyleCnt="0"/>
      <dgm:spPr/>
    </dgm:pt>
  </dgm:ptLst>
  <dgm:cxnLst>
    <dgm:cxn modelId="{B13F300F-C9D5-4A74-BD5F-0B4AFB6A398D}" type="presOf" srcId="{14D874A0-6CCC-4411-93B4-A477B0A02D4F}" destId="{E77D5E7C-23B1-4B0E-8B8F-BFA4F79A6A86}" srcOrd="0" destOrd="0" presId="urn:microsoft.com/office/officeart/2008/layout/LinedList"/>
    <dgm:cxn modelId="{95E65816-A8D5-44E7-9670-C9E9FB33B45A}" type="presOf" srcId="{389B62A9-D20D-45F1-99DF-717B86F92A57}" destId="{CF2D8F69-0533-4E4F-ACB9-8CD844CB0960}" srcOrd="0" destOrd="0" presId="urn:microsoft.com/office/officeart/2008/layout/LinedList"/>
    <dgm:cxn modelId="{46FFFE27-94EB-42D0-9749-4C64BA030237}" type="presOf" srcId="{0FBA81F5-F64C-4552-A981-F189912741BD}" destId="{60ED6C9F-3E50-4380-BCDE-62B8A34CE81C}" srcOrd="0" destOrd="0" presId="urn:microsoft.com/office/officeart/2008/layout/LinedList"/>
    <dgm:cxn modelId="{01636C2C-2427-4412-98C5-E62E755CB691}" srcId="{0FBA81F5-F64C-4552-A981-F189912741BD}" destId="{14D874A0-6CCC-4411-93B4-A477B0A02D4F}" srcOrd="4" destOrd="0" parTransId="{1C5CE057-2BDE-4792-898F-ECBDE73A903C}" sibTransId="{C3CEE390-03E3-4774-8E96-1D30C6F1D905}"/>
    <dgm:cxn modelId="{0E397A32-0078-492A-88BC-C3AC02B0C1CC}" type="presOf" srcId="{2D436D30-0CB8-4700-A672-8AF03DD1A322}" destId="{C8F86DAA-2D29-42A0-BC4C-3A1C81E29B5F}" srcOrd="0" destOrd="0" presId="urn:microsoft.com/office/officeart/2008/layout/LinedList"/>
    <dgm:cxn modelId="{B2478B70-2B0D-49C2-AE11-F1C4E1CFD8AD}" srcId="{0FBA81F5-F64C-4552-A981-F189912741BD}" destId="{CBC6ABC8-5483-4724-ACBD-5A657795C1FB}" srcOrd="0" destOrd="0" parTransId="{4116C3F4-3044-435B-9E23-614EB8021DF5}" sibTransId="{2FA6BC74-1982-4BFA-B78E-FAC0742232A9}"/>
    <dgm:cxn modelId="{96E3B558-450B-4807-A77F-998AA9EEDE0B}" srcId="{0FBA81F5-F64C-4552-A981-F189912741BD}" destId="{389B62A9-D20D-45F1-99DF-717B86F92A57}" srcOrd="1" destOrd="0" parTransId="{C372B6BF-FDE1-4132-8C9C-BD40382CBCB6}" sibTransId="{E95EE850-B660-4B0B-8FD5-3CCA32671E09}"/>
    <dgm:cxn modelId="{9646EEA0-18A1-4D35-A840-69E7F67608BF}" srcId="{0FBA81F5-F64C-4552-A981-F189912741BD}" destId="{3580B2AE-A52E-4792-BC0A-273AFA12DC6D}" srcOrd="2" destOrd="0" parTransId="{3389067C-A7BA-4E2B-B9A1-C4E77D8E6B57}" sibTransId="{9964AD70-F606-4ED4-9EBF-3B6541DFB89E}"/>
    <dgm:cxn modelId="{2A9585DE-A45B-45B3-BF8D-1F7079734C88}" srcId="{0FBA81F5-F64C-4552-A981-F189912741BD}" destId="{2D436D30-0CB8-4700-A672-8AF03DD1A322}" srcOrd="3" destOrd="0" parTransId="{1636C8E0-DAC6-460C-BCDA-4FF3C1C82872}" sibTransId="{4A041EA5-87E4-48C4-9119-23AE521F1238}"/>
    <dgm:cxn modelId="{46A77AE9-C87F-42F0-91A5-CDA4FA0428FE}" type="presOf" srcId="{CBC6ABC8-5483-4724-ACBD-5A657795C1FB}" destId="{6C4DDD09-B16A-40A5-A2B0-0BCFDD0AB215}" srcOrd="0" destOrd="0" presId="urn:microsoft.com/office/officeart/2008/layout/LinedList"/>
    <dgm:cxn modelId="{2325FCED-2121-4500-BFF2-915A31DF5305}" type="presOf" srcId="{3580B2AE-A52E-4792-BC0A-273AFA12DC6D}" destId="{3FDD48BB-1914-44CC-9C3C-73D564D8B0B8}" srcOrd="0" destOrd="0" presId="urn:microsoft.com/office/officeart/2008/layout/LinedList"/>
    <dgm:cxn modelId="{558A84E5-A07F-4058-B47F-3282BD62DCED}" type="presParOf" srcId="{60ED6C9F-3E50-4380-BCDE-62B8A34CE81C}" destId="{9FA2AFBD-4B27-43B4-8E16-0E33E36A0765}" srcOrd="0" destOrd="0" presId="urn:microsoft.com/office/officeart/2008/layout/LinedList"/>
    <dgm:cxn modelId="{FC9B91C9-4BAA-4FA9-B4A6-012F9A6C1F63}" type="presParOf" srcId="{60ED6C9F-3E50-4380-BCDE-62B8A34CE81C}" destId="{5D660397-E710-4943-91AA-1677D706F0D6}" srcOrd="1" destOrd="0" presId="urn:microsoft.com/office/officeart/2008/layout/LinedList"/>
    <dgm:cxn modelId="{D5002891-794B-4715-95E8-9B26CC7A3655}" type="presParOf" srcId="{5D660397-E710-4943-91AA-1677D706F0D6}" destId="{6C4DDD09-B16A-40A5-A2B0-0BCFDD0AB215}" srcOrd="0" destOrd="0" presId="urn:microsoft.com/office/officeart/2008/layout/LinedList"/>
    <dgm:cxn modelId="{559A31A7-1BDD-46B7-9111-7FC5B72738D5}" type="presParOf" srcId="{5D660397-E710-4943-91AA-1677D706F0D6}" destId="{70BBAC45-346D-409C-8DA0-BDDC82D143EA}" srcOrd="1" destOrd="0" presId="urn:microsoft.com/office/officeart/2008/layout/LinedList"/>
    <dgm:cxn modelId="{CB712E83-322A-4A53-9791-4EA5E44BDEE4}" type="presParOf" srcId="{60ED6C9F-3E50-4380-BCDE-62B8A34CE81C}" destId="{4657ED53-E896-491B-9994-50F3765A14C9}" srcOrd="2" destOrd="0" presId="urn:microsoft.com/office/officeart/2008/layout/LinedList"/>
    <dgm:cxn modelId="{691B75E8-102E-495E-8CE9-F9E4C29ED8B4}" type="presParOf" srcId="{60ED6C9F-3E50-4380-BCDE-62B8A34CE81C}" destId="{BEF8A8C4-7F6B-495A-9D27-C768E7FB796D}" srcOrd="3" destOrd="0" presId="urn:microsoft.com/office/officeart/2008/layout/LinedList"/>
    <dgm:cxn modelId="{C8740576-00F1-4920-A72D-C273F6D391C8}" type="presParOf" srcId="{BEF8A8C4-7F6B-495A-9D27-C768E7FB796D}" destId="{CF2D8F69-0533-4E4F-ACB9-8CD844CB0960}" srcOrd="0" destOrd="0" presId="urn:microsoft.com/office/officeart/2008/layout/LinedList"/>
    <dgm:cxn modelId="{DD596239-CCE0-4B5E-B854-F834BFF9A6D8}" type="presParOf" srcId="{BEF8A8C4-7F6B-495A-9D27-C768E7FB796D}" destId="{AD4C8FDC-F586-4B7C-93BF-D7EBEA327681}" srcOrd="1" destOrd="0" presId="urn:microsoft.com/office/officeart/2008/layout/LinedList"/>
    <dgm:cxn modelId="{29157D1A-7D45-414D-808F-BF92F8906CE8}" type="presParOf" srcId="{60ED6C9F-3E50-4380-BCDE-62B8A34CE81C}" destId="{86636EC4-B15C-4C92-9A23-F656E6A41A89}" srcOrd="4" destOrd="0" presId="urn:microsoft.com/office/officeart/2008/layout/LinedList"/>
    <dgm:cxn modelId="{F1B1EE6A-D510-4A71-B426-FE631B6CE21B}" type="presParOf" srcId="{60ED6C9F-3E50-4380-BCDE-62B8A34CE81C}" destId="{F404CF3D-81C1-4111-8ED6-52E4321B6423}" srcOrd="5" destOrd="0" presId="urn:microsoft.com/office/officeart/2008/layout/LinedList"/>
    <dgm:cxn modelId="{38F6F4E8-C542-4E54-A840-10CA9CD0AD00}" type="presParOf" srcId="{F404CF3D-81C1-4111-8ED6-52E4321B6423}" destId="{3FDD48BB-1914-44CC-9C3C-73D564D8B0B8}" srcOrd="0" destOrd="0" presId="urn:microsoft.com/office/officeart/2008/layout/LinedList"/>
    <dgm:cxn modelId="{19A66E18-6991-4BD0-B7B0-70C10E1E72F4}" type="presParOf" srcId="{F404CF3D-81C1-4111-8ED6-52E4321B6423}" destId="{77693547-2F33-4982-B2B0-E900BC177CE4}" srcOrd="1" destOrd="0" presId="urn:microsoft.com/office/officeart/2008/layout/LinedList"/>
    <dgm:cxn modelId="{48DD6D85-C768-4A99-94A3-6E9C44EDCBA7}" type="presParOf" srcId="{60ED6C9F-3E50-4380-BCDE-62B8A34CE81C}" destId="{900D33BF-3EBB-4CB4-95D4-5749F8D178A2}" srcOrd="6" destOrd="0" presId="urn:microsoft.com/office/officeart/2008/layout/LinedList"/>
    <dgm:cxn modelId="{B67C0A77-B803-4214-A42F-52775ACF7BDA}" type="presParOf" srcId="{60ED6C9F-3E50-4380-BCDE-62B8A34CE81C}" destId="{E6962B0C-B286-440B-A437-BEB4A135623D}" srcOrd="7" destOrd="0" presId="urn:microsoft.com/office/officeart/2008/layout/LinedList"/>
    <dgm:cxn modelId="{784A462B-EF1C-47BB-93EC-AF5D27DEDD7E}" type="presParOf" srcId="{E6962B0C-B286-440B-A437-BEB4A135623D}" destId="{C8F86DAA-2D29-42A0-BC4C-3A1C81E29B5F}" srcOrd="0" destOrd="0" presId="urn:microsoft.com/office/officeart/2008/layout/LinedList"/>
    <dgm:cxn modelId="{16FDB51B-22BE-47CB-9659-A8CD24E764FA}" type="presParOf" srcId="{E6962B0C-B286-440B-A437-BEB4A135623D}" destId="{AA9B5CD8-C6BF-4AF4-91A6-AB7EF3ED9EE8}" srcOrd="1" destOrd="0" presId="urn:microsoft.com/office/officeart/2008/layout/LinedList"/>
    <dgm:cxn modelId="{E86D4DCA-4785-4981-853D-EFDE891807D7}" type="presParOf" srcId="{60ED6C9F-3E50-4380-BCDE-62B8A34CE81C}" destId="{9A04E21A-0581-41AA-912F-90A27F969B24}" srcOrd="8" destOrd="0" presId="urn:microsoft.com/office/officeart/2008/layout/LinedList"/>
    <dgm:cxn modelId="{E56BBDD9-5B4C-4A27-AC26-52BC01F0FBA1}" type="presParOf" srcId="{60ED6C9F-3E50-4380-BCDE-62B8A34CE81C}" destId="{C7DBDA61-8AE0-46D5-8F4C-D2BE46DC14BA}" srcOrd="9" destOrd="0" presId="urn:microsoft.com/office/officeart/2008/layout/LinedList"/>
    <dgm:cxn modelId="{2141BCC9-EFB0-4E75-9DB5-2506BD041C02}" type="presParOf" srcId="{C7DBDA61-8AE0-46D5-8F4C-D2BE46DC14BA}" destId="{E77D5E7C-23B1-4B0E-8B8F-BFA4F79A6A86}" srcOrd="0" destOrd="0" presId="urn:microsoft.com/office/officeart/2008/layout/LinedList"/>
    <dgm:cxn modelId="{5B8EB950-A7F2-4C53-AFF3-3E22D249D763}" type="presParOf" srcId="{C7DBDA61-8AE0-46D5-8F4C-D2BE46DC14BA}" destId="{B39A523C-81AA-4010-A5D6-8680F7F976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6C96D-5D3D-489A-AA35-DD8CEE3BA4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9FB70F-C2DA-4114-BF76-0F107C4F5B20}" type="pres">
      <dgm:prSet presAssocID="{8C26C96D-5D3D-489A-AA35-DD8CEE3BA460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0B259DD8-E59E-44CA-B2B1-47227D04E03E}" type="presOf" srcId="{8C26C96D-5D3D-489A-AA35-DD8CEE3BA460}" destId="{5A9FB70F-C2DA-4114-BF76-0F107C4F5B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D11DD1-6021-4811-A1F9-CA51CFD58B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95796B-91D3-4F43-8901-C32B14080C1E}">
      <dgm:prSet phldrT="[Text]" custT="1"/>
      <dgm:spPr/>
      <dgm:t>
        <a:bodyPr/>
        <a:lstStyle/>
        <a:p>
          <a:r>
            <a:rPr lang="en-US" sz="1600" baseline="0" dirty="0"/>
            <a:t>2020: Resolution 1836-20</a:t>
          </a:r>
        </a:p>
      </dgm:t>
    </dgm:pt>
    <dgm:pt modelId="{5BCF1891-CC40-4C6D-9605-BB244022C4D5}" type="parTrans" cxnId="{2A1F5A6F-3BE3-4741-8DD1-84BDDA9886A2}">
      <dgm:prSet/>
      <dgm:spPr/>
      <dgm:t>
        <a:bodyPr/>
        <a:lstStyle/>
        <a:p>
          <a:endParaRPr lang="en-US"/>
        </a:p>
      </dgm:t>
    </dgm:pt>
    <dgm:pt modelId="{2C61CF97-45FE-4812-83F1-2FA36290B4B0}" type="sibTrans" cxnId="{2A1F5A6F-3BE3-4741-8DD1-84BDDA9886A2}">
      <dgm:prSet/>
      <dgm:spPr/>
      <dgm:t>
        <a:bodyPr/>
        <a:lstStyle/>
        <a:p>
          <a:endParaRPr lang="en-US"/>
        </a:p>
      </dgm:t>
    </dgm:pt>
    <dgm:pt modelId="{3F7391EC-A558-4E1A-AC64-6C55B73EF8D0}">
      <dgm:prSet phldrT="[Text]" custT="1"/>
      <dgm:spPr/>
      <dgm:t>
        <a:bodyPr/>
        <a:lstStyle/>
        <a:p>
          <a:r>
            <a:rPr lang="en-US" sz="1600" baseline="0" dirty="0"/>
            <a:t>City Council approves the 2021 Legislative Agenda.</a:t>
          </a:r>
        </a:p>
      </dgm:t>
    </dgm:pt>
    <dgm:pt modelId="{5D350AD3-611F-4333-A177-F0E837EB31B4}" type="parTrans" cxnId="{C3CE3AC1-4FC6-4765-9864-99858A09EFAA}">
      <dgm:prSet/>
      <dgm:spPr/>
      <dgm:t>
        <a:bodyPr/>
        <a:lstStyle/>
        <a:p>
          <a:endParaRPr lang="en-US"/>
        </a:p>
      </dgm:t>
    </dgm:pt>
    <dgm:pt modelId="{53E941B3-7E18-4D8F-BF4D-169124F1DB92}" type="sibTrans" cxnId="{C3CE3AC1-4FC6-4765-9864-99858A09EFAA}">
      <dgm:prSet/>
      <dgm:spPr/>
      <dgm:t>
        <a:bodyPr/>
        <a:lstStyle/>
        <a:p>
          <a:endParaRPr lang="en-US"/>
        </a:p>
      </dgm:t>
    </dgm:pt>
    <dgm:pt modelId="{7CB167B7-6477-4102-B8FF-687E5BA17BF1}">
      <dgm:prSet phldrT="[Text]" custT="1"/>
      <dgm:spPr/>
      <dgm:t>
        <a:bodyPr/>
        <a:lstStyle/>
        <a:p>
          <a:r>
            <a:rPr lang="en-US" sz="1600" baseline="0" dirty="0"/>
            <a:t>2021: Lobbyist secure funding </a:t>
          </a:r>
        </a:p>
      </dgm:t>
    </dgm:pt>
    <dgm:pt modelId="{4B51CE94-B4AC-4B0C-B874-7A3B1D09AB63}" type="parTrans" cxnId="{E9A961C6-169C-40CE-9291-5060F286BB74}">
      <dgm:prSet/>
      <dgm:spPr/>
      <dgm:t>
        <a:bodyPr/>
        <a:lstStyle/>
        <a:p>
          <a:endParaRPr lang="en-US"/>
        </a:p>
      </dgm:t>
    </dgm:pt>
    <dgm:pt modelId="{7613E070-5AF1-47D5-BBED-7A39DDE4EF58}" type="sibTrans" cxnId="{E9A961C6-169C-40CE-9291-5060F286BB74}">
      <dgm:prSet/>
      <dgm:spPr/>
      <dgm:t>
        <a:bodyPr/>
        <a:lstStyle/>
        <a:p>
          <a:endParaRPr lang="en-US"/>
        </a:p>
      </dgm:t>
    </dgm:pt>
    <dgm:pt modelId="{D3116397-B503-4657-8DC3-EB4589AA949E}">
      <dgm:prSet phldrT="[Text]" custT="1"/>
      <dgm:spPr/>
      <dgm:t>
        <a:bodyPr/>
        <a:lstStyle/>
        <a:p>
          <a:r>
            <a:rPr lang="en-US" sz="1600" baseline="0" dirty="0"/>
            <a:t>Funds secured through 2021 – 2023 Capital Budget.</a:t>
          </a:r>
        </a:p>
      </dgm:t>
    </dgm:pt>
    <dgm:pt modelId="{2C9FE89D-7547-4E7F-821F-BA1C78E2C866}" type="parTrans" cxnId="{78E55E5C-60A5-4125-AEB9-ED448D442FD6}">
      <dgm:prSet/>
      <dgm:spPr/>
      <dgm:t>
        <a:bodyPr/>
        <a:lstStyle/>
        <a:p>
          <a:endParaRPr lang="en-US"/>
        </a:p>
      </dgm:t>
    </dgm:pt>
    <dgm:pt modelId="{8CB04B2A-D417-4253-AFFF-0D24B9BFC05B}" type="sibTrans" cxnId="{78E55E5C-60A5-4125-AEB9-ED448D442FD6}">
      <dgm:prSet/>
      <dgm:spPr/>
      <dgm:t>
        <a:bodyPr/>
        <a:lstStyle/>
        <a:p>
          <a:endParaRPr lang="en-US"/>
        </a:p>
      </dgm:t>
    </dgm:pt>
    <dgm:pt modelId="{3533123F-89C7-4FF5-8379-BA9B01A1FAC7}">
      <dgm:prSet phldrT="[Text]" custT="1"/>
      <dgm:spPr/>
      <dgm:t>
        <a:bodyPr/>
        <a:lstStyle/>
        <a:p>
          <a:r>
            <a:rPr lang="en-US" sz="1600" baseline="0" dirty="0"/>
            <a:t>2022: Capital and Transportation Improvement Plans</a:t>
          </a:r>
        </a:p>
      </dgm:t>
    </dgm:pt>
    <dgm:pt modelId="{CF85AD6D-848B-4CFA-B3AE-8D18A7B7CEA3}" type="parTrans" cxnId="{2F127D81-F003-40CA-85C0-5C5EB11C50A5}">
      <dgm:prSet/>
      <dgm:spPr/>
      <dgm:t>
        <a:bodyPr/>
        <a:lstStyle/>
        <a:p>
          <a:endParaRPr lang="en-US"/>
        </a:p>
      </dgm:t>
    </dgm:pt>
    <dgm:pt modelId="{589FFB84-89D3-45B1-A3E4-64CF0BC4874A}" type="sibTrans" cxnId="{2F127D81-F003-40CA-85C0-5C5EB11C50A5}">
      <dgm:prSet/>
      <dgm:spPr/>
      <dgm:t>
        <a:bodyPr/>
        <a:lstStyle/>
        <a:p>
          <a:endParaRPr lang="en-US"/>
        </a:p>
      </dgm:t>
    </dgm:pt>
    <dgm:pt modelId="{EF8C0598-ED1D-4E82-A439-8819AE9CAF77}">
      <dgm:prSet phldrT="[Text]" custT="1"/>
      <dgm:spPr/>
      <dgm:t>
        <a:bodyPr/>
        <a:lstStyle/>
        <a:p>
          <a:r>
            <a:rPr lang="en-US" sz="1600" baseline="0" dirty="0"/>
            <a:t>Both the Transportation and Park CIPs (2022-2027) include funding for planning, design, and construction. </a:t>
          </a:r>
        </a:p>
      </dgm:t>
    </dgm:pt>
    <dgm:pt modelId="{40EAFDA2-B532-4914-9C03-292E81F03A15}" type="parTrans" cxnId="{EE00829A-8696-466E-9D27-33F54EBC4C7A}">
      <dgm:prSet/>
      <dgm:spPr/>
      <dgm:t>
        <a:bodyPr/>
        <a:lstStyle/>
        <a:p>
          <a:endParaRPr lang="en-US"/>
        </a:p>
      </dgm:t>
    </dgm:pt>
    <dgm:pt modelId="{069FA73C-D5E4-46E7-8C16-79CB905A4F16}" type="sibTrans" cxnId="{EE00829A-8696-466E-9D27-33F54EBC4C7A}">
      <dgm:prSet/>
      <dgm:spPr/>
      <dgm:t>
        <a:bodyPr/>
        <a:lstStyle/>
        <a:p>
          <a:endParaRPr lang="en-US"/>
        </a:p>
      </dgm:t>
    </dgm:pt>
    <dgm:pt modelId="{0A8B1489-73AE-4ADC-8D0A-DB5676A55992}">
      <dgm:prSet phldrT="[Text]" custT="1"/>
      <dgm:spPr/>
      <dgm:t>
        <a:bodyPr/>
        <a:lstStyle/>
        <a:p>
          <a:r>
            <a:rPr lang="en-US" sz="1600" baseline="0" dirty="0"/>
            <a:t>2022: RCW 35.77.010</a:t>
          </a:r>
        </a:p>
      </dgm:t>
    </dgm:pt>
    <dgm:pt modelId="{0C9C170F-EC00-423C-9331-33CEBCF7AD44}" type="parTrans" cxnId="{905B937B-7EB9-4CCA-8EA4-7A29880F93DF}">
      <dgm:prSet/>
      <dgm:spPr/>
      <dgm:t>
        <a:bodyPr/>
        <a:lstStyle/>
        <a:p>
          <a:endParaRPr lang="en-US"/>
        </a:p>
      </dgm:t>
    </dgm:pt>
    <dgm:pt modelId="{B8AA9FA3-CA1B-4085-8A4F-B9323CB8570F}" type="sibTrans" cxnId="{905B937B-7EB9-4CCA-8EA4-7A29880F93DF}">
      <dgm:prSet/>
      <dgm:spPr/>
      <dgm:t>
        <a:bodyPr/>
        <a:lstStyle/>
        <a:p>
          <a:endParaRPr lang="en-US"/>
        </a:p>
      </dgm:t>
    </dgm:pt>
    <dgm:pt modelId="{3E21850E-A3DD-4AA4-9596-B883BC1CF3AF}">
      <dgm:prSet phldrT="[Text]" custT="1"/>
      <dgm:spPr/>
      <dgm:t>
        <a:bodyPr/>
        <a:lstStyle/>
        <a:p>
          <a:r>
            <a:rPr lang="en-US" sz="1600" baseline="0" dirty="0"/>
            <a:t>2023 – 2028 TIP</a:t>
          </a:r>
        </a:p>
      </dgm:t>
    </dgm:pt>
    <dgm:pt modelId="{EAC09B0F-61E8-471C-BADE-1F0D89E0825A}" type="parTrans" cxnId="{C3A10F1D-46B0-4D1F-A9E4-59D3B7988779}">
      <dgm:prSet/>
      <dgm:spPr/>
      <dgm:t>
        <a:bodyPr/>
        <a:lstStyle/>
        <a:p>
          <a:endParaRPr lang="en-US"/>
        </a:p>
      </dgm:t>
    </dgm:pt>
    <dgm:pt modelId="{0E6C65F7-37ED-4A80-9533-C2A300D59F50}" type="sibTrans" cxnId="{C3A10F1D-46B0-4D1F-A9E4-59D3B7988779}">
      <dgm:prSet/>
      <dgm:spPr/>
      <dgm:t>
        <a:bodyPr/>
        <a:lstStyle/>
        <a:p>
          <a:endParaRPr lang="en-US"/>
        </a:p>
      </dgm:t>
    </dgm:pt>
    <dgm:pt modelId="{39AB8120-6469-45FA-A1A8-4638C49F1D70}">
      <dgm:prSet phldrT="[Text]" custT="1"/>
      <dgm:spPr/>
      <dgm:t>
        <a:bodyPr/>
        <a:lstStyle/>
        <a:p>
          <a:r>
            <a:rPr lang="en-US" sz="1600" baseline="0" dirty="0"/>
            <a:t>2022: RFQ </a:t>
          </a:r>
        </a:p>
      </dgm:t>
    </dgm:pt>
    <dgm:pt modelId="{EC4B910D-AA43-4C86-8B10-EC6EBB37DFDB}" type="parTrans" cxnId="{7A4ACE5C-53A1-4F10-9374-85C5BA3F11A7}">
      <dgm:prSet/>
      <dgm:spPr/>
      <dgm:t>
        <a:bodyPr/>
        <a:lstStyle/>
        <a:p>
          <a:endParaRPr lang="en-US"/>
        </a:p>
      </dgm:t>
    </dgm:pt>
    <dgm:pt modelId="{EDAD6AA8-8B31-4877-9A5D-FD2A24BE700A}" type="sibTrans" cxnId="{7A4ACE5C-53A1-4F10-9374-85C5BA3F11A7}">
      <dgm:prSet/>
      <dgm:spPr/>
      <dgm:t>
        <a:bodyPr/>
        <a:lstStyle/>
        <a:p>
          <a:endParaRPr lang="en-US"/>
        </a:p>
      </dgm:t>
    </dgm:pt>
    <dgm:pt modelId="{4DE6A248-3F8D-412F-89A2-5ECE3BD0C7E0}">
      <dgm:prSet phldrT="[Text]" custT="1"/>
      <dgm:spPr/>
      <dgm:t>
        <a:bodyPr/>
        <a:lstStyle/>
        <a:p>
          <a:r>
            <a:rPr lang="en-US" sz="1600" baseline="0" dirty="0"/>
            <a:t>KPG Psomas, Inc. </a:t>
          </a:r>
        </a:p>
      </dgm:t>
    </dgm:pt>
    <dgm:pt modelId="{3406A398-01F0-45FB-A49D-FE0E83129EE7}" type="parTrans" cxnId="{15790998-CDB7-42DB-B7BF-37A437C149F9}">
      <dgm:prSet/>
      <dgm:spPr/>
      <dgm:t>
        <a:bodyPr/>
        <a:lstStyle/>
        <a:p>
          <a:endParaRPr lang="en-US"/>
        </a:p>
      </dgm:t>
    </dgm:pt>
    <dgm:pt modelId="{2AA8AC0A-6E7F-4D12-B314-5A2EF6CC8A67}" type="sibTrans" cxnId="{15790998-CDB7-42DB-B7BF-37A437C149F9}">
      <dgm:prSet/>
      <dgm:spPr/>
      <dgm:t>
        <a:bodyPr/>
        <a:lstStyle/>
        <a:p>
          <a:endParaRPr lang="en-US"/>
        </a:p>
      </dgm:t>
    </dgm:pt>
    <dgm:pt modelId="{BAE953CD-B637-44F3-B27F-00ED08BD0C01}" type="pres">
      <dgm:prSet presAssocID="{FAD11DD1-6021-4811-A1F9-CA51CFD58BCF}" presName="linear" presStyleCnt="0">
        <dgm:presLayoutVars>
          <dgm:animLvl val="lvl"/>
          <dgm:resizeHandles val="exact"/>
        </dgm:presLayoutVars>
      </dgm:prSet>
      <dgm:spPr/>
    </dgm:pt>
    <dgm:pt modelId="{D17BA47F-74A0-4AD8-BBC7-3C40EBC87577}" type="pres">
      <dgm:prSet presAssocID="{9D95796B-91D3-4F43-8901-C32B14080C1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254EA34-21A2-4DEC-AEDB-8D36B9BE778A}" type="pres">
      <dgm:prSet presAssocID="{9D95796B-91D3-4F43-8901-C32B14080C1E}" presName="childText" presStyleLbl="revTx" presStyleIdx="0" presStyleCnt="5">
        <dgm:presLayoutVars>
          <dgm:bulletEnabled val="1"/>
        </dgm:presLayoutVars>
      </dgm:prSet>
      <dgm:spPr/>
    </dgm:pt>
    <dgm:pt modelId="{67715884-9DEE-4051-B6DE-AF8AD623027F}" type="pres">
      <dgm:prSet presAssocID="{7CB167B7-6477-4102-B8FF-687E5BA17BF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7A9D0DE-C009-4A45-B7CF-6143DE6DF5CB}" type="pres">
      <dgm:prSet presAssocID="{7CB167B7-6477-4102-B8FF-687E5BA17BF1}" presName="childText" presStyleLbl="revTx" presStyleIdx="1" presStyleCnt="5">
        <dgm:presLayoutVars>
          <dgm:bulletEnabled val="1"/>
        </dgm:presLayoutVars>
      </dgm:prSet>
      <dgm:spPr/>
    </dgm:pt>
    <dgm:pt modelId="{285C265D-2AE7-4675-AB72-AB1CC23F0639}" type="pres">
      <dgm:prSet presAssocID="{3533123F-89C7-4FF5-8379-BA9B01A1FAC7}" presName="parentText" presStyleLbl="node1" presStyleIdx="2" presStyleCnt="5" custScaleY="118409" custLinFactNeighborY="5563">
        <dgm:presLayoutVars>
          <dgm:chMax val="0"/>
          <dgm:bulletEnabled val="1"/>
        </dgm:presLayoutVars>
      </dgm:prSet>
      <dgm:spPr/>
    </dgm:pt>
    <dgm:pt modelId="{7CB5AB1C-502C-4613-96D1-7C33A1F11716}" type="pres">
      <dgm:prSet presAssocID="{3533123F-89C7-4FF5-8379-BA9B01A1FAC7}" presName="childText" presStyleLbl="revTx" presStyleIdx="2" presStyleCnt="5">
        <dgm:presLayoutVars>
          <dgm:bulletEnabled val="1"/>
        </dgm:presLayoutVars>
      </dgm:prSet>
      <dgm:spPr/>
    </dgm:pt>
    <dgm:pt modelId="{CD125C29-B504-4AF1-979F-8CFE6F51FBCC}" type="pres">
      <dgm:prSet presAssocID="{0A8B1489-73AE-4ADC-8D0A-DB5676A5599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DCD6587-9691-4A8F-BE2A-DFF5970EC795}" type="pres">
      <dgm:prSet presAssocID="{0A8B1489-73AE-4ADC-8D0A-DB5676A55992}" presName="childText" presStyleLbl="revTx" presStyleIdx="3" presStyleCnt="5">
        <dgm:presLayoutVars>
          <dgm:bulletEnabled val="1"/>
        </dgm:presLayoutVars>
      </dgm:prSet>
      <dgm:spPr/>
    </dgm:pt>
    <dgm:pt modelId="{FE162420-F248-41C3-851A-A741063631CD}" type="pres">
      <dgm:prSet presAssocID="{39AB8120-6469-45FA-A1A8-4638C49F1D7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24FBAB0-4E8C-4722-8773-80FD04891DB4}" type="pres">
      <dgm:prSet presAssocID="{39AB8120-6469-45FA-A1A8-4638C49F1D70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C3A10F1D-46B0-4D1F-A9E4-59D3B7988779}" srcId="{0A8B1489-73AE-4ADC-8D0A-DB5676A55992}" destId="{3E21850E-A3DD-4AA4-9596-B883BC1CF3AF}" srcOrd="0" destOrd="0" parTransId="{EAC09B0F-61E8-471C-BADE-1F0D89E0825A}" sibTransId="{0E6C65F7-37ED-4A80-9533-C2A300D59F50}"/>
    <dgm:cxn modelId="{B6C9DF30-1BFD-400A-AE50-93BE8863EB03}" type="presOf" srcId="{3F7391EC-A558-4E1A-AC64-6C55B73EF8D0}" destId="{A254EA34-21A2-4DEC-AEDB-8D36B9BE778A}" srcOrd="0" destOrd="0" presId="urn:microsoft.com/office/officeart/2005/8/layout/vList2"/>
    <dgm:cxn modelId="{78E55E5C-60A5-4125-AEB9-ED448D442FD6}" srcId="{7CB167B7-6477-4102-B8FF-687E5BA17BF1}" destId="{D3116397-B503-4657-8DC3-EB4589AA949E}" srcOrd="0" destOrd="0" parTransId="{2C9FE89D-7547-4E7F-821F-BA1C78E2C866}" sibTransId="{8CB04B2A-D417-4253-AFFF-0D24B9BFC05B}"/>
    <dgm:cxn modelId="{7A4ACE5C-53A1-4F10-9374-85C5BA3F11A7}" srcId="{FAD11DD1-6021-4811-A1F9-CA51CFD58BCF}" destId="{39AB8120-6469-45FA-A1A8-4638C49F1D70}" srcOrd="4" destOrd="0" parTransId="{EC4B910D-AA43-4C86-8B10-EC6EBB37DFDB}" sibTransId="{EDAD6AA8-8B31-4877-9A5D-FD2A24BE700A}"/>
    <dgm:cxn modelId="{59358069-67BD-4D4C-8F8D-5DB9392CD809}" type="presOf" srcId="{D3116397-B503-4657-8DC3-EB4589AA949E}" destId="{07A9D0DE-C009-4A45-B7CF-6143DE6DF5CB}" srcOrd="0" destOrd="0" presId="urn:microsoft.com/office/officeart/2005/8/layout/vList2"/>
    <dgm:cxn modelId="{2A1F5A6F-3BE3-4741-8DD1-84BDDA9886A2}" srcId="{FAD11DD1-6021-4811-A1F9-CA51CFD58BCF}" destId="{9D95796B-91D3-4F43-8901-C32B14080C1E}" srcOrd="0" destOrd="0" parTransId="{5BCF1891-CC40-4C6D-9605-BB244022C4D5}" sibTransId="{2C61CF97-45FE-4812-83F1-2FA36290B4B0}"/>
    <dgm:cxn modelId="{905B937B-7EB9-4CCA-8EA4-7A29880F93DF}" srcId="{FAD11DD1-6021-4811-A1F9-CA51CFD58BCF}" destId="{0A8B1489-73AE-4ADC-8D0A-DB5676A55992}" srcOrd="3" destOrd="0" parTransId="{0C9C170F-EC00-423C-9331-33CEBCF7AD44}" sibTransId="{B8AA9FA3-CA1B-4085-8A4F-B9323CB8570F}"/>
    <dgm:cxn modelId="{BD30017C-CFE8-4808-9568-89F25536C78E}" type="presOf" srcId="{4DE6A248-3F8D-412F-89A2-5ECE3BD0C7E0}" destId="{424FBAB0-4E8C-4722-8773-80FD04891DB4}" srcOrd="0" destOrd="0" presId="urn:microsoft.com/office/officeart/2005/8/layout/vList2"/>
    <dgm:cxn modelId="{2F127D81-F003-40CA-85C0-5C5EB11C50A5}" srcId="{FAD11DD1-6021-4811-A1F9-CA51CFD58BCF}" destId="{3533123F-89C7-4FF5-8379-BA9B01A1FAC7}" srcOrd="2" destOrd="0" parTransId="{CF85AD6D-848B-4CFA-B3AE-8D18A7B7CEA3}" sibTransId="{589FFB84-89D3-45B1-A3E4-64CF0BC4874A}"/>
    <dgm:cxn modelId="{C044FB95-4B07-4482-9A7F-135A5C7E2B13}" type="presOf" srcId="{7CB167B7-6477-4102-B8FF-687E5BA17BF1}" destId="{67715884-9DEE-4051-B6DE-AF8AD623027F}" srcOrd="0" destOrd="0" presId="urn:microsoft.com/office/officeart/2005/8/layout/vList2"/>
    <dgm:cxn modelId="{15790998-CDB7-42DB-B7BF-37A437C149F9}" srcId="{39AB8120-6469-45FA-A1A8-4638C49F1D70}" destId="{4DE6A248-3F8D-412F-89A2-5ECE3BD0C7E0}" srcOrd="0" destOrd="0" parTransId="{3406A398-01F0-45FB-A49D-FE0E83129EE7}" sibTransId="{2AA8AC0A-6E7F-4D12-B314-5A2EF6CC8A67}"/>
    <dgm:cxn modelId="{EE00829A-8696-466E-9D27-33F54EBC4C7A}" srcId="{3533123F-89C7-4FF5-8379-BA9B01A1FAC7}" destId="{EF8C0598-ED1D-4E82-A439-8819AE9CAF77}" srcOrd="0" destOrd="0" parTransId="{40EAFDA2-B532-4914-9C03-292E81F03A15}" sibTransId="{069FA73C-D5E4-46E7-8C16-79CB905A4F16}"/>
    <dgm:cxn modelId="{84A6A1A4-16D8-4F77-A368-3555768F2EC8}" type="presOf" srcId="{3533123F-89C7-4FF5-8379-BA9B01A1FAC7}" destId="{285C265D-2AE7-4675-AB72-AB1CC23F0639}" srcOrd="0" destOrd="0" presId="urn:microsoft.com/office/officeart/2005/8/layout/vList2"/>
    <dgm:cxn modelId="{D3DC47A9-42C4-404E-8E28-D101923D2543}" type="presOf" srcId="{9D95796B-91D3-4F43-8901-C32B14080C1E}" destId="{D17BA47F-74A0-4AD8-BBC7-3C40EBC87577}" srcOrd="0" destOrd="0" presId="urn:microsoft.com/office/officeart/2005/8/layout/vList2"/>
    <dgm:cxn modelId="{03C6CCAD-9934-4B68-B0C7-6AC507DA1E46}" type="presOf" srcId="{EF8C0598-ED1D-4E82-A439-8819AE9CAF77}" destId="{7CB5AB1C-502C-4613-96D1-7C33A1F11716}" srcOrd="0" destOrd="0" presId="urn:microsoft.com/office/officeart/2005/8/layout/vList2"/>
    <dgm:cxn modelId="{1DAA25C0-9245-4087-A65D-0AB513FAA07D}" type="presOf" srcId="{3E21850E-A3DD-4AA4-9596-B883BC1CF3AF}" destId="{FDCD6587-9691-4A8F-BE2A-DFF5970EC795}" srcOrd="0" destOrd="0" presId="urn:microsoft.com/office/officeart/2005/8/layout/vList2"/>
    <dgm:cxn modelId="{C3CE3AC1-4FC6-4765-9864-99858A09EFAA}" srcId="{9D95796B-91D3-4F43-8901-C32B14080C1E}" destId="{3F7391EC-A558-4E1A-AC64-6C55B73EF8D0}" srcOrd="0" destOrd="0" parTransId="{5D350AD3-611F-4333-A177-F0E837EB31B4}" sibTransId="{53E941B3-7E18-4D8F-BF4D-169124F1DB92}"/>
    <dgm:cxn modelId="{E9A961C6-169C-40CE-9291-5060F286BB74}" srcId="{FAD11DD1-6021-4811-A1F9-CA51CFD58BCF}" destId="{7CB167B7-6477-4102-B8FF-687E5BA17BF1}" srcOrd="1" destOrd="0" parTransId="{4B51CE94-B4AC-4B0C-B874-7A3B1D09AB63}" sibTransId="{7613E070-5AF1-47D5-BBED-7A39DDE4EF58}"/>
    <dgm:cxn modelId="{D908DECB-BAFA-4052-BE48-7BC90E0A1EC5}" type="presOf" srcId="{39AB8120-6469-45FA-A1A8-4638C49F1D70}" destId="{FE162420-F248-41C3-851A-A741063631CD}" srcOrd="0" destOrd="0" presId="urn:microsoft.com/office/officeart/2005/8/layout/vList2"/>
    <dgm:cxn modelId="{D04C88CD-61C6-4044-A5AD-DDAA162E0A13}" type="presOf" srcId="{FAD11DD1-6021-4811-A1F9-CA51CFD58BCF}" destId="{BAE953CD-B637-44F3-B27F-00ED08BD0C01}" srcOrd="0" destOrd="0" presId="urn:microsoft.com/office/officeart/2005/8/layout/vList2"/>
    <dgm:cxn modelId="{86368EF2-C220-43E0-8A84-91BF6DCB072C}" type="presOf" srcId="{0A8B1489-73AE-4ADC-8D0A-DB5676A55992}" destId="{CD125C29-B504-4AF1-979F-8CFE6F51FBCC}" srcOrd="0" destOrd="0" presId="urn:microsoft.com/office/officeart/2005/8/layout/vList2"/>
    <dgm:cxn modelId="{84186780-E339-4770-918E-DE8B9E884292}" type="presParOf" srcId="{BAE953CD-B637-44F3-B27F-00ED08BD0C01}" destId="{D17BA47F-74A0-4AD8-BBC7-3C40EBC87577}" srcOrd="0" destOrd="0" presId="urn:microsoft.com/office/officeart/2005/8/layout/vList2"/>
    <dgm:cxn modelId="{B2DDE2A9-A655-4E8E-BBA7-1D1E2FAE1CDA}" type="presParOf" srcId="{BAE953CD-B637-44F3-B27F-00ED08BD0C01}" destId="{A254EA34-21A2-4DEC-AEDB-8D36B9BE778A}" srcOrd="1" destOrd="0" presId="urn:microsoft.com/office/officeart/2005/8/layout/vList2"/>
    <dgm:cxn modelId="{3CE0B629-A1BC-40FE-955C-A05EEACDB244}" type="presParOf" srcId="{BAE953CD-B637-44F3-B27F-00ED08BD0C01}" destId="{67715884-9DEE-4051-B6DE-AF8AD623027F}" srcOrd="2" destOrd="0" presId="urn:microsoft.com/office/officeart/2005/8/layout/vList2"/>
    <dgm:cxn modelId="{0E5FC4DA-46E4-41F9-91E9-10AC64BEDB8C}" type="presParOf" srcId="{BAE953CD-B637-44F3-B27F-00ED08BD0C01}" destId="{07A9D0DE-C009-4A45-B7CF-6143DE6DF5CB}" srcOrd="3" destOrd="0" presId="urn:microsoft.com/office/officeart/2005/8/layout/vList2"/>
    <dgm:cxn modelId="{3542C776-A4A0-4612-8B72-EDAB460780C6}" type="presParOf" srcId="{BAE953CD-B637-44F3-B27F-00ED08BD0C01}" destId="{285C265D-2AE7-4675-AB72-AB1CC23F0639}" srcOrd="4" destOrd="0" presId="urn:microsoft.com/office/officeart/2005/8/layout/vList2"/>
    <dgm:cxn modelId="{9235F70F-C9B9-4BEE-B2EF-88F84448B39F}" type="presParOf" srcId="{BAE953CD-B637-44F3-B27F-00ED08BD0C01}" destId="{7CB5AB1C-502C-4613-96D1-7C33A1F11716}" srcOrd="5" destOrd="0" presId="urn:microsoft.com/office/officeart/2005/8/layout/vList2"/>
    <dgm:cxn modelId="{89855DA1-66F2-45F3-BE24-92E498D325DB}" type="presParOf" srcId="{BAE953CD-B637-44F3-B27F-00ED08BD0C01}" destId="{CD125C29-B504-4AF1-979F-8CFE6F51FBCC}" srcOrd="6" destOrd="0" presId="urn:microsoft.com/office/officeart/2005/8/layout/vList2"/>
    <dgm:cxn modelId="{8EA9707A-97FB-402A-A77F-DB844AF3A122}" type="presParOf" srcId="{BAE953CD-B637-44F3-B27F-00ED08BD0C01}" destId="{FDCD6587-9691-4A8F-BE2A-DFF5970EC795}" srcOrd="7" destOrd="0" presId="urn:microsoft.com/office/officeart/2005/8/layout/vList2"/>
    <dgm:cxn modelId="{8F57AF30-4C03-4175-9A5F-100FDF643421}" type="presParOf" srcId="{BAE953CD-B637-44F3-B27F-00ED08BD0C01}" destId="{FE162420-F248-41C3-851A-A741063631CD}" srcOrd="8" destOrd="0" presId="urn:microsoft.com/office/officeart/2005/8/layout/vList2"/>
    <dgm:cxn modelId="{48688686-5610-4231-A8EF-D53574F8038B}" type="presParOf" srcId="{BAE953CD-B637-44F3-B27F-00ED08BD0C01}" destId="{424FBAB0-4E8C-4722-8773-80FD04891DB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2AFBD-4B27-43B4-8E16-0E33E36A0765}">
      <dsp:nvSpPr>
        <dsp:cNvPr id="0" name=""/>
        <dsp:cNvSpPr/>
      </dsp:nvSpPr>
      <dsp:spPr>
        <a:xfrm>
          <a:off x="0" y="346"/>
          <a:ext cx="6619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DDD09-B16A-40A5-A2B0-0BCFDD0AB215}">
      <dsp:nvSpPr>
        <dsp:cNvPr id="0" name=""/>
        <dsp:cNvSpPr/>
      </dsp:nvSpPr>
      <dsp:spPr>
        <a:xfrm>
          <a:off x="0" y="346"/>
          <a:ext cx="6619374" cy="567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>
                  <a:lumMod val="50000"/>
                  <a:lumOff val="50000"/>
                </a:schemeClr>
              </a:solidFill>
            </a:rPr>
            <a:t>Recommendation</a:t>
          </a:r>
        </a:p>
      </dsp:txBody>
      <dsp:txXfrm>
        <a:off x="0" y="346"/>
        <a:ext cx="6619374" cy="567502"/>
      </dsp:txXfrm>
    </dsp:sp>
    <dsp:sp modelId="{4657ED53-E896-491B-9994-50F3765A14C9}">
      <dsp:nvSpPr>
        <dsp:cNvPr id="0" name=""/>
        <dsp:cNvSpPr/>
      </dsp:nvSpPr>
      <dsp:spPr>
        <a:xfrm>
          <a:off x="0" y="567849"/>
          <a:ext cx="6619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D8F69-0533-4E4F-ACB9-8CD844CB0960}">
      <dsp:nvSpPr>
        <dsp:cNvPr id="0" name=""/>
        <dsp:cNvSpPr/>
      </dsp:nvSpPr>
      <dsp:spPr>
        <a:xfrm>
          <a:off x="0" y="567849"/>
          <a:ext cx="6619374" cy="567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>
                  <a:lumMod val="50000"/>
                  <a:lumOff val="50000"/>
                </a:schemeClr>
              </a:solidFill>
            </a:rPr>
            <a:t>Project History and Scope</a:t>
          </a:r>
        </a:p>
      </dsp:txBody>
      <dsp:txXfrm>
        <a:off x="0" y="567849"/>
        <a:ext cx="6619374" cy="567502"/>
      </dsp:txXfrm>
    </dsp:sp>
    <dsp:sp modelId="{86636EC4-B15C-4C92-9A23-F656E6A41A89}">
      <dsp:nvSpPr>
        <dsp:cNvPr id="0" name=""/>
        <dsp:cNvSpPr/>
      </dsp:nvSpPr>
      <dsp:spPr>
        <a:xfrm>
          <a:off x="0" y="1135352"/>
          <a:ext cx="6619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D48BB-1914-44CC-9C3C-73D564D8B0B8}">
      <dsp:nvSpPr>
        <dsp:cNvPr id="0" name=""/>
        <dsp:cNvSpPr/>
      </dsp:nvSpPr>
      <dsp:spPr>
        <a:xfrm>
          <a:off x="0" y="1135352"/>
          <a:ext cx="6619374" cy="567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>
                  <a:lumMod val="50000"/>
                  <a:lumOff val="50000"/>
                </a:schemeClr>
              </a:solidFill>
            </a:rPr>
            <a:t>Funding: Planning, Design, and Construction</a:t>
          </a:r>
        </a:p>
      </dsp:txBody>
      <dsp:txXfrm>
        <a:off x="0" y="1135352"/>
        <a:ext cx="6619374" cy="567502"/>
      </dsp:txXfrm>
    </dsp:sp>
    <dsp:sp modelId="{900D33BF-3EBB-4CB4-95D4-5749F8D178A2}">
      <dsp:nvSpPr>
        <dsp:cNvPr id="0" name=""/>
        <dsp:cNvSpPr/>
      </dsp:nvSpPr>
      <dsp:spPr>
        <a:xfrm>
          <a:off x="0" y="1702854"/>
          <a:ext cx="6619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86DAA-2D29-42A0-BC4C-3A1C81E29B5F}">
      <dsp:nvSpPr>
        <dsp:cNvPr id="0" name=""/>
        <dsp:cNvSpPr/>
      </dsp:nvSpPr>
      <dsp:spPr>
        <a:xfrm>
          <a:off x="0" y="1702854"/>
          <a:ext cx="6619374" cy="567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>
                  <a:lumMod val="50000"/>
                  <a:lumOff val="50000"/>
                </a:schemeClr>
              </a:solidFill>
            </a:rPr>
            <a:t>Next Steps</a:t>
          </a:r>
        </a:p>
      </dsp:txBody>
      <dsp:txXfrm>
        <a:off x="0" y="1702854"/>
        <a:ext cx="6619374" cy="567502"/>
      </dsp:txXfrm>
    </dsp:sp>
    <dsp:sp modelId="{9A04E21A-0581-41AA-912F-90A27F969B24}">
      <dsp:nvSpPr>
        <dsp:cNvPr id="0" name=""/>
        <dsp:cNvSpPr/>
      </dsp:nvSpPr>
      <dsp:spPr>
        <a:xfrm>
          <a:off x="0" y="2270357"/>
          <a:ext cx="6619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D5E7C-23B1-4B0E-8B8F-BFA4F79A6A86}">
      <dsp:nvSpPr>
        <dsp:cNvPr id="0" name=""/>
        <dsp:cNvSpPr/>
      </dsp:nvSpPr>
      <dsp:spPr>
        <a:xfrm>
          <a:off x="0" y="2270357"/>
          <a:ext cx="6619374" cy="567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0" y="2270357"/>
        <a:ext cx="6619374" cy="567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BA47F-74A0-4AD8-BBC7-3C40EBC87577}">
      <dsp:nvSpPr>
        <dsp:cNvPr id="0" name=""/>
        <dsp:cNvSpPr/>
      </dsp:nvSpPr>
      <dsp:spPr>
        <a:xfrm>
          <a:off x="0" y="54448"/>
          <a:ext cx="50187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2020: Resolution 1836-20</a:t>
          </a:r>
        </a:p>
      </dsp:txBody>
      <dsp:txXfrm>
        <a:off x="22846" y="77294"/>
        <a:ext cx="4973024" cy="422308"/>
      </dsp:txXfrm>
    </dsp:sp>
    <dsp:sp modelId="{A254EA34-21A2-4DEC-AEDB-8D36B9BE778A}">
      <dsp:nvSpPr>
        <dsp:cNvPr id="0" name=""/>
        <dsp:cNvSpPr/>
      </dsp:nvSpPr>
      <dsp:spPr>
        <a:xfrm>
          <a:off x="0" y="522448"/>
          <a:ext cx="501871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34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baseline="0" dirty="0"/>
            <a:t>City Council approves the 2021 Legislative Agenda.</a:t>
          </a:r>
        </a:p>
      </dsp:txBody>
      <dsp:txXfrm>
        <a:off x="0" y="522448"/>
        <a:ext cx="5018716" cy="414000"/>
      </dsp:txXfrm>
    </dsp:sp>
    <dsp:sp modelId="{67715884-9DEE-4051-B6DE-AF8AD623027F}">
      <dsp:nvSpPr>
        <dsp:cNvPr id="0" name=""/>
        <dsp:cNvSpPr/>
      </dsp:nvSpPr>
      <dsp:spPr>
        <a:xfrm>
          <a:off x="0" y="936448"/>
          <a:ext cx="50187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2021: Lobbyist secure funding </a:t>
          </a:r>
        </a:p>
      </dsp:txBody>
      <dsp:txXfrm>
        <a:off x="22846" y="959294"/>
        <a:ext cx="4973024" cy="422308"/>
      </dsp:txXfrm>
    </dsp:sp>
    <dsp:sp modelId="{07A9D0DE-C009-4A45-B7CF-6143DE6DF5CB}">
      <dsp:nvSpPr>
        <dsp:cNvPr id="0" name=""/>
        <dsp:cNvSpPr/>
      </dsp:nvSpPr>
      <dsp:spPr>
        <a:xfrm>
          <a:off x="0" y="1404448"/>
          <a:ext cx="501871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34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baseline="0" dirty="0"/>
            <a:t>Funds secured through 2021 – 2023 Capital Budget.</a:t>
          </a:r>
        </a:p>
      </dsp:txBody>
      <dsp:txXfrm>
        <a:off x="0" y="1404448"/>
        <a:ext cx="5018716" cy="414000"/>
      </dsp:txXfrm>
    </dsp:sp>
    <dsp:sp modelId="{285C265D-2AE7-4675-AB72-AB1CC23F0639}">
      <dsp:nvSpPr>
        <dsp:cNvPr id="0" name=""/>
        <dsp:cNvSpPr/>
      </dsp:nvSpPr>
      <dsp:spPr>
        <a:xfrm>
          <a:off x="0" y="1845797"/>
          <a:ext cx="5018716" cy="554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2022: Capital and Transportation Improvement Plans</a:t>
          </a:r>
        </a:p>
      </dsp:txBody>
      <dsp:txXfrm>
        <a:off x="27052" y="1872849"/>
        <a:ext cx="4964612" cy="500050"/>
      </dsp:txXfrm>
    </dsp:sp>
    <dsp:sp modelId="{7CB5AB1C-502C-4613-96D1-7C33A1F11716}">
      <dsp:nvSpPr>
        <dsp:cNvPr id="0" name=""/>
        <dsp:cNvSpPr/>
      </dsp:nvSpPr>
      <dsp:spPr>
        <a:xfrm>
          <a:off x="0" y="2372602"/>
          <a:ext cx="5018716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34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baseline="0" dirty="0"/>
            <a:t>Both the Transportation and Park CIPs (2022-2027) include funding for planning, design, and construction. </a:t>
          </a:r>
        </a:p>
      </dsp:txBody>
      <dsp:txXfrm>
        <a:off x="0" y="2372602"/>
        <a:ext cx="5018716" cy="491625"/>
      </dsp:txXfrm>
    </dsp:sp>
    <dsp:sp modelId="{CD125C29-B504-4AF1-979F-8CFE6F51FBCC}">
      <dsp:nvSpPr>
        <dsp:cNvPr id="0" name=""/>
        <dsp:cNvSpPr/>
      </dsp:nvSpPr>
      <dsp:spPr>
        <a:xfrm>
          <a:off x="0" y="2864227"/>
          <a:ext cx="50187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2022: RCW 35.77.010</a:t>
          </a:r>
        </a:p>
      </dsp:txBody>
      <dsp:txXfrm>
        <a:off x="22846" y="2887073"/>
        <a:ext cx="4973024" cy="422308"/>
      </dsp:txXfrm>
    </dsp:sp>
    <dsp:sp modelId="{FDCD6587-9691-4A8F-BE2A-DFF5970EC795}">
      <dsp:nvSpPr>
        <dsp:cNvPr id="0" name=""/>
        <dsp:cNvSpPr/>
      </dsp:nvSpPr>
      <dsp:spPr>
        <a:xfrm>
          <a:off x="0" y="3332227"/>
          <a:ext cx="501871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34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baseline="0" dirty="0"/>
            <a:t>2023 – 2028 TIP</a:t>
          </a:r>
        </a:p>
      </dsp:txBody>
      <dsp:txXfrm>
        <a:off x="0" y="3332227"/>
        <a:ext cx="5018716" cy="414000"/>
      </dsp:txXfrm>
    </dsp:sp>
    <dsp:sp modelId="{FE162420-F248-41C3-851A-A741063631CD}">
      <dsp:nvSpPr>
        <dsp:cNvPr id="0" name=""/>
        <dsp:cNvSpPr/>
      </dsp:nvSpPr>
      <dsp:spPr>
        <a:xfrm>
          <a:off x="0" y="3746227"/>
          <a:ext cx="50187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2022: RFQ </a:t>
          </a:r>
        </a:p>
      </dsp:txBody>
      <dsp:txXfrm>
        <a:off x="22846" y="3769073"/>
        <a:ext cx="4973024" cy="422308"/>
      </dsp:txXfrm>
    </dsp:sp>
    <dsp:sp modelId="{424FBAB0-4E8C-4722-8773-80FD04891DB4}">
      <dsp:nvSpPr>
        <dsp:cNvPr id="0" name=""/>
        <dsp:cNvSpPr/>
      </dsp:nvSpPr>
      <dsp:spPr>
        <a:xfrm>
          <a:off x="0" y="4214227"/>
          <a:ext cx="501871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34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baseline="0" dirty="0"/>
            <a:t>KPG Psomas, Inc. </a:t>
          </a:r>
        </a:p>
      </dsp:txBody>
      <dsp:txXfrm>
        <a:off x="0" y="4214227"/>
        <a:ext cx="5018716" cy="41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33A5F9-9F1E-4ED4-B90A-F3551EBCFB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9A67F-15AF-4CB6-992A-EC15F735EC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CC8CD-4FB3-4506-8B5C-AC39381BD86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81F6B-CED8-4C15-923A-66621E9407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0C611-1F5D-4B08-980F-F40ED75506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ACBCC-63D8-4CDC-8C5A-4A260F3D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2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24878-9CB4-47B9-8D6E-91AB45233B1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F74B0-2E1C-42C9-B448-B263E1E2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0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74B0-2E1C-42C9-B448-B263E1E29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5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74B0-2E1C-42C9-B448-B263E1E29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1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74B0-2E1C-42C9-B448-B263E1E29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7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74B0-2E1C-42C9-B448-B263E1E29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51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74B0-2E1C-42C9-B448-B263E1E29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1331" y="1371601"/>
            <a:ext cx="4106333" cy="1200150"/>
          </a:xfrm>
        </p:spPr>
        <p:txBody>
          <a:bodyPr anchor="b"/>
          <a:lstStyle>
            <a:lvl1pPr algn="l"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41331" y="2652183"/>
            <a:ext cx="4106333" cy="131445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Gill Sans Light"/>
                <a:cs typeface="Gill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6900867" y="169835"/>
            <a:ext cx="2083972" cy="2231316"/>
          </a:xfrm>
          <a:prstGeom prst="rect">
            <a:avLst/>
          </a:prstGeom>
          <a:solidFill>
            <a:srgbClr val="2D9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611636786-170667a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5153" r="53567" b="2489"/>
          <a:stretch/>
        </p:blipFill>
        <p:spPr>
          <a:xfrm>
            <a:off x="178761" y="169835"/>
            <a:ext cx="2083973" cy="4333236"/>
          </a:xfrm>
          <a:prstGeom prst="rect">
            <a:avLst/>
          </a:prstGeom>
        </p:spPr>
      </p:pic>
      <p:pic>
        <p:nvPicPr>
          <p:cNvPr id="9" name="Picture 8" descr="611636786-170667a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5153" r="53567" b="47289"/>
          <a:stretch/>
        </p:blipFill>
        <p:spPr>
          <a:xfrm>
            <a:off x="2415159" y="169835"/>
            <a:ext cx="2083973" cy="2231316"/>
          </a:xfrm>
          <a:prstGeom prst="rect">
            <a:avLst/>
          </a:prstGeom>
        </p:spPr>
      </p:pic>
      <p:pic>
        <p:nvPicPr>
          <p:cNvPr id="10" name="Picture 9" descr="611636786-170667a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10399" r="53567" b="47290"/>
          <a:stretch/>
        </p:blipFill>
        <p:spPr>
          <a:xfrm>
            <a:off x="2415159" y="2517925"/>
            <a:ext cx="2083973" cy="1985146"/>
          </a:xfrm>
          <a:prstGeom prst="rect">
            <a:avLst/>
          </a:prstGeom>
        </p:spPr>
      </p:pic>
      <p:pic>
        <p:nvPicPr>
          <p:cNvPr id="11" name="Picture 10" descr="611636786-170667a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5153" r="53567" b="47289"/>
          <a:stretch/>
        </p:blipFill>
        <p:spPr>
          <a:xfrm>
            <a:off x="4658013" y="169835"/>
            <a:ext cx="2083973" cy="2231316"/>
          </a:xfrm>
          <a:prstGeom prst="rect">
            <a:avLst/>
          </a:prstGeom>
        </p:spPr>
      </p:pic>
      <p:pic>
        <p:nvPicPr>
          <p:cNvPr id="13" name="Picture 12" descr="611636786-170667a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10399" r="22510" b="47290"/>
          <a:stretch/>
        </p:blipFill>
        <p:spPr>
          <a:xfrm>
            <a:off x="4658013" y="2517925"/>
            <a:ext cx="4326827" cy="198514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2415159" y="2517925"/>
            <a:ext cx="2083972" cy="1985146"/>
          </a:xfrm>
          <a:prstGeom prst="rect">
            <a:avLst/>
          </a:prstGeom>
          <a:solidFill>
            <a:srgbClr val="829A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14248-EFD5-4074-987F-01AD09CF8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912" y="186331"/>
            <a:ext cx="2013390" cy="759874"/>
          </a:xfrm>
        </p:spPr>
        <p:txBody>
          <a:bodyPr>
            <a:norm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  <a:latin typeface="Gill Sans SemiBold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370A2-D430-4969-A2D5-5F3D1A267F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2080" y="4635500"/>
            <a:ext cx="6549708" cy="3984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97BE628-7BB5-4899-8707-78EC0E4844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50450" y="2533580"/>
            <a:ext cx="2013390" cy="569015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Gill Sans SemiBold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3C9A03F-CC3B-46E8-92DE-05DEE2BAA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29808" y="186331"/>
            <a:ext cx="2013390" cy="569015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Gill Sans SemiBold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834A509-FA04-4132-9468-BBF2F18839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0450" y="3118250"/>
            <a:ext cx="2013390" cy="132652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Gill Sans SemiBold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973DA7A-6183-4CEA-A313-F33D37C69A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28502" y="771842"/>
            <a:ext cx="2013390" cy="155789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Gill Sans SemiBold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2F6B9F2-1578-4509-81FB-C7E75CD97A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1912" y="985532"/>
            <a:ext cx="2013390" cy="155789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Gill Sans SemiBold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9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61DEA3-BBBF-4880-9858-4FBB97C75D45}"/>
              </a:ext>
            </a:extLst>
          </p:cNvPr>
          <p:cNvSpPr/>
          <p:nvPr userDrawn="1"/>
        </p:nvSpPr>
        <p:spPr>
          <a:xfrm>
            <a:off x="458918" y="1452"/>
            <a:ext cx="5860823" cy="170231"/>
          </a:xfrm>
          <a:prstGeom prst="rect">
            <a:avLst/>
          </a:prstGeom>
          <a:solidFill>
            <a:srgbClr val="1762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829A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216" y="961621"/>
            <a:ext cx="6975565" cy="2394097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0F66C-4406-41E9-86C3-F3B1408ABB38}"/>
              </a:ext>
            </a:extLst>
          </p:cNvPr>
          <p:cNvSpPr txBox="1"/>
          <p:nvPr userDrawn="1"/>
        </p:nvSpPr>
        <p:spPr>
          <a:xfrm>
            <a:off x="760200" y="670670"/>
            <a:ext cx="648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chemeClr val="tx1"/>
                </a:solidFill>
                <a:latin typeface="Gill Sans"/>
                <a:cs typeface="Gill Sans"/>
              </a:rPr>
              <a:t>“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C66FD2-CAE2-4F3A-9085-29FC244766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3916255"/>
            <a:ext cx="8229600" cy="6671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8A071-F106-44A9-96E6-F05DB1D9DA2B}"/>
              </a:ext>
            </a:extLst>
          </p:cNvPr>
          <p:cNvSpPr txBox="1"/>
          <p:nvPr userDrawn="1"/>
        </p:nvSpPr>
        <p:spPr>
          <a:xfrm rot="10800000">
            <a:off x="7735765" y="2011192"/>
            <a:ext cx="648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chemeClr val="tx1"/>
                </a:solidFill>
                <a:latin typeface="Gill Sans"/>
                <a:cs typeface="Gill San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9752" y="312017"/>
            <a:ext cx="7997048" cy="751211"/>
          </a:xfrm>
        </p:spPr>
        <p:txBody>
          <a:bodyPr anchor="t"/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8918" y="1452"/>
            <a:ext cx="5860823" cy="170231"/>
          </a:xfrm>
          <a:prstGeom prst="rect">
            <a:avLst/>
          </a:prstGeom>
          <a:solidFill>
            <a:srgbClr val="1762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89753" y="1543967"/>
            <a:ext cx="7997047" cy="1271002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1600"/>
            </a:lvl1pPr>
            <a:lvl2pPr marL="457200" indent="-457200">
              <a:spcBef>
                <a:spcPts val="0"/>
              </a:spcBef>
              <a:spcAft>
                <a:spcPts val="50"/>
              </a:spcAft>
              <a:buClr>
                <a:srgbClr val="2D9334"/>
              </a:buClr>
              <a:buFont typeface="Arial"/>
              <a:buChar char="•"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 flipV="1">
            <a:off x="689753" y="1284404"/>
            <a:ext cx="2529697" cy="6858"/>
          </a:xfrm>
          <a:prstGeom prst="line">
            <a:avLst/>
          </a:prstGeom>
          <a:ln w="38100">
            <a:solidFill>
              <a:srgbClr val="2D93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89753" y="3503082"/>
            <a:ext cx="7997047" cy="1271002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1600"/>
            </a:lvl1pPr>
            <a:lvl2pPr marL="457200" indent="-457200">
              <a:spcBef>
                <a:spcPts val="0"/>
              </a:spcBef>
              <a:spcAft>
                <a:spcPts val="50"/>
              </a:spcAft>
              <a:buClr>
                <a:srgbClr val="829AAE"/>
              </a:buClr>
              <a:buFont typeface="Arial"/>
              <a:buChar char="•"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Gill Sans Light"/>
                <a:cs typeface="Gill Sans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352ADB-2C12-445D-8A06-7BE14C4DADB6}"/>
              </a:ext>
            </a:extLst>
          </p:cNvPr>
          <p:cNvSpPr/>
          <p:nvPr userDrawn="1"/>
        </p:nvSpPr>
        <p:spPr>
          <a:xfrm>
            <a:off x="458918" y="1452"/>
            <a:ext cx="5860823" cy="170231"/>
          </a:xfrm>
          <a:prstGeom prst="rect">
            <a:avLst/>
          </a:prstGeom>
          <a:solidFill>
            <a:srgbClr val="1762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7314"/>
            <a:ext cx="8229600" cy="738119"/>
          </a:xfrm>
        </p:spPr>
        <p:txBody>
          <a:bodyPr anchor="ctr"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54819" y="849754"/>
            <a:ext cx="2619955" cy="2648518"/>
          </a:xfrm>
          <a:prstGeom prst="rect">
            <a:avLst/>
          </a:prstGeom>
          <a:solidFill>
            <a:srgbClr val="D8E2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256010" y="849753"/>
            <a:ext cx="2619955" cy="2648519"/>
          </a:xfrm>
          <a:prstGeom prst="rect">
            <a:avLst/>
          </a:prstGeom>
          <a:solidFill>
            <a:srgbClr val="D8E2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9226" y="849753"/>
            <a:ext cx="2619956" cy="2648518"/>
          </a:xfrm>
          <a:prstGeom prst="rect">
            <a:avLst/>
          </a:prstGeom>
          <a:solidFill>
            <a:srgbClr val="D8E2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691299" y="-6820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58E962C-23BA-4CF9-9117-CE93078E3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27" y="1497874"/>
            <a:ext cx="2619955" cy="2005152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  <a:lvl2pPr marL="742950" indent="-285750">
              <a:buClr>
                <a:srgbClr val="2D9334"/>
              </a:buClr>
              <a:buFont typeface="Arial"/>
              <a:buChar char="•"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22301FA-F67C-4784-A8EB-25EDC953E72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56009" y="1497874"/>
            <a:ext cx="2619955" cy="2000398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  <a:lvl2pPr marL="742950" indent="-285750">
              <a:buClr>
                <a:srgbClr val="2D9334"/>
              </a:buClr>
              <a:buFont typeface="Arial"/>
              <a:buChar char="•"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D759006-B706-4954-A4D2-290B0FF6BCA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54818" y="1493410"/>
            <a:ext cx="2619955" cy="2005152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  <a:lvl2pPr marL="742950" indent="-285750">
              <a:buClr>
                <a:srgbClr val="2D9334"/>
              </a:buClr>
              <a:buFont typeface="Arial"/>
              <a:buChar char="•"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88A465-20CC-498D-AABC-04E37CDF7BD2}"/>
              </a:ext>
            </a:extLst>
          </p:cNvPr>
          <p:cNvSpPr/>
          <p:nvPr userDrawn="1"/>
        </p:nvSpPr>
        <p:spPr>
          <a:xfrm>
            <a:off x="469227" y="1452"/>
            <a:ext cx="5860823" cy="170231"/>
          </a:xfrm>
          <a:prstGeom prst="rect">
            <a:avLst/>
          </a:prstGeom>
          <a:solidFill>
            <a:srgbClr val="1762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C02F2B-70D9-4F54-A1D2-DEB4AC82E2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900" y="849313"/>
            <a:ext cx="2606675" cy="64452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Gill Sans SemiBold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085178A-9956-4053-B06F-9270868E7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5429" y="863901"/>
            <a:ext cx="2606675" cy="64452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Gill Sans SemiBold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E76BB88B-5B1D-4B78-AFFC-054877E2A8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8099" y="851279"/>
            <a:ext cx="2606675" cy="64452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Gill Sans SemiBold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46600" y="936160"/>
            <a:ext cx="3465287" cy="2663158"/>
          </a:xfrm>
          <a:prstGeom prst="rect">
            <a:avLst/>
          </a:prstGeom>
          <a:solidFill>
            <a:srgbClr val="D8E2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E9E880-F215-4039-BB45-843923A342B4}"/>
              </a:ext>
            </a:extLst>
          </p:cNvPr>
          <p:cNvSpPr txBox="1">
            <a:spLocks/>
          </p:cNvSpPr>
          <p:nvPr userDrawn="1"/>
        </p:nvSpPr>
        <p:spPr>
          <a:xfrm>
            <a:off x="6000410" y="1900362"/>
            <a:ext cx="2485864" cy="79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rgbClr val="6C6C6D"/>
                </a:solidFill>
                <a:latin typeface="Gill Sans SemiBold"/>
                <a:ea typeface="+mj-ea"/>
                <a:cs typeface="Gill Sans SemiBold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66F41-6A90-4C1F-B677-48F59FC2B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1" y="1383445"/>
            <a:ext cx="3309256" cy="1760537"/>
          </a:xfrm>
        </p:spPr>
        <p:txBody>
          <a:bodyPr anchor="ctr">
            <a:normAutofit/>
          </a:bodyPr>
          <a:lstStyle>
            <a:lvl1pPr marL="0" indent="0">
              <a:buNone/>
              <a:defRPr sz="3000" b="1">
                <a:latin typeface="Gill Sans SemiBold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02B6A2-8202-439E-B15B-DC3DC89F11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2113" y="3698874"/>
            <a:ext cx="6879774" cy="1056005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2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84D4A-17C5-410E-BC25-0F45E6165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2777" y="4595813"/>
            <a:ext cx="7141029" cy="5476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788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67022" y="4869436"/>
            <a:ext cx="6702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C6C6D"/>
                </a:solidFill>
                <a:latin typeface="Arial"/>
                <a:cs typeface="Arial"/>
              </a:defRPr>
            </a:lvl1pPr>
          </a:lstStyle>
          <a:p>
            <a:fld id="{68C2560D-EC28-3B41-86E8-18F1CE0113B4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31531" y="4869436"/>
            <a:ext cx="18539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C6C6D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8834" y="4869436"/>
            <a:ext cx="4679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C6C6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7" r:id="rId7"/>
    <p:sldLayoutId id="2147493462" r:id="rId8"/>
    <p:sldLayoutId id="2147493468" r:id="rId9"/>
    <p:sldLayoutId id="2147493469" r:id="rId10"/>
    <p:sldLayoutId id="2147493463" r:id="rId11"/>
    <p:sldLayoutId id="2147493464" r:id="rId12"/>
    <p:sldLayoutId id="2147493465" r:id="rId13"/>
    <p:sldLayoutId id="2147493466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3000" b="0" i="0" kern="1200">
          <a:solidFill>
            <a:srgbClr val="6C6C6D"/>
          </a:solidFill>
          <a:latin typeface="Gill Sans SemiBold"/>
          <a:ea typeface="+mj-ea"/>
          <a:cs typeface="Gill Sans Semi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C6C6D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6C6C6D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6C6C6D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C6C6D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C6C6D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.tm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FE30BC-8E03-43EE-B233-39E54C5AD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0161" y="788152"/>
            <a:ext cx="4402672" cy="772124"/>
          </a:xfrm>
        </p:spPr>
        <p:txBody>
          <a:bodyPr anchor="ctr"/>
          <a:lstStyle/>
          <a:p>
            <a:r>
              <a:rPr lang="en-US" dirty="0"/>
              <a:t>CITY OF BLAINE CITY COUNCIL</a:t>
            </a:r>
            <a:br>
              <a:rPr lang="en-US" dirty="0"/>
            </a:br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75D1319-73AF-4953-BC24-9AAF72051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9796" y="1710573"/>
            <a:ext cx="4069618" cy="729202"/>
          </a:xfrm>
        </p:spPr>
        <p:txBody>
          <a:bodyPr>
            <a:normAutofit fontScale="62500" lnSpcReduction="20000"/>
          </a:bodyPr>
          <a:lstStyle/>
          <a:p>
            <a:r>
              <a:rPr lang="en-US" sz="3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Request for Council Action: Peace Portal Drive Revitalization</a:t>
            </a:r>
            <a:endParaRPr lang="en-US" sz="3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69252C-D79B-243A-FE77-D8A275462BD3}"/>
              </a:ext>
            </a:extLst>
          </p:cNvPr>
          <p:cNvSpPr txBox="1"/>
          <p:nvPr/>
        </p:nvSpPr>
        <p:spPr>
          <a:xfrm>
            <a:off x="4829796" y="2552699"/>
            <a:ext cx="3350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/>
              </a:rPr>
              <a:t>September 12, 2022: 6 PM</a:t>
            </a:r>
          </a:p>
          <a:p>
            <a:r>
              <a:rPr lang="en-US" dirty="0">
                <a:latin typeface="Gill Sans Light"/>
              </a:rPr>
              <a:t>Council Chambers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29C07-C8DC-CE6E-D8C9-FB8245543DD6}"/>
              </a:ext>
            </a:extLst>
          </p:cNvPr>
          <p:cNvSpPr txBox="1"/>
          <p:nvPr/>
        </p:nvSpPr>
        <p:spPr>
          <a:xfrm>
            <a:off x="4829796" y="3068326"/>
            <a:ext cx="3531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Gill Sans Light"/>
            </a:endParaRPr>
          </a:p>
          <a:p>
            <a:endParaRPr lang="en-US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City Manager</a:t>
            </a:r>
          </a:p>
          <a:p>
            <a:r>
              <a:rPr lang="en-US" dirty="0">
                <a:latin typeface="Gill Sans Light"/>
              </a:rPr>
              <a:t>Public Works Department</a:t>
            </a:r>
          </a:p>
          <a:p>
            <a:r>
              <a:rPr lang="en-US" dirty="0">
                <a:latin typeface="Gill Sans Light"/>
              </a:rPr>
              <a:t>Community Development Services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0995A7-47F0-D365-3048-7B92F3F1E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5" y="877026"/>
            <a:ext cx="2349096" cy="1134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8F211D62-D8FA-0449-5B84-81D45D262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8" y="2781978"/>
            <a:ext cx="2414543" cy="86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B3DC21-9D0C-6FAF-752A-CCE6AF81CFF1}"/>
              </a:ext>
            </a:extLst>
          </p:cNvPr>
          <p:cNvSpPr txBox="1"/>
          <p:nvPr/>
        </p:nvSpPr>
        <p:spPr>
          <a:xfrm>
            <a:off x="523901" y="2209498"/>
            <a:ext cx="353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Light"/>
              </a:rPr>
              <a:t>www.cityofblaine.com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4CE714-F8C6-CD52-98DA-3A9A38A3CE1F}"/>
              </a:ext>
            </a:extLst>
          </p:cNvPr>
          <p:cNvSpPr txBox="1"/>
          <p:nvPr/>
        </p:nvSpPr>
        <p:spPr>
          <a:xfrm>
            <a:off x="349678" y="3897142"/>
            <a:ext cx="353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Light"/>
              </a:rPr>
              <a:t>www.blainebythesea.com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EA6B29-9499-E64A-63C4-F0474BACA90F}"/>
              </a:ext>
            </a:extLst>
          </p:cNvPr>
          <p:cNvSpPr/>
          <p:nvPr/>
        </p:nvSpPr>
        <p:spPr>
          <a:xfrm rot="5400000" flipV="1">
            <a:off x="849046" y="2548890"/>
            <a:ext cx="4475745" cy="457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3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CD3374E-23A4-4726-8826-59189C9F7969}"/>
              </a:ext>
            </a:extLst>
          </p:cNvPr>
          <p:cNvSpPr txBox="1">
            <a:spLocks/>
          </p:cNvSpPr>
          <p:nvPr/>
        </p:nvSpPr>
        <p:spPr>
          <a:xfrm>
            <a:off x="673473" y="1489147"/>
            <a:ext cx="6973842" cy="30940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C6C6D"/>
                </a:solidFill>
                <a:latin typeface="Arial"/>
                <a:ea typeface="+mn-ea"/>
                <a:cs typeface="Arial"/>
              </a:defRPr>
            </a:lvl1pPr>
            <a:lvl2pPr marL="457200" indent="-457200" algn="l" defTabSz="457200" rtl="0" eaLnBrk="1" latinLnBrk="0" hangingPunct="1">
              <a:spcBef>
                <a:spcPts val="0"/>
              </a:spcBef>
              <a:spcAft>
                <a:spcPts val="50"/>
              </a:spcAft>
              <a:buClr>
                <a:srgbClr val="2D9334"/>
              </a:buClr>
              <a:buFont typeface="Arial"/>
              <a:buChar char="•"/>
              <a:defRPr sz="1600" kern="1200">
                <a:solidFill>
                  <a:srgbClr val="6C6C6D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6C6C6D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6C6C6D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6C6C6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1200"/>
              </a:spcAft>
            </a:pPr>
            <a:endParaRPr lang="en-US" sz="1800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6FC036A1-54F1-8CB2-7BC9-095535E93481}"/>
              </a:ext>
            </a:extLst>
          </p:cNvPr>
          <p:cNvSpPr txBox="1">
            <a:spLocks/>
          </p:cNvSpPr>
          <p:nvPr/>
        </p:nvSpPr>
        <p:spPr>
          <a:xfrm>
            <a:off x="614169" y="423156"/>
            <a:ext cx="4402672" cy="772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6C6C6D"/>
                </a:solidFill>
                <a:latin typeface="Gill Sans SemiBold"/>
                <a:ea typeface="+mj-ea"/>
                <a:cs typeface="Gill Sans SemiBold"/>
              </a:defRPr>
            </a:lvl1pPr>
          </a:lstStyle>
          <a:p>
            <a:r>
              <a:rPr lang="en-US" dirty="0"/>
              <a:t>Recommendation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088151-3092-533A-3B0F-EE5EFFF849EC}"/>
              </a:ext>
            </a:extLst>
          </p:cNvPr>
          <p:cNvSpPr txBox="1"/>
          <p:nvPr/>
        </p:nvSpPr>
        <p:spPr>
          <a:xfrm>
            <a:off x="717176" y="1571812"/>
            <a:ext cx="7452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City Manager respectfully recommends that Council consider authorizing him to execute a contract with KPG Psomas for engineering design services, assistance with bidding, and construction oversight for the Downtown Revitalization project. </a:t>
            </a:r>
          </a:p>
        </p:txBody>
      </p:sp>
    </p:spTree>
    <p:extLst>
      <p:ext uri="{BB962C8B-B14F-4D97-AF65-F5344CB8AC3E}">
        <p14:creationId xmlns:p14="http://schemas.microsoft.com/office/powerpoint/2010/main" val="335546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CD3374E-23A4-4726-8826-59189C9F7969}"/>
              </a:ext>
            </a:extLst>
          </p:cNvPr>
          <p:cNvSpPr txBox="1">
            <a:spLocks/>
          </p:cNvSpPr>
          <p:nvPr/>
        </p:nvSpPr>
        <p:spPr>
          <a:xfrm>
            <a:off x="1085850" y="1489147"/>
            <a:ext cx="6973842" cy="30940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C6C6D"/>
                </a:solidFill>
                <a:latin typeface="Arial"/>
                <a:ea typeface="+mn-ea"/>
                <a:cs typeface="Arial"/>
              </a:defRPr>
            </a:lvl1pPr>
            <a:lvl2pPr marL="457200" indent="-457200" algn="l" defTabSz="457200" rtl="0" eaLnBrk="1" latinLnBrk="0" hangingPunct="1">
              <a:spcBef>
                <a:spcPts val="0"/>
              </a:spcBef>
              <a:spcAft>
                <a:spcPts val="50"/>
              </a:spcAft>
              <a:buClr>
                <a:srgbClr val="2D9334"/>
              </a:buClr>
              <a:buFont typeface="Arial"/>
              <a:buChar char="•"/>
              <a:defRPr sz="1600" kern="1200">
                <a:solidFill>
                  <a:srgbClr val="6C6C6D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6C6C6D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6C6C6D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6C6C6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1200"/>
              </a:spcAft>
            </a:pPr>
            <a:endParaRPr lang="en-US" sz="1800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6FC036A1-54F1-8CB2-7BC9-095535E93481}"/>
              </a:ext>
            </a:extLst>
          </p:cNvPr>
          <p:cNvSpPr txBox="1">
            <a:spLocks/>
          </p:cNvSpPr>
          <p:nvPr/>
        </p:nvSpPr>
        <p:spPr>
          <a:xfrm>
            <a:off x="527672" y="378394"/>
            <a:ext cx="4402672" cy="772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6C6C6D"/>
                </a:solidFill>
                <a:latin typeface="Gill Sans SemiBold"/>
                <a:ea typeface="+mj-ea"/>
                <a:cs typeface="Gill Sans SemiBold"/>
              </a:defRPr>
            </a:lvl1pPr>
          </a:lstStyle>
          <a:p>
            <a:r>
              <a:rPr lang="en-US" dirty="0"/>
              <a:t>PRESENTATION OUTLINE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FD09B59-9CDA-9A01-4023-FF07EC31A7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534297"/>
              </p:ext>
            </p:extLst>
          </p:nvPr>
        </p:nvGraphicFramePr>
        <p:xfrm>
          <a:off x="1438776" y="1617087"/>
          <a:ext cx="6619374" cy="2838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681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A6D6-9C84-473A-007C-9F6690470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History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24859ED-1D06-1B39-2D0C-733BD76FA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290834"/>
              </p:ext>
            </p:extLst>
          </p:nvPr>
        </p:nvGraphicFramePr>
        <p:xfrm>
          <a:off x="244275" y="1484923"/>
          <a:ext cx="3204308" cy="3126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3D82A5A-FB98-1E96-C2A2-E42550D66D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670570"/>
              </p:ext>
            </p:extLst>
          </p:nvPr>
        </p:nvGraphicFramePr>
        <p:xfrm>
          <a:off x="3754348" y="312018"/>
          <a:ext cx="5018716" cy="468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DC32DAD-61BC-DFA3-6674-C92C8284F1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026" y="750497"/>
            <a:ext cx="3114805" cy="414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24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C57F-0E25-8801-2F3C-C3037EE2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76" y="544930"/>
            <a:ext cx="7997048" cy="751211"/>
          </a:xfrm>
        </p:spPr>
        <p:txBody>
          <a:bodyPr/>
          <a:lstStyle/>
          <a:p>
            <a:r>
              <a:rPr lang="en-US" dirty="0"/>
              <a:t>Contract 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6337A9-C5FD-027E-22FD-934E818A6CFA}"/>
              </a:ext>
            </a:extLst>
          </p:cNvPr>
          <p:cNvSpPr txBox="1"/>
          <p:nvPr/>
        </p:nvSpPr>
        <p:spPr>
          <a:xfrm>
            <a:off x="772065" y="1479070"/>
            <a:ext cx="394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Peace Portal Revitalization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21147F-7372-FC76-3A52-C69B1576C77F}"/>
              </a:ext>
            </a:extLst>
          </p:cNvPr>
          <p:cNvSpPr txBox="1"/>
          <p:nvPr/>
        </p:nvSpPr>
        <p:spPr>
          <a:xfrm>
            <a:off x="3959524" y="147907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G Street </a:t>
            </a:r>
            <a:r>
              <a:rPr lang="en-US" u="sng" dirty="0" err="1"/>
              <a:t>Pavillion</a:t>
            </a:r>
            <a:endParaRPr lang="en-US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1216FC-0959-EF57-2CA8-712695597C01}"/>
              </a:ext>
            </a:extLst>
          </p:cNvPr>
          <p:cNvSpPr txBox="1"/>
          <p:nvPr/>
        </p:nvSpPr>
        <p:spPr>
          <a:xfrm>
            <a:off x="6400800" y="147907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Martin Street Parklet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C703E9-0D3B-1234-BAD2-6B1EFF261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39" y="1848402"/>
            <a:ext cx="1296418" cy="2978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AFFF74-0A5F-8167-7D02-55680F197168}"/>
              </a:ext>
            </a:extLst>
          </p:cNvPr>
          <p:cNvSpPr txBox="1"/>
          <p:nvPr/>
        </p:nvSpPr>
        <p:spPr>
          <a:xfrm>
            <a:off x="2264431" y="2682219"/>
            <a:ext cx="1296417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Clark Street to Marine Drive.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C65DD6-9ED2-B834-CFAC-3E65727EC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131" y="2566987"/>
            <a:ext cx="809738" cy="9526"/>
          </a:xfrm>
          <a:prstGeom prst="rect">
            <a:avLst/>
          </a:prstGeom>
        </p:spPr>
      </p:pic>
      <p:pic>
        <p:nvPicPr>
          <p:cNvPr id="13" name="Picture 12" descr="A group of people at a beach&#10;&#10;Description automatically generated with low confidence">
            <a:extLst>
              <a:ext uri="{FF2B5EF4-FFF2-40B4-BE49-F238E27FC236}">
                <a16:creationId xmlns:a16="http://schemas.microsoft.com/office/drawing/2014/main" id="{75442F09-B39C-DCBB-6A30-768AE4472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920" y="1848402"/>
            <a:ext cx="2418630" cy="21212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F92ECC-B6E2-CB4D-725C-8F3F31D366E2}"/>
              </a:ext>
            </a:extLst>
          </p:cNvPr>
          <p:cNvSpPr txBox="1"/>
          <p:nvPr/>
        </p:nvSpPr>
        <p:spPr>
          <a:xfrm>
            <a:off x="4046721" y="3969659"/>
            <a:ext cx="152630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RES 1860-21</a:t>
            </a:r>
          </a:p>
        </p:txBody>
      </p:sp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DB993A9C-A7A2-D3CE-3BD2-E2A46922FD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2756" y="2031331"/>
            <a:ext cx="2128290" cy="1832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0CCAD92-364E-1E2A-7E11-CABC3E93E930}"/>
              </a:ext>
            </a:extLst>
          </p:cNvPr>
          <p:cNvSpPr txBox="1"/>
          <p:nvPr/>
        </p:nvSpPr>
        <p:spPr>
          <a:xfrm>
            <a:off x="6813750" y="3969659"/>
            <a:ext cx="152630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RES 1865-21</a:t>
            </a:r>
          </a:p>
        </p:txBody>
      </p:sp>
    </p:spTree>
    <p:extLst>
      <p:ext uri="{BB962C8B-B14F-4D97-AF65-F5344CB8AC3E}">
        <p14:creationId xmlns:p14="http://schemas.microsoft.com/office/powerpoint/2010/main" val="15232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5E68-8FC4-608A-1356-69CB1B5B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52" y="544930"/>
            <a:ext cx="7997048" cy="751211"/>
          </a:xfrm>
        </p:spPr>
        <p:txBody>
          <a:bodyPr/>
          <a:lstStyle/>
          <a:p>
            <a:r>
              <a:rPr lang="en-US" dirty="0"/>
              <a:t>Funding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6ADCF2A5-7302-A567-43F6-1E317009D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64" y="237799"/>
            <a:ext cx="8583223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9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B27C-8B86-99A1-8D72-EE3527F8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594DD-3223-DA0C-9717-580D46E681F9}"/>
              </a:ext>
            </a:extLst>
          </p:cNvPr>
          <p:cNvSpPr txBox="1"/>
          <p:nvPr/>
        </p:nvSpPr>
        <p:spPr>
          <a:xfrm>
            <a:off x="689752" y="1647646"/>
            <a:ext cx="7694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KPG Presentation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Planning, Design, Engineering and Permitting: Through the end of 2023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Bidding and Construction: 2024</a:t>
            </a:r>
          </a:p>
        </p:txBody>
      </p:sp>
    </p:spTree>
    <p:extLst>
      <p:ext uri="{BB962C8B-B14F-4D97-AF65-F5344CB8AC3E}">
        <p14:creationId xmlns:p14="http://schemas.microsoft.com/office/powerpoint/2010/main" val="307802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FE30BC-8E03-43EE-B233-39E54C5AD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0161" y="788152"/>
            <a:ext cx="4402672" cy="772124"/>
          </a:xfrm>
        </p:spPr>
        <p:txBody>
          <a:bodyPr anchor="ctr"/>
          <a:lstStyle/>
          <a:p>
            <a:r>
              <a:rPr lang="en-US" dirty="0"/>
              <a:t>CITY OF BLAINE CITY COUNCIL</a:t>
            </a:r>
            <a:br>
              <a:rPr lang="en-US" dirty="0"/>
            </a:br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75D1319-73AF-4953-BC24-9AAF72051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9796" y="1710573"/>
            <a:ext cx="4069618" cy="729202"/>
          </a:xfrm>
        </p:spPr>
        <p:txBody>
          <a:bodyPr>
            <a:normAutofit fontScale="62500" lnSpcReduction="20000"/>
          </a:bodyPr>
          <a:lstStyle/>
          <a:p>
            <a:r>
              <a:rPr lang="en-US" sz="3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Request for Council Action: Peace Portal Drive Revitalization</a:t>
            </a:r>
            <a:endParaRPr lang="en-US" sz="3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69252C-D79B-243A-FE77-D8A275462BD3}"/>
              </a:ext>
            </a:extLst>
          </p:cNvPr>
          <p:cNvSpPr txBox="1"/>
          <p:nvPr/>
        </p:nvSpPr>
        <p:spPr>
          <a:xfrm>
            <a:off x="4829796" y="2552699"/>
            <a:ext cx="3350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/>
              </a:rPr>
              <a:t>September 12, 2022: 6 PM</a:t>
            </a:r>
          </a:p>
          <a:p>
            <a:r>
              <a:rPr lang="en-US" dirty="0">
                <a:latin typeface="Gill Sans Light"/>
              </a:rPr>
              <a:t>Council Chambers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29C07-C8DC-CE6E-D8C9-FB8245543DD6}"/>
              </a:ext>
            </a:extLst>
          </p:cNvPr>
          <p:cNvSpPr txBox="1"/>
          <p:nvPr/>
        </p:nvSpPr>
        <p:spPr>
          <a:xfrm>
            <a:off x="4829796" y="3068326"/>
            <a:ext cx="3531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Gill Sans Light"/>
            </a:endParaRPr>
          </a:p>
          <a:p>
            <a:endParaRPr lang="en-US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City Manager</a:t>
            </a:r>
          </a:p>
          <a:p>
            <a:r>
              <a:rPr lang="en-US" dirty="0">
                <a:latin typeface="Gill Sans Light"/>
              </a:rPr>
              <a:t>Public Works Department</a:t>
            </a:r>
          </a:p>
          <a:p>
            <a:r>
              <a:rPr lang="en-US" dirty="0">
                <a:latin typeface="Gill Sans Light"/>
              </a:rPr>
              <a:t>Community Development Services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0995A7-47F0-D365-3048-7B92F3F1E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5" y="877026"/>
            <a:ext cx="2349096" cy="1134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8F211D62-D8FA-0449-5B84-81D45D262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8" y="2781978"/>
            <a:ext cx="2414543" cy="86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B3DC21-9D0C-6FAF-752A-CCE6AF81CFF1}"/>
              </a:ext>
            </a:extLst>
          </p:cNvPr>
          <p:cNvSpPr txBox="1"/>
          <p:nvPr/>
        </p:nvSpPr>
        <p:spPr>
          <a:xfrm>
            <a:off x="523901" y="2209498"/>
            <a:ext cx="353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Light"/>
              </a:rPr>
              <a:t>www.cityofblaine.com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4CE714-F8C6-CD52-98DA-3A9A38A3CE1F}"/>
              </a:ext>
            </a:extLst>
          </p:cNvPr>
          <p:cNvSpPr txBox="1"/>
          <p:nvPr/>
        </p:nvSpPr>
        <p:spPr>
          <a:xfrm>
            <a:off x="349678" y="3897142"/>
            <a:ext cx="353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Light"/>
              </a:rPr>
              <a:t>www.blainebythesea.com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EA6B29-9499-E64A-63C4-F0474BACA90F}"/>
              </a:ext>
            </a:extLst>
          </p:cNvPr>
          <p:cNvSpPr/>
          <p:nvPr/>
        </p:nvSpPr>
        <p:spPr>
          <a:xfrm rot="5400000" flipV="1">
            <a:off x="849046" y="2548890"/>
            <a:ext cx="4475745" cy="457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77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9244</TotalTime>
  <Words>258</Words>
  <Application>Microsoft Office PowerPoint</Application>
  <PresentationFormat>On-screen Show (16:9)</PresentationFormat>
  <Paragraphs>59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Gill Sans</vt:lpstr>
      <vt:lpstr>Gill Sans Light</vt:lpstr>
      <vt:lpstr>Gill Sans SemiBold</vt:lpstr>
      <vt:lpstr>Wingdings</vt:lpstr>
      <vt:lpstr>Office Theme</vt:lpstr>
      <vt:lpstr>CITY OF BLAINE CITY COUNCIL </vt:lpstr>
      <vt:lpstr>PowerPoint Presentation</vt:lpstr>
      <vt:lpstr>PowerPoint Presentation</vt:lpstr>
      <vt:lpstr>Project History</vt:lpstr>
      <vt:lpstr>Contract Scope</vt:lpstr>
      <vt:lpstr>Funding</vt:lpstr>
      <vt:lpstr>Next Steps</vt:lpstr>
      <vt:lpstr>CITY OF BLAINE CITY COUNCIL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Stacie Pratschner</cp:lastModifiedBy>
  <cp:revision>207</cp:revision>
  <dcterms:created xsi:type="dcterms:W3CDTF">2010-04-12T23:12:02Z</dcterms:created>
  <dcterms:modified xsi:type="dcterms:W3CDTF">2022-09-12T20:50:59Z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