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68" r:id="rId3"/>
    <p:sldId id="269" r:id="rId4"/>
    <p:sldId id="257" r:id="rId5"/>
    <p:sldId id="258" r:id="rId6"/>
    <p:sldId id="264" r:id="rId7"/>
    <p:sldId id="266" r:id="rId8"/>
    <p:sldId id="265" r:id="rId9"/>
    <p:sldId id="262" r:id="rId10"/>
    <p:sldId id="267" r:id="rId11"/>
    <p:sldId id="263" r:id="rId12"/>
    <p:sldId id="259" r:id="rId13"/>
    <p:sldId id="26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acie Pratschner" initials="SP" lastIdx="1" clrIdx="0">
    <p:extLst>
      <p:ext uri="{19B8F6BF-5375-455C-9EA6-DF929625EA0E}">
        <p15:presenceInfo xmlns:p15="http://schemas.microsoft.com/office/powerpoint/2012/main" userId="S::SPratschner@cityofblaine.com::bdba6001-0d78-4c42-83fe-ea465a628eb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1" autoAdjust="0"/>
    <p:restoredTop sz="94660"/>
  </p:normalViewPr>
  <p:slideViewPr>
    <p:cSldViewPr snapToGrid="0">
      <p:cViewPr varScale="1">
        <p:scale>
          <a:sx n="108" d="100"/>
          <a:sy n="108" d="100"/>
        </p:scale>
        <p:origin x="126"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4-20T08:53:09.879" idx="1">
    <p:pos x="5237" y="1939"/>
    <p:text>This is still "squishy".  Couple of options: we can state outright that we understand their purpose to be successful implementation of the four pillars of the new Strategic Plan (housing, ecodevo, infrastructure, some regulatory reforms), therefore we have some options other than a PAC that could help them get to their goals.  Option 2 is that we call some Council members and try to tease it our before next Monday.</p:text>
    <p:extLst>
      <p:ext uri="{C676402C-5697-4E1C-873F-D02D1690AC5C}">
        <p15:threadingInfo xmlns:p15="http://schemas.microsoft.com/office/powerpoint/2012/main" timeZoneBias="4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4/22/2022</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2292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4/22/2022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73970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4/22/2022</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54793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4/22/2022</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10515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4/22/2022</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98452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4/22/2022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8331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4/22/2022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371464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4/22/2022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03156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4/22/2022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70458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4/22/2022</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17740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4/22/2022</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50431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4/22/2022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94229605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hf sldNum="0" hdr="0" ftr="0" dt="0"/>
  <p:txStyles>
    <p:titleStyle>
      <a:lvl1pPr algn="l" defTabSz="457200" rtl="0" eaLnBrk="1" latinLnBrk="0" hangingPunct="1">
        <a:lnSpc>
          <a:spcPct val="100000"/>
        </a:lnSpc>
        <a:spcBef>
          <a:spcPct val="0"/>
        </a:spcBef>
        <a:buNone/>
        <a:defRPr sz="32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9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5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app.leg.wa.gov/RCW/default.aspx?cite=48.14.020" TargetMode="External"/><Relationship Id="rId3" Type="http://schemas.openxmlformats.org/officeDocument/2006/relationships/hyperlink" Target="http://app.leg.wa.gov/RCW/default.aspx?cite=41.08" TargetMode="External"/><Relationship Id="rId7" Type="http://schemas.openxmlformats.org/officeDocument/2006/relationships/hyperlink" Target="http://app.leg.wa.gov/RCW/default.aspx?cite=82.36.440" TargetMode="External"/><Relationship Id="rId2" Type="http://schemas.openxmlformats.org/officeDocument/2006/relationships/hyperlink" Target="http://app.leg.wa.gov/RCW/default.aspx?cite=35A.11.020" TargetMode="External"/><Relationship Id="rId1" Type="http://schemas.openxmlformats.org/officeDocument/2006/relationships/slideLayout" Target="../slideLayouts/slideLayout2.xml"/><Relationship Id="rId6" Type="http://schemas.openxmlformats.org/officeDocument/2006/relationships/hyperlink" Target="http://app.leg.wa.gov/RCW/default.aspx?cite=66.08.120" TargetMode="External"/><Relationship Id="rId5" Type="http://schemas.openxmlformats.org/officeDocument/2006/relationships/hyperlink" Target="http://app.leg.wa.gov/RCW/default.aspx?cite=41.56" TargetMode="External"/><Relationship Id="rId4" Type="http://schemas.openxmlformats.org/officeDocument/2006/relationships/hyperlink" Target="http://app.leg.wa.gov/RCW/default.aspx?cite=41.12" TargetMode="External"/><Relationship Id="rId9" Type="http://schemas.openxmlformats.org/officeDocument/2006/relationships/hyperlink" Target="http://app.leg.wa.gov/RCW/default.aspx?cite=48.14.080"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app.leg.wa.gov/RCW/default.aspx?cite=35A.11" TargetMode="External"/><Relationship Id="rId2" Type="http://schemas.openxmlformats.org/officeDocument/2006/relationships/hyperlink" Target="http://app.leg.wa.gov/RCW/default.aspx?cite=35A.13.23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app.leg.wa.gov/RCW/default.aspx?cite=35A.13.12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75485B9-8EE1-447A-9C08-F7D6B532A8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white surface with a 3D triangle texture">
            <a:extLst>
              <a:ext uri="{FF2B5EF4-FFF2-40B4-BE49-F238E27FC236}">
                <a16:creationId xmlns:a16="http://schemas.microsoft.com/office/drawing/2014/main" id="{13FD5AEB-604E-34BC-90DD-C45D01EF7810}"/>
              </a:ext>
            </a:extLst>
          </p:cNvPr>
          <p:cNvPicPr>
            <a:picLocks noChangeAspect="1"/>
          </p:cNvPicPr>
          <p:nvPr/>
        </p:nvPicPr>
        <p:blipFill rotWithShape="1">
          <a:blip r:embed="rId2"/>
          <a:srcRect t="2471" b="13259"/>
          <a:stretch/>
        </p:blipFill>
        <p:spPr>
          <a:xfrm>
            <a:off x="20" y="10"/>
            <a:ext cx="12191980" cy="6857988"/>
          </a:xfrm>
          <a:prstGeom prst="rect">
            <a:avLst/>
          </a:prstGeom>
        </p:spPr>
      </p:pic>
      <p:sp>
        <p:nvSpPr>
          <p:cNvPr id="11" name="Rectangle 10">
            <a:extLst>
              <a:ext uri="{FF2B5EF4-FFF2-40B4-BE49-F238E27FC236}">
                <a16:creationId xmlns:a16="http://schemas.microsoft.com/office/drawing/2014/main" id="{B963707F-B98C-4143-AFCF-D6B56C975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4059" y="457200"/>
            <a:ext cx="5010912" cy="9144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88D2DFBB-460D-4ECB-BD76-509C99DAD6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5583" y="601197"/>
            <a:ext cx="5009388" cy="5789368"/>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5028A5F7-CEF1-41E6-BF22-A298627079BD}"/>
              </a:ext>
            </a:extLst>
          </p:cNvPr>
          <p:cNvSpPr>
            <a:spLocks noGrp="1"/>
          </p:cNvSpPr>
          <p:nvPr>
            <p:ph type="ctrTitle"/>
          </p:nvPr>
        </p:nvSpPr>
        <p:spPr>
          <a:xfrm>
            <a:off x="837126" y="1419226"/>
            <a:ext cx="4320227" cy="1614198"/>
          </a:xfrm>
        </p:spPr>
        <p:txBody>
          <a:bodyPr>
            <a:normAutofit fontScale="90000"/>
          </a:bodyPr>
          <a:lstStyle/>
          <a:p>
            <a:r>
              <a:rPr lang="en-US" sz="4000" dirty="0">
                <a:solidFill>
                  <a:srgbClr val="FFFFFF"/>
                </a:solidFill>
              </a:rPr>
              <a:t>Creating a Committee</a:t>
            </a:r>
            <a:br>
              <a:rPr lang="en-US" sz="4000" dirty="0">
                <a:solidFill>
                  <a:srgbClr val="FFFFFF"/>
                </a:solidFill>
              </a:rPr>
            </a:br>
            <a:r>
              <a:rPr lang="en-US" sz="4000" dirty="0">
                <a:solidFill>
                  <a:srgbClr val="FFFFFF"/>
                </a:solidFill>
              </a:rPr>
              <a:t>of the </a:t>
            </a:r>
            <a:br>
              <a:rPr lang="en-US" sz="4000" dirty="0">
                <a:solidFill>
                  <a:srgbClr val="FFFFFF"/>
                </a:solidFill>
              </a:rPr>
            </a:br>
            <a:r>
              <a:rPr lang="en-US" sz="4000" dirty="0">
                <a:solidFill>
                  <a:srgbClr val="FFFFFF"/>
                </a:solidFill>
              </a:rPr>
              <a:t>City Council</a:t>
            </a:r>
          </a:p>
        </p:txBody>
      </p:sp>
      <p:sp>
        <p:nvSpPr>
          <p:cNvPr id="3" name="Subtitle 2">
            <a:extLst>
              <a:ext uri="{FF2B5EF4-FFF2-40B4-BE49-F238E27FC236}">
                <a16:creationId xmlns:a16="http://schemas.microsoft.com/office/drawing/2014/main" id="{BAC70DF0-252E-49DF-84E9-78A3D28DACCD}"/>
              </a:ext>
            </a:extLst>
          </p:cNvPr>
          <p:cNvSpPr>
            <a:spLocks noGrp="1"/>
          </p:cNvSpPr>
          <p:nvPr>
            <p:ph type="subTitle" idx="1"/>
          </p:nvPr>
        </p:nvSpPr>
        <p:spPr>
          <a:xfrm>
            <a:off x="837126" y="3824577"/>
            <a:ext cx="4320228" cy="1614198"/>
          </a:xfrm>
        </p:spPr>
        <p:txBody>
          <a:bodyPr>
            <a:normAutofit/>
          </a:bodyPr>
          <a:lstStyle/>
          <a:p>
            <a:r>
              <a:rPr lang="en-US" sz="1800" dirty="0">
                <a:solidFill>
                  <a:srgbClr val="FFFFFF">
                    <a:alpha val="75000"/>
                  </a:srgbClr>
                </a:solidFill>
              </a:rPr>
              <a:t>April 25, 2022</a:t>
            </a:r>
          </a:p>
          <a:p>
            <a:r>
              <a:rPr lang="en-US" sz="1800" dirty="0">
                <a:solidFill>
                  <a:srgbClr val="FFFFFF">
                    <a:alpha val="75000"/>
                  </a:srgbClr>
                </a:solidFill>
              </a:rPr>
              <a:t>City Council Study Session</a:t>
            </a:r>
          </a:p>
        </p:txBody>
      </p:sp>
    </p:spTree>
    <p:extLst>
      <p:ext uri="{BB962C8B-B14F-4D97-AF65-F5344CB8AC3E}">
        <p14:creationId xmlns:p14="http://schemas.microsoft.com/office/powerpoint/2010/main" val="164706723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111CC-4DB9-4441-B0F1-04CC9F7B9D6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Recommendation</a:t>
            </a:r>
          </a:p>
        </p:txBody>
      </p:sp>
      <p:sp>
        <p:nvSpPr>
          <p:cNvPr id="3" name="Content Placeholder 2">
            <a:extLst>
              <a:ext uri="{FF2B5EF4-FFF2-40B4-BE49-F238E27FC236}">
                <a16:creationId xmlns:a16="http://schemas.microsoft.com/office/drawing/2014/main" id="{8F8247DB-2CDC-4698-B284-5FC01F0497F6}"/>
              </a:ext>
            </a:extLst>
          </p:cNvPr>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Use the existing tools available to influence operations through ordinances, resolutions and policies.</a:t>
            </a:r>
            <a:r>
              <a:rPr lang="en-US" sz="20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Use the existing tools available to Council to be more informed about activities</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of the City, modify or expand existing tools.</a:t>
            </a:r>
          </a:p>
          <a:p>
            <a:endParaRPr lang="en-US" dirty="0"/>
          </a:p>
        </p:txBody>
      </p:sp>
    </p:spTree>
    <p:extLst>
      <p:ext uri="{BB962C8B-B14F-4D97-AF65-F5344CB8AC3E}">
        <p14:creationId xmlns:p14="http://schemas.microsoft.com/office/powerpoint/2010/main" val="3820433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D15B3-8E28-42F1-AA80-5964A44C7C2E}"/>
              </a:ext>
            </a:extLst>
          </p:cNvPr>
          <p:cNvSpPr>
            <a:spLocks noGrp="1"/>
          </p:cNvSpPr>
          <p:nvPr>
            <p:ph type="title"/>
          </p:nvPr>
        </p:nvSpPr>
        <p:spPr>
          <a:xfrm>
            <a:off x="581192" y="702156"/>
            <a:ext cx="11029616" cy="780415"/>
          </a:xfrm>
        </p:spPr>
        <p:txBody>
          <a:bodyPr/>
          <a:lstStyle/>
          <a:p>
            <a:r>
              <a:rPr lang="en-US" dirty="0">
                <a:latin typeface="Times New Roman" panose="02020603050405020304" pitchFamily="18" charset="0"/>
                <a:cs typeface="Times New Roman" panose="02020603050405020304" pitchFamily="18" charset="0"/>
              </a:rPr>
              <a:t>Tools available</a:t>
            </a:r>
          </a:p>
        </p:txBody>
      </p:sp>
      <p:sp>
        <p:nvSpPr>
          <p:cNvPr id="3" name="Content Placeholder 2">
            <a:extLst>
              <a:ext uri="{FF2B5EF4-FFF2-40B4-BE49-F238E27FC236}">
                <a16:creationId xmlns:a16="http://schemas.microsoft.com/office/drawing/2014/main" id="{9171D893-EDC1-408D-8B76-F10A57E900D3}"/>
              </a:ext>
            </a:extLst>
          </p:cNvPr>
          <p:cNvSpPr>
            <a:spLocks noGrp="1"/>
          </p:cNvSpPr>
          <p:nvPr>
            <p:ph idx="1"/>
          </p:nvPr>
        </p:nvSpPr>
        <p:spPr>
          <a:xfrm>
            <a:off x="297106" y="1890876"/>
            <a:ext cx="11029615" cy="4264968"/>
          </a:xfrm>
        </p:spPr>
        <p:txBody>
          <a:bodyPr>
            <a:normAutofit lnSpcReduction="10000"/>
          </a:bodyPr>
          <a:lstStyle/>
          <a:p>
            <a:r>
              <a:rPr lang="en-US" sz="2800" dirty="0">
                <a:solidFill>
                  <a:schemeClr val="tx1"/>
                </a:solidFill>
                <a:latin typeface="Times New Roman" panose="02020603050405020304" pitchFamily="18" charset="0"/>
                <a:cs typeface="Times New Roman" panose="02020603050405020304" pitchFamily="18" charset="0"/>
              </a:rPr>
              <a:t>Meetings with City Manager</a:t>
            </a:r>
          </a:p>
          <a:p>
            <a:r>
              <a:rPr lang="en-US" sz="2800" dirty="0">
                <a:solidFill>
                  <a:schemeClr val="tx1"/>
                </a:solidFill>
                <a:latin typeface="Times New Roman" panose="02020603050405020304" pitchFamily="18" charset="0"/>
                <a:cs typeface="Times New Roman" panose="02020603050405020304" pitchFamily="18" charset="0"/>
              </a:rPr>
              <a:t>Meetings with Department Heads</a:t>
            </a:r>
          </a:p>
          <a:p>
            <a:r>
              <a:rPr lang="en-US" sz="2800" dirty="0">
                <a:solidFill>
                  <a:schemeClr val="tx1"/>
                </a:solidFill>
                <a:latin typeface="Times New Roman" panose="02020603050405020304" pitchFamily="18" charset="0"/>
                <a:cs typeface="Times New Roman" panose="02020603050405020304" pitchFamily="18" charset="0"/>
              </a:rPr>
              <a:t>Comprehensive Plan Docket</a:t>
            </a:r>
          </a:p>
          <a:p>
            <a:r>
              <a:rPr lang="en-US" sz="2800" dirty="0">
                <a:solidFill>
                  <a:schemeClr val="tx1"/>
                </a:solidFill>
                <a:latin typeface="Times New Roman" panose="02020603050405020304" pitchFamily="18" charset="0"/>
                <a:cs typeface="Times New Roman" panose="02020603050405020304" pitchFamily="18" charset="0"/>
              </a:rPr>
              <a:t>Zoning Amendments Docket</a:t>
            </a:r>
          </a:p>
          <a:p>
            <a:r>
              <a:rPr lang="en-US" sz="2800" dirty="0">
                <a:solidFill>
                  <a:schemeClr val="tx1"/>
                </a:solidFill>
                <a:latin typeface="Times New Roman" panose="02020603050405020304" pitchFamily="18" charset="0"/>
                <a:cs typeface="Times New Roman" panose="02020603050405020304" pitchFamily="18" charset="0"/>
              </a:rPr>
              <a:t>Initiation of Municipal Code amendment via resolution</a:t>
            </a:r>
          </a:p>
          <a:p>
            <a:r>
              <a:rPr lang="en-US" sz="2800" dirty="0">
                <a:solidFill>
                  <a:schemeClr val="tx1"/>
                </a:solidFill>
                <a:latin typeface="Times New Roman" panose="02020603050405020304" pitchFamily="18" charset="0"/>
                <a:cs typeface="Times New Roman" panose="02020603050405020304" pitchFamily="18" charset="0"/>
              </a:rPr>
              <a:t>Liaisons to advisory bodies – add liaison to PC and HE (as needed)</a:t>
            </a:r>
          </a:p>
          <a:p>
            <a:r>
              <a:rPr lang="en-US" sz="2800" dirty="0">
                <a:solidFill>
                  <a:schemeClr val="tx1"/>
                </a:solidFill>
                <a:latin typeface="Times New Roman" panose="02020603050405020304" pitchFamily="18" charset="0"/>
                <a:cs typeface="Times New Roman" panose="02020603050405020304" pitchFamily="18" charset="0"/>
              </a:rPr>
              <a:t>Joint retreat/study session with PC, BTAC and PCB (as needed)</a:t>
            </a:r>
          </a:p>
        </p:txBody>
      </p:sp>
    </p:spTree>
    <p:extLst>
      <p:ext uri="{BB962C8B-B14F-4D97-AF65-F5344CB8AC3E}">
        <p14:creationId xmlns:p14="http://schemas.microsoft.com/office/powerpoint/2010/main" val="3726925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F70C1-5948-4E57-92FF-5DC196C9CC1B}"/>
              </a:ext>
            </a:extLst>
          </p:cNvPr>
          <p:cNvSpPr>
            <a:spLocks noGrp="1"/>
          </p:cNvSpPr>
          <p:nvPr>
            <p:ph type="title"/>
          </p:nvPr>
        </p:nvSpPr>
        <p:spPr>
          <a:xfrm>
            <a:off x="581192" y="702156"/>
            <a:ext cx="11029616" cy="1499506"/>
          </a:xfrm>
        </p:spPr>
        <p:txBody>
          <a:bodyPr>
            <a:normAutofit/>
          </a:bodyPr>
          <a:lstStyle/>
          <a:p>
            <a:r>
              <a:rPr lang="en-US" dirty="0">
                <a:latin typeface="Times New Roman" panose="02020603050405020304" pitchFamily="18" charset="0"/>
                <a:cs typeface="Times New Roman" panose="02020603050405020304" pitchFamily="18" charset="0"/>
              </a:rPr>
              <a:t>Topics to Consider</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6D9F611-B44E-4312-85FF-EB5885FC945B}"/>
              </a:ext>
            </a:extLst>
          </p:cNvPr>
          <p:cNvSpPr>
            <a:spLocks noGrp="1"/>
          </p:cNvSpPr>
          <p:nvPr>
            <p:ph idx="1"/>
          </p:nvPr>
        </p:nvSpPr>
        <p:spPr>
          <a:xfrm>
            <a:off x="581192" y="2340863"/>
            <a:ext cx="11029615" cy="3917893"/>
          </a:xfrm>
        </p:spPr>
        <p:txBody>
          <a:bodyPr>
            <a:normAutofit/>
          </a:bodyPr>
          <a:lstStyle/>
          <a:p>
            <a:r>
              <a:rPr lang="en-US" sz="2800" dirty="0">
                <a:solidFill>
                  <a:schemeClr val="tx1"/>
                </a:solidFill>
                <a:latin typeface="Times New Roman" panose="02020603050405020304" pitchFamily="18" charset="0"/>
                <a:cs typeface="Times New Roman" panose="02020603050405020304" pitchFamily="18" charset="0"/>
              </a:rPr>
              <a:t>A clear purpose for committee (i.e.  problem being solved)</a:t>
            </a:r>
          </a:p>
          <a:p>
            <a:r>
              <a:rPr lang="en-US" sz="2800" dirty="0">
                <a:solidFill>
                  <a:schemeClr val="tx1"/>
                </a:solidFill>
                <a:latin typeface="Times New Roman" panose="02020603050405020304" pitchFamily="18" charset="0"/>
                <a:cs typeface="Times New Roman" panose="02020603050405020304" pitchFamily="18" charset="0"/>
              </a:rPr>
              <a:t>The role of Council and Staff in City operations</a:t>
            </a:r>
          </a:p>
          <a:p>
            <a:r>
              <a:rPr lang="en-US" sz="2800" dirty="0">
                <a:solidFill>
                  <a:schemeClr val="tx1"/>
                </a:solidFill>
                <a:latin typeface="Times New Roman" panose="02020603050405020304" pitchFamily="18" charset="0"/>
                <a:cs typeface="Times New Roman" panose="02020603050405020304" pitchFamily="18" charset="0"/>
              </a:rPr>
              <a:t>Boundaries established by law</a:t>
            </a:r>
          </a:p>
          <a:p>
            <a:r>
              <a:rPr lang="en-US" sz="2800" dirty="0">
                <a:solidFill>
                  <a:schemeClr val="tx1"/>
                </a:solidFill>
                <a:latin typeface="Times New Roman" panose="02020603050405020304" pitchFamily="18" charset="0"/>
                <a:cs typeface="Times New Roman" panose="02020603050405020304" pitchFamily="18" charset="0"/>
              </a:rPr>
              <a:t>Potential conflict with other bodies</a:t>
            </a:r>
          </a:p>
          <a:p>
            <a:r>
              <a:rPr lang="en-US" sz="2800" dirty="0">
                <a:solidFill>
                  <a:schemeClr val="tx1"/>
                </a:solidFill>
                <a:latin typeface="Times New Roman" panose="02020603050405020304" pitchFamily="18" charset="0"/>
                <a:cs typeface="Times New Roman" panose="02020603050405020304" pitchFamily="18" charset="0"/>
              </a:rPr>
              <a:t>Use of staff time and resources</a:t>
            </a:r>
          </a:p>
          <a:p>
            <a:r>
              <a:rPr lang="en-US" sz="2800" dirty="0">
                <a:solidFill>
                  <a:schemeClr val="tx1"/>
                </a:solidFill>
                <a:latin typeface="Times New Roman" panose="02020603050405020304" pitchFamily="18" charset="0"/>
                <a:cs typeface="Times New Roman" panose="02020603050405020304" pitchFamily="18" charset="0"/>
              </a:rPr>
              <a:t>Duplication of effort</a:t>
            </a:r>
          </a:p>
        </p:txBody>
      </p:sp>
    </p:spTree>
    <p:extLst>
      <p:ext uri="{BB962C8B-B14F-4D97-AF65-F5344CB8AC3E}">
        <p14:creationId xmlns:p14="http://schemas.microsoft.com/office/powerpoint/2010/main" val="1623257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F65A1-F60A-4832-B5B9-393EAA5B79D8}"/>
              </a:ext>
            </a:extLst>
          </p:cNvPr>
          <p:cNvSpPr>
            <a:spLocks noGrp="1"/>
          </p:cNvSpPr>
          <p:nvPr>
            <p:ph type="title"/>
          </p:nvPr>
        </p:nvSpPr>
        <p:spPr>
          <a:xfrm>
            <a:off x="581192" y="702156"/>
            <a:ext cx="11029616" cy="807048"/>
          </a:xfrm>
        </p:spPr>
        <p:txBody>
          <a:bodyPr/>
          <a:lstStyle/>
          <a:p>
            <a:r>
              <a:rPr lang="en-US" dirty="0">
                <a:latin typeface="Times New Roman" panose="02020603050405020304" pitchFamily="18" charset="0"/>
                <a:cs typeface="Times New Roman" panose="02020603050405020304" pitchFamily="18" charset="0"/>
              </a:rPr>
              <a:t>Possible Direction for City manager</a:t>
            </a:r>
          </a:p>
        </p:txBody>
      </p:sp>
      <p:sp>
        <p:nvSpPr>
          <p:cNvPr id="3" name="Content Placeholder 2">
            <a:extLst>
              <a:ext uri="{FF2B5EF4-FFF2-40B4-BE49-F238E27FC236}">
                <a16:creationId xmlns:a16="http://schemas.microsoft.com/office/drawing/2014/main" id="{91C16940-6220-49CE-89B2-D635BFDD36EB}"/>
              </a:ext>
            </a:extLst>
          </p:cNvPr>
          <p:cNvSpPr>
            <a:spLocks noGrp="1"/>
          </p:cNvSpPr>
          <p:nvPr>
            <p:ph idx="1"/>
          </p:nvPr>
        </p:nvSpPr>
        <p:spPr>
          <a:xfrm>
            <a:off x="581192" y="1890876"/>
            <a:ext cx="11029615" cy="4084474"/>
          </a:xfrm>
        </p:spPr>
        <p:txBody>
          <a:bodyPr/>
          <a:lstStyle/>
          <a:p>
            <a:pPr marL="0" indent="0">
              <a:buNone/>
            </a:pPr>
            <a:r>
              <a:rPr lang="en-US" sz="2800" dirty="0">
                <a:solidFill>
                  <a:schemeClr val="tx1"/>
                </a:solidFill>
                <a:latin typeface="Times New Roman" panose="02020603050405020304" pitchFamily="18" charset="0"/>
                <a:cs typeface="Times New Roman" panose="02020603050405020304" pitchFamily="18" charset="0"/>
              </a:rPr>
              <a:t>1. New or revised communication tools</a:t>
            </a:r>
          </a:p>
          <a:p>
            <a:pPr marL="630000" marR="0" lvl="1" indent="-306000" algn="l" defTabSz="457200" rtl="0" eaLnBrk="1" fontAlgn="auto" latinLnBrk="0" hangingPunct="1">
              <a:lnSpc>
                <a:spcPct val="110000"/>
              </a:lnSpc>
              <a:spcBef>
                <a:spcPct val="20000"/>
              </a:spcBef>
              <a:spcAft>
                <a:spcPts val="600"/>
              </a:spcAft>
              <a:buClr>
                <a:srgbClr val="4472C4"/>
              </a:buClr>
              <a:buSzPct val="92000"/>
              <a:buFont typeface="Wingdings 2" panose="05020102010507070707" pitchFamily="18" charset="2"/>
              <a:buChar char=""/>
              <a:tabLst/>
              <a:defRPr/>
            </a:pPr>
            <a:r>
              <a:rPr kumimoji="0" lang="en-US" sz="2200" b="0" i="0" u="none" strike="noStrike" kern="1200" cap="none" spc="0" normalizeH="0" baseline="0" noProof="0" dirty="0">
                <a:ln>
                  <a:noFill/>
                </a:ln>
                <a:solidFill>
                  <a:srgbClr val="000000">
                    <a:lumMod val="75000"/>
                    <a:lumOff val="25000"/>
                  </a:srgbClr>
                </a:solidFill>
                <a:effectLst/>
                <a:uLnTx/>
                <a:uFillTx/>
                <a:latin typeface="Times New Roman" panose="02020603050405020304" pitchFamily="18" charset="0"/>
                <a:ea typeface="+mn-ea"/>
                <a:cs typeface="Times New Roman" panose="02020603050405020304" pitchFamily="18" charset="0"/>
              </a:rPr>
              <a:t>Expand the City’s Manager’s Report content as needed.</a:t>
            </a:r>
          </a:p>
          <a:p>
            <a:pPr marL="630000" marR="0" lvl="1" indent="-306000" algn="l" defTabSz="457200" rtl="0" eaLnBrk="1" fontAlgn="auto" latinLnBrk="0" hangingPunct="1">
              <a:lnSpc>
                <a:spcPct val="110000"/>
              </a:lnSpc>
              <a:spcBef>
                <a:spcPct val="20000"/>
              </a:spcBef>
              <a:spcAft>
                <a:spcPts val="600"/>
              </a:spcAft>
              <a:buClr>
                <a:srgbClr val="4472C4"/>
              </a:buClr>
              <a:buSzPct val="92000"/>
              <a:buFont typeface="Wingdings 2" panose="05020102010507070707" pitchFamily="18" charset="2"/>
              <a:buChar char=""/>
              <a:tabLst/>
              <a:defRPr/>
            </a:pPr>
            <a:r>
              <a:rPr kumimoji="0" lang="en-US" sz="2200" b="0" i="0" u="none" strike="noStrike" kern="1200" cap="none" spc="0" normalizeH="0" baseline="0" noProof="0" dirty="0">
                <a:ln>
                  <a:noFill/>
                </a:ln>
                <a:solidFill>
                  <a:srgbClr val="000000">
                    <a:lumMod val="75000"/>
                    <a:lumOff val="25000"/>
                  </a:srgbClr>
                </a:solidFill>
                <a:effectLst/>
                <a:uLnTx/>
                <a:uFillTx/>
                <a:latin typeface="Times New Roman" panose="02020603050405020304" pitchFamily="18" charset="0"/>
                <a:ea typeface="+mn-ea"/>
                <a:cs typeface="Times New Roman" panose="02020603050405020304" pitchFamily="18" charset="0"/>
              </a:rPr>
              <a:t>Schedule a monthly study session for 30 minutes for discussion of the report.</a:t>
            </a:r>
          </a:p>
          <a:p>
            <a:pPr marL="0" indent="0">
              <a:buNone/>
            </a:pPr>
            <a:r>
              <a:rPr lang="en-US" sz="2800" dirty="0">
                <a:solidFill>
                  <a:schemeClr val="tx1"/>
                </a:solidFill>
                <a:latin typeface="Times New Roman" panose="02020603050405020304" pitchFamily="18" charset="0"/>
                <a:cs typeface="Times New Roman" panose="02020603050405020304" pitchFamily="18" charset="0"/>
              </a:rPr>
              <a:t>2. Establish a liaison schedule for Planning Commission and Hearing Examiner, as observers</a:t>
            </a:r>
          </a:p>
          <a:p>
            <a:pPr marL="0" indent="0">
              <a:buNone/>
            </a:pPr>
            <a:r>
              <a:rPr lang="en-US" sz="2800" dirty="0">
                <a:solidFill>
                  <a:schemeClr val="tx1"/>
                </a:solidFill>
                <a:latin typeface="Times New Roman" panose="02020603050405020304" pitchFamily="18" charset="0"/>
                <a:cs typeface="Times New Roman" panose="02020603050405020304" pitchFamily="18" charset="0"/>
              </a:rPr>
              <a:t>3. Provide more education/training opportunities for City Council</a:t>
            </a:r>
          </a:p>
        </p:txBody>
      </p:sp>
    </p:spTree>
    <p:extLst>
      <p:ext uri="{BB962C8B-B14F-4D97-AF65-F5344CB8AC3E}">
        <p14:creationId xmlns:p14="http://schemas.microsoft.com/office/powerpoint/2010/main" val="3841034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7CFF3-F65B-4F11-B216-C44294458BB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Agenda</a:t>
            </a:r>
          </a:p>
        </p:txBody>
      </p:sp>
      <p:sp>
        <p:nvSpPr>
          <p:cNvPr id="3" name="Content Placeholder 2">
            <a:extLst>
              <a:ext uri="{FF2B5EF4-FFF2-40B4-BE49-F238E27FC236}">
                <a16:creationId xmlns:a16="http://schemas.microsoft.com/office/drawing/2014/main" id="{DD791CBF-5BFF-4AB8-865D-BEAC3E6E0078}"/>
              </a:ext>
            </a:extLst>
          </p:cNvPr>
          <p:cNvSpPr>
            <a:spLocks noGrp="1"/>
          </p:cNvSpPr>
          <p:nvPr>
            <p:ph idx="1"/>
          </p:nvPr>
        </p:nvSpPr>
        <p:spPr/>
        <p:txBody>
          <a:bodyPr/>
          <a:lstStyle/>
          <a:p>
            <a:r>
              <a:rPr lang="en-US" sz="2800" dirty="0">
                <a:latin typeface="Times New Roman" panose="02020603050405020304" pitchFamily="18" charset="0"/>
                <a:cs typeface="Times New Roman" panose="02020603050405020304" pitchFamily="18" charset="0"/>
              </a:rPr>
              <a:t>Regulatory Framework</a:t>
            </a:r>
          </a:p>
          <a:p>
            <a:r>
              <a:rPr lang="en-US" sz="2800" dirty="0">
                <a:latin typeface="Times New Roman" panose="02020603050405020304" pitchFamily="18" charset="0"/>
                <a:cs typeface="Times New Roman" panose="02020603050405020304" pitchFamily="18" charset="0"/>
              </a:rPr>
              <a:t>Existing Advisory Bodies and Committees</a:t>
            </a:r>
          </a:p>
          <a:p>
            <a:r>
              <a:rPr lang="en-US" sz="2800" dirty="0">
                <a:latin typeface="Times New Roman" panose="02020603050405020304" pitchFamily="18" charset="0"/>
                <a:cs typeface="Times New Roman" panose="02020603050405020304" pitchFamily="18" charset="0"/>
              </a:rPr>
              <a:t>Recommendation</a:t>
            </a:r>
          </a:p>
          <a:p>
            <a:r>
              <a:rPr lang="en-US" sz="2800" dirty="0">
                <a:latin typeface="Times New Roman" panose="02020603050405020304" pitchFamily="18" charset="0"/>
                <a:cs typeface="Times New Roman" panose="02020603050405020304" pitchFamily="18" charset="0"/>
              </a:rPr>
              <a:t>Tools and Alternatives</a:t>
            </a:r>
          </a:p>
          <a:p>
            <a:r>
              <a:rPr lang="en-US" sz="2800" dirty="0">
                <a:latin typeface="Times New Roman" panose="02020603050405020304" pitchFamily="18" charset="0"/>
                <a:cs typeface="Times New Roman" panose="02020603050405020304" pitchFamily="18" charset="0"/>
              </a:rPr>
              <a:t>Direction for City Manager</a:t>
            </a:r>
          </a:p>
          <a:p>
            <a:endParaRPr lang="en-US" dirty="0"/>
          </a:p>
        </p:txBody>
      </p:sp>
    </p:spTree>
    <p:extLst>
      <p:ext uri="{BB962C8B-B14F-4D97-AF65-F5344CB8AC3E}">
        <p14:creationId xmlns:p14="http://schemas.microsoft.com/office/powerpoint/2010/main" val="3743850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CEA71-3E21-42AD-AF2E-E9983622318A}"/>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City Council Priorities</a:t>
            </a:r>
          </a:p>
        </p:txBody>
      </p:sp>
      <p:sp>
        <p:nvSpPr>
          <p:cNvPr id="3" name="Content Placeholder 2">
            <a:extLst>
              <a:ext uri="{FF2B5EF4-FFF2-40B4-BE49-F238E27FC236}">
                <a16:creationId xmlns:a16="http://schemas.microsoft.com/office/drawing/2014/main" id="{A24C47D9-0EF2-4EDF-960B-8621D48B0F27}"/>
              </a:ext>
            </a:extLst>
          </p:cNvPr>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Develop housing in a range of types and affordability</a:t>
            </a:r>
          </a:p>
          <a:p>
            <a:r>
              <a:rPr lang="en-US" sz="2400" dirty="0">
                <a:latin typeface="Times New Roman" panose="02020603050405020304" pitchFamily="18" charset="0"/>
                <a:cs typeface="Times New Roman" panose="02020603050405020304" pitchFamily="18" charset="0"/>
              </a:rPr>
              <a:t>Prioritize infrastructure to support housing development</a:t>
            </a:r>
          </a:p>
          <a:p>
            <a:endParaRPr lang="en-US" dirty="0"/>
          </a:p>
          <a:p>
            <a:pPr marL="0" indent="0">
              <a:buNone/>
            </a:pPr>
            <a:r>
              <a:rPr lang="en-US" dirty="0"/>
              <a:t>Our approach to development review is to do that within the limits of the law (RCW’s and the BMC)</a:t>
            </a:r>
          </a:p>
        </p:txBody>
      </p:sp>
    </p:spTree>
    <p:extLst>
      <p:ext uri="{BB962C8B-B14F-4D97-AF65-F5344CB8AC3E}">
        <p14:creationId xmlns:p14="http://schemas.microsoft.com/office/powerpoint/2010/main" val="716338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FB888-3956-480F-8182-47BA592720FE}"/>
              </a:ext>
            </a:extLst>
          </p:cNvPr>
          <p:cNvSpPr>
            <a:spLocks noGrp="1"/>
          </p:cNvSpPr>
          <p:nvPr>
            <p:ph type="title"/>
          </p:nvPr>
        </p:nvSpPr>
        <p:spPr/>
        <p:txBody>
          <a:bodyPr/>
          <a:lstStyle/>
          <a:p>
            <a:r>
              <a:rPr lang="en-US" b="1" dirty="0">
                <a:solidFill>
                  <a:srgbClr val="000000"/>
                </a:solidFill>
                <a:latin typeface="Times New Roman" panose="02020603050405020304" pitchFamily="18" charset="0"/>
              </a:rPr>
              <a:t>Rule 22 — </a:t>
            </a:r>
            <a:r>
              <a:rPr lang="en-US" b="1" u="sng" dirty="0">
                <a:solidFill>
                  <a:srgbClr val="000000"/>
                </a:solidFill>
                <a:latin typeface="Times New Roman" panose="02020603050405020304" pitchFamily="18" charset="0"/>
              </a:rPr>
              <a:t>Committees of the City Council</a:t>
            </a:r>
            <a:r>
              <a:rPr lang="en-US" b="1" dirty="0">
                <a:solidFill>
                  <a:srgbClr val="000000"/>
                </a:solidFill>
                <a:latin typeface="Times New Roman" panose="02020603050405020304" pitchFamily="18" charset="0"/>
              </a:rPr>
              <a:t> </a:t>
            </a:r>
            <a:br>
              <a:rPr lang="en-US" dirty="0">
                <a:solidFill>
                  <a:srgbClr val="000000"/>
                </a:solidFill>
                <a:latin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E2DD20A-A102-4154-B079-2C7695E1CFE2}"/>
              </a:ext>
            </a:extLst>
          </p:cNvPr>
          <p:cNvSpPr>
            <a:spLocks noGrp="1"/>
          </p:cNvSpPr>
          <p:nvPr>
            <p:ph idx="1"/>
          </p:nvPr>
        </p:nvSpPr>
        <p:spPr>
          <a:xfrm>
            <a:off x="581192" y="1793289"/>
            <a:ext cx="11029615" cy="4182061"/>
          </a:xfrm>
        </p:spPr>
        <p:txBody>
          <a:bodyPr/>
          <a:lstStyle/>
          <a:p>
            <a:pPr marL="0" marR="30" indent="0" algn="just">
              <a:buNone/>
            </a:pPr>
            <a:r>
              <a:rPr lang="en-US" sz="1800" b="0" i="0" u="none" strike="noStrike" baseline="0" dirty="0">
                <a:solidFill>
                  <a:srgbClr val="000000"/>
                </a:solidFill>
                <a:latin typeface="Times New Roman" panose="02020603050405020304" pitchFamily="18" charset="0"/>
              </a:rPr>
              <a:t>The City Council may create a committee and assign members.</a:t>
            </a:r>
          </a:p>
          <a:p>
            <a:pPr marL="0" marR="30" indent="0" algn="just">
              <a:buNone/>
            </a:pPr>
            <a:endParaRPr lang="en-US" sz="1800" b="0" i="0" u="none" strike="noStrike" baseline="0" dirty="0">
              <a:solidFill>
                <a:srgbClr val="000000"/>
              </a:solidFill>
              <a:latin typeface="Times New Roman" panose="02020603050405020304" pitchFamily="18" charset="0"/>
            </a:endParaRPr>
          </a:p>
          <a:p>
            <a:pPr marR="30" algn="just"/>
            <a:r>
              <a:rPr lang="en-US" sz="1800" b="0" i="0" u="none" strike="noStrike" baseline="0" dirty="0">
                <a:solidFill>
                  <a:srgbClr val="000000"/>
                </a:solidFill>
                <a:latin typeface="Times New Roman" panose="02020603050405020304" pitchFamily="18" charset="0"/>
              </a:rPr>
              <a:t>The City Council, acting as a Committee of the Whole, shall meet from time-to-time for Study Sessions.  </a:t>
            </a:r>
            <a:r>
              <a:rPr lang="en-US" sz="1800" b="0" i="0" u="none" strike="noStrike" baseline="0" dirty="0">
                <a:solidFill>
                  <a:srgbClr val="000000"/>
                </a:solidFill>
                <a:highlight>
                  <a:srgbClr val="FFFF00"/>
                </a:highlight>
                <a:latin typeface="Times New Roman" panose="02020603050405020304" pitchFamily="18" charset="0"/>
              </a:rPr>
              <a:t>The City Council from time-to-time may appoint Councilmembers to various City Council committees.  </a:t>
            </a:r>
            <a:r>
              <a:rPr lang="en-US" sz="1800" b="0" i="0" u="none" strike="noStrike" baseline="0" dirty="0">
                <a:solidFill>
                  <a:srgbClr val="000000"/>
                </a:solidFill>
                <a:latin typeface="Times New Roman" panose="02020603050405020304" pitchFamily="18" charset="0"/>
              </a:rPr>
              <a:t>A City Councilmember may, in open session, request of the Mayor that the City Council study the  wisdom of enacting a particular ordinance. The Mayor then may assign the proposed ordinance to a  specific committee or to the Council's Study Session for consideration. The committee shall report its  findings to the City Council. </a:t>
            </a:r>
          </a:p>
          <a:p>
            <a:endParaRPr lang="en-US" dirty="0"/>
          </a:p>
        </p:txBody>
      </p:sp>
    </p:spTree>
    <p:extLst>
      <p:ext uri="{BB962C8B-B14F-4D97-AF65-F5344CB8AC3E}">
        <p14:creationId xmlns:p14="http://schemas.microsoft.com/office/powerpoint/2010/main" val="4005002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BF10A-89E9-42DE-98C6-65FFABB584F5}"/>
              </a:ext>
            </a:extLst>
          </p:cNvPr>
          <p:cNvSpPr>
            <a:spLocks noGrp="1"/>
          </p:cNvSpPr>
          <p:nvPr>
            <p:ph type="title"/>
          </p:nvPr>
        </p:nvSpPr>
        <p:spPr/>
        <p:txBody>
          <a:bodyPr>
            <a:normAutofit fontScale="90000"/>
          </a:bodyPr>
          <a:lstStyle/>
          <a:p>
            <a:r>
              <a:rPr lang="en-US" b="1" dirty="0">
                <a:solidFill>
                  <a:srgbClr val="000000"/>
                </a:solidFill>
                <a:latin typeface="Times New Roman" panose="02020603050405020304" pitchFamily="18" charset="0"/>
              </a:rPr>
              <a:t>Rule 6 — </a:t>
            </a:r>
            <a:r>
              <a:rPr lang="en-US" b="1" u="sng" dirty="0">
                <a:solidFill>
                  <a:srgbClr val="000000"/>
                </a:solidFill>
                <a:latin typeface="Times New Roman" panose="02020603050405020304" pitchFamily="18" charset="0"/>
              </a:rPr>
              <a:t>Applicability of Rules of Procedure to all City Boards, Commissions, and Committees</a:t>
            </a:r>
            <a:r>
              <a:rPr lang="en-US" b="1" dirty="0">
                <a:solidFill>
                  <a:srgbClr val="000000"/>
                </a:solidFill>
                <a:latin typeface="Times New Roman" panose="02020603050405020304" pitchFamily="18" charset="0"/>
              </a:rPr>
              <a:t>  </a:t>
            </a:r>
            <a:br>
              <a:rPr lang="en-US" dirty="0">
                <a:solidFill>
                  <a:srgbClr val="000000"/>
                </a:solidFill>
                <a:latin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9559516-6CC7-4D5E-A7CF-AFEE3810EF1D}"/>
              </a:ext>
            </a:extLst>
          </p:cNvPr>
          <p:cNvSpPr>
            <a:spLocks noGrp="1"/>
          </p:cNvSpPr>
          <p:nvPr>
            <p:ph idx="1"/>
          </p:nvPr>
        </p:nvSpPr>
        <p:spPr/>
        <p:txBody>
          <a:bodyPr/>
          <a:lstStyle/>
          <a:p>
            <a:pPr marL="0" indent="0" algn="l">
              <a:buNone/>
            </a:pPr>
            <a:r>
              <a:rPr lang="en-US" sz="2000" b="0" i="0" u="none" strike="noStrike" baseline="0" dirty="0">
                <a:solidFill>
                  <a:srgbClr val="000000"/>
                </a:solidFill>
                <a:latin typeface="Times New Roman" panose="02020603050405020304" pitchFamily="18" charset="0"/>
              </a:rPr>
              <a:t>All the regular City Council rules also apply to the committee</a:t>
            </a:r>
          </a:p>
          <a:p>
            <a:pPr marL="0" indent="0" algn="l">
              <a:buNone/>
            </a:pPr>
            <a:endParaRPr lang="en-US" sz="2000" dirty="0">
              <a:solidFill>
                <a:srgbClr val="000000"/>
              </a:solidFill>
              <a:latin typeface="Times New Roman" panose="02020603050405020304" pitchFamily="18" charset="0"/>
            </a:endParaRPr>
          </a:p>
          <a:p>
            <a:pPr marL="0" indent="0" algn="l">
              <a:buNone/>
            </a:pPr>
            <a:endParaRPr lang="en-US" sz="2000" b="0" i="0" u="none" strike="noStrike" baseline="0" dirty="0">
              <a:solidFill>
                <a:srgbClr val="000000"/>
              </a:solidFill>
              <a:latin typeface="Times New Roman" panose="02020603050405020304" pitchFamily="18" charset="0"/>
            </a:endParaRPr>
          </a:p>
          <a:p>
            <a:pPr marR="730" algn="l"/>
            <a:r>
              <a:rPr lang="en-US" sz="2000" b="0" i="0" u="none" strike="noStrike" baseline="0" dirty="0">
                <a:solidFill>
                  <a:srgbClr val="000000"/>
                </a:solidFill>
                <a:highlight>
                  <a:srgbClr val="FFFF00"/>
                </a:highlight>
                <a:latin typeface="Times New Roman" panose="02020603050405020304" pitchFamily="18" charset="0"/>
              </a:rPr>
              <a:t>These rules shall, where applicable, govern the conduct of all </a:t>
            </a:r>
            <a:r>
              <a:rPr lang="en-US" sz="2000" b="0" i="0" u="none" strike="noStrike" baseline="0" dirty="0">
                <a:solidFill>
                  <a:srgbClr val="000000"/>
                </a:solidFill>
                <a:latin typeface="Times New Roman" panose="02020603050405020304" pitchFamily="18" charset="0"/>
              </a:rPr>
              <a:t>City Council meetings, and all City board,  commission, and </a:t>
            </a:r>
            <a:r>
              <a:rPr lang="en-US" sz="2000" b="0" i="0" u="none" strike="noStrike" baseline="0" dirty="0">
                <a:solidFill>
                  <a:srgbClr val="000000"/>
                </a:solidFill>
                <a:highlight>
                  <a:srgbClr val="FFFF00"/>
                </a:highlight>
                <a:latin typeface="Times New Roman" panose="02020603050405020304" pitchFamily="18" charset="0"/>
              </a:rPr>
              <a:t>committee</a:t>
            </a:r>
            <a:r>
              <a:rPr lang="en-US" sz="2000" b="0" i="0" u="none" strike="noStrike" baseline="0" dirty="0">
                <a:solidFill>
                  <a:srgbClr val="000000"/>
                </a:solidFill>
                <a:latin typeface="Times New Roman" panose="02020603050405020304" pitchFamily="18" charset="0"/>
              </a:rPr>
              <a:t> meetings, unless these rules are in conflict with any federal, state or local  law, regulation, or ordinance.   </a:t>
            </a:r>
          </a:p>
          <a:p>
            <a:endParaRPr lang="en-US" dirty="0"/>
          </a:p>
        </p:txBody>
      </p:sp>
    </p:spTree>
    <p:extLst>
      <p:ext uri="{BB962C8B-B14F-4D97-AF65-F5344CB8AC3E}">
        <p14:creationId xmlns:p14="http://schemas.microsoft.com/office/powerpoint/2010/main" val="2220624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92AF2-A0D9-4069-ABF1-707DDFFBC26D}"/>
              </a:ext>
            </a:extLst>
          </p:cNvPr>
          <p:cNvSpPr>
            <a:spLocks noGrp="1"/>
          </p:cNvSpPr>
          <p:nvPr>
            <p:ph type="title"/>
          </p:nvPr>
        </p:nvSpPr>
        <p:spPr/>
        <p:txBody>
          <a:bodyPr>
            <a:normAutofit fontScale="90000"/>
          </a:bodyPr>
          <a:lstStyle/>
          <a:p>
            <a:r>
              <a:rPr lang="en-US" b="1" dirty="0">
                <a:solidFill>
                  <a:srgbClr val="000000"/>
                </a:solidFill>
                <a:latin typeface="Times New Roman" panose="02020603050405020304" pitchFamily="18" charset="0"/>
                <a:cs typeface="Times New Roman" panose="02020603050405020304" pitchFamily="18" charset="0"/>
              </a:rPr>
              <a:t>Powers vested in legislative bodies of </a:t>
            </a:r>
            <a:r>
              <a:rPr lang="en-US" b="1" dirty="0" err="1">
                <a:solidFill>
                  <a:srgbClr val="000000"/>
                </a:solidFill>
                <a:latin typeface="Times New Roman" panose="02020603050405020304" pitchFamily="18" charset="0"/>
                <a:cs typeface="Times New Roman" panose="02020603050405020304" pitchFamily="18" charset="0"/>
              </a:rPr>
              <a:t>noncharter</a:t>
            </a:r>
            <a:r>
              <a:rPr lang="en-US" b="1" dirty="0">
                <a:solidFill>
                  <a:srgbClr val="000000"/>
                </a:solidFill>
                <a:latin typeface="Times New Roman" panose="02020603050405020304" pitchFamily="18" charset="0"/>
                <a:cs typeface="Times New Roman" panose="02020603050405020304" pitchFamily="18" charset="0"/>
              </a:rPr>
              <a:t> and charter code cities</a:t>
            </a:r>
            <a:br>
              <a:rPr lang="en-US" b="1" dirty="0">
                <a:solidFill>
                  <a:srgbClr val="000000"/>
                </a:solidFill>
                <a:latin typeface="Times New Roman" panose="02020603050405020304" pitchFamily="18" charset="0"/>
                <a:cs typeface="Times New Roman" panose="02020603050405020304" pitchFamily="18" charset="0"/>
              </a:rPr>
            </a:br>
            <a:r>
              <a:rPr lang="en-US" b="1" dirty="0">
                <a:solidFill>
                  <a:srgbClr val="000000"/>
                </a:solidFill>
                <a:latin typeface="Times New Roman" panose="02020603050405020304" pitchFamily="18" charset="0"/>
                <a:cs typeface="Times New Roman" panose="02020603050405020304" pitchFamily="18" charset="0"/>
              </a:rPr>
              <a:t>RCW </a:t>
            </a:r>
            <a:r>
              <a:rPr lang="en-US" b="1" dirty="0">
                <a:solidFill>
                  <a:srgbClr val="2B674D"/>
                </a:solidFill>
                <a:latin typeface="Times New Roman" panose="02020603050405020304" pitchFamily="18" charset="0"/>
                <a:cs typeface="Times New Roman" panose="02020603050405020304" pitchFamily="18" charset="0"/>
                <a:hlinkClick r:id="rId2"/>
              </a:rPr>
              <a:t>35A.11.020</a:t>
            </a:r>
            <a:br>
              <a:rPr lang="en-US" b="1" dirty="0">
                <a:solidFill>
                  <a:srgbClr val="000000"/>
                </a:solidFill>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B240A25-C1E5-45AA-A43E-4AE8982AF6C5}"/>
              </a:ext>
            </a:extLst>
          </p:cNvPr>
          <p:cNvSpPr>
            <a:spLocks noGrp="1"/>
          </p:cNvSpPr>
          <p:nvPr>
            <p:ph idx="1"/>
          </p:nvPr>
        </p:nvSpPr>
        <p:spPr>
          <a:xfrm>
            <a:off x="581192" y="1642369"/>
            <a:ext cx="11029615" cy="4873841"/>
          </a:xfrm>
        </p:spPr>
        <p:txBody>
          <a:bodyPr>
            <a:normAutofit fontScale="70000" lnSpcReduction="20000"/>
          </a:bodyPr>
          <a:lstStyle/>
          <a:p>
            <a:pPr indent="457200" algn="l"/>
            <a:r>
              <a:rPr lang="en-US" b="0" i="0" dirty="0">
                <a:solidFill>
                  <a:srgbClr val="000000"/>
                </a:solidFill>
                <a:effectLst/>
                <a:latin typeface="Times New Roman" panose="02020603050405020304" pitchFamily="18" charset="0"/>
                <a:cs typeface="Times New Roman" panose="02020603050405020304" pitchFamily="18" charset="0"/>
              </a:rPr>
              <a:t>The legislative body of each code city shall have power to organize and regulate its internal affairs within the provisions of this title and its charter, if any; and to </a:t>
            </a: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define the functions, powers, and duties of its officers and employees</a:t>
            </a:r>
            <a:r>
              <a:rPr lang="en-US" b="0" i="0" dirty="0">
                <a:solidFill>
                  <a:srgbClr val="000000"/>
                </a:solidFill>
                <a:effectLst/>
                <a:latin typeface="Times New Roman" panose="02020603050405020304" pitchFamily="18" charset="0"/>
                <a:cs typeface="Times New Roman" panose="02020603050405020304" pitchFamily="18" charset="0"/>
              </a:rPr>
              <a:t>; within the limitations imposed by vested rights, </a:t>
            </a: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to fix the compensation and working conditions</a:t>
            </a:r>
            <a:r>
              <a:rPr lang="en-US" b="0" i="0" dirty="0">
                <a:solidFill>
                  <a:srgbClr val="000000"/>
                </a:solidFill>
                <a:effectLst/>
                <a:latin typeface="Times New Roman" panose="02020603050405020304" pitchFamily="18" charset="0"/>
                <a:cs typeface="Times New Roman" panose="02020603050405020304" pitchFamily="18" charset="0"/>
              </a:rPr>
              <a:t> of such officers and employees and establish and maintain civil service, or merit systems, retirement and pension systems not in conflict with the provisions of this title or of existing charter provisions until changed by the people: PROVIDED, That nothing in this section or in this title shall permit any city, whether a code city or otherwise, to enact any provisions establishing or respecting a merit system or system of civil service for firefighters and police officers which does not substantially accomplish the same purpose as provided by general law in chapter </a:t>
            </a:r>
            <a:r>
              <a:rPr lang="en-US" b="1" i="0" u="none" strike="noStrike" dirty="0">
                <a:solidFill>
                  <a:srgbClr val="2B674D"/>
                </a:solidFill>
                <a:effectLst/>
                <a:latin typeface="Times New Roman" panose="02020603050405020304" pitchFamily="18" charset="0"/>
                <a:cs typeface="Times New Roman" panose="02020603050405020304" pitchFamily="18" charset="0"/>
                <a:hlinkClick r:id="rId3"/>
              </a:rPr>
              <a:t>41.08</a:t>
            </a:r>
            <a:r>
              <a:rPr lang="en-US" b="0" i="0" dirty="0">
                <a:solidFill>
                  <a:srgbClr val="000000"/>
                </a:solidFill>
                <a:effectLst/>
                <a:latin typeface="Times New Roman" panose="02020603050405020304" pitchFamily="18" charset="0"/>
                <a:cs typeface="Times New Roman" panose="02020603050405020304" pitchFamily="18" charset="0"/>
              </a:rPr>
              <a:t> RCW for firefighters and chapter </a:t>
            </a:r>
            <a:r>
              <a:rPr lang="en-US" b="1" i="0" u="none" strike="noStrike" dirty="0">
                <a:solidFill>
                  <a:srgbClr val="2B674D"/>
                </a:solidFill>
                <a:effectLst/>
                <a:latin typeface="Times New Roman" panose="02020603050405020304" pitchFamily="18" charset="0"/>
                <a:cs typeface="Times New Roman" panose="02020603050405020304" pitchFamily="18" charset="0"/>
                <a:hlinkClick r:id="rId4"/>
              </a:rPr>
              <a:t>41.12</a:t>
            </a:r>
            <a:r>
              <a:rPr lang="en-US" b="0" i="0" dirty="0">
                <a:solidFill>
                  <a:srgbClr val="000000"/>
                </a:solidFill>
                <a:effectLst/>
                <a:latin typeface="Times New Roman" panose="02020603050405020304" pitchFamily="18" charset="0"/>
                <a:cs typeface="Times New Roman" panose="02020603050405020304" pitchFamily="18" charset="0"/>
              </a:rPr>
              <a:t> RCW for police officers now or as hereafter amended, or enact any provision establishing or respecting a pension or retirement system for firefighters or police officers which provides different pensions or retirement benefits than are provided by general law for such classes.</a:t>
            </a:r>
          </a:p>
          <a:p>
            <a:pPr indent="457200" algn="l"/>
            <a:r>
              <a:rPr lang="en-US" b="0" i="0" dirty="0">
                <a:solidFill>
                  <a:srgbClr val="000000"/>
                </a:solidFill>
                <a:effectLst/>
                <a:latin typeface="Times New Roman" panose="02020603050405020304" pitchFamily="18" charset="0"/>
                <a:cs typeface="Times New Roman" panose="02020603050405020304" pitchFamily="18" charset="0"/>
              </a:rPr>
              <a:t>Such body may </a:t>
            </a: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adopt and enforce ordinances of all kinds relating to and regulating its local or municipal affairs and appropriate to the good government of the city</a:t>
            </a:r>
            <a:r>
              <a:rPr lang="en-US" b="0" i="0" dirty="0">
                <a:solidFill>
                  <a:srgbClr val="000000"/>
                </a:solidFill>
                <a:effectLst/>
                <a:latin typeface="Times New Roman" panose="02020603050405020304" pitchFamily="18" charset="0"/>
                <a:cs typeface="Times New Roman" panose="02020603050405020304" pitchFamily="18" charset="0"/>
              </a:rPr>
              <a:t>, and may impose penalties of fine not exceeding five thousand dollars or imprisonment for any term not exceeding one year, or both, for the violation of such ordinances, constituting a misdemeanor or gross misdemeanor as provided therein. However, the punishment for any criminal ordinance shall be the same as the punishment provided in state law for the same crime. Such a body alternatively may provide that violation of such ordinances constitutes a civil violation subject to monetary penalty, but no act which is a state crime may be made a civil violation.</a:t>
            </a:r>
          </a:p>
          <a:p>
            <a:pPr indent="457200" algn="l"/>
            <a:r>
              <a:rPr lang="en-US" b="0" i="0" dirty="0">
                <a:solidFill>
                  <a:srgbClr val="000000"/>
                </a:solidFill>
                <a:effectLst/>
                <a:latin typeface="Times New Roman" panose="02020603050405020304" pitchFamily="18" charset="0"/>
                <a:cs typeface="Times New Roman" panose="02020603050405020304" pitchFamily="18" charset="0"/>
              </a:rPr>
              <a:t>The legislative body of each code city shall have all powers possible for a city or town to have under the Constitution of this state, and not specifically denied to code cities by law. By way of illustration and not in limitation, such powers may be exercised in regard to the </a:t>
            </a: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acquisition, sale, ownership, improvement, maintenance, protection, restoration, regulation, use, leasing, disposition, vacation, abandonment or beautification of public ways, real property of all kinds</a:t>
            </a:r>
            <a:r>
              <a:rPr lang="en-US" b="0" i="0" dirty="0">
                <a:solidFill>
                  <a:srgbClr val="000000"/>
                </a:solidFill>
                <a:effectLst/>
                <a:latin typeface="Times New Roman" panose="02020603050405020304" pitchFamily="18" charset="0"/>
                <a:cs typeface="Times New Roman" panose="02020603050405020304" pitchFamily="18" charset="0"/>
              </a:rPr>
              <a:t>, waterways, structures, or any other improvement or use of real or personal property, in regard to all aspects of </a:t>
            </a: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collective bargaining </a:t>
            </a:r>
            <a:r>
              <a:rPr lang="en-US" b="0" i="0" dirty="0">
                <a:solidFill>
                  <a:srgbClr val="000000"/>
                </a:solidFill>
                <a:effectLst/>
                <a:latin typeface="Times New Roman" panose="02020603050405020304" pitchFamily="18" charset="0"/>
                <a:cs typeface="Times New Roman" panose="02020603050405020304" pitchFamily="18" charset="0"/>
              </a:rPr>
              <a:t>as provided for and subject to the provisions of chapter </a:t>
            </a:r>
            <a:r>
              <a:rPr lang="en-US" b="1" i="0" u="none" strike="noStrike" dirty="0">
                <a:solidFill>
                  <a:srgbClr val="2B674D"/>
                </a:solidFill>
                <a:effectLst/>
                <a:latin typeface="Times New Roman" panose="02020603050405020304" pitchFamily="18" charset="0"/>
                <a:cs typeface="Times New Roman" panose="02020603050405020304" pitchFamily="18" charset="0"/>
                <a:hlinkClick r:id="rId5"/>
              </a:rPr>
              <a:t>41.56</a:t>
            </a:r>
            <a:r>
              <a:rPr lang="en-US" b="0" i="0" dirty="0">
                <a:solidFill>
                  <a:srgbClr val="000000"/>
                </a:solidFill>
                <a:effectLst/>
                <a:latin typeface="Times New Roman" panose="02020603050405020304" pitchFamily="18" charset="0"/>
                <a:cs typeface="Times New Roman" panose="02020603050405020304" pitchFamily="18" charset="0"/>
              </a:rPr>
              <a:t> RCW, as now or hereafter amended, and in the </a:t>
            </a: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rendering of local social, cultural, recreational, educational, governmental, or corporate services</a:t>
            </a:r>
            <a:r>
              <a:rPr lang="en-US" b="0" i="0" dirty="0">
                <a:solidFill>
                  <a:srgbClr val="000000"/>
                </a:solidFill>
                <a:effectLst/>
                <a:latin typeface="Times New Roman" panose="02020603050405020304" pitchFamily="18" charset="0"/>
                <a:cs typeface="Times New Roman" panose="02020603050405020304" pitchFamily="18" charset="0"/>
              </a:rPr>
              <a:t>, including operating and supplying of utilities and municipal services commonly or conveniently rendered by cities or towns.</a:t>
            </a:r>
          </a:p>
          <a:p>
            <a:pPr indent="457200" algn="l"/>
            <a:r>
              <a:rPr lang="en-US" b="0" i="0" dirty="0">
                <a:solidFill>
                  <a:srgbClr val="000000"/>
                </a:solidFill>
                <a:effectLst/>
                <a:latin typeface="Times New Roman" panose="02020603050405020304" pitchFamily="18" charset="0"/>
                <a:cs typeface="Times New Roman" panose="02020603050405020304" pitchFamily="18" charset="0"/>
              </a:rPr>
              <a:t>In addition and not in limitation, the legislative body of each code city shall have any authority ever given to any class of municipality or to all municipalities of this state before or after the enactment of this title, such authority to be exercised in the manner provided, if any, by the granting statute, when not in conflict with this title. Within constitutional limitations, legislative bodies of code cities shall have within their territorial limits all </a:t>
            </a: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powers of taxation for local purposes </a:t>
            </a:r>
            <a:r>
              <a:rPr lang="en-US" b="0" i="0" dirty="0">
                <a:solidFill>
                  <a:srgbClr val="000000"/>
                </a:solidFill>
                <a:effectLst/>
                <a:latin typeface="Times New Roman" panose="02020603050405020304" pitchFamily="18" charset="0"/>
                <a:cs typeface="Times New Roman" panose="02020603050405020304" pitchFamily="18" charset="0"/>
              </a:rPr>
              <a:t>except those which are expressly preempted by the state as provided in RCW </a:t>
            </a:r>
            <a:r>
              <a:rPr lang="en-US" b="1" i="0" u="none" strike="noStrike" dirty="0">
                <a:solidFill>
                  <a:srgbClr val="2B674D"/>
                </a:solidFill>
                <a:effectLst/>
                <a:latin typeface="Times New Roman" panose="02020603050405020304" pitchFamily="18" charset="0"/>
                <a:cs typeface="Times New Roman" panose="02020603050405020304" pitchFamily="18" charset="0"/>
                <a:hlinkClick r:id="rId6"/>
              </a:rPr>
              <a:t>66.08.120</a:t>
            </a:r>
            <a:r>
              <a:rPr lang="en-US" b="0" i="0" dirty="0">
                <a:solidFill>
                  <a:srgbClr val="000000"/>
                </a:solidFill>
                <a:effectLst/>
                <a:latin typeface="Times New Roman" panose="02020603050405020304" pitchFamily="18" charset="0"/>
                <a:cs typeface="Times New Roman" panose="02020603050405020304" pitchFamily="18" charset="0"/>
              </a:rPr>
              <a:t>, * </a:t>
            </a:r>
            <a:r>
              <a:rPr lang="en-US" b="1" i="0" u="none" strike="noStrike" dirty="0">
                <a:solidFill>
                  <a:srgbClr val="2B674D"/>
                </a:solidFill>
                <a:effectLst/>
                <a:latin typeface="Times New Roman" panose="02020603050405020304" pitchFamily="18" charset="0"/>
                <a:cs typeface="Times New Roman" panose="02020603050405020304" pitchFamily="18" charset="0"/>
                <a:hlinkClick r:id="rId7"/>
              </a:rPr>
              <a:t>82.36.440</a:t>
            </a:r>
            <a:r>
              <a:rPr lang="en-US" b="0" i="0" dirty="0">
                <a:solidFill>
                  <a:srgbClr val="000000"/>
                </a:solidFill>
                <a:effectLst/>
                <a:latin typeface="Times New Roman" panose="02020603050405020304" pitchFamily="18" charset="0"/>
                <a:cs typeface="Times New Roman" panose="02020603050405020304" pitchFamily="18" charset="0"/>
              </a:rPr>
              <a:t>, </a:t>
            </a:r>
            <a:r>
              <a:rPr lang="en-US" b="1" i="0" u="none" strike="noStrike" dirty="0">
                <a:solidFill>
                  <a:srgbClr val="2B674D"/>
                </a:solidFill>
                <a:effectLst/>
                <a:latin typeface="Times New Roman" panose="02020603050405020304" pitchFamily="18" charset="0"/>
                <a:cs typeface="Times New Roman" panose="02020603050405020304" pitchFamily="18" charset="0"/>
                <a:hlinkClick r:id="rId8"/>
              </a:rPr>
              <a:t>48.14.020</a:t>
            </a:r>
            <a:r>
              <a:rPr lang="en-US" b="0" i="0" dirty="0">
                <a:solidFill>
                  <a:srgbClr val="000000"/>
                </a:solidFill>
                <a:effectLst/>
                <a:latin typeface="Times New Roman" panose="02020603050405020304" pitchFamily="18" charset="0"/>
                <a:cs typeface="Times New Roman" panose="02020603050405020304" pitchFamily="18" charset="0"/>
              </a:rPr>
              <a:t>, and </a:t>
            </a:r>
            <a:r>
              <a:rPr lang="en-US" b="1" i="0" u="none" strike="noStrike" dirty="0">
                <a:solidFill>
                  <a:srgbClr val="2B674D"/>
                </a:solidFill>
                <a:effectLst/>
                <a:latin typeface="Times New Roman" panose="02020603050405020304" pitchFamily="18" charset="0"/>
                <a:cs typeface="Times New Roman" panose="02020603050405020304" pitchFamily="18" charset="0"/>
                <a:hlinkClick r:id="rId9"/>
              </a:rPr>
              <a:t>48.14.080</a:t>
            </a:r>
            <a:r>
              <a:rPr lang="en-US" b="0" i="0" dirty="0">
                <a:solidFill>
                  <a:srgbClr val="000000"/>
                </a:solidFill>
                <a:effectLst/>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3730602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5CBFD-A884-4998-AF13-CCB5662C06CA}"/>
              </a:ext>
            </a:extLst>
          </p:cNvPr>
          <p:cNvSpPr>
            <a:spLocks noGrp="1"/>
          </p:cNvSpPr>
          <p:nvPr>
            <p:ph type="title"/>
          </p:nvPr>
        </p:nvSpPr>
        <p:spPr/>
        <p:txBody>
          <a:bodyPr>
            <a:normAutofit fontScale="90000"/>
          </a:bodyPr>
          <a:lstStyle/>
          <a:p>
            <a:r>
              <a:rPr lang="en-US" b="1" dirty="0">
                <a:solidFill>
                  <a:srgbClr val="000000"/>
                </a:solidFill>
                <a:latin typeface="Times New Roman" panose="02020603050405020304" pitchFamily="18" charset="0"/>
                <a:cs typeface="Times New Roman" panose="02020603050405020304" pitchFamily="18" charset="0"/>
              </a:rPr>
              <a:t>Powers of council</a:t>
            </a:r>
            <a:br>
              <a:rPr lang="en-US" b="1" dirty="0">
                <a:solidFill>
                  <a:srgbClr val="000000"/>
                </a:solidFill>
                <a:latin typeface="Times New Roman" panose="02020603050405020304" pitchFamily="18" charset="0"/>
                <a:cs typeface="Times New Roman" panose="02020603050405020304" pitchFamily="18" charset="0"/>
              </a:rPr>
            </a:br>
            <a:r>
              <a:rPr lang="en-US" b="1" dirty="0">
                <a:solidFill>
                  <a:srgbClr val="000000"/>
                </a:solidFill>
                <a:latin typeface="Times New Roman" panose="02020603050405020304" pitchFamily="18" charset="0"/>
                <a:cs typeface="Times New Roman" panose="02020603050405020304" pitchFamily="18" charset="0"/>
              </a:rPr>
              <a:t>RCW </a:t>
            </a:r>
            <a:r>
              <a:rPr lang="en-US" b="1" dirty="0">
                <a:solidFill>
                  <a:srgbClr val="2B674D"/>
                </a:solidFill>
                <a:latin typeface="Times New Roman" panose="02020603050405020304" pitchFamily="18" charset="0"/>
                <a:cs typeface="Times New Roman" panose="02020603050405020304" pitchFamily="18" charset="0"/>
                <a:hlinkClick r:id="rId2"/>
              </a:rPr>
              <a:t>35A.13.230</a:t>
            </a:r>
            <a:br>
              <a:rPr lang="en-US" b="1" dirty="0">
                <a:solidFill>
                  <a:srgbClr val="000000"/>
                </a:solidFill>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20E3B66-F0F2-4B5C-96C2-A0F99744D5EE}"/>
              </a:ext>
            </a:extLst>
          </p:cNvPr>
          <p:cNvSpPr>
            <a:spLocks noGrp="1"/>
          </p:cNvSpPr>
          <p:nvPr>
            <p:ph idx="1"/>
          </p:nvPr>
        </p:nvSpPr>
        <p:spPr>
          <a:xfrm>
            <a:off x="581192" y="1589103"/>
            <a:ext cx="11029615" cy="4386247"/>
          </a:xfrm>
        </p:spPr>
        <p:txBody>
          <a:bodyPr/>
          <a:lstStyle/>
          <a:p>
            <a:pPr indent="0" algn="l">
              <a:buNone/>
            </a:pP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The council of any code city organized under the council-manager plan provided in this chapter shall have the powers and authority granted to legislative bodies </a:t>
            </a:r>
            <a:r>
              <a:rPr lang="en-US" b="0" i="0" dirty="0">
                <a:solidFill>
                  <a:srgbClr val="000000"/>
                </a:solidFill>
                <a:effectLst/>
                <a:latin typeface="Times New Roman" panose="02020603050405020304" pitchFamily="18" charset="0"/>
                <a:cs typeface="Times New Roman" panose="02020603050405020304" pitchFamily="18" charset="0"/>
              </a:rPr>
              <a:t>of cities governed by this title as more particularly described in chapter </a:t>
            </a:r>
            <a:r>
              <a:rPr lang="en-US" b="1" i="0" u="none" strike="noStrike" dirty="0">
                <a:solidFill>
                  <a:srgbClr val="2B674D"/>
                </a:solidFill>
                <a:effectLst/>
                <a:latin typeface="Times New Roman" panose="02020603050405020304" pitchFamily="18" charset="0"/>
                <a:cs typeface="Times New Roman" panose="02020603050405020304" pitchFamily="18" charset="0"/>
                <a:hlinkClick r:id="rId3"/>
              </a:rPr>
              <a:t>35A.11</a:t>
            </a:r>
            <a:r>
              <a:rPr lang="en-US" b="0" i="0" dirty="0">
                <a:solidFill>
                  <a:srgbClr val="000000"/>
                </a:solidFill>
                <a:effectLst/>
                <a:latin typeface="Times New Roman" panose="02020603050405020304" pitchFamily="18" charset="0"/>
                <a:cs typeface="Times New Roman" panose="02020603050405020304" pitchFamily="18" charset="0"/>
              </a:rPr>
              <a:t> RCW, </a:t>
            </a: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except insofar as such power and authority is vested in the city manager</a:t>
            </a:r>
            <a:r>
              <a:rPr lang="en-US" b="0" i="0" dirty="0">
                <a:solidFill>
                  <a:srgbClr val="000000"/>
                </a:solidFill>
                <a:effectLst/>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3311305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1D0F0-A2B6-420A-BA5E-032649B7EA5B}"/>
              </a:ext>
            </a:extLst>
          </p:cNvPr>
          <p:cNvSpPr>
            <a:spLocks noGrp="1"/>
          </p:cNvSpPr>
          <p:nvPr>
            <p:ph type="title"/>
          </p:nvPr>
        </p:nvSpPr>
        <p:spPr/>
        <p:txBody>
          <a:bodyPr>
            <a:normAutofit fontScale="90000"/>
          </a:bodyPr>
          <a:lstStyle/>
          <a:p>
            <a:r>
              <a:rPr lang="en-US" b="1" dirty="0">
                <a:solidFill>
                  <a:srgbClr val="000000"/>
                </a:solidFill>
                <a:latin typeface="Times New Roman" panose="02020603050405020304" pitchFamily="18" charset="0"/>
                <a:cs typeface="Times New Roman" panose="02020603050405020304" pitchFamily="18" charset="0"/>
              </a:rPr>
              <a:t>City manager—Interference by councilmembers.</a:t>
            </a:r>
            <a:br>
              <a:rPr lang="en-US" b="1" dirty="0">
                <a:solidFill>
                  <a:srgbClr val="000000"/>
                </a:solidFill>
                <a:latin typeface="Times New Roman" panose="02020603050405020304" pitchFamily="18" charset="0"/>
                <a:cs typeface="Times New Roman" panose="02020603050405020304" pitchFamily="18" charset="0"/>
              </a:rPr>
            </a:br>
            <a:r>
              <a:rPr lang="en-US" b="1" dirty="0">
                <a:solidFill>
                  <a:srgbClr val="000000"/>
                </a:solidFill>
                <a:latin typeface="Times New Roman" panose="02020603050405020304" pitchFamily="18" charset="0"/>
                <a:cs typeface="Times New Roman" panose="02020603050405020304" pitchFamily="18" charset="0"/>
              </a:rPr>
              <a:t>RCW </a:t>
            </a:r>
            <a:r>
              <a:rPr lang="en-US" b="1" dirty="0">
                <a:solidFill>
                  <a:srgbClr val="2B674D"/>
                </a:solidFill>
                <a:latin typeface="Times New Roman" panose="02020603050405020304" pitchFamily="18" charset="0"/>
                <a:cs typeface="Times New Roman" panose="02020603050405020304" pitchFamily="18" charset="0"/>
                <a:hlinkClick r:id="rId2"/>
              </a:rPr>
              <a:t>35A.13.120</a:t>
            </a:r>
            <a:br>
              <a:rPr lang="en-US" b="1" dirty="0">
                <a:solidFill>
                  <a:srgbClr val="000000"/>
                </a:solidFill>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3FA2D6A-9107-4667-ACA3-9C5D3AB2F580}"/>
              </a:ext>
            </a:extLst>
          </p:cNvPr>
          <p:cNvSpPr>
            <a:spLocks noGrp="1"/>
          </p:cNvSpPr>
          <p:nvPr>
            <p:ph idx="1"/>
          </p:nvPr>
        </p:nvSpPr>
        <p:spPr>
          <a:xfrm>
            <a:off x="581192" y="1713390"/>
            <a:ext cx="11029615" cy="4261960"/>
          </a:xfrm>
        </p:spPr>
        <p:txBody>
          <a:bodyPr/>
          <a:lstStyle/>
          <a:p>
            <a:pPr indent="0" algn="l">
              <a:buNone/>
            </a:pPr>
            <a:r>
              <a:rPr lang="en-US" b="0" i="0" dirty="0">
                <a:solidFill>
                  <a:srgbClr val="000000"/>
                </a:solidFill>
                <a:effectLst/>
                <a:latin typeface="Times New Roman" panose="02020603050405020304" pitchFamily="18" charset="0"/>
                <a:cs typeface="Times New Roman" panose="02020603050405020304" pitchFamily="18" charset="0"/>
              </a:rPr>
              <a:t>Neither the council, nor any of its committees or members, shall direct the appointment of any person to, or his or her removal from, office by the city manager or any of his or her subordinates. </a:t>
            </a:r>
            <a:r>
              <a:rPr lang="en-US" b="0" i="0" dirty="0">
                <a:solidFill>
                  <a:srgbClr val="000000"/>
                </a:solidFill>
                <a:effectLst/>
                <a:highlight>
                  <a:srgbClr val="FFFF00"/>
                </a:highlight>
                <a:latin typeface="Times New Roman" panose="02020603050405020304" pitchFamily="18" charset="0"/>
                <a:cs typeface="Times New Roman" panose="02020603050405020304" pitchFamily="18" charset="0"/>
              </a:rPr>
              <a:t>Except for the purpose of inquiry, the council and its members shall deal with the administrative service solely through the manager and neither the council nor any committee or member thereof shall give orders to any subordinate of the city manager, either publicly or privately. The provisions of this section do not prohibit the council, while in open session, from fully and freely discussing with the city manager anything pertaining to appointments and removals of city officers and employees and city affairs.</a:t>
            </a:r>
          </a:p>
          <a:p>
            <a:endParaRPr lang="en-US" dirty="0"/>
          </a:p>
        </p:txBody>
      </p:sp>
    </p:spTree>
    <p:extLst>
      <p:ext uri="{BB962C8B-B14F-4D97-AF65-F5344CB8AC3E}">
        <p14:creationId xmlns:p14="http://schemas.microsoft.com/office/powerpoint/2010/main" val="1868076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9705C-10D4-4E06-864D-FDC63B4D7136}"/>
              </a:ext>
            </a:extLst>
          </p:cNvPr>
          <p:cNvSpPr>
            <a:spLocks noGrp="1"/>
          </p:cNvSpPr>
          <p:nvPr>
            <p:ph type="title"/>
          </p:nvPr>
        </p:nvSpPr>
        <p:spPr>
          <a:xfrm>
            <a:off x="581025" y="0"/>
            <a:ext cx="11029616" cy="1321857"/>
          </a:xfrm>
        </p:spPr>
        <p:txBody>
          <a:bodyPr/>
          <a:lstStyle/>
          <a:p>
            <a:r>
              <a:rPr lang="en-US" dirty="0">
                <a:latin typeface="Times New Roman" panose="02020603050405020304" pitchFamily="18" charset="0"/>
                <a:cs typeface="Times New Roman" panose="02020603050405020304" pitchFamily="18" charset="0"/>
              </a:rPr>
              <a:t>Existing advisory bodies</a:t>
            </a:r>
          </a:p>
        </p:txBody>
      </p:sp>
      <p:graphicFrame>
        <p:nvGraphicFramePr>
          <p:cNvPr id="4" name="Table 4">
            <a:extLst>
              <a:ext uri="{FF2B5EF4-FFF2-40B4-BE49-F238E27FC236}">
                <a16:creationId xmlns:a16="http://schemas.microsoft.com/office/drawing/2014/main" id="{59856A3C-6F3B-4B1E-9E55-6D88EB50B430}"/>
              </a:ext>
            </a:extLst>
          </p:cNvPr>
          <p:cNvGraphicFramePr>
            <a:graphicFrameLocks noGrp="1"/>
          </p:cNvGraphicFramePr>
          <p:nvPr>
            <p:ph idx="1"/>
            <p:extLst>
              <p:ext uri="{D42A27DB-BD31-4B8C-83A1-F6EECF244321}">
                <p14:modId xmlns:p14="http://schemas.microsoft.com/office/powerpoint/2010/main" val="681190011"/>
              </p:ext>
            </p:extLst>
          </p:nvPr>
        </p:nvGraphicFramePr>
        <p:xfrm>
          <a:off x="568171" y="1321857"/>
          <a:ext cx="10183248" cy="5368189"/>
        </p:xfrm>
        <a:graphic>
          <a:graphicData uri="http://schemas.openxmlformats.org/drawingml/2006/table">
            <a:tbl>
              <a:tblPr firstRow="1" bandRow="1">
                <a:tableStyleId>{5C22544A-7EE6-4342-B048-85BDC9FD1C3A}</a:tableStyleId>
              </a:tblPr>
              <a:tblGrid>
                <a:gridCol w="3746377">
                  <a:extLst>
                    <a:ext uri="{9D8B030D-6E8A-4147-A177-3AD203B41FA5}">
                      <a16:colId xmlns:a16="http://schemas.microsoft.com/office/drawing/2014/main" val="1055816833"/>
                    </a:ext>
                  </a:extLst>
                </a:gridCol>
                <a:gridCol w="4694698">
                  <a:extLst>
                    <a:ext uri="{9D8B030D-6E8A-4147-A177-3AD203B41FA5}">
                      <a16:colId xmlns:a16="http://schemas.microsoft.com/office/drawing/2014/main" val="2468006544"/>
                    </a:ext>
                  </a:extLst>
                </a:gridCol>
                <a:gridCol w="1742173">
                  <a:extLst>
                    <a:ext uri="{9D8B030D-6E8A-4147-A177-3AD203B41FA5}">
                      <a16:colId xmlns:a16="http://schemas.microsoft.com/office/drawing/2014/main" val="354478270"/>
                    </a:ext>
                  </a:extLst>
                </a:gridCol>
              </a:tblGrid>
              <a:tr h="673505">
                <a:tc>
                  <a:txBody>
                    <a:bodyPr/>
                    <a:lstStyle/>
                    <a:p>
                      <a:pPr algn="ctr"/>
                      <a:r>
                        <a:rPr lang="en-US" dirty="0"/>
                        <a:t>Board/Commission/</a:t>
                      </a:r>
                      <a:br>
                        <a:rPr lang="en-US" dirty="0"/>
                      </a:br>
                      <a:r>
                        <a:rPr lang="en-US" dirty="0"/>
                        <a:t>Committee/Hearing Body</a:t>
                      </a:r>
                    </a:p>
                  </a:txBody>
                  <a:tcPr/>
                </a:tc>
                <a:tc>
                  <a:txBody>
                    <a:bodyPr/>
                    <a:lstStyle/>
                    <a:p>
                      <a:pPr algn="ctr"/>
                      <a:r>
                        <a:rPr lang="en-US" dirty="0"/>
                        <a:t>Topic Areas</a:t>
                      </a:r>
                    </a:p>
                  </a:txBody>
                  <a:tcPr/>
                </a:tc>
                <a:tc>
                  <a:txBody>
                    <a:bodyPr/>
                    <a:lstStyle/>
                    <a:p>
                      <a:pPr algn="ctr"/>
                      <a:r>
                        <a:rPr lang="en-US" dirty="0"/>
                        <a:t>Managing</a:t>
                      </a:r>
                    </a:p>
                    <a:p>
                      <a:pPr algn="ctr"/>
                      <a:r>
                        <a:rPr lang="en-US" dirty="0"/>
                        <a:t>Department</a:t>
                      </a:r>
                    </a:p>
                  </a:txBody>
                  <a:tcPr/>
                </a:tc>
                <a:extLst>
                  <a:ext uri="{0D108BD9-81ED-4DB2-BD59-A6C34878D82A}">
                    <a16:rowId xmlns:a16="http://schemas.microsoft.com/office/drawing/2014/main" val="3795373453"/>
                  </a:ext>
                </a:extLst>
              </a:tr>
              <a:tr h="42710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Council Finance Committee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Any City finance issue</a:t>
                      </a:r>
                    </a:p>
                  </a:txBody>
                  <a:tcPr/>
                </a:tc>
                <a:tc>
                  <a:txBody>
                    <a:bodyPr/>
                    <a:lstStyle/>
                    <a:p>
                      <a:pPr algn="ctr"/>
                      <a:r>
                        <a:rPr lang="en-US" dirty="0"/>
                        <a:t>Fin</a:t>
                      </a:r>
                    </a:p>
                  </a:txBody>
                  <a:tcPr/>
                </a:tc>
                <a:extLst>
                  <a:ext uri="{0D108BD9-81ED-4DB2-BD59-A6C34878D82A}">
                    <a16:rowId xmlns:a16="http://schemas.microsoft.com/office/drawing/2014/main" val="4116031298"/>
                  </a:ext>
                </a:extLst>
              </a:tr>
              <a:tr h="427102">
                <a:tc>
                  <a:txBody>
                    <a:bodyPr/>
                    <a:lstStyle/>
                    <a:p>
                      <a:r>
                        <a:rPr lang="en-US" dirty="0"/>
                        <a:t>Ad-hoc Arts Commission</a:t>
                      </a:r>
                    </a:p>
                  </a:txBody>
                  <a:tcPr/>
                </a:tc>
                <a:tc>
                  <a:txBody>
                    <a:bodyPr/>
                    <a:lstStyle/>
                    <a:p>
                      <a:r>
                        <a:rPr lang="en-US" dirty="0"/>
                        <a:t>Mural installation</a:t>
                      </a:r>
                    </a:p>
                  </a:txBody>
                  <a:tcPr/>
                </a:tc>
                <a:tc>
                  <a:txBody>
                    <a:bodyPr/>
                    <a:lstStyle/>
                    <a:p>
                      <a:pPr algn="ctr"/>
                      <a:r>
                        <a:rPr lang="en-US" dirty="0"/>
                        <a:t>CDS</a:t>
                      </a:r>
                    </a:p>
                  </a:txBody>
                  <a:tcPr/>
                </a:tc>
                <a:extLst>
                  <a:ext uri="{0D108BD9-81ED-4DB2-BD59-A6C34878D82A}">
                    <a16:rowId xmlns:a16="http://schemas.microsoft.com/office/drawing/2014/main" val="1068105537"/>
                  </a:ext>
                </a:extLst>
              </a:tr>
              <a:tr h="427102">
                <a:tc>
                  <a:txBody>
                    <a:bodyPr/>
                    <a:lstStyle/>
                    <a:p>
                      <a:r>
                        <a:rPr lang="en-US" dirty="0"/>
                        <a:t>Blaine Tourism Advisory Committee (BTAC)</a:t>
                      </a:r>
                    </a:p>
                  </a:txBody>
                  <a:tcPr/>
                </a:tc>
                <a:tc>
                  <a:txBody>
                    <a:bodyPr/>
                    <a:lstStyle/>
                    <a:p>
                      <a:r>
                        <a:rPr lang="en-US" dirty="0"/>
                        <a:t>Use of lodging tax funds</a:t>
                      </a:r>
                    </a:p>
                  </a:txBody>
                  <a:tcPr/>
                </a:tc>
                <a:tc>
                  <a:txBody>
                    <a:bodyPr/>
                    <a:lstStyle/>
                    <a:p>
                      <a:pPr algn="ctr"/>
                      <a:r>
                        <a:rPr lang="en-US" dirty="0"/>
                        <a:t>CDS</a:t>
                      </a:r>
                    </a:p>
                  </a:txBody>
                  <a:tcPr/>
                </a:tc>
                <a:extLst>
                  <a:ext uri="{0D108BD9-81ED-4DB2-BD59-A6C34878D82A}">
                    <a16:rowId xmlns:a16="http://schemas.microsoft.com/office/drawing/2014/main" val="2921329856"/>
                  </a:ext>
                </a:extLst>
              </a:tr>
              <a:tr h="427102">
                <a:tc>
                  <a:txBody>
                    <a:bodyPr/>
                    <a:lstStyle/>
                    <a:p>
                      <a:r>
                        <a:rPr lang="en-US" dirty="0"/>
                        <a:t>Hearing Examiner </a:t>
                      </a:r>
                    </a:p>
                  </a:txBody>
                  <a:tcPr/>
                </a:tc>
                <a:tc>
                  <a:txBody>
                    <a:bodyPr/>
                    <a:lstStyle/>
                    <a:p>
                      <a:r>
                        <a:rPr lang="en-US" dirty="0"/>
                        <a:t>Quasi-judicial land use decisions</a:t>
                      </a:r>
                      <a:br>
                        <a:rPr lang="en-US" dirty="0"/>
                      </a:br>
                      <a:r>
                        <a:rPr lang="en-US" dirty="0"/>
                        <a:t>Enforcement</a:t>
                      </a:r>
                    </a:p>
                  </a:txBody>
                  <a:tcPr/>
                </a:tc>
                <a:tc>
                  <a:txBody>
                    <a:bodyPr/>
                    <a:lstStyle/>
                    <a:p>
                      <a:pPr algn="ctr"/>
                      <a:r>
                        <a:rPr lang="en-US" dirty="0"/>
                        <a:t>CDS</a:t>
                      </a:r>
                    </a:p>
                  </a:txBody>
                  <a:tcPr/>
                </a:tc>
                <a:extLst>
                  <a:ext uri="{0D108BD9-81ED-4DB2-BD59-A6C34878D82A}">
                    <a16:rowId xmlns:a16="http://schemas.microsoft.com/office/drawing/2014/main" val="3792358654"/>
                  </a:ext>
                </a:extLst>
              </a:tr>
              <a:tr h="427102">
                <a:tc>
                  <a:txBody>
                    <a:bodyPr/>
                    <a:lstStyle/>
                    <a:p>
                      <a:r>
                        <a:rPr lang="en-US" dirty="0"/>
                        <a:t>Park and Cemetery Board</a:t>
                      </a:r>
                    </a:p>
                  </a:txBody>
                  <a:tcPr/>
                </a:tc>
                <a:tc>
                  <a:txBody>
                    <a:bodyPr/>
                    <a:lstStyle/>
                    <a:p>
                      <a:r>
                        <a:rPr lang="en-US" dirty="0"/>
                        <a:t>Park Planning</a:t>
                      </a:r>
                    </a:p>
                    <a:p>
                      <a:pPr marL="285750" indent="-285750">
                        <a:buFont typeface="Arial" panose="020B0604020202020204" pitchFamily="34" charset="0"/>
                        <a:buChar char="•"/>
                      </a:pPr>
                      <a:r>
                        <a:rPr lang="en-US" dirty="0"/>
                        <a:t>Maintenance, budget, capital planning </a:t>
                      </a:r>
                    </a:p>
                  </a:txBody>
                  <a:tcPr/>
                </a:tc>
                <a:tc>
                  <a:txBody>
                    <a:bodyPr/>
                    <a:lstStyle/>
                    <a:p>
                      <a:pPr algn="ctr"/>
                      <a:r>
                        <a:rPr lang="en-US" dirty="0"/>
                        <a:t>CDS</a:t>
                      </a:r>
                    </a:p>
                  </a:txBody>
                  <a:tcPr/>
                </a:tc>
                <a:extLst>
                  <a:ext uri="{0D108BD9-81ED-4DB2-BD59-A6C34878D82A}">
                    <a16:rowId xmlns:a16="http://schemas.microsoft.com/office/drawing/2014/main" val="963764186"/>
                  </a:ext>
                </a:extLst>
              </a:tr>
              <a:tr h="340353">
                <a:tc>
                  <a:txBody>
                    <a:bodyPr/>
                    <a:lstStyle/>
                    <a:p>
                      <a:r>
                        <a:rPr lang="en-US" dirty="0"/>
                        <a:t>Planning Commission</a:t>
                      </a:r>
                    </a:p>
                  </a:txBody>
                  <a:tcPr/>
                </a:tc>
                <a:tc>
                  <a:txBody>
                    <a:bodyPr/>
                    <a:lstStyle/>
                    <a:p>
                      <a:r>
                        <a:rPr lang="en-US" dirty="0"/>
                        <a:t>Land Use Legislation</a:t>
                      </a:r>
                    </a:p>
                    <a:p>
                      <a:pPr marL="285750" indent="-285750">
                        <a:buFont typeface="Arial" panose="020B0604020202020204" pitchFamily="34" charset="0"/>
                        <a:buChar char="•"/>
                      </a:pPr>
                      <a:r>
                        <a:rPr lang="en-US" dirty="0"/>
                        <a:t>Code and Comprehensive Plan: zoning, density, design standards, bulk and dimensional standards</a:t>
                      </a:r>
                    </a:p>
                  </a:txBody>
                  <a:tcPr/>
                </a:tc>
                <a:tc>
                  <a:txBody>
                    <a:bodyPr/>
                    <a:lstStyle/>
                    <a:p>
                      <a:pPr algn="ctr"/>
                      <a:r>
                        <a:rPr lang="en-US" dirty="0"/>
                        <a:t>CDS</a:t>
                      </a:r>
                    </a:p>
                  </a:txBody>
                  <a:tcPr/>
                </a:tc>
                <a:extLst>
                  <a:ext uri="{0D108BD9-81ED-4DB2-BD59-A6C34878D82A}">
                    <a16:rowId xmlns:a16="http://schemas.microsoft.com/office/drawing/2014/main" val="2990027782"/>
                  </a:ext>
                </a:extLst>
              </a:tr>
              <a:tr h="340353">
                <a:tc>
                  <a:txBody>
                    <a:bodyPr/>
                    <a:lstStyle/>
                    <a:p>
                      <a:r>
                        <a:rPr lang="en-US" dirty="0"/>
                        <a:t>Public Works Advisory Committee</a:t>
                      </a:r>
                    </a:p>
                  </a:txBody>
                  <a:tcPr/>
                </a:tc>
                <a:tc>
                  <a:txBody>
                    <a:bodyPr/>
                    <a:lstStyle/>
                    <a:p>
                      <a:pPr marL="0" indent="0">
                        <a:buFont typeface="Arial" panose="020B0604020202020204" pitchFamily="34" charset="0"/>
                        <a:buNone/>
                      </a:pPr>
                      <a:r>
                        <a:rPr lang="en-US" dirty="0"/>
                        <a:t>PW design standards, project development</a:t>
                      </a:r>
                    </a:p>
                  </a:txBody>
                  <a:tcPr/>
                </a:tc>
                <a:tc>
                  <a:txBody>
                    <a:bodyPr/>
                    <a:lstStyle/>
                    <a:p>
                      <a:pPr algn="ctr"/>
                      <a:r>
                        <a:rPr lang="en-US" dirty="0"/>
                        <a:t>PW</a:t>
                      </a:r>
                    </a:p>
                  </a:txBody>
                  <a:tcPr/>
                </a:tc>
                <a:extLst>
                  <a:ext uri="{0D108BD9-81ED-4DB2-BD59-A6C34878D82A}">
                    <a16:rowId xmlns:a16="http://schemas.microsoft.com/office/drawing/2014/main" val="1375644542"/>
                  </a:ext>
                </a:extLst>
              </a:tr>
              <a:tr h="340353">
                <a:tc>
                  <a:txBody>
                    <a:bodyPr/>
                    <a:lstStyle/>
                    <a:p>
                      <a:r>
                        <a:rPr lang="en-US" dirty="0"/>
                        <a:t>Civil Service Commission</a:t>
                      </a:r>
                    </a:p>
                  </a:txBody>
                  <a:tcPr/>
                </a:tc>
                <a:tc>
                  <a:txBody>
                    <a:bodyPr/>
                    <a:lstStyle/>
                    <a:p>
                      <a:pPr marL="0" indent="0">
                        <a:buFont typeface="Arial" panose="020B0604020202020204" pitchFamily="34" charset="0"/>
                        <a:buNone/>
                      </a:pPr>
                      <a:r>
                        <a:rPr lang="en-US" dirty="0"/>
                        <a:t>Police hiring and discipline</a:t>
                      </a:r>
                    </a:p>
                  </a:txBody>
                  <a:tcPr/>
                </a:tc>
                <a:tc>
                  <a:txBody>
                    <a:bodyPr/>
                    <a:lstStyle/>
                    <a:p>
                      <a:pPr algn="ctr"/>
                      <a:r>
                        <a:rPr lang="en-US" dirty="0"/>
                        <a:t>Clerk/PD</a:t>
                      </a:r>
                    </a:p>
                  </a:txBody>
                  <a:tcPr/>
                </a:tc>
                <a:extLst>
                  <a:ext uri="{0D108BD9-81ED-4DB2-BD59-A6C34878D82A}">
                    <a16:rowId xmlns:a16="http://schemas.microsoft.com/office/drawing/2014/main" val="855730613"/>
                  </a:ext>
                </a:extLst>
              </a:tr>
            </a:tbl>
          </a:graphicData>
        </a:graphic>
      </p:graphicFrame>
    </p:spTree>
    <p:extLst>
      <p:ext uri="{BB962C8B-B14F-4D97-AF65-F5344CB8AC3E}">
        <p14:creationId xmlns:p14="http://schemas.microsoft.com/office/powerpoint/2010/main" val="2244471959"/>
      </p:ext>
    </p:extLst>
  </p:cSld>
  <p:clrMapOvr>
    <a:masterClrMapping/>
  </p:clrMapOvr>
</p:sld>
</file>

<file path=ppt/theme/theme1.xml><?xml version="1.0" encoding="utf-8"?>
<a:theme xmlns:a="http://schemas.openxmlformats.org/drawingml/2006/main" name="Dividend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Dividend">
      <a:majorFont>
        <a:latin typeface="Tw Cen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docProps/app.xml><?xml version="1.0" encoding="utf-8"?>
<Properties xmlns="http://schemas.openxmlformats.org/officeDocument/2006/extended-properties" xmlns:vt="http://schemas.openxmlformats.org/officeDocument/2006/docPropsVTypes">
  <TotalTime>203</TotalTime>
  <Words>1414</Words>
  <Application>Microsoft Office PowerPoint</Application>
  <PresentationFormat>Widescreen</PresentationFormat>
  <Paragraphs>87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Times New Roman</vt:lpstr>
      <vt:lpstr>Tw Cen MT</vt:lpstr>
      <vt:lpstr>Wingdings 2</vt:lpstr>
      <vt:lpstr>DividendVTI</vt:lpstr>
      <vt:lpstr>Creating a Committee of the  City Council</vt:lpstr>
      <vt:lpstr>Agenda</vt:lpstr>
      <vt:lpstr>City Council Priorities</vt:lpstr>
      <vt:lpstr>Rule 22 — Committees of the City Council  </vt:lpstr>
      <vt:lpstr>Rule 6 — Applicability of Rules of Procedure to all City Boards, Commissions, and Committees   </vt:lpstr>
      <vt:lpstr>Powers vested in legislative bodies of noncharter and charter code cities RCW 35A.11.020 </vt:lpstr>
      <vt:lpstr>Powers of council RCW 35A.13.230 </vt:lpstr>
      <vt:lpstr>City manager—Interference by councilmembers. RCW 35A.13.120 </vt:lpstr>
      <vt:lpstr>Existing advisory bodies</vt:lpstr>
      <vt:lpstr>Recommendation</vt:lpstr>
      <vt:lpstr>Tools available</vt:lpstr>
      <vt:lpstr>Topics to Consider </vt:lpstr>
      <vt:lpstr>Possible Direction for City manager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Jones</dc:creator>
  <cp:lastModifiedBy>Michael Jones</cp:lastModifiedBy>
  <cp:revision>29</cp:revision>
  <dcterms:created xsi:type="dcterms:W3CDTF">2022-04-19T18:10:55Z</dcterms:created>
  <dcterms:modified xsi:type="dcterms:W3CDTF">2022-04-22T19:21:32Z</dcterms:modified>
</cp:coreProperties>
</file>