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67" r:id="rId3"/>
    <p:sldId id="268" r:id="rId4"/>
    <p:sldId id="269" r:id="rId5"/>
  </p:sldIdLst>
  <p:sldSz cx="12192000" cy="6858000"/>
  <p:notesSz cx="7011988" cy="92979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88906" autoAdjust="0"/>
  </p:normalViewPr>
  <p:slideViewPr>
    <p:cSldViewPr snapToGrid="0">
      <p:cViewPr varScale="1">
        <p:scale>
          <a:sx n="107" d="100"/>
          <a:sy n="107" d="100"/>
        </p:scale>
        <p:origin x="138" y="168"/>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132" y="-78"/>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528" cy="464899"/>
          </a:xfrm>
          <a:prstGeom prst="rect">
            <a:avLst/>
          </a:prstGeom>
        </p:spPr>
        <p:txBody>
          <a:bodyPr vert="horz" lIns="93185" tIns="46593" rIns="93185" bIns="46593" rtlCol="0"/>
          <a:lstStyle>
            <a:lvl1pPr algn="l">
              <a:defRPr sz="1200"/>
            </a:lvl1pPr>
          </a:lstStyle>
          <a:p>
            <a:endParaRPr lang="en-US"/>
          </a:p>
        </p:txBody>
      </p:sp>
      <p:sp>
        <p:nvSpPr>
          <p:cNvPr id="3" name="Date Placeholder 2"/>
          <p:cNvSpPr>
            <a:spLocks noGrp="1"/>
          </p:cNvSpPr>
          <p:nvPr>
            <p:ph type="dt" idx="1"/>
          </p:nvPr>
        </p:nvSpPr>
        <p:spPr>
          <a:xfrm>
            <a:off x="3971837" y="1"/>
            <a:ext cx="3038528" cy="464899"/>
          </a:xfrm>
          <a:prstGeom prst="rect">
            <a:avLst/>
          </a:prstGeom>
        </p:spPr>
        <p:txBody>
          <a:bodyPr vert="horz" lIns="93185" tIns="46593" rIns="93185" bIns="46593" rtlCol="0"/>
          <a:lstStyle>
            <a:lvl1pPr algn="r">
              <a:defRPr sz="1200"/>
            </a:lvl1pPr>
          </a:lstStyle>
          <a:p>
            <a:fld id="{2D2C65FB-A7C8-4D73-A7C3-A95B732C09D9}" type="datetimeFigureOut">
              <a:rPr lang="en-US" smtClean="0"/>
              <a:t>1/7/2022</a:t>
            </a:fld>
            <a:endParaRPr lang="en-US"/>
          </a:p>
        </p:txBody>
      </p:sp>
      <p:sp>
        <p:nvSpPr>
          <p:cNvPr id="4" name="Slide Image Placeholder 3"/>
          <p:cNvSpPr>
            <a:spLocks noGrp="1" noRot="1" noChangeAspect="1"/>
          </p:cNvSpPr>
          <p:nvPr>
            <p:ph type="sldImg" idx="2"/>
          </p:nvPr>
        </p:nvSpPr>
        <p:spPr>
          <a:xfrm>
            <a:off x="406400" y="696913"/>
            <a:ext cx="6199188" cy="3487737"/>
          </a:xfrm>
          <a:prstGeom prst="rect">
            <a:avLst/>
          </a:prstGeom>
          <a:noFill/>
          <a:ln w="12700">
            <a:solidFill>
              <a:prstClr val="black"/>
            </a:solidFill>
          </a:ln>
        </p:spPr>
        <p:txBody>
          <a:bodyPr vert="horz" lIns="93185" tIns="46593" rIns="93185" bIns="46593" rtlCol="0" anchor="ctr"/>
          <a:lstStyle/>
          <a:p>
            <a:endParaRPr lang="en-US"/>
          </a:p>
        </p:txBody>
      </p:sp>
      <p:sp>
        <p:nvSpPr>
          <p:cNvPr id="5" name="Notes Placeholder 4"/>
          <p:cNvSpPr>
            <a:spLocks noGrp="1"/>
          </p:cNvSpPr>
          <p:nvPr>
            <p:ph type="body" sz="quarter" idx="3"/>
          </p:nvPr>
        </p:nvSpPr>
        <p:spPr>
          <a:xfrm>
            <a:off x="701199" y="4416545"/>
            <a:ext cx="5609590" cy="4184095"/>
          </a:xfrm>
          <a:prstGeom prst="rect">
            <a:avLst/>
          </a:prstGeom>
        </p:spPr>
        <p:txBody>
          <a:bodyPr vert="horz" lIns="93185" tIns="46593" rIns="93185" bIns="4659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1476"/>
            <a:ext cx="3038528" cy="464899"/>
          </a:xfrm>
          <a:prstGeom prst="rect">
            <a:avLst/>
          </a:prstGeom>
        </p:spPr>
        <p:txBody>
          <a:bodyPr vert="horz" lIns="93185" tIns="46593" rIns="93185" bIns="46593" rtlCol="0" anchor="b"/>
          <a:lstStyle>
            <a:lvl1pPr algn="l">
              <a:defRPr sz="1200"/>
            </a:lvl1pPr>
          </a:lstStyle>
          <a:p>
            <a:endParaRPr lang="en-US"/>
          </a:p>
        </p:txBody>
      </p:sp>
      <p:sp>
        <p:nvSpPr>
          <p:cNvPr id="7" name="Slide Number Placeholder 6"/>
          <p:cNvSpPr>
            <a:spLocks noGrp="1"/>
          </p:cNvSpPr>
          <p:nvPr>
            <p:ph type="sldNum" sz="quarter" idx="5"/>
          </p:nvPr>
        </p:nvSpPr>
        <p:spPr>
          <a:xfrm>
            <a:off x="3971837" y="8831476"/>
            <a:ext cx="3038528" cy="464899"/>
          </a:xfrm>
          <a:prstGeom prst="rect">
            <a:avLst/>
          </a:prstGeom>
        </p:spPr>
        <p:txBody>
          <a:bodyPr vert="horz" lIns="93185" tIns="46593" rIns="93185" bIns="46593" rtlCol="0" anchor="b"/>
          <a:lstStyle>
            <a:lvl1pPr algn="r">
              <a:defRPr sz="1200"/>
            </a:lvl1pPr>
          </a:lstStyle>
          <a:p>
            <a:fld id="{F83002EA-D7FB-43B6-AFE2-2FB386619177}" type="slidenum">
              <a:rPr lang="en-US" smtClean="0"/>
              <a:t>‹#›</a:t>
            </a:fld>
            <a:endParaRPr lang="en-US"/>
          </a:p>
        </p:txBody>
      </p:sp>
    </p:spTree>
    <p:extLst>
      <p:ext uri="{BB962C8B-B14F-4D97-AF65-F5344CB8AC3E}">
        <p14:creationId xmlns:p14="http://schemas.microsoft.com/office/powerpoint/2010/main" val="886975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F83002EA-D7FB-43B6-AFE2-2FB386619177}" type="slidenum">
              <a:rPr lang="en-US" smtClean="0"/>
              <a:t>1</a:t>
            </a:fld>
            <a:endParaRPr lang="en-US" dirty="0"/>
          </a:p>
        </p:txBody>
      </p:sp>
    </p:spTree>
    <p:extLst>
      <p:ext uri="{BB962C8B-B14F-4D97-AF65-F5344CB8AC3E}">
        <p14:creationId xmlns:p14="http://schemas.microsoft.com/office/powerpoint/2010/main" val="4021979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As the City plans for 2021, major challenges are currently impacting the City’s budget and will continue for the foreseeable future. </a:t>
            </a:r>
          </a:p>
          <a:p>
            <a:r>
              <a:rPr lang="en-US" sz="1600" dirty="0"/>
              <a:t> </a:t>
            </a:r>
          </a:p>
          <a:p>
            <a:pPr marL="745476" lvl="1" indent="-286722">
              <a:buFont typeface="Arial" panose="020B0604020202020204" pitchFamily="34" charset="0"/>
              <a:buChar char="•"/>
            </a:pPr>
            <a:r>
              <a:rPr lang="en-US" sz="1600" dirty="0"/>
              <a:t>The border closure is having a significant impact on the City’s general fund revenue.  The estimated decrease for 2021 is 12% from the 2020 adopted budget.  General Fund departments have made major cuts in their 2021 spending plans.  Overall major cuts have been made to travel and training, supplies, and professional services. Depending on when the border reopens, the local economic recovery could take a year or two.</a:t>
            </a:r>
          </a:p>
          <a:p>
            <a:pPr marL="458754" lvl="1"/>
            <a:endParaRPr lang="en-US" sz="1600" dirty="0"/>
          </a:p>
          <a:p>
            <a:pPr marL="745476" lvl="1" indent="-286722">
              <a:buFont typeface="Arial" panose="020B0604020202020204" pitchFamily="34" charset="0"/>
              <a:buChar char="•"/>
            </a:pPr>
            <a:r>
              <a:rPr lang="en-US" sz="1600" dirty="0"/>
              <a:t>Another impacted revenue is the penny per gallon gas tax.  An 80% decrease in this revenue source will have a major effect on street maintenance service levels. </a:t>
            </a:r>
          </a:p>
          <a:p>
            <a:pPr marL="458754" lvl="1"/>
            <a:r>
              <a:rPr lang="en-US" sz="1600" dirty="0"/>
              <a:t> </a:t>
            </a:r>
          </a:p>
          <a:p>
            <a:pPr marL="745476" lvl="1" indent="-286722">
              <a:buFont typeface="Arial" panose="020B0604020202020204" pitchFamily="34" charset="0"/>
              <a:buChar char="•"/>
            </a:pPr>
            <a:r>
              <a:rPr lang="en-US" sz="1600" dirty="0"/>
              <a:t>The demand for transportation and utility infrastructure requirements continues to grow as the City grows in population.  </a:t>
            </a:r>
          </a:p>
          <a:p>
            <a:pPr marL="458754" lvl="1"/>
            <a:endParaRPr lang="en-US" sz="1600" dirty="0"/>
          </a:p>
          <a:p>
            <a:pPr marL="745476" lvl="1" indent="-286722">
              <a:buFont typeface="Arial" panose="020B0604020202020204" pitchFamily="34" charset="0"/>
              <a:buChar char="•"/>
            </a:pPr>
            <a:r>
              <a:rPr lang="en-US" sz="1600" dirty="0"/>
              <a:t>The City’s utilities have adequate capital reserve balances to fund planned capital improvement projects for the next couple of years.  However, long-term maintenance and capital needs will necessitate on-going investment in utility infrastructure improvement.</a:t>
            </a:r>
          </a:p>
          <a:p>
            <a:pPr marL="458754" lvl="1"/>
            <a:endParaRPr lang="en-US" sz="1600" dirty="0"/>
          </a:p>
          <a:p>
            <a:pPr marL="745476" lvl="1" indent="-286722">
              <a:buFont typeface="Arial" panose="020B0604020202020204" pitchFamily="34" charset="0"/>
              <a:buChar char="•"/>
            </a:pPr>
            <a:r>
              <a:rPr lang="en-US" sz="1600" dirty="0"/>
              <a:t>Those are some of the major budget challenges the City will have to plan for in next year’s budget.</a:t>
            </a:r>
          </a:p>
          <a:p>
            <a:pPr marL="458754" lvl="1"/>
            <a:endParaRPr lang="en-US" sz="1600" dirty="0"/>
          </a:p>
          <a:p>
            <a:pPr marL="458754" lvl="1"/>
            <a:endParaRPr lang="en-US" sz="1600" dirty="0"/>
          </a:p>
          <a:p>
            <a:r>
              <a:rPr lang="en-US" sz="1600" dirty="0"/>
              <a:t> </a:t>
            </a:r>
          </a:p>
          <a:p>
            <a:r>
              <a:rPr lang="en-US" sz="1600" dirty="0"/>
              <a:t> </a:t>
            </a:r>
          </a:p>
          <a:p>
            <a:endParaRPr lang="en-US" dirty="0"/>
          </a:p>
        </p:txBody>
      </p:sp>
      <p:sp>
        <p:nvSpPr>
          <p:cNvPr id="4" name="Slide Number Placeholder 3"/>
          <p:cNvSpPr>
            <a:spLocks noGrp="1"/>
          </p:cNvSpPr>
          <p:nvPr>
            <p:ph type="sldNum" sz="quarter" idx="10"/>
          </p:nvPr>
        </p:nvSpPr>
        <p:spPr/>
        <p:txBody>
          <a:bodyPr/>
          <a:lstStyle/>
          <a:p>
            <a:fld id="{F83002EA-D7FB-43B6-AFE2-2FB386619177}" type="slidenum">
              <a:rPr lang="en-US" smtClean="0"/>
              <a:t>2</a:t>
            </a:fld>
            <a:endParaRPr lang="en-US"/>
          </a:p>
        </p:txBody>
      </p:sp>
    </p:spTree>
    <p:extLst>
      <p:ext uri="{BB962C8B-B14F-4D97-AF65-F5344CB8AC3E}">
        <p14:creationId xmlns:p14="http://schemas.microsoft.com/office/powerpoint/2010/main" val="2242600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As the City plans for 2021, major challenges are currently impacting the City’s budget and will continue for the foreseeable future. </a:t>
            </a:r>
          </a:p>
          <a:p>
            <a:r>
              <a:rPr lang="en-US" sz="1600" dirty="0"/>
              <a:t> </a:t>
            </a:r>
          </a:p>
          <a:p>
            <a:pPr marL="745476" lvl="1" indent="-286722">
              <a:buFont typeface="Arial" panose="020B0604020202020204" pitchFamily="34" charset="0"/>
              <a:buChar char="•"/>
            </a:pPr>
            <a:r>
              <a:rPr lang="en-US" sz="1600" dirty="0"/>
              <a:t>The border closure is having a significant impact on the City’s general fund revenue.  The estimated decrease for 2021 is 12% from the 2020 adopted budget.  General Fund departments have made major cuts in their 2021 spending plans.  Overall major cuts have been made to travel and training, supplies, and professional services. Depending on when the border reopens, the local economic recovery could take a year or two.</a:t>
            </a:r>
          </a:p>
          <a:p>
            <a:pPr marL="458754" lvl="1"/>
            <a:endParaRPr lang="en-US" sz="1600" dirty="0"/>
          </a:p>
          <a:p>
            <a:pPr marL="745476" lvl="1" indent="-286722">
              <a:buFont typeface="Arial" panose="020B0604020202020204" pitchFamily="34" charset="0"/>
              <a:buChar char="•"/>
            </a:pPr>
            <a:r>
              <a:rPr lang="en-US" sz="1600" dirty="0"/>
              <a:t>Another impacted revenue is the penny per gallon gas tax.  An 80% decrease in this revenue source will have a major effect on street maintenance service levels. </a:t>
            </a:r>
          </a:p>
          <a:p>
            <a:pPr marL="458754" lvl="1"/>
            <a:r>
              <a:rPr lang="en-US" sz="1600" dirty="0"/>
              <a:t> </a:t>
            </a:r>
          </a:p>
          <a:p>
            <a:pPr marL="745476" lvl="1" indent="-286722">
              <a:buFont typeface="Arial" panose="020B0604020202020204" pitchFamily="34" charset="0"/>
              <a:buChar char="•"/>
            </a:pPr>
            <a:r>
              <a:rPr lang="en-US" sz="1600" dirty="0"/>
              <a:t>The demand for transportation and utility infrastructure requirements continues to grow as the City grows in population.  </a:t>
            </a:r>
          </a:p>
          <a:p>
            <a:pPr marL="458754" lvl="1"/>
            <a:endParaRPr lang="en-US" sz="1600" dirty="0"/>
          </a:p>
          <a:p>
            <a:pPr marL="745476" lvl="1" indent="-286722">
              <a:buFont typeface="Arial" panose="020B0604020202020204" pitchFamily="34" charset="0"/>
              <a:buChar char="•"/>
            </a:pPr>
            <a:r>
              <a:rPr lang="en-US" sz="1600" dirty="0"/>
              <a:t>The City’s utilities have adequate capital reserve balances to fund planned capital improvement projects for the next couple of years.  However, long-term maintenance and capital needs will necessitate on-going investment in utility infrastructure improvement.</a:t>
            </a:r>
          </a:p>
          <a:p>
            <a:pPr marL="458754" lvl="1"/>
            <a:endParaRPr lang="en-US" sz="1600" dirty="0"/>
          </a:p>
          <a:p>
            <a:pPr marL="745476" lvl="1" indent="-286722">
              <a:buFont typeface="Arial" panose="020B0604020202020204" pitchFamily="34" charset="0"/>
              <a:buChar char="•"/>
            </a:pPr>
            <a:r>
              <a:rPr lang="en-US" sz="1600" dirty="0"/>
              <a:t>Those are some of the major budget challenges the City will have to plan for in next year’s budget.</a:t>
            </a:r>
          </a:p>
          <a:p>
            <a:pPr marL="458754" lvl="1"/>
            <a:endParaRPr lang="en-US" sz="1600" dirty="0"/>
          </a:p>
          <a:p>
            <a:pPr marL="458754" lvl="1"/>
            <a:endParaRPr lang="en-US" sz="1600" dirty="0"/>
          </a:p>
          <a:p>
            <a:r>
              <a:rPr lang="en-US" sz="1600" dirty="0"/>
              <a:t> </a:t>
            </a:r>
          </a:p>
          <a:p>
            <a:r>
              <a:rPr lang="en-US" sz="1600" dirty="0"/>
              <a:t> </a:t>
            </a:r>
          </a:p>
          <a:p>
            <a:endParaRPr lang="en-US" dirty="0"/>
          </a:p>
        </p:txBody>
      </p:sp>
      <p:sp>
        <p:nvSpPr>
          <p:cNvPr id="4" name="Slide Number Placeholder 3"/>
          <p:cNvSpPr>
            <a:spLocks noGrp="1"/>
          </p:cNvSpPr>
          <p:nvPr>
            <p:ph type="sldNum" sz="quarter" idx="10"/>
          </p:nvPr>
        </p:nvSpPr>
        <p:spPr/>
        <p:txBody>
          <a:bodyPr/>
          <a:lstStyle/>
          <a:p>
            <a:fld id="{F83002EA-D7FB-43B6-AFE2-2FB386619177}" type="slidenum">
              <a:rPr lang="en-US" smtClean="0"/>
              <a:t>3</a:t>
            </a:fld>
            <a:endParaRPr lang="en-US"/>
          </a:p>
        </p:txBody>
      </p:sp>
    </p:spTree>
    <p:extLst>
      <p:ext uri="{BB962C8B-B14F-4D97-AF65-F5344CB8AC3E}">
        <p14:creationId xmlns:p14="http://schemas.microsoft.com/office/powerpoint/2010/main" val="2342062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As the City plans for 2021, major challenges are currently impacting the City’s budget and will continue for the foreseeable future. </a:t>
            </a:r>
          </a:p>
          <a:p>
            <a:r>
              <a:rPr lang="en-US" sz="1600" dirty="0"/>
              <a:t> </a:t>
            </a:r>
          </a:p>
          <a:p>
            <a:pPr marL="745476" lvl="1" indent="-286722">
              <a:buFont typeface="Arial" panose="020B0604020202020204" pitchFamily="34" charset="0"/>
              <a:buChar char="•"/>
            </a:pPr>
            <a:r>
              <a:rPr lang="en-US" sz="1600" dirty="0"/>
              <a:t>The border closure is having a significant impact on the City’s general fund revenue.  The estimated decrease for 2021 is 12% from the 2020 adopted budget.  General Fund departments have made major cuts in their 2021 spending plans.  Overall major cuts have been made to travel and training, supplies, and professional services. Depending on when the border reopens, the local economic recovery could take a year or two.</a:t>
            </a:r>
          </a:p>
          <a:p>
            <a:pPr marL="458754" lvl="1"/>
            <a:endParaRPr lang="en-US" sz="1600" dirty="0"/>
          </a:p>
          <a:p>
            <a:pPr marL="745476" lvl="1" indent="-286722">
              <a:buFont typeface="Arial" panose="020B0604020202020204" pitchFamily="34" charset="0"/>
              <a:buChar char="•"/>
            </a:pPr>
            <a:r>
              <a:rPr lang="en-US" sz="1600" dirty="0"/>
              <a:t>Another impacted revenue is the penny per gallon gas tax.  An 80% decrease in this revenue source will have a major effect on street maintenance service levels. </a:t>
            </a:r>
          </a:p>
          <a:p>
            <a:pPr marL="458754" lvl="1"/>
            <a:r>
              <a:rPr lang="en-US" sz="1600" dirty="0"/>
              <a:t> </a:t>
            </a:r>
          </a:p>
          <a:p>
            <a:pPr marL="745476" lvl="1" indent="-286722">
              <a:buFont typeface="Arial" panose="020B0604020202020204" pitchFamily="34" charset="0"/>
              <a:buChar char="•"/>
            </a:pPr>
            <a:r>
              <a:rPr lang="en-US" sz="1600" dirty="0"/>
              <a:t>The demand for transportation and utility infrastructure requirements continues to grow as the City grows in population.  </a:t>
            </a:r>
          </a:p>
          <a:p>
            <a:pPr marL="458754" lvl="1"/>
            <a:endParaRPr lang="en-US" sz="1600" dirty="0"/>
          </a:p>
          <a:p>
            <a:pPr marL="745476" lvl="1" indent="-286722">
              <a:buFont typeface="Arial" panose="020B0604020202020204" pitchFamily="34" charset="0"/>
              <a:buChar char="•"/>
            </a:pPr>
            <a:r>
              <a:rPr lang="en-US" sz="1600" dirty="0"/>
              <a:t>The City’s utilities have adequate capital reserve balances to fund planned capital improvement projects for the next couple of years.  However, long-term maintenance and capital needs will necessitate on-going investment in utility infrastructure improvement.</a:t>
            </a:r>
          </a:p>
          <a:p>
            <a:pPr marL="458754" lvl="1"/>
            <a:endParaRPr lang="en-US" sz="1600" dirty="0"/>
          </a:p>
          <a:p>
            <a:pPr marL="745476" lvl="1" indent="-286722">
              <a:buFont typeface="Arial" panose="020B0604020202020204" pitchFamily="34" charset="0"/>
              <a:buChar char="•"/>
            </a:pPr>
            <a:r>
              <a:rPr lang="en-US" sz="1600" dirty="0"/>
              <a:t>Those are some of the major budget challenges the City will have to plan for in next year’s budget.</a:t>
            </a:r>
          </a:p>
          <a:p>
            <a:pPr marL="458754" lvl="1"/>
            <a:endParaRPr lang="en-US" sz="1600" dirty="0"/>
          </a:p>
          <a:p>
            <a:pPr marL="458754" lvl="1"/>
            <a:endParaRPr lang="en-US" sz="1600" dirty="0"/>
          </a:p>
          <a:p>
            <a:r>
              <a:rPr lang="en-US" sz="1600" dirty="0"/>
              <a:t> </a:t>
            </a:r>
          </a:p>
          <a:p>
            <a:r>
              <a:rPr lang="en-US" sz="1600" dirty="0"/>
              <a:t> </a:t>
            </a:r>
          </a:p>
          <a:p>
            <a:endParaRPr lang="en-US" dirty="0"/>
          </a:p>
        </p:txBody>
      </p:sp>
      <p:sp>
        <p:nvSpPr>
          <p:cNvPr id="4" name="Slide Number Placeholder 3"/>
          <p:cNvSpPr>
            <a:spLocks noGrp="1"/>
          </p:cNvSpPr>
          <p:nvPr>
            <p:ph type="sldNum" sz="quarter" idx="10"/>
          </p:nvPr>
        </p:nvSpPr>
        <p:spPr/>
        <p:txBody>
          <a:bodyPr/>
          <a:lstStyle/>
          <a:p>
            <a:fld id="{F83002EA-D7FB-43B6-AFE2-2FB386619177}" type="slidenum">
              <a:rPr lang="en-US" smtClean="0"/>
              <a:t>4</a:t>
            </a:fld>
            <a:endParaRPr lang="en-US"/>
          </a:p>
        </p:txBody>
      </p:sp>
    </p:spTree>
    <p:extLst>
      <p:ext uri="{BB962C8B-B14F-4D97-AF65-F5344CB8AC3E}">
        <p14:creationId xmlns:p14="http://schemas.microsoft.com/office/powerpoint/2010/main" val="209706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1/7/2022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29EF4-7F51-4031-988D-29C7C94FD790}"/>
              </a:ext>
            </a:extLst>
          </p:cNvPr>
          <p:cNvSpPr>
            <a:spLocks noGrp="1"/>
          </p:cNvSpPr>
          <p:nvPr>
            <p:ph type="ctrTitle"/>
          </p:nvPr>
        </p:nvSpPr>
        <p:spPr>
          <a:xfrm>
            <a:off x="684211" y="850606"/>
            <a:ext cx="10270833" cy="3200399"/>
          </a:xfrm>
        </p:spPr>
        <p:txBody>
          <a:bodyPr>
            <a:noAutofit/>
          </a:bodyPr>
          <a:lstStyle/>
          <a:p>
            <a:br>
              <a:rPr lang="en-US" dirty="0"/>
            </a:br>
            <a:br>
              <a:rPr lang="en-US" dirty="0"/>
            </a:br>
            <a:r>
              <a:rPr lang="en-US" dirty="0"/>
              <a:t>City of Blaine</a:t>
            </a:r>
            <a:br>
              <a:rPr lang="en-US" dirty="0"/>
            </a:br>
            <a:r>
              <a:rPr lang="en-US" dirty="0"/>
              <a:t>sewer rehabilitation borrowing options</a:t>
            </a:r>
            <a:br>
              <a:rPr lang="en-US" dirty="0"/>
            </a:br>
            <a:endParaRPr lang="en-US" dirty="0"/>
          </a:p>
        </p:txBody>
      </p:sp>
      <p:sp>
        <p:nvSpPr>
          <p:cNvPr id="4" name="TextBox 3">
            <a:extLst>
              <a:ext uri="{FF2B5EF4-FFF2-40B4-BE49-F238E27FC236}">
                <a16:creationId xmlns:a16="http://schemas.microsoft.com/office/drawing/2014/main" id="{9C6CF5ED-9B4B-453D-A1AE-B5A8859EAD8A}"/>
              </a:ext>
            </a:extLst>
          </p:cNvPr>
          <p:cNvSpPr txBox="1"/>
          <p:nvPr/>
        </p:nvSpPr>
        <p:spPr>
          <a:xfrm>
            <a:off x="684211" y="4630792"/>
            <a:ext cx="6900531" cy="1200329"/>
          </a:xfrm>
          <a:prstGeom prst="rect">
            <a:avLst/>
          </a:prstGeom>
          <a:noFill/>
        </p:spPr>
        <p:txBody>
          <a:bodyPr wrap="square" rtlCol="0">
            <a:spAutoFit/>
          </a:bodyPr>
          <a:lstStyle/>
          <a:p>
            <a:r>
              <a:rPr lang="en-US" sz="2400" dirty="0"/>
              <a:t>January 10, 2022</a:t>
            </a:r>
          </a:p>
          <a:p>
            <a:endParaRPr lang="en-US" sz="2400" dirty="0"/>
          </a:p>
          <a:p>
            <a:r>
              <a:rPr lang="en-US" sz="2400" dirty="0"/>
              <a:t>Daniel Heverling, Finance Director</a:t>
            </a:r>
          </a:p>
        </p:txBody>
      </p:sp>
      <p:pic>
        <p:nvPicPr>
          <p:cNvPr id="2050" name="Picture 2" descr="City of Blain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5241" y="594804"/>
            <a:ext cx="1581150"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288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title"/>
          </p:nvPr>
        </p:nvSpPr>
        <p:spPr>
          <a:xfrm>
            <a:off x="586935" y="246073"/>
            <a:ext cx="8534400" cy="1407630"/>
          </a:xfrm>
        </p:spPr>
        <p:txBody>
          <a:bodyPr>
            <a:normAutofit/>
          </a:bodyPr>
          <a:lstStyle/>
          <a:p>
            <a:r>
              <a:rPr lang="en-US" dirty="0"/>
              <a:t>Agenda for the meeting</a:t>
            </a:r>
          </a:p>
        </p:txBody>
      </p:sp>
      <p:sp>
        <p:nvSpPr>
          <p:cNvPr id="4" name="Content Placeholder 3"/>
          <p:cNvSpPr>
            <a:spLocks noGrp="1"/>
          </p:cNvSpPr>
          <p:nvPr>
            <p:ph idx="1"/>
          </p:nvPr>
        </p:nvSpPr>
        <p:spPr>
          <a:xfrm>
            <a:off x="682010" y="1653703"/>
            <a:ext cx="8534400" cy="3355760"/>
          </a:xfrm>
        </p:spPr>
        <p:txBody>
          <a:bodyPr>
            <a:normAutofit/>
          </a:bodyPr>
          <a:lstStyle/>
          <a:p>
            <a:pPr marL="0" indent="0">
              <a:buNone/>
            </a:pPr>
            <a:endParaRPr lang="en-US" sz="3000" dirty="0">
              <a:solidFill>
                <a:schemeClr val="tx1"/>
              </a:solidFill>
            </a:endParaRPr>
          </a:p>
          <a:p>
            <a:pPr marL="0" indent="0">
              <a:buNone/>
            </a:pPr>
            <a:endParaRPr lang="en-US" sz="2800" dirty="0">
              <a:solidFill>
                <a:schemeClr val="tx1"/>
              </a:solidFill>
            </a:endParaRPr>
          </a:p>
          <a:p>
            <a:r>
              <a:rPr lang="en-US" sz="3000" dirty="0">
                <a:solidFill>
                  <a:schemeClr val="tx1"/>
                </a:solidFill>
              </a:rPr>
              <a:t>Debt conversation for financing East Blaine Sewer project</a:t>
            </a:r>
          </a:p>
          <a:p>
            <a:pPr marL="0" indent="0">
              <a:buNone/>
            </a:pPr>
            <a:endParaRPr lang="en-US" sz="3000" dirty="0">
              <a:solidFill>
                <a:schemeClr val="tx1"/>
              </a:solidFill>
            </a:endParaRPr>
          </a:p>
          <a:p>
            <a:pPr marL="0" indent="0">
              <a:buNone/>
            </a:pPr>
            <a:endParaRPr lang="en-US" sz="3000" dirty="0">
              <a:solidFill>
                <a:schemeClr val="tx1"/>
              </a:solidFill>
            </a:endParaRPr>
          </a:p>
          <a:p>
            <a:endParaRPr lang="en-US" sz="3000" dirty="0">
              <a:solidFill>
                <a:schemeClr val="tx1"/>
              </a:solidFill>
            </a:endParaRPr>
          </a:p>
          <a:p>
            <a:endParaRPr lang="en-US" sz="3000" dirty="0">
              <a:solidFill>
                <a:schemeClr val="tx1"/>
              </a:solidFill>
            </a:endParaRPr>
          </a:p>
          <a:p>
            <a:pPr marL="0" indent="0">
              <a:buNone/>
            </a:pPr>
            <a:endParaRPr lang="en-US" sz="3000" dirty="0">
              <a:solidFill>
                <a:schemeClr val="tx1"/>
              </a:solidFill>
            </a:endParaRPr>
          </a:p>
          <a:p>
            <a:pPr marL="0" indent="0">
              <a:buNone/>
            </a:pPr>
            <a:endParaRPr lang="en-US" sz="3000" dirty="0">
              <a:solidFill>
                <a:schemeClr val="tx1"/>
              </a:solidFill>
            </a:endParaRPr>
          </a:p>
        </p:txBody>
      </p:sp>
    </p:spTree>
    <p:extLst>
      <p:ext uri="{BB962C8B-B14F-4D97-AF65-F5344CB8AC3E}">
        <p14:creationId xmlns:p14="http://schemas.microsoft.com/office/powerpoint/2010/main" val="3890337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title"/>
          </p:nvPr>
        </p:nvSpPr>
        <p:spPr>
          <a:xfrm>
            <a:off x="586935" y="246073"/>
            <a:ext cx="8534400" cy="1407630"/>
          </a:xfrm>
        </p:spPr>
        <p:txBody>
          <a:bodyPr>
            <a:normAutofit/>
          </a:bodyPr>
          <a:lstStyle/>
          <a:p>
            <a:r>
              <a:rPr lang="en-US" dirty="0"/>
              <a:t>sewer project financing first Option </a:t>
            </a:r>
          </a:p>
        </p:txBody>
      </p:sp>
      <p:sp>
        <p:nvSpPr>
          <p:cNvPr id="4" name="Content Placeholder 3"/>
          <p:cNvSpPr>
            <a:spLocks noGrp="1"/>
          </p:cNvSpPr>
          <p:nvPr>
            <p:ph idx="1"/>
          </p:nvPr>
        </p:nvSpPr>
        <p:spPr>
          <a:xfrm>
            <a:off x="699939" y="2813090"/>
            <a:ext cx="8534400" cy="3355760"/>
          </a:xfrm>
        </p:spPr>
        <p:txBody>
          <a:bodyPr>
            <a:normAutofit fontScale="85000" lnSpcReduction="20000"/>
          </a:bodyPr>
          <a:lstStyle/>
          <a:p>
            <a:r>
              <a:rPr lang="en-US" sz="3000" dirty="0"/>
              <a:t> </a:t>
            </a:r>
            <a:r>
              <a:rPr lang="en-US" sz="3000" dirty="0">
                <a:solidFill>
                  <a:schemeClr val="tx1"/>
                </a:solidFill>
              </a:rPr>
              <a:t>Holmes Capital</a:t>
            </a:r>
          </a:p>
          <a:p>
            <a:pPr marL="0" indent="0">
              <a:buNone/>
            </a:pPr>
            <a:endParaRPr lang="en-US" sz="2800" dirty="0">
              <a:solidFill>
                <a:schemeClr val="tx1"/>
              </a:solidFill>
            </a:endParaRPr>
          </a:p>
          <a:p>
            <a:r>
              <a:rPr lang="en-US" sz="3000" dirty="0">
                <a:solidFill>
                  <a:schemeClr val="tx1"/>
                </a:solidFill>
              </a:rPr>
              <a:t>Interest rate of 3.1%, $821,382 over 10 years</a:t>
            </a:r>
          </a:p>
          <a:p>
            <a:pPr marL="0" indent="0">
              <a:buNone/>
            </a:pPr>
            <a:endParaRPr lang="en-US" sz="3000" dirty="0">
              <a:solidFill>
                <a:schemeClr val="tx1"/>
              </a:solidFill>
            </a:endParaRPr>
          </a:p>
          <a:p>
            <a:r>
              <a:rPr lang="en-US" sz="3000" dirty="0">
                <a:solidFill>
                  <a:schemeClr val="tx1"/>
                </a:solidFill>
              </a:rPr>
              <a:t>Very flexible with borrowing amount, no fees</a:t>
            </a:r>
          </a:p>
          <a:p>
            <a:pPr marL="0" indent="0">
              <a:buNone/>
            </a:pPr>
            <a:endParaRPr lang="en-US" sz="3000" dirty="0">
              <a:solidFill>
                <a:schemeClr val="tx1"/>
              </a:solidFill>
            </a:endParaRPr>
          </a:p>
          <a:p>
            <a:r>
              <a:rPr lang="en-US" sz="3000" dirty="0">
                <a:solidFill>
                  <a:schemeClr val="tx1"/>
                </a:solidFill>
              </a:rPr>
              <a:t> Significantly less paperwork/staff time/costs</a:t>
            </a:r>
          </a:p>
          <a:p>
            <a:endParaRPr lang="en-US" sz="3000" dirty="0">
              <a:solidFill>
                <a:schemeClr val="tx1"/>
              </a:solidFill>
            </a:endParaRPr>
          </a:p>
          <a:p>
            <a:endParaRPr lang="en-US" sz="3000" dirty="0">
              <a:solidFill>
                <a:schemeClr val="tx1"/>
              </a:solidFill>
            </a:endParaRPr>
          </a:p>
          <a:p>
            <a:pPr marL="0" indent="0">
              <a:buNone/>
            </a:pPr>
            <a:endParaRPr lang="en-US" sz="3000" dirty="0">
              <a:solidFill>
                <a:schemeClr val="tx1"/>
              </a:solidFill>
            </a:endParaRPr>
          </a:p>
          <a:p>
            <a:pPr marL="0" indent="0">
              <a:buNone/>
            </a:pPr>
            <a:endParaRPr lang="en-US" sz="3000" dirty="0">
              <a:solidFill>
                <a:schemeClr val="tx1"/>
              </a:solidFill>
            </a:endParaRPr>
          </a:p>
        </p:txBody>
      </p:sp>
    </p:spTree>
    <p:extLst>
      <p:ext uri="{BB962C8B-B14F-4D97-AF65-F5344CB8AC3E}">
        <p14:creationId xmlns:p14="http://schemas.microsoft.com/office/powerpoint/2010/main" val="2934247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title"/>
          </p:nvPr>
        </p:nvSpPr>
        <p:spPr>
          <a:xfrm>
            <a:off x="586935" y="246073"/>
            <a:ext cx="8534400" cy="1407630"/>
          </a:xfrm>
        </p:spPr>
        <p:txBody>
          <a:bodyPr>
            <a:normAutofit/>
          </a:bodyPr>
          <a:lstStyle/>
          <a:p>
            <a:r>
              <a:rPr lang="en-US" dirty="0"/>
              <a:t>sewer project financing second Option </a:t>
            </a:r>
          </a:p>
        </p:txBody>
      </p:sp>
      <p:sp>
        <p:nvSpPr>
          <p:cNvPr id="4" name="Content Placeholder 3"/>
          <p:cNvSpPr>
            <a:spLocks noGrp="1"/>
          </p:cNvSpPr>
          <p:nvPr>
            <p:ph idx="1"/>
          </p:nvPr>
        </p:nvSpPr>
        <p:spPr>
          <a:xfrm>
            <a:off x="699939" y="2429434"/>
            <a:ext cx="8534400" cy="3739415"/>
          </a:xfrm>
        </p:spPr>
        <p:txBody>
          <a:bodyPr>
            <a:normAutofit fontScale="70000" lnSpcReduction="20000"/>
          </a:bodyPr>
          <a:lstStyle/>
          <a:p>
            <a:r>
              <a:rPr lang="en-US" sz="3000" dirty="0"/>
              <a:t> </a:t>
            </a:r>
            <a:r>
              <a:rPr lang="en-US" sz="3000" dirty="0">
                <a:solidFill>
                  <a:schemeClr val="tx1"/>
                </a:solidFill>
              </a:rPr>
              <a:t>DA Davidson</a:t>
            </a:r>
          </a:p>
          <a:p>
            <a:pPr marL="0" indent="0">
              <a:buNone/>
            </a:pPr>
            <a:endParaRPr lang="en-US" sz="2800" dirty="0">
              <a:solidFill>
                <a:schemeClr val="tx1"/>
              </a:solidFill>
            </a:endParaRPr>
          </a:p>
          <a:p>
            <a:r>
              <a:rPr lang="en-US" sz="3000" dirty="0">
                <a:solidFill>
                  <a:schemeClr val="tx1"/>
                </a:solidFill>
              </a:rPr>
              <a:t>Interest rate of 2.3%, $601,791 over 10 years</a:t>
            </a:r>
          </a:p>
          <a:p>
            <a:pPr marL="0" indent="0">
              <a:buNone/>
            </a:pPr>
            <a:endParaRPr lang="en-US" sz="3000" dirty="0">
              <a:solidFill>
                <a:schemeClr val="tx1"/>
              </a:solidFill>
            </a:endParaRPr>
          </a:p>
          <a:p>
            <a:r>
              <a:rPr lang="en-US" sz="3000" dirty="0">
                <a:solidFill>
                  <a:schemeClr val="tx1"/>
                </a:solidFill>
              </a:rPr>
              <a:t>Not flexible with borrowing amount</a:t>
            </a:r>
          </a:p>
          <a:p>
            <a:pPr marL="0" indent="0">
              <a:buNone/>
            </a:pPr>
            <a:endParaRPr lang="en-US" sz="3000" dirty="0">
              <a:solidFill>
                <a:schemeClr val="tx1"/>
              </a:solidFill>
            </a:endParaRPr>
          </a:p>
          <a:p>
            <a:r>
              <a:rPr lang="en-US" sz="3000" dirty="0">
                <a:solidFill>
                  <a:schemeClr val="tx1"/>
                </a:solidFill>
              </a:rPr>
              <a:t>Upfront Fees</a:t>
            </a:r>
          </a:p>
          <a:p>
            <a:pPr marL="0" indent="0">
              <a:buNone/>
            </a:pPr>
            <a:endParaRPr lang="en-US" sz="3000" dirty="0">
              <a:solidFill>
                <a:schemeClr val="tx1"/>
              </a:solidFill>
            </a:endParaRPr>
          </a:p>
          <a:p>
            <a:r>
              <a:rPr lang="en-US" sz="3000" dirty="0">
                <a:solidFill>
                  <a:schemeClr val="tx1"/>
                </a:solidFill>
              </a:rPr>
              <a:t> Much more paperwork/staff time/costs</a:t>
            </a:r>
          </a:p>
          <a:p>
            <a:endParaRPr lang="en-US" sz="3000" dirty="0">
              <a:solidFill>
                <a:schemeClr val="tx1"/>
              </a:solidFill>
            </a:endParaRPr>
          </a:p>
          <a:p>
            <a:endParaRPr lang="en-US" sz="3000" dirty="0">
              <a:solidFill>
                <a:schemeClr val="tx1"/>
              </a:solidFill>
            </a:endParaRPr>
          </a:p>
          <a:p>
            <a:pPr marL="0" indent="0">
              <a:buNone/>
            </a:pPr>
            <a:endParaRPr lang="en-US" sz="3000" dirty="0">
              <a:solidFill>
                <a:schemeClr val="tx1"/>
              </a:solidFill>
            </a:endParaRPr>
          </a:p>
          <a:p>
            <a:pPr marL="0" indent="0">
              <a:buNone/>
            </a:pPr>
            <a:endParaRPr lang="en-US" sz="3000" dirty="0">
              <a:solidFill>
                <a:schemeClr val="tx1"/>
              </a:solidFill>
            </a:endParaRPr>
          </a:p>
        </p:txBody>
      </p:sp>
    </p:spTree>
    <p:extLst>
      <p:ext uri="{BB962C8B-B14F-4D97-AF65-F5344CB8AC3E}">
        <p14:creationId xmlns:p14="http://schemas.microsoft.com/office/powerpoint/2010/main" val="291622027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1179</TotalTime>
  <Words>732</Words>
  <Application>Microsoft Office PowerPoint</Application>
  <PresentationFormat>Widescreen</PresentationFormat>
  <Paragraphs>83</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Century Gothic</vt:lpstr>
      <vt:lpstr>Wingdings 3</vt:lpstr>
      <vt:lpstr>Slice</vt:lpstr>
      <vt:lpstr>  City of Blaine sewer rehabilitation borrowing options </vt:lpstr>
      <vt:lpstr>Agenda for the meeting</vt:lpstr>
      <vt:lpstr>sewer project financing first Option </vt:lpstr>
      <vt:lpstr>sewer project financing second Option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blaine 2019 budget public hearing</dc:title>
  <dc:creator>Rikki Lazenby</dc:creator>
  <cp:lastModifiedBy>Daniel Heverling</cp:lastModifiedBy>
  <cp:revision>93</cp:revision>
  <cp:lastPrinted>2021-09-08T17:10:45Z</cp:lastPrinted>
  <dcterms:created xsi:type="dcterms:W3CDTF">2018-11-12T17:50:10Z</dcterms:created>
  <dcterms:modified xsi:type="dcterms:W3CDTF">2022-01-07T17:09:11Z</dcterms:modified>
</cp:coreProperties>
</file>