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324" r:id="rId4"/>
    <p:sldId id="446" r:id="rId5"/>
    <p:sldId id="274" r:id="rId6"/>
    <p:sldId id="615" r:id="rId7"/>
    <p:sldId id="280" r:id="rId8"/>
    <p:sldId id="281" r:id="rId9"/>
    <p:sldId id="619" r:id="rId10"/>
    <p:sldId id="604" r:id="rId11"/>
    <p:sldId id="605" r:id="rId12"/>
    <p:sldId id="621" r:id="rId13"/>
    <p:sldId id="304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AFA870-CCBC-4A5D-966F-EBF962D8D889}">
          <p14:sldIdLst>
            <p14:sldId id="256"/>
            <p14:sldId id="261"/>
            <p14:sldId id="324"/>
            <p14:sldId id="446"/>
            <p14:sldId id="274"/>
            <p14:sldId id="615"/>
            <p14:sldId id="280"/>
            <p14:sldId id="281"/>
            <p14:sldId id="619"/>
            <p14:sldId id="604"/>
            <p14:sldId id="605"/>
            <p14:sldId id="621"/>
            <p14:sldId id="304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Gonzalez" initials="CG" lastIdx="2" clrIdx="0">
    <p:extLst>
      <p:ext uri="{19B8F6BF-5375-455C-9EA6-DF929625EA0E}">
        <p15:presenceInfo xmlns:p15="http://schemas.microsoft.com/office/powerpoint/2012/main" userId="S::chrisg@fcsgroup.com::4e5c329a-5595-4529-8a2e-5a83977770fe" providerId="AD"/>
      </p:ext>
    </p:extLst>
  </p:cmAuthor>
  <p:cmAuthor id="2" name="Chase Bozett" initials="CB" lastIdx="2" clrIdx="1">
    <p:extLst>
      <p:ext uri="{19B8F6BF-5375-455C-9EA6-DF929625EA0E}">
        <p15:presenceInfo xmlns:p15="http://schemas.microsoft.com/office/powerpoint/2012/main" userId="S-1-5-21-2555673398-686569627-3355477347-3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D73"/>
    <a:srgbClr val="A0B8AA"/>
    <a:srgbClr val="E2ECE6"/>
    <a:srgbClr val="B8CBBF"/>
    <a:srgbClr val="DDFFEC"/>
    <a:srgbClr val="838071"/>
    <a:srgbClr val="A7FFCF"/>
    <a:srgbClr val="4B575D"/>
    <a:srgbClr val="48746A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>
      <p:cViewPr varScale="1">
        <p:scale>
          <a:sx n="110" d="100"/>
          <a:sy n="110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19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1400" u="sng"/>
            </a:pPr>
            <a:r>
              <a:rPr lang="en-US" sz="1400" u="sng"/>
              <a:t>Capital Costs by Year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509695216669344"/>
          <c:y val="0.16992593747563733"/>
          <c:w val="0.71748808184691204"/>
          <c:h val="0.552265237678623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Storage</c:v>
                </c:pt>
              </c:strCache>
            </c:strRef>
          </c:tx>
          <c:spPr>
            <a:solidFill>
              <a:srgbClr val="394042"/>
            </a:solidFill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Sheet1!$B$2:$B$8</c:f>
              <c:numCache>
                <c:formatCode>"$"#,##0_);\("$"#,##0\)</c:formatCode>
                <c:ptCount val="7"/>
                <c:pt idx="0">
                  <c:v>55000</c:v>
                </c:pt>
                <c:pt idx="1">
                  <c:v>367500</c:v>
                </c:pt>
                <c:pt idx="2">
                  <c:v>1626188</c:v>
                </c:pt>
                <c:pt idx="3">
                  <c:v>339680</c:v>
                </c:pt>
                <c:pt idx="4">
                  <c:v>2581502</c:v>
                </c:pt>
                <c:pt idx="5">
                  <c:v>1492794</c:v>
                </c:pt>
                <c:pt idx="6">
                  <c:v>5519159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1-4003-82E3-F4E29A29ED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Mains</c:v>
                </c:pt>
              </c:strCache>
            </c:strRef>
          </c:tx>
          <c:spPr>
            <a:solidFill>
              <a:srgbClr val="48746A"/>
            </a:solidFill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Sheet1!$C$2:$C$8</c:f>
              <c:numCache>
                <c:formatCode>"$"#,##0_);\("$"#,##0\)</c:formatCode>
                <c:ptCount val="7"/>
                <c:pt idx="0">
                  <c:v>100000</c:v>
                </c:pt>
                <c:pt idx="1">
                  <c:v>1050000</c:v>
                </c:pt>
                <c:pt idx="2">
                  <c:v>1157625</c:v>
                </c:pt>
                <c:pt idx="3">
                  <c:v>1528561</c:v>
                </c:pt>
                <c:pt idx="4">
                  <c:v>1162839</c:v>
                </c:pt>
                <c:pt idx="5">
                  <c:v>1194235</c:v>
                </c:pt>
                <c:pt idx="6">
                  <c:v>1226480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B1-4003-82E3-F4E29A29ED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Supply</c:v>
                </c:pt>
              </c:strCache>
            </c:strRef>
          </c:tx>
          <c:spPr>
            <a:solidFill>
              <a:srgbClr val="838071"/>
            </a:solidFill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Sheet1!$D$2:$D$8</c:f>
              <c:numCache>
                <c:formatCode>"$"#,##0_);\("$"#,##0\)</c:formatCode>
                <c:ptCount val="7"/>
                <c:pt idx="0">
                  <c:v>190000</c:v>
                </c:pt>
                <c:pt idx="1">
                  <c:v>603750</c:v>
                </c:pt>
                <c:pt idx="2">
                  <c:v>336263</c:v>
                </c:pt>
                <c:pt idx="3">
                  <c:v>934121</c:v>
                </c:pt>
                <c:pt idx="4">
                  <c:v>529092</c:v>
                </c:pt>
                <c:pt idx="5">
                  <c:v>125395</c:v>
                </c:pt>
                <c:pt idx="6">
                  <c:v>128780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B1-4003-82E3-F4E29A29ED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A0B8AA"/>
            </a:solidFill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Sheet1!$E$2:$E$8</c:f>
              <c:numCache>
                <c:formatCode>"$"#,##0_);\("$"#,##0\)</c:formatCode>
                <c:ptCount val="7"/>
                <c:pt idx="0">
                  <c:v>100000</c:v>
                </c:pt>
                <c:pt idx="1">
                  <c:v>488250</c:v>
                </c:pt>
                <c:pt idx="2">
                  <c:v>110250</c:v>
                </c:pt>
                <c:pt idx="3">
                  <c:v>113227</c:v>
                </c:pt>
                <c:pt idx="4">
                  <c:v>116284</c:v>
                </c:pt>
                <c:pt idx="5">
                  <c:v>119424</c:v>
                </c:pt>
                <c:pt idx="6">
                  <c:v>919860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6C-4615-855D-CC2984C0E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5258880"/>
        <c:axId val="95260672"/>
      </c:barChart>
      <c:catAx>
        <c:axId val="9525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5260672"/>
        <c:crosses val="autoZero"/>
        <c:auto val="1"/>
        <c:lblAlgn val="ctr"/>
        <c:lblOffset val="100"/>
        <c:noMultiLvlLbl val="0"/>
      </c:catAx>
      <c:valAx>
        <c:axId val="95260672"/>
        <c:scaling>
          <c:orientation val="minMax"/>
          <c:max val="8000000"/>
        </c:scaling>
        <c:delete val="0"/>
        <c:axPos val="l"/>
        <c:majorGridlines/>
        <c:numFmt formatCode="&quot;$&quot;#,##0_);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5258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456157266056029"/>
          <c:y val="0.88215696996208803"/>
          <c:w val="0.79332583427071612"/>
          <c:h val="9.006525226013414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overlay val="0"/>
      <c:txPr>
        <a:bodyPr/>
        <a:lstStyle/>
        <a:p>
          <a:pPr>
            <a:defRPr sz="1400" u="sng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Capital Funding Strategy</c:v>
                </c:pt>
              </c:strCache>
            </c:strRef>
          </c:tx>
          <c:dPt>
            <c:idx val="0"/>
            <c:bubble3D val="0"/>
            <c:spPr>
              <a:solidFill>
                <a:srgbClr val="4B575D"/>
              </a:solidFill>
            </c:spPr>
            <c:extLst>
              <c:ext xmlns:c16="http://schemas.microsoft.com/office/drawing/2014/chart" uri="{C3380CC4-5D6E-409C-BE32-E72D297353CC}">
                <c16:uniqueId val="{00000001-0A62-42EA-A532-D993E2EAB3B2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A62-42EA-A532-D993E2EAB3B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0A62-42EA-A532-D993E2EAB3B2}"/>
              </c:ext>
            </c:extLst>
          </c:dPt>
          <c:dPt>
            <c:idx val="3"/>
            <c:bubble3D val="0"/>
            <c:spPr>
              <a:solidFill>
                <a:srgbClr val="48746A"/>
              </a:solidFill>
            </c:spPr>
            <c:extLst>
              <c:ext xmlns:c16="http://schemas.microsoft.com/office/drawing/2014/chart" uri="{C3380CC4-5D6E-409C-BE32-E72D297353CC}">
                <c16:uniqueId val="{00000007-0A62-42EA-A532-D993E2EAB3B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62-42EA-A532-D993E2EAB3B2}"/>
                </c:ext>
              </c:extLst>
            </c:dLbl>
            <c:dLbl>
              <c:idx val="1"/>
              <c:layout>
                <c:manualLayout>
                  <c:x val="-0.16285232203117461"/>
                  <c:y val="-0.111111111111111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Developer Funding
$4.9 M
20%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A62-42EA-A532-D993E2EAB3B2}"/>
                </c:ext>
              </c:extLst>
            </c:dLbl>
            <c:dLbl>
              <c:idx val="2"/>
              <c:layout>
                <c:manualLayout>
                  <c:x val="0.22745406824146983"/>
                  <c:y val="-3.455234762321376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62-42EA-A532-D993E2EAB3B2}"/>
                </c:ext>
              </c:extLst>
            </c:dLbl>
            <c:dLbl>
              <c:idx val="3"/>
              <c:layout>
                <c:manualLayout>
                  <c:x val="0.17056858964058064"/>
                  <c:y val="0.20301363371245257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62-42EA-A532-D993E2EAB3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Cash</c:v>
                </c:pt>
                <c:pt idx="1">
                  <c:v>Developer Funding</c:v>
                </c:pt>
                <c:pt idx="2">
                  <c:v>Bonds</c:v>
                </c:pt>
              </c:strCache>
            </c:strRef>
          </c:cat>
          <c:val>
            <c:numRef>
              <c:f>Sheet1!$B$2:$B$4</c:f>
              <c:numCache>
                <c:formatCode>"$"#,##0.0\ "M"</c:formatCode>
                <c:ptCount val="3"/>
                <c:pt idx="0">
                  <c:v>7.3103370000000005</c:v>
                </c:pt>
                <c:pt idx="1">
                  <c:v>4.9059189999999999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62-42EA-A532-D993E2EAB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O&amp;M Expenses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Sheet1!$B$1:$H$1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Sheet1!$B$2:$H$2</c:f>
              <c:numCache>
                <c:formatCode>_("$"* #,##0_);_("$"* \(#,##0\);_("$"* "-"_);_(@_)</c:formatCode>
                <c:ptCount val="7"/>
                <c:pt idx="0">
                  <c:v>1583714.6200000006</c:v>
                </c:pt>
                <c:pt idx="1">
                  <c:v>1719863.6952448308</c:v>
                </c:pt>
                <c:pt idx="2">
                  <c:v>1781670.4570012782</c:v>
                </c:pt>
                <c:pt idx="3">
                  <c:v>1822506.5828685616</c:v>
                </c:pt>
                <c:pt idx="4">
                  <c:v>1860831.0824514222</c:v>
                </c:pt>
                <c:pt idx="5">
                  <c:v>1903147.2896872528</c:v>
                </c:pt>
                <c:pt idx="6">
                  <c:v>1946339.971045994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B3-4FAF-A26B-ABFABC6AACF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Debt Service</c:v>
                </c:pt>
              </c:strCache>
            </c:strRef>
          </c:tx>
          <c:spPr>
            <a:solidFill>
              <a:srgbClr val="48746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Sheet1!$B$1:$H$1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Sheet1!$B$3:$H$3</c:f>
              <c:numCache>
                <c:formatCode>_(* #,##0_);_(* \(#,##0\);_(* "-"_);_(@_)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269600.30241686711</c:v>
                </c:pt>
                <c:pt idx="3">
                  <c:v>269600.30241686699</c:v>
                </c:pt>
                <c:pt idx="4">
                  <c:v>691282.82670991565</c:v>
                </c:pt>
                <c:pt idx="5">
                  <c:v>691282.82670991542</c:v>
                </c:pt>
                <c:pt idx="6">
                  <c:v>829539.39205189864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B3-4FAF-A26B-ABFABC6AACF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Funding for Capital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Sheet1!$B$1:$H$1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Sheet1!$B$4:$H$4</c:f>
              <c:numCache>
                <c:formatCode>_(* #,##0_);_(* \(#,##0\);_(* "-"_);_(@_)</c:formatCode>
                <c:ptCount val="7"/>
                <c:pt idx="0">
                  <c:v>214958.26206150837</c:v>
                </c:pt>
                <c:pt idx="1">
                  <c:v>309151.21822659322</c:v>
                </c:pt>
                <c:pt idx="2">
                  <c:v>73740.906935039442</c:v>
                </c:pt>
                <c:pt idx="3">
                  <c:v>327214.85937371012</c:v>
                </c:pt>
                <c:pt idx="4">
                  <c:v>198116.88347768923</c:v>
                </c:pt>
                <c:pt idx="5">
                  <c:v>553724.49895167258</c:v>
                </c:pt>
                <c:pt idx="6">
                  <c:v>724620.52234768309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B3-4FAF-A26B-ABFABC6AA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16868928"/>
        <c:axId val="316869712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  <c:pt idx="0">
                  <c:v>Revenue @ Existing Rates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Sheet1!$B$5:$H$5</c:f>
              <c:numCache>
                <c:formatCode>_("$"* #,##0_);_("$"* \(#,##0\);_("$"* "-"_);_(@_)</c:formatCode>
                <c:ptCount val="7"/>
                <c:pt idx="0">
                  <c:v>1798672.8820615089</c:v>
                </c:pt>
                <c:pt idx="1">
                  <c:v>1848755.2843904363</c:v>
                </c:pt>
                <c:pt idx="2">
                  <c:v>1725105.6792370123</c:v>
                </c:pt>
                <c:pt idx="3">
                  <c:v>1752492.301004546</c:v>
                </c:pt>
                <c:pt idx="4">
                  <c:v>1769453.4111051206</c:v>
                </c:pt>
                <c:pt idx="5">
                  <c:v>1792905.3431438906</c:v>
                </c:pt>
                <c:pt idx="6">
                  <c:v>1810215.4445859701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B3-4FAF-A26B-ABFABC6AACF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Revenue After Rate Increase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Sheet1!$B$6:$H$6</c:f>
              <c:numCache>
                <c:formatCode>_("$"* #,##0_);_("$"* \(#,##0\);_("$"* "-"_);_(@_)</c:formatCode>
                <c:ptCount val="7"/>
                <c:pt idx="0">
                  <c:v>1798672.8820615089</c:v>
                </c:pt>
                <c:pt idx="1">
                  <c:v>2029014.913471424</c:v>
                </c:pt>
                <c:pt idx="2">
                  <c:v>2125011.6663531847</c:v>
                </c:pt>
                <c:pt idx="3">
                  <c:v>2419321.7446591388</c:v>
                </c:pt>
                <c:pt idx="4">
                  <c:v>2750230.7926390269</c:v>
                </c:pt>
                <c:pt idx="5">
                  <c:v>3148154.6153488411</c:v>
                </c:pt>
                <c:pt idx="6">
                  <c:v>3500499.8854455757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6C-4306-9161-1CDDA1404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868928"/>
        <c:axId val="316869712"/>
      </c:lineChart>
      <c:catAx>
        <c:axId val="31686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869712"/>
        <c:crosses val="autoZero"/>
        <c:auto val="1"/>
        <c:lblAlgn val="ctr"/>
        <c:lblOffset val="100"/>
        <c:noMultiLvlLbl val="0"/>
      </c:catAx>
      <c:valAx>
        <c:axId val="31686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_);_(&quot;$&quot;* \(#,##0.0\);_(&quot;$&quot;* &quot;-&quot;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86892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8254837531945966E-2"/>
                <c:y val="0.30601606346825688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39426041076738"/>
          <c:y val="0.7940458335565197"/>
          <c:w val="0.8424855470557967"/>
          <c:h val="0.17760949524166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1400" u="sng"/>
            </a:pPr>
            <a:r>
              <a:rPr lang="en-US" sz="1400" u="sng"/>
              <a:t>Capital Costs by Year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509695216669344"/>
          <c:y val="0.16992593747563733"/>
          <c:w val="0.71748808184691204"/>
          <c:h val="0.552265237678623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Mains</c:v>
                </c:pt>
              </c:strCache>
            </c:strRef>
          </c:tx>
          <c:spPr>
            <a:solidFill>
              <a:srgbClr val="394042"/>
            </a:solidFill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Sheet1!$B$2:$B$8</c:f>
              <c:numCache>
                <c:formatCode>"$"#,##0_);\("$"#,##0\)</c:formatCode>
                <c:ptCount val="7"/>
                <c:pt idx="0">
                  <c:v>635000</c:v>
                </c:pt>
                <c:pt idx="1">
                  <c:v>6300000</c:v>
                </c:pt>
                <c:pt idx="2">
                  <c:v>132300</c:v>
                </c:pt>
                <c:pt idx="3">
                  <c:v>305712</c:v>
                </c:pt>
                <c:pt idx="4">
                  <c:v>2058225</c:v>
                </c:pt>
                <c:pt idx="5">
                  <c:v>143308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1-4003-82E3-F4E29A29ED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Treatment</c:v>
                </c:pt>
              </c:strCache>
            </c:strRef>
          </c:tx>
          <c:spPr>
            <a:solidFill>
              <a:srgbClr val="48746A"/>
            </a:solidFill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Sheet1!$C$2:$C$8</c:f>
              <c:numCache>
                <c:formatCode>"$"#,##0_);\("$"#,##0\)</c:formatCode>
                <c:ptCount val="7"/>
                <c:pt idx="0">
                  <c:v>233757</c:v>
                </c:pt>
                <c:pt idx="1">
                  <c:v>1008000</c:v>
                </c:pt>
                <c:pt idx="2">
                  <c:v>385875</c:v>
                </c:pt>
                <c:pt idx="3">
                  <c:v>566134</c:v>
                </c:pt>
                <c:pt idx="4">
                  <c:v>581419</c:v>
                </c:pt>
                <c:pt idx="5">
                  <c:v>835965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B1-4003-82E3-F4E29A29ED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Lift Stations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Sheet1!$D$2:$D$8</c:f>
              <c:numCache>
                <c:formatCode>"$"#,##0_);\("$"#,##0\)</c:formatCode>
                <c:ptCount val="7"/>
                <c:pt idx="0">
                  <c:v>410000</c:v>
                </c:pt>
                <c:pt idx="1">
                  <c:v>504000</c:v>
                </c:pt>
                <c:pt idx="2">
                  <c:v>253575</c:v>
                </c:pt>
                <c:pt idx="3">
                  <c:v>769942</c:v>
                </c:pt>
                <c:pt idx="4">
                  <c:v>209311</c:v>
                </c:pt>
                <c:pt idx="5">
                  <c:v>238847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B1-4003-82E3-F4E29A29E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5258880"/>
        <c:axId val="95260672"/>
      </c:barChart>
      <c:catAx>
        <c:axId val="9525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5260672"/>
        <c:crosses val="autoZero"/>
        <c:auto val="1"/>
        <c:lblAlgn val="ctr"/>
        <c:lblOffset val="100"/>
        <c:noMultiLvlLbl val="0"/>
      </c:catAx>
      <c:valAx>
        <c:axId val="95260672"/>
        <c:scaling>
          <c:orientation val="minMax"/>
          <c:max val="8000000"/>
        </c:scaling>
        <c:delete val="0"/>
        <c:axPos val="l"/>
        <c:majorGridlines/>
        <c:numFmt formatCode="&quot;$&quot;#,##0_);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5258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43007124109486"/>
          <c:y val="0.83714421114027415"/>
          <c:w val="0.78082516471155394"/>
          <c:h val="9.4923811606882458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overlay val="0"/>
      <c:txPr>
        <a:bodyPr/>
        <a:lstStyle/>
        <a:p>
          <a:pPr>
            <a:defRPr sz="1400" u="sng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Capital Funding Strategy</c:v>
                </c:pt>
              </c:strCache>
            </c:strRef>
          </c:tx>
          <c:dPt>
            <c:idx val="0"/>
            <c:bubble3D val="0"/>
            <c:spPr>
              <a:solidFill>
                <a:srgbClr val="4B575D"/>
              </a:solidFill>
            </c:spPr>
            <c:extLst>
              <c:ext xmlns:c16="http://schemas.microsoft.com/office/drawing/2014/chart" uri="{C3380CC4-5D6E-409C-BE32-E72D297353CC}">
                <c16:uniqueId val="{00000001-0A62-42EA-A532-D993E2EAB3B2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A62-42EA-A532-D993E2EAB3B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0A62-42EA-A532-D993E2EAB3B2}"/>
              </c:ext>
            </c:extLst>
          </c:dPt>
          <c:dPt>
            <c:idx val="3"/>
            <c:bubble3D val="0"/>
            <c:spPr>
              <a:solidFill>
                <a:srgbClr val="48746A"/>
              </a:solidFill>
            </c:spPr>
            <c:extLst>
              <c:ext xmlns:c16="http://schemas.microsoft.com/office/drawing/2014/chart" uri="{C3380CC4-5D6E-409C-BE32-E72D297353CC}">
                <c16:uniqueId val="{00000007-0A62-42EA-A532-D993E2EAB3B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62-42EA-A532-D993E2EAB3B2}"/>
                </c:ext>
              </c:extLst>
            </c:dLbl>
            <c:dLbl>
              <c:idx val="1"/>
              <c:layout>
                <c:manualLayout>
                  <c:x val="7.5016337243558842E-2"/>
                  <c:y val="-0.124999999999999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62-42EA-A532-D993E2EAB3B2}"/>
                </c:ext>
              </c:extLst>
            </c:dLbl>
            <c:dLbl>
              <c:idx val="2"/>
              <c:layout>
                <c:manualLayout>
                  <c:x val="0.17653757566018533"/>
                  <c:y val="0.16471967045785943"/>
                </c:manualLayout>
              </c:layout>
              <c:tx>
                <c:rich>
                  <a:bodyPr/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Bonds</a:t>
                    </a:r>
                  </a:p>
                  <a:p>
                    <a:fld id="{CDB7B279-9A47-4283-93D6-2F14F227ECC4}" type="VALUE">
                      <a:rPr lang="en-US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A62-42EA-A532-D993E2EAB3B2}"/>
                </c:ext>
              </c:extLst>
            </c:dLbl>
            <c:dLbl>
              <c:idx val="3"/>
              <c:layout>
                <c:manualLayout>
                  <c:x val="0.1297522631099684"/>
                  <c:y val="0.20764326334208225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62-42EA-A532-D993E2EAB3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Cash</c:v>
                </c:pt>
                <c:pt idx="1">
                  <c:v>Loans</c:v>
                </c:pt>
                <c:pt idx="2">
                  <c:v>Bonds</c:v>
                </c:pt>
              </c:strCache>
            </c:strRef>
          </c:cat>
          <c:val>
            <c:numRef>
              <c:f>Sheet1!$B$2:$B$4</c:f>
              <c:numCache>
                <c:formatCode>"$"#,##0.0\ "M"</c:formatCode>
                <c:ptCount val="3"/>
                <c:pt idx="0">
                  <c:v>5.8713700000000006</c:v>
                </c:pt>
                <c:pt idx="1">
                  <c:v>5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62-42EA-A532-D993E2EAB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O&amp;M Expenses</c:v>
                </c:pt>
              </c:strCache>
            </c:strRef>
          </c:tx>
          <c:spPr>
            <a:solidFill>
              <a:srgbClr val="4B575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Sheet1!$B$1:$H$1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Sheet1!$B$2:$H$2</c:f>
              <c:numCache>
                <c:formatCode>_("$"* #,##0_);_("$"* \(#,##0\);_("$"* "-"_);_(@_)</c:formatCode>
                <c:ptCount val="7"/>
                <c:pt idx="0">
                  <c:v>2770670.5328571429</c:v>
                </c:pt>
                <c:pt idx="1">
                  <c:v>3154389.8969486766</c:v>
                </c:pt>
                <c:pt idx="2">
                  <c:v>3285458.7430934408</c:v>
                </c:pt>
                <c:pt idx="3">
                  <c:v>3365579.3906392893</c:v>
                </c:pt>
                <c:pt idx="4">
                  <c:v>3438071.6112251286</c:v>
                </c:pt>
                <c:pt idx="5">
                  <c:v>3518074.143041912</c:v>
                </c:pt>
                <c:pt idx="6">
                  <c:v>3600081.1150824651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B3-4FAF-A26B-ABFABC6AACF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Debt Service</c:v>
                </c:pt>
              </c:strCache>
            </c:strRef>
          </c:tx>
          <c:spPr>
            <a:solidFill>
              <a:srgbClr val="48746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Sheet1!$B$1:$H$1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Sheet1!$B$3:$H$3</c:f>
              <c:numCache>
                <c:formatCode>_(* #,##0_);_(* \(#,##0\);_(* "-"_);_(@_)</c:formatCode>
                <c:ptCount val="7"/>
                <c:pt idx="0">
                  <c:v>1712004.727765</c:v>
                </c:pt>
                <c:pt idx="1">
                  <c:v>1849861.9520200002</c:v>
                </c:pt>
                <c:pt idx="2">
                  <c:v>1893088.5445300001</c:v>
                </c:pt>
                <c:pt idx="3">
                  <c:v>2335995.3463786603</c:v>
                </c:pt>
                <c:pt idx="4">
                  <c:v>2270261.9609686607</c:v>
                </c:pt>
                <c:pt idx="5">
                  <c:v>2114839.8931886605</c:v>
                </c:pt>
                <c:pt idx="6">
                  <c:v>2051080.0446936605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B3-4FAF-A26B-ABFABC6AACF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Funding for Capital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Sheet1!$B$1:$H$1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Sheet1!$B$4:$H$4</c:f>
              <c:numCache>
                <c:formatCode>_(* #,##0_);_(* \(#,##0\);_(* "-"_);_(@_)</c:formatCode>
                <c:ptCount val="7"/>
                <c:pt idx="0">
                  <c:v>193386.70729404222</c:v>
                </c:pt>
                <c:pt idx="1">
                  <c:v>640205.02666918654</c:v>
                </c:pt>
                <c:pt idx="2">
                  <c:v>47131.583673042245</c:v>
                </c:pt>
                <c:pt idx="3">
                  <c:v>0</c:v>
                </c:pt>
                <c:pt idx="4">
                  <c:v>0</c:v>
                </c:pt>
                <c:pt idx="5">
                  <c:v>185459.42826425564</c:v>
                </c:pt>
                <c:pt idx="6">
                  <c:v>226208.35655499436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B3-4FAF-A26B-ABFABC6AA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16868928"/>
        <c:axId val="316869712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  <c:pt idx="0">
                  <c:v>Revenue @ Existing Rates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Sheet1!$B$5:$H$5</c:f>
              <c:numCache>
                <c:formatCode>_("$"* #,##0_);_("$"* \(#,##0\);_("$"* "-"_);_(@_)</c:formatCode>
                <c:ptCount val="7"/>
                <c:pt idx="0">
                  <c:v>4676061.967916185</c:v>
                </c:pt>
                <c:pt idx="1">
                  <c:v>5420456.2558339201</c:v>
                </c:pt>
                <c:pt idx="2">
                  <c:v>4877245.9071914488</c:v>
                </c:pt>
                <c:pt idx="3">
                  <c:v>4966595.0496296696</c:v>
                </c:pt>
                <c:pt idx="4">
                  <c:v>5015351.4318561461</c:v>
                </c:pt>
                <c:pt idx="5">
                  <c:v>5062360.7717649546</c:v>
                </c:pt>
                <c:pt idx="6">
                  <c:v>5113796.6966739465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B3-4FAF-A26B-ABFABC6AACF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Revenue After Rate Increase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Sheet1!$B$6:$H$6</c:f>
              <c:numCache>
                <c:formatCode>_("$"* #,##0_);_("$"* \(#,##0\);_("$"* "-"_);_(@_)</c:formatCode>
                <c:ptCount val="7"/>
                <c:pt idx="0">
                  <c:v>4676061.967916185</c:v>
                </c:pt>
                <c:pt idx="1">
                  <c:v>5644456.8756378638</c:v>
                </c:pt>
                <c:pt idx="2">
                  <c:v>5225678.8712964831</c:v>
                </c:pt>
                <c:pt idx="3">
                  <c:v>5447406.8360234946</c:v>
                </c:pt>
                <c:pt idx="4">
                  <c:v>5630802.2073665839</c:v>
                </c:pt>
                <c:pt idx="5">
                  <c:v>5818373.4644948281</c:v>
                </c:pt>
                <c:pt idx="6">
                  <c:v>5877369.5163311195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6C-4306-9161-1CDDA1404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868928"/>
        <c:axId val="316869712"/>
      </c:lineChart>
      <c:catAx>
        <c:axId val="31686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869712"/>
        <c:crosses val="autoZero"/>
        <c:auto val="1"/>
        <c:lblAlgn val="ctr"/>
        <c:lblOffset val="100"/>
        <c:noMultiLvlLbl val="0"/>
      </c:catAx>
      <c:valAx>
        <c:axId val="31686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_);_(&quot;$&quot;* \(#,##0.0\);_(&quot;$&quot;* &quot;-&quot;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86892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8254837531945966E-2"/>
                <c:y val="0.30601606346825688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39426041076738"/>
          <c:y val="0.7940458335565197"/>
          <c:w val="0.8424855470557967"/>
          <c:h val="0.17760949524166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19215039980467"/>
          <c:y val="2.8540845883252659E-3"/>
          <c:w val="0.67689316613201123"/>
          <c:h val="0.970446864996866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14F-4738-A622-53015FE9D2C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14F-4738-A622-53015FE9D2C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14F-4738-A622-53015FE9D2C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14F-4738-A622-53015FE9D2C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14F-4738-A622-53015FE9D2C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14F-4738-A622-53015FE9D2C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14F-4738-A622-53015FE9D2C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14F-4738-A622-53015FE9D2CF}"/>
              </c:ext>
            </c:extLst>
          </c:dPt>
          <c:cat>
            <c:strRef>
              <c:f>Sheet1!$A$2:$A$9</c:f>
              <c:strCache>
                <c:ptCount val="8"/>
                <c:pt idx="0">
                  <c:v>Sumas</c:v>
                </c:pt>
                <c:pt idx="1">
                  <c:v>Birch Bay Water &amp; Sewer District</c:v>
                </c:pt>
                <c:pt idx="2">
                  <c:v>Bellingham</c:v>
                </c:pt>
                <c:pt idx="3">
                  <c:v>Lynden</c:v>
                </c:pt>
                <c:pt idx="4">
                  <c:v>Everson</c:v>
                </c:pt>
                <c:pt idx="5">
                  <c:v>Blaine (Existing)</c:v>
                </c:pt>
                <c:pt idx="6">
                  <c:v>Blaine (2022 Proposed)</c:v>
                </c:pt>
                <c:pt idx="7">
                  <c:v>Ferndale</c:v>
                </c:pt>
              </c:strCache>
            </c:strRef>
          </c:cat>
          <c:val>
            <c:numRef>
              <c:f>Sheet1!$B$2:$B$9</c:f>
              <c:numCache>
                <c:formatCode>"$"#,##0.00_);\("$"#,##0.00\)</c:formatCode>
                <c:ptCount val="8"/>
                <c:pt idx="0">
                  <c:v>10.98</c:v>
                </c:pt>
                <c:pt idx="1">
                  <c:v>33.75</c:v>
                </c:pt>
                <c:pt idx="2">
                  <c:v>37.85</c:v>
                </c:pt>
                <c:pt idx="3">
                  <c:v>47.57</c:v>
                </c:pt>
                <c:pt idx="4">
                  <c:v>29.66</c:v>
                </c:pt>
                <c:pt idx="5">
                  <c:v>21.7</c:v>
                </c:pt>
                <c:pt idx="6">
                  <c:v>25.51</c:v>
                </c:pt>
                <c:pt idx="7">
                  <c:v>46.56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4F-4738-A622-53015FE9D2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Wastewater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Sumas</c:v>
                </c:pt>
                <c:pt idx="1">
                  <c:v>Birch Bay Water &amp; Sewer District</c:v>
                </c:pt>
                <c:pt idx="2">
                  <c:v>Bellingham</c:v>
                </c:pt>
                <c:pt idx="3">
                  <c:v>Lynden</c:v>
                </c:pt>
                <c:pt idx="4">
                  <c:v>Everson</c:v>
                </c:pt>
                <c:pt idx="5">
                  <c:v>Blaine (Existing)</c:v>
                </c:pt>
                <c:pt idx="6">
                  <c:v>Blaine (2022 Proposed)</c:v>
                </c:pt>
                <c:pt idx="7">
                  <c:v>Ferndale</c:v>
                </c:pt>
              </c:strCache>
            </c:strRef>
          </c:cat>
          <c:val>
            <c:numRef>
              <c:f>Sheet1!$C$2:$C$9</c:f>
              <c:numCache>
                <c:formatCode>"$"#,##0.00_);\("$"#,##0.00\)</c:formatCode>
                <c:ptCount val="8"/>
                <c:pt idx="0">
                  <c:v>55.36</c:v>
                </c:pt>
                <c:pt idx="1">
                  <c:v>36.700000000000003</c:v>
                </c:pt>
                <c:pt idx="2">
                  <c:v>46.68</c:v>
                </c:pt>
                <c:pt idx="3">
                  <c:v>49.85</c:v>
                </c:pt>
                <c:pt idx="4">
                  <c:v>85.86</c:v>
                </c:pt>
                <c:pt idx="5">
                  <c:v>119.46</c:v>
                </c:pt>
                <c:pt idx="6">
                  <c:v>125.44</c:v>
                </c:pt>
                <c:pt idx="7">
                  <c:v>86.05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14F-4738-A622-53015FE9D2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Stormwater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Sumas</c:v>
                </c:pt>
                <c:pt idx="1">
                  <c:v>Birch Bay Water &amp; Sewer District</c:v>
                </c:pt>
                <c:pt idx="2">
                  <c:v>Bellingham</c:v>
                </c:pt>
                <c:pt idx="3">
                  <c:v>Lynden</c:v>
                </c:pt>
                <c:pt idx="4">
                  <c:v>Everson</c:v>
                </c:pt>
                <c:pt idx="5">
                  <c:v>Blaine (Existing)</c:v>
                </c:pt>
                <c:pt idx="6">
                  <c:v>Blaine (2022 Proposed)</c:v>
                </c:pt>
                <c:pt idx="7">
                  <c:v>Ferndale</c:v>
                </c:pt>
              </c:strCache>
            </c:strRef>
          </c:cat>
          <c:val>
            <c:numRef>
              <c:f>Sheet1!$D$2:$D$9</c:f>
              <c:numCache>
                <c:formatCode>"$"#,##0.00_);\("$"#,##0.00\)</c:formatCode>
                <c:ptCount val="8"/>
                <c:pt idx="0">
                  <c:v>3</c:v>
                </c:pt>
                <c:pt idx="1">
                  <c:v>0</c:v>
                </c:pt>
                <c:pt idx="2">
                  <c:v>11.85</c:v>
                </c:pt>
                <c:pt idx="3">
                  <c:v>9.68</c:v>
                </c:pt>
                <c:pt idx="4">
                  <c:v>0</c:v>
                </c:pt>
                <c:pt idx="5">
                  <c:v>6.5</c:v>
                </c:pt>
                <c:pt idx="6">
                  <c:v>6.72</c:v>
                </c:pt>
                <c:pt idx="7">
                  <c:v>17.38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E83-49E7-A30A-A38823E473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Electric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Sumas</c:v>
                </c:pt>
                <c:pt idx="1">
                  <c:v>Birch Bay Water &amp; Sewer District</c:v>
                </c:pt>
                <c:pt idx="2">
                  <c:v>Bellingham</c:v>
                </c:pt>
                <c:pt idx="3">
                  <c:v>Lynden</c:v>
                </c:pt>
                <c:pt idx="4">
                  <c:v>Everson</c:v>
                </c:pt>
                <c:pt idx="5">
                  <c:v>Blaine (Existing)</c:v>
                </c:pt>
                <c:pt idx="6">
                  <c:v>Blaine (2022 Proposed)</c:v>
                </c:pt>
                <c:pt idx="7">
                  <c:v>Ferndale</c:v>
                </c:pt>
              </c:strCache>
            </c:strRef>
          </c:cat>
          <c:val>
            <c:numRef>
              <c:f>Sheet1!$E$2:$E$9</c:f>
              <c:numCache>
                <c:formatCode>"$"#,##0.00_);\("$"#,##0.00\)</c:formatCode>
                <c:ptCount val="8"/>
                <c:pt idx="0">
                  <c:v>82.100000000000009</c:v>
                </c:pt>
                <c:pt idx="1">
                  <c:v>106.77</c:v>
                </c:pt>
                <c:pt idx="2">
                  <c:v>113.17</c:v>
                </c:pt>
                <c:pt idx="3">
                  <c:v>113.17</c:v>
                </c:pt>
                <c:pt idx="4">
                  <c:v>113.17</c:v>
                </c:pt>
                <c:pt idx="5">
                  <c:v>84.22</c:v>
                </c:pt>
                <c:pt idx="6">
                  <c:v>87.17</c:v>
                </c:pt>
                <c:pt idx="7">
                  <c:v>113.17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83-49E7-A30A-A38823E47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8079104"/>
        <c:axId val="98080640"/>
      </c:barChart>
      <c:catAx>
        <c:axId val="98079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8080640"/>
        <c:crosses val="autoZero"/>
        <c:auto val="1"/>
        <c:lblAlgn val="ctr"/>
        <c:lblOffset val="100"/>
        <c:noMultiLvlLbl val="0"/>
      </c:catAx>
      <c:valAx>
        <c:axId val="98080640"/>
        <c:scaling>
          <c:orientation val="minMax"/>
        </c:scaling>
        <c:delete val="1"/>
        <c:axPos val="b"/>
        <c:numFmt formatCode="&quot;$&quot;#,##0.00_);\(&quot;$&quot;#,##0.00\)" sourceLinked="1"/>
        <c:majorTickMark val="out"/>
        <c:minorTickMark val="none"/>
        <c:tickLblPos val="nextTo"/>
        <c:crossAx val="9807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7DB7E-ECD6-463A-AEF5-FA083C76AE1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E4236-91BB-4ED6-9712-D701031D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3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D4E1C-1784-4465-9C30-4063BA077A5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A62F2-1EFA-4F17-A286-A860A8576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2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3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5A0B-DC27-4C45-8DC4-C9EF5C3CBD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5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5A0B-DC27-4C45-8DC4-C9EF5C3CBD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2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5A0B-DC27-4C45-8DC4-C9EF5C3CBD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4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30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 sz="2000" b="1">
                <a:latin typeface="Arial Narrow" panose="020B060602020203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»"/>
              <a:tabLst/>
              <a:defRPr sz="2000">
                <a:latin typeface="Arial Narrow" panose="020B0606020202030204" pitchFamily="34" charset="0"/>
              </a:defRPr>
            </a:lvl2pPr>
            <a:lvl3pPr marL="12573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–"/>
              <a:tabLst/>
              <a:defRPr sz="2000">
                <a:latin typeface="Arial Narrow" panose="020B0606020202030204" pitchFamily="34" charset="0"/>
              </a:defRPr>
            </a:lvl3pPr>
            <a:lvl4pPr>
              <a:defRPr sz="2000">
                <a:latin typeface="Arial Narrow" panose="020B0606020202030204" pitchFamily="34" charset="0"/>
              </a:defRPr>
            </a:lvl4pPr>
            <a:lvl5pPr>
              <a:defRPr sz="2000">
                <a:latin typeface="Arial Narrow" panose="020B060602020203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9A94D6-98E9-43AD-887C-AF16150F03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30244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 sz="2000"/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»"/>
              <a:tabLst/>
              <a:defRPr sz="2000"/>
            </a:lvl2pPr>
            <a:lvl3pPr marL="12573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–"/>
              <a:tabLst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 sz="2000"/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»"/>
              <a:tabLst/>
              <a:defRPr sz="2000"/>
            </a:lvl2pPr>
            <a:lvl3pPr marL="12573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–"/>
              <a:tabLst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EE8A92-378F-4B53-89A2-49841A1AE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8115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395128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 sz="2000"/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»"/>
              <a:tabLst/>
              <a:defRPr sz="2000"/>
            </a:lvl2pPr>
            <a:lvl3pPr marL="12573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–"/>
              <a:tabLst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395128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 sz="2000"/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»"/>
              <a:tabLst/>
              <a:defRPr sz="2000"/>
            </a:lvl2pPr>
            <a:lvl3pPr marL="12573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–"/>
              <a:tabLst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44793" y="304800"/>
            <a:ext cx="7542007" cy="914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E4E5F1-9378-4AEC-BDE3-6F01D355C5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" y="432961"/>
            <a:ext cx="633960" cy="6580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931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12950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B8632E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 sz="2000"/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»"/>
              <a:tabLst/>
              <a:defRPr sz="2000"/>
            </a:lvl2pPr>
            <a:lvl3pPr marL="12573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–"/>
              <a:tabLst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6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5312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50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75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691C-7408-4B14-A6BC-35F8AB808F0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552A-2858-45BF-85E6-1D2C2024FD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6126204"/>
            <a:ext cx="9448800" cy="503196"/>
          </a:xfrm>
          <a:prstGeom prst="rect">
            <a:avLst/>
          </a:prstGeom>
          <a:gradFill>
            <a:gsLst>
              <a:gs pos="100000">
                <a:srgbClr val="405F3B"/>
              </a:gs>
              <a:gs pos="0">
                <a:srgbClr val="9BBD95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172200"/>
            <a:ext cx="1827969" cy="4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9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A0D95-88F7-4BDE-BEFD-E5927D74A0CD}"/>
              </a:ext>
            </a:extLst>
          </p:cNvPr>
          <p:cNvSpPr txBox="1"/>
          <p:nvPr userDrawn="1"/>
        </p:nvSpPr>
        <p:spPr>
          <a:xfrm>
            <a:off x="8153400" y="6428601"/>
            <a:ext cx="738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Slide </a:t>
            </a:r>
            <a:fld id="{900C552A-2858-45BF-85E6-1D2C2024FD06}" type="slidenum">
              <a:rPr lang="en-US" sz="1200" kern="1200" baseline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200" kern="1200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495B7F2A-4021-47C5-828B-3519A2284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 t="4839" b="-1"/>
          <a:stretch/>
        </p:blipFill>
        <p:spPr>
          <a:xfrm>
            <a:off x="457200" y="6428601"/>
            <a:ext cx="1272543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marL="0" algn="l" defTabSz="914400" rtl="0" eaLnBrk="1" latinLnBrk="0" hangingPunct="1">
        <a:spcBef>
          <a:spcPct val="0"/>
        </a:spcBef>
        <a:buNone/>
        <a:defRPr lang="en-US" sz="3600" b="1" kern="1200" dirty="0">
          <a:solidFill>
            <a:srgbClr val="B8632E"/>
          </a:solidFill>
          <a:effectLst/>
          <a:latin typeface="Arial Narrow" panose="020B0606020202030204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B575D"/>
        </a:buClr>
        <a:buSzPct val="100000"/>
        <a:buFont typeface="Arial Narrow" panose="020B0606020202030204" pitchFamily="34" charset="0"/>
        <a:buChar char="●"/>
        <a:defRPr lang="en-US" sz="2000" b="1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Clr>
          <a:srgbClr val="4B575D"/>
        </a:buClr>
        <a:buFont typeface="Arial Narrow" panose="020B0606020202030204" pitchFamily="34" charset="0"/>
        <a:buChar char="»"/>
        <a:defRPr lang="en-US" sz="20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rgbClr val="4B575D"/>
        </a:buClr>
        <a:buFont typeface="Arial Narrow" panose="020B0606020202030204" pitchFamily="34" charset="0"/>
        <a:buChar char="–"/>
        <a:defRPr lang="en-US" sz="20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000" kern="1200" dirty="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000" kern="1200" dirty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F366F8-31EA-4572-8AF0-D7A21BD635E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2400" y="3810000"/>
            <a:ext cx="4953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Chris Gonzalez, Senior Project Manager</a:t>
            </a:r>
          </a:p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November 8, 2021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19815" y="298727"/>
            <a:ext cx="8883192" cy="1496057"/>
            <a:chOff x="-196391" y="318771"/>
            <a:chExt cx="8883192" cy="1496057"/>
          </a:xfrm>
        </p:grpSpPr>
        <p:sp>
          <p:nvSpPr>
            <p:cNvPr id="23" name="Chevron 22"/>
            <p:cNvSpPr/>
            <p:nvPr userDrawn="1"/>
          </p:nvSpPr>
          <p:spPr>
            <a:xfrm>
              <a:off x="6069176" y="327126"/>
              <a:ext cx="1201698" cy="1486137"/>
            </a:xfrm>
            <a:prstGeom prst="chevron">
              <a:avLst>
                <a:gd name="adj" fmla="val 60881"/>
              </a:avLst>
            </a:prstGeom>
            <a:solidFill>
              <a:srgbClr val="3940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hevron 23"/>
            <p:cNvSpPr/>
            <p:nvPr userDrawn="1"/>
          </p:nvSpPr>
          <p:spPr>
            <a:xfrm>
              <a:off x="7485103" y="328691"/>
              <a:ext cx="1201698" cy="1486137"/>
            </a:xfrm>
            <a:prstGeom prst="chevron">
              <a:avLst>
                <a:gd name="adj" fmla="val 60881"/>
              </a:avLst>
            </a:prstGeom>
            <a:solidFill>
              <a:srgbClr val="B8632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 userDrawn="1"/>
          </p:nvSpPr>
          <p:spPr>
            <a:xfrm>
              <a:off x="6776057" y="318771"/>
              <a:ext cx="1201698" cy="1486137"/>
            </a:xfrm>
            <a:prstGeom prst="chevron">
              <a:avLst>
                <a:gd name="adj" fmla="val 60881"/>
              </a:avLst>
            </a:prstGeom>
            <a:solidFill>
              <a:srgbClr val="3940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Pentagon 25"/>
            <p:cNvSpPr/>
            <p:nvPr userDrawn="1"/>
          </p:nvSpPr>
          <p:spPr>
            <a:xfrm>
              <a:off x="-196391" y="327581"/>
              <a:ext cx="6749415" cy="1466295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52600" y="533400"/>
            <a:ext cx="4527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</a:rPr>
              <a:t>2021 Water &amp; Wastewater</a:t>
            </a:r>
          </a:p>
          <a:p>
            <a:r>
              <a:rPr lang="en-US" sz="2800" b="1" dirty="0">
                <a:latin typeface="Arial Narrow" panose="020B0606020202030204" pitchFamily="34" charset="0"/>
              </a:rPr>
              <a:t>Rate Update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5981AF-BAE9-420A-A728-7F3B5A42F71A}"/>
              </a:ext>
            </a:extLst>
          </p:cNvPr>
          <p:cNvGrpSpPr/>
          <p:nvPr/>
        </p:nvGrpSpPr>
        <p:grpSpPr>
          <a:xfrm>
            <a:off x="-205304" y="5986623"/>
            <a:ext cx="9728017" cy="750695"/>
            <a:chOff x="-196392" y="5862869"/>
            <a:chExt cx="9721391" cy="750695"/>
          </a:xfrm>
        </p:grpSpPr>
        <p:sp>
          <p:nvSpPr>
            <p:cNvPr id="13" name="Rectangle 12"/>
            <p:cNvSpPr/>
            <p:nvPr/>
          </p:nvSpPr>
          <p:spPr>
            <a:xfrm>
              <a:off x="-196392" y="5862869"/>
              <a:ext cx="9721391" cy="750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208" y="5965314"/>
              <a:ext cx="2301583" cy="545804"/>
            </a:xfrm>
            <a:prstGeom prst="rect">
              <a:avLst/>
            </a:prstGeom>
          </p:spPr>
        </p:pic>
      </p:grpSp>
      <p:pic>
        <p:nvPicPr>
          <p:cNvPr id="15" name="Picture 14" descr="Click to Home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85"/>
          <a:stretch/>
        </p:blipFill>
        <p:spPr bwMode="auto">
          <a:xfrm>
            <a:off x="239670" y="457195"/>
            <a:ext cx="1284330" cy="11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9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 Capital Needs Forecast</a:t>
            </a:r>
            <a:endParaRPr lang="en-US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70" y="4114800"/>
            <a:ext cx="8229600" cy="2209800"/>
          </a:xfrm>
        </p:spPr>
        <p:txBody>
          <a:bodyPr>
            <a:normAutofit/>
          </a:bodyPr>
          <a:lstStyle/>
          <a:p>
            <a:r>
              <a:rPr lang="en-US" sz="1800" dirty="0"/>
              <a:t>$15,572,000 in capital projects from 2021 – 2026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Cash resources expected to cover 38% of the projected cost</a:t>
            </a:r>
          </a:p>
          <a:p>
            <a:pPr lvl="1"/>
            <a:r>
              <a:rPr lang="en-US" sz="1500" dirty="0"/>
              <a:t>Remaining 62% funded by bonds/loans ($10.1 million issued to provide $9.7 million in net proceeds)</a:t>
            </a:r>
          </a:p>
          <a:p>
            <a:pPr lvl="2"/>
            <a:r>
              <a:rPr lang="en-US" sz="1500" dirty="0"/>
              <a:t>Expected to increase annual debt service by $645,000 by 2024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556057-C922-42B0-B43C-93121CD7E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27872"/>
              </p:ext>
            </p:extLst>
          </p:nvPr>
        </p:nvGraphicFramePr>
        <p:xfrm>
          <a:off x="990600" y="4531995"/>
          <a:ext cx="7680960" cy="481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B575D"/>
                        </a:buClr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en-US" sz="1500" dirty="0">
                          <a:latin typeface="Arial Narrow" panose="020B0606020202030204" pitchFamily="34" charset="0"/>
                        </a:rPr>
                        <a:t>Mains: $9,575,000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B575D"/>
                        </a:buClr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en-US" sz="1500" dirty="0">
                          <a:latin typeface="Arial Narrow" panose="020B0606020202030204" pitchFamily="34" charset="0"/>
                        </a:rPr>
                        <a:t>Lift Stations: $2,386,000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B575D"/>
                        </a:buClr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en-US" sz="1500" dirty="0">
                          <a:latin typeface="Arial Narrow" panose="020B0606020202030204" pitchFamily="34" charset="0"/>
                        </a:rPr>
                        <a:t>Treatment: $3,611,000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4B575D"/>
                        </a:buClr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endParaRPr lang="en-US" sz="15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875675E-9E36-49B6-AF85-B0FE3D652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212483"/>
              </p:ext>
            </p:extLst>
          </p:nvPr>
        </p:nvGraphicFramePr>
        <p:xfrm>
          <a:off x="609600" y="1219200"/>
          <a:ext cx="373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4583AC9-0F16-4A62-9762-84BE105C3E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993125"/>
              </p:ext>
            </p:extLst>
          </p:nvPr>
        </p:nvGraphicFramePr>
        <p:xfrm>
          <a:off x="4572000" y="1219200"/>
          <a:ext cx="373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5445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Wastewater Financial Plan</a:t>
            </a:r>
            <a:endParaRPr lang="en-US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448934"/>
              </p:ext>
            </p:extLst>
          </p:nvPr>
        </p:nvGraphicFramePr>
        <p:xfrm>
          <a:off x="545309" y="3977310"/>
          <a:ext cx="8053382" cy="1292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757">
                  <a:extLst>
                    <a:ext uri="{9D8B030D-6E8A-4147-A177-3AD203B41FA5}">
                      <a16:colId xmlns:a16="http://schemas.microsoft.com/office/drawing/2014/main" val="2541430060"/>
                    </a:ext>
                  </a:extLst>
                </a:gridCol>
                <a:gridCol w="689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757">
                  <a:extLst>
                    <a:ext uri="{9D8B030D-6E8A-4147-A177-3AD203B41FA5}">
                      <a16:colId xmlns:a16="http://schemas.microsoft.com/office/drawing/2014/main" val="3464839151"/>
                    </a:ext>
                  </a:extLst>
                </a:gridCol>
                <a:gridCol w="689757">
                  <a:extLst>
                    <a:ext uri="{9D8B030D-6E8A-4147-A177-3AD203B41FA5}">
                      <a16:colId xmlns:a16="http://schemas.microsoft.com/office/drawing/2014/main" val="2906821490"/>
                    </a:ext>
                  </a:extLst>
                </a:gridCol>
              </a:tblGrid>
              <a:tr h="232037">
                <a:tc rowSpan="2">
                  <a:txBody>
                    <a:bodyPr/>
                    <a:lstStyle/>
                    <a:p>
                      <a:r>
                        <a:rPr lang="en-US" sz="1600" baseline="0" dirty="0"/>
                        <a:t> Wastewater Rate Forecast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Existing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Proposed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85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Cumulative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85">
                <a:tc>
                  <a:txBody>
                    <a:bodyPr/>
                    <a:lstStyle/>
                    <a:p>
                      <a:r>
                        <a:rPr lang="en-US" sz="1600" b="1" dirty="0"/>
                        <a:t> Annual Rate</a:t>
                      </a:r>
                      <a:r>
                        <a:rPr lang="en-US" sz="1600" b="1" baseline="0" dirty="0"/>
                        <a:t> Increase</a:t>
                      </a:r>
                      <a:endParaRPr lang="en-US" sz="1600" b="1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5.0%</a:t>
                      </a:r>
                      <a:endParaRPr lang="en-US" sz="1600" b="1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2.5%</a:t>
                      </a:r>
                      <a:endParaRPr lang="en-US" sz="1600" b="1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2.5%</a:t>
                      </a:r>
                      <a:endParaRPr lang="en-US" sz="1600" b="1" i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2.5%</a:t>
                      </a:r>
                      <a:endParaRPr lang="en-US" sz="1600" b="1" i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0.0%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15.9%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185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 M</a:t>
                      </a:r>
                      <a:r>
                        <a:rPr lang="en-US" sz="1600" dirty="0"/>
                        <a:t>onthly</a:t>
                      </a:r>
                      <a:r>
                        <a:rPr lang="en-US" sz="1600" baseline="0" dirty="0"/>
                        <a:t> Residential </a:t>
                      </a:r>
                      <a:r>
                        <a:rPr lang="en-US" sz="1600" dirty="0"/>
                        <a:t>Bill</a:t>
                      </a:r>
                      <a:endParaRPr lang="en-US" sz="1600" b="1" baseline="300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$109.6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$115.08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$117.96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$120.91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$123.93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$127.03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$127.03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185"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Symbol"/>
                        </a:rPr>
                        <a:t> Change From Prior Year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+$5.48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+$2.88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+$2.95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+$3.02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+$3.10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+$0.00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+$17.43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85688192"/>
              </p:ext>
            </p:extLst>
          </p:nvPr>
        </p:nvGraphicFramePr>
        <p:xfrm>
          <a:off x="457200" y="1225062"/>
          <a:ext cx="8348472" cy="268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0A13C1E-9F70-4F74-80A2-2AA4BB9A1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944563"/>
          </a:xfrm>
        </p:spPr>
        <p:txBody>
          <a:bodyPr>
            <a:normAutofit/>
          </a:bodyPr>
          <a:lstStyle/>
          <a:p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Existing rates are sufficient</a:t>
            </a:r>
            <a:r>
              <a:rPr kumimoji="0" lang="en-US" sz="1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to cover operating</a:t>
            </a:r>
            <a:r>
              <a:rPr lang="en-US" sz="1500" b="1" i="0" kern="0" dirty="0">
                <a:solidFill>
                  <a:srgbClr val="000000"/>
                </a:solidFill>
                <a:cs typeface="+mn-cs"/>
              </a:rPr>
              <a:t> costs and debt service until 2022</a:t>
            </a:r>
          </a:p>
          <a:p>
            <a:r>
              <a:rPr lang="en-US" sz="1500" dirty="0"/>
              <a:t>Rate increases needed to generate cash for capital projects and cover related debt service</a:t>
            </a:r>
          </a:p>
          <a:p>
            <a:pPr lvl="1"/>
            <a:r>
              <a:rPr lang="en-US" sz="1500" dirty="0"/>
              <a:t>Debt-related reserve requirements limit ability to phase in rate increases</a:t>
            </a:r>
          </a:p>
        </p:txBody>
      </p:sp>
    </p:spTree>
    <p:extLst>
      <p:ext uri="{BB962C8B-B14F-4D97-AF65-F5344CB8AC3E}">
        <p14:creationId xmlns:p14="http://schemas.microsoft.com/office/powerpoint/2010/main" val="325833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dirty="0">
                <a:latin typeface="+mn-lt"/>
              </a:rPr>
              <a:t>Sample Bill Comparison (3/4” Single-Family Meter @ </a:t>
            </a:r>
            <a:br>
              <a:rPr lang="en-US" sz="2300" dirty="0">
                <a:latin typeface="+mn-lt"/>
              </a:rPr>
            </a:br>
            <a:r>
              <a:rPr lang="en-US" sz="2300" dirty="0">
                <a:latin typeface="+mn-lt"/>
              </a:rPr>
              <a:t>7 ccf/Month and 1,000 kWh, Including Utility Taxes)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59468"/>
              </p:ext>
            </p:extLst>
          </p:nvPr>
        </p:nvGraphicFramePr>
        <p:xfrm>
          <a:off x="457200" y="1341435"/>
          <a:ext cx="5868714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4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904">
                  <a:extLst>
                    <a:ext uri="{9D8B030D-6E8A-4147-A177-3AD203B41FA5}">
                      <a16:colId xmlns:a16="http://schemas.microsoft.com/office/drawing/2014/main" val="2028313667"/>
                    </a:ext>
                  </a:extLst>
                </a:gridCol>
                <a:gridCol w="752904">
                  <a:extLst>
                    <a:ext uri="{9D8B030D-6E8A-4147-A177-3AD203B41FA5}">
                      <a16:colId xmlns:a16="http://schemas.microsoft.com/office/drawing/2014/main" val="3271937645"/>
                    </a:ext>
                  </a:extLst>
                </a:gridCol>
                <a:gridCol w="752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424">
                <a:tc>
                  <a:txBody>
                    <a:bodyPr/>
                    <a:lstStyle/>
                    <a:p>
                      <a:pPr algn="r"/>
                      <a:endParaRPr lang="en-US" sz="1100" b="1" u="sng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Water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5"/>
                          </a:solidFill>
                        </a:rPr>
                        <a:t>Wastewater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Stormwater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Electric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/>
                        <a:t>Total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572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Ferndale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$46.56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/>
                          </a:solidFill>
                        </a:rPr>
                        <a:t>$86.05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$17.38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$113.17</a:t>
                      </a:r>
                      <a:r>
                        <a:rPr lang="en-US" sz="1200" b="1" baseline="30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$263.16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572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Blaine (2022 Proposed)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$25.51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/>
                          </a:solidFill>
                        </a:rPr>
                        <a:t>$125.44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$6.72</a:t>
                      </a:r>
                      <a:r>
                        <a:rPr lang="en-US" sz="1200" b="1" baseline="300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$87.17</a:t>
                      </a:r>
                      <a:r>
                        <a:rPr lang="en-US" sz="1200" b="1" baseline="300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$244.84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572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Blaine (2021)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$21.70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/>
                          </a:solidFill>
                        </a:rPr>
                        <a:t>$119.46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$6.50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$84.22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$231.88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2018592"/>
                  </a:ext>
                </a:extLst>
              </a:tr>
              <a:tr h="542572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Everson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$29.66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/>
                          </a:solidFill>
                        </a:rPr>
                        <a:t>$85.86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$113.17</a:t>
                      </a:r>
                      <a:r>
                        <a:rPr lang="en-US" sz="1200" b="1" baseline="30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$228.69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572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Lynden</a:t>
                      </a:r>
                      <a:endParaRPr lang="en-US" sz="1200" b="1" baseline="30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$47.57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/>
                          </a:solidFill>
                        </a:rPr>
                        <a:t>$49.85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$9.68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$113.17</a:t>
                      </a:r>
                      <a:r>
                        <a:rPr lang="en-US" sz="1200" b="1" baseline="30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$220.27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0554176"/>
                  </a:ext>
                </a:extLst>
              </a:tr>
              <a:tr h="542572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Bellingham</a:t>
                      </a:r>
                      <a:endParaRPr lang="en-US" sz="1200" b="1" baseline="30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$37.85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/>
                          </a:solidFill>
                        </a:rPr>
                        <a:t>$46.68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$11.85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$113.17</a:t>
                      </a:r>
                      <a:r>
                        <a:rPr lang="en-US" sz="1200" b="1" baseline="30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$209.55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42572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Birch Bay Water &amp; Sewer District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$33.75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/>
                          </a:solidFill>
                        </a:rPr>
                        <a:t>$36.70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$106.77</a:t>
                      </a:r>
                      <a:r>
                        <a:rPr lang="en-US" sz="1200" b="1" baseline="30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$177.22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8612063"/>
                  </a:ext>
                </a:extLst>
              </a:tr>
              <a:tr h="542572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Sumas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$10.98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5"/>
                          </a:solidFill>
                        </a:rPr>
                        <a:t>$55.36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$3.00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$82.10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$151.44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533041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F837F6E-ADBE-4EC9-8FC2-8AFF7B283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55178"/>
              </p:ext>
            </p:extLst>
          </p:nvPr>
        </p:nvGraphicFramePr>
        <p:xfrm>
          <a:off x="5715000" y="1570037"/>
          <a:ext cx="3733800" cy="444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AF4DFC0-B537-422B-B0EF-7FC9FAEE63F1}"/>
              </a:ext>
            </a:extLst>
          </p:cNvPr>
          <p:cNvSpPr txBox="1"/>
          <p:nvPr/>
        </p:nvSpPr>
        <p:spPr>
          <a:xfrm>
            <a:off x="914400" y="5867400"/>
            <a:ext cx="5945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Electric service provided by Puget Sound Energy in these areas, generally taxed at 6%.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Assumed 2022 rate increase of 3.5% (per staff recommendation).</a:t>
            </a:r>
          </a:p>
        </p:txBody>
      </p:sp>
    </p:spTree>
    <p:extLst>
      <p:ext uri="{BB962C8B-B14F-4D97-AF65-F5344CB8AC3E}">
        <p14:creationId xmlns:p14="http://schemas.microsoft.com/office/powerpoint/2010/main" val="231773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555F-9C0E-436E-B8F0-53BFC5AAA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84F08-C985-4494-A27C-F16F54652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Water Rates: Increases of 17.5% per year from 2022 – 2026, 13% in 2027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Generates cash for capital projects and debt service on $12.0 million borrowed to fund CIP</a:t>
            </a:r>
          </a:p>
          <a:p>
            <a:pPr>
              <a:spcBef>
                <a:spcPts val="1200"/>
              </a:spcBef>
            </a:pPr>
            <a:r>
              <a:rPr lang="en-US" dirty="0"/>
              <a:t>Wastewater Rates: Increases of 5.0% in 2022, 2.5% per year from 2023 – 2026</a:t>
            </a:r>
          </a:p>
          <a:p>
            <a:pPr lvl="1"/>
            <a:r>
              <a:rPr lang="en-US" sz="1600" dirty="0"/>
              <a:t>Generates cash for capital projects and debt service on $10.1 million borrowed to fund CIP</a:t>
            </a:r>
          </a:p>
          <a:p>
            <a:pPr lvl="1">
              <a:spcBef>
                <a:spcPts val="1200"/>
              </a:spcBef>
            </a:pPr>
            <a:endParaRPr lang="en-US" sz="1500" dirty="0"/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496671-C24E-4EED-91F3-3527877BB2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174538"/>
              </p:ext>
            </p:extLst>
          </p:nvPr>
        </p:nvGraphicFramePr>
        <p:xfrm>
          <a:off x="457200" y="3200400"/>
          <a:ext cx="822960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874">
                  <a:extLst>
                    <a:ext uri="{9D8B030D-6E8A-4147-A177-3AD203B41FA5}">
                      <a16:colId xmlns:a16="http://schemas.microsoft.com/office/drawing/2014/main" val="2541430060"/>
                    </a:ext>
                  </a:extLst>
                </a:gridCol>
                <a:gridCol w="770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8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3345">
                <a:tc rowSpan="2">
                  <a:txBody>
                    <a:bodyPr/>
                    <a:lstStyle/>
                    <a:p>
                      <a:r>
                        <a:rPr lang="en-US" sz="1600" baseline="0" dirty="0"/>
                        <a:t> Monthly Single-Family Bill</a:t>
                      </a:r>
                    </a:p>
                    <a:p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(Excluding City Taxes)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Existing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Proposed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Arial Narrow" panose="020B0606020202030204" pitchFamily="34" charset="0"/>
                        </a:rPr>
                        <a:t>Projected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Arial Narrow" panose="020B0606020202030204" pitchFamily="34" charset="0"/>
                        </a:rPr>
                        <a:t>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2027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02">
                <a:tc>
                  <a:txBody>
                    <a:bodyPr/>
                    <a:lstStyle/>
                    <a:p>
                      <a:r>
                        <a:rPr lang="en-US" sz="1600" b="0" dirty="0"/>
                        <a:t> Water (@ 7 ccf per Month)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$  19.91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$  23.39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$  27.49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$  32.30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$  37.95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$  44.59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$  50.39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2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 Wastewater</a:t>
                      </a:r>
                      <a:endParaRPr lang="en-US" sz="1600" b="1" baseline="300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  109.60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  115.08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  117.96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120.91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  123.93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  127.03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  127.03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90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Stormwater</a:t>
                      </a:r>
                      <a:r>
                        <a:rPr lang="en-US" sz="1600" b="0" baseline="300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5.96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6.17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6.39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6.61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6.84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7.08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7.33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348441"/>
                  </a:ext>
                </a:extLst>
              </a:tr>
              <a:tr h="10890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Electric (@ 1,000 kWh)</a:t>
                      </a:r>
                      <a:r>
                        <a:rPr lang="en-US" sz="1600" b="0" baseline="300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79.46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82.24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85.12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88.10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91.18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94.37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97.67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258298"/>
                  </a:ext>
                </a:extLst>
              </a:tr>
              <a:tr h="10890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Total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$214.93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$226.88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$236.96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$247.92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$259.90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$273.07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$282.42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191764"/>
                  </a:ext>
                </a:extLst>
              </a:tr>
              <a:tr h="108902"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Symbol"/>
                        </a:rPr>
                        <a:t> Change From Prior Year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+$11.95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+$10.08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+$10.96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+$11.98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+$13.17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+$9.35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902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Percent Change From Prior Year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+5.6%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+4.4%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+4.6%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+4.8%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+5.1%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+3.4%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8365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DB0BAC-1E84-4BB8-8B52-BF90FD8766D6}"/>
              </a:ext>
            </a:extLst>
          </p:cNvPr>
          <p:cNvSpPr txBox="1"/>
          <p:nvPr/>
        </p:nvSpPr>
        <p:spPr>
          <a:xfrm>
            <a:off x="533400" y="5486400"/>
            <a:ext cx="734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sz="1600" dirty="0"/>
              <a:t>Not reviewed in this study. Forecast reflects 3.5% annual stormwater and electric rate increases.</a:t>
            </a:r>
          </a:p>
        </p:txBody>
      </p:sp>
    </p:spTree>
    <p:extLst>
      <p:ext uri="{BB962C8B-B14F-4D97-AF65-F5344CB8AC3E}">
        <p14:creationId xmlns:p14="http://schemas.microsoft.com/office/powerpoint/2010/main" val="127202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929FE5-6C32-447C-8313-29B695D002B1}"/>
              </a:ext>
            </a:extLst>
          </p:cNvPr>
          <p:cNvSpPr/>
          <p:nvPr/>
        </p:nvSpPr>
        <p:spPr>
          <a:xfrm>
            <a:off x="9939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2B856-AC74-445F-AF9A-A087F77CA462}"/>
              </a:ext>
            </a:extLst>
          </p:cNvPr>
          <p:cNvSpPr txBox="1"/>
          <p:nvPr/>
        </p:nvSpPr>
        <p:spPr>
          <a:xfrm>
            <a:off x="2148068" y="1336119"/>
            <a:ext cx="49385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You! Questions?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en-US" dirty="0"/>
          </a:p>
          <a:p>
            <a:pPr algn="ctr"/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www.fcsgroup.com</a:t>
            </a:r>
          </a:p>
          <a:p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CF76E6-F09D-4AFC-BE15-7DAB17CBC553}"/>
              </a:ext>
            </a:extLst>
          </p:cNvPr>
          <p:cNvGrpSpPr/>
          <p:nvPr/>
        </p:nvGrpSpPr>
        <p:grpSpPr>
          <a:xfrm>
            <a:off x="-152400" y="5862869"/>
            <a:ext cx="9448800" cy="750695"/>
            <a:chOff x="-152400" y="5862869"/>
            <a:chExt cx="9448800" cy="7506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A55CC5-E927-4D37-A97C-A7CA2EFA588C}"/>
                </a:ext>
              </a:extLst>
            </p:cNvPr>
            <p:cNvSpPr/>
            <p:nvPr/>
          </p:nvSpPr>
          <p:spPr>
            <a:xfrm>
              <a:off x="-152400" y="5862869"/>
              <a:ext cx="9448800" cy="750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CC010C-0876-4015-9A6B-3D6316AB4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577" y="5965314"/>
              <a:ext cx="2301583" cy="545804"/>
            </a:xfrm>
            <a:prstGeom prst="rect">
              <a:avLst/>
            </a:prstGeom>
          </p:spPr>
        </p:pic>
      </p:grp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B2D112A1-8201-4164-AC46-FE90F1503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21207"/>
              </p:ext>
            </p:extLst>
          </p:nvPr>
        </p:nvGraphicFramePr>
        <p:xfrm>
          <a:off x="3048000" y="2423160"/>
          <a:ext cx="304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89804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Chris Gonzalez,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Senior Project Manager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(425) 502-6280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chrisg@fcsgroup.com</a:t>
                      </a:r>
                      <a:r>
                        <a:rPr lang="en-US" sz="1000" dirty="0"/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929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62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Background</a:t>
            </a:r>
          </a:p>
          <a:p>
            <a:pPr>
              <a:spcBef>
                <a:spcPts val="1200"/>
              </a:spcBef>
            </a:pPr>
            <a:r>
              <a:rPr lang="en-US" dirty="0"/>
              <a:t>Overview of Financial Plan Methodology</a:t>
            </a:r>
          </a:p>
          <a:p>
            <a:pPr>
              <a:spcBef>
                <a:spcPts val="1200"/>
              </a:spcBef>
            </a:pPr>
            <a:r>
              <a:rPr lang="en-US" dirty="0"/>
              <a:t>Key Assumptions</a:t>
            </a:r>
          </a:p>
          <a:p>
            <a:pPr>
              <a:spcBef>
                <a:spcPts val="1200"/>
              </a:spcBef>
            </a:pPr>
            <a:r>
              <a:rPr lang="en-US" dirty="0"/>
              <a:t>Summary of Findings and Recommendations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Water Rate Analysis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Wastewater Rate Analysis</a:t>
            </a:r>
          </a:p>
          <a:p>
            <a:pPr>
              <a:spcBef>
                <a:spcPts val="1200"/>
              </a:spcBef>
            </a:pPr>
            <a:r>
              <a:rPr lang="en-US" dirty="0"/>
              <a:t>Questions/Discussion</a:t>
            </a:r>
          </a:p>
        </p:txBody>
      </p:sp>
    </p:spTree>
    <p:extLst>
      <p:ext uri="{BB962C8B-B14F-4D97-AF65-F5344CB8AC3E}">
        <p14:creationId xmlns:p14="http://schemas.microsoft.com/office/powerpoint/2010/main" val="377409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Background: Water/Wastewater Rate History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989274"/>
              </p:ext>
            </p:extLst>
          </p:nvPr>
        </p:nvGraphicFramePr>
        <p:xfrm>
          <a:off x="1447799" y="1371600"/>
          <a:ext cx="7162801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306">
                  <a:extLst>
                    <a:ext uri="{9D8B030D-6E8A-4147-A177-3AD203B41FA5}">
                      <a16:colId xmlns:a16="http://schemas.microsoft.com/office/drawing/2014/main" val="3315520506"/>
                    </a:ext>
                  </a:extLst>
                </a:gridCol>
                <a:gridCol w="1331306">
                  <a:extLst>
                    <a:ext uri="{9D8B030D-6E8A-4147-A177-3AD203B41FA5}">
                      <a16:colId xmlns:a16="http://schemas.microsoft.com/office/drawing/2014/main" val="941010947"/>
                    </a:ext>
                  </a:extLst>
                </a:gridCol>
                <a:gridCol w="1331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306">
                  <a:extLst>
                    <a:ext uri="{9D8B030D-6E8A-4147-A177-3AD203B41FA5}">
                      <a16:colId xmlns:a16="http://schemas.microsoft.com/office/drawing/2014/main" val="2071045259"/>
                    </a:ext>
                  </a:extLst>
                </a:gridCol>
              </a:tblGrid>
              <a:tr h="17633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Year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Water Rate Increases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Wastewater Rate Increases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% Increase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Inflation</a:t>
                      </a:r>
                      <a:r>
                        <a:rPr lang="en-US" sz="16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31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Recommended</a:t>
                      </a:r>
                    </a:p>
                  </a:txBody>
                  <a:tcPr marL="0" marR="0" marT="0" marB="0" anchor="ctr">
                    <a:solidFill>
                      <a:srgbClr val="4F7D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Adopted</a:t>
                      </a:r>
                    </a:p>
                  </a:txBody>
                  <a:tcPr marL="0" marR="0" marT="0" marB="0" anchor="ctr">
                    <a:solidFill>
                      <a:srgbClr val="4F7D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Recommended</a:t>
                      </a:r>
                    </a:p>
                  </a:txBody>
                  <a:tcPr marL="0" marR="0" marT="0" marB="0" anchor="ctr">
                    <a:solidFill>
                      <a:srgbClr val="4F7D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Adopted</a:t>
                      </a:r>
                    </a:p>
                  </a:txBody>
                  <a:tcPr marL="0" marR="0" marT="0" marB="0" anchor="ctr">
                    <a:solidFill>
                      <a:srgbClr val="4F7D7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F7D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120404"/>
                  </a:ext>
                </a:extLst>
              </a:tr>
              <a:tr h="1542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2011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+3.0%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+11.0%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+11.0%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+3.5%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2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2012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+3.0%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+10.0%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+9.7%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+2.2%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2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2013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+3.0%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+1.8%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+1.0%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2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+4.0%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+1.7%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2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+4.0%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-3.0%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+0.2%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2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+5.0%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+1.6%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2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+5.0%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+2.0%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+2.0%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+2.0%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2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+5.0%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+2.0%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+2.0%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+2.0%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+2.5%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2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+5.0%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+3.5%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+2.0%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+3.5%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+1.8%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2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+5.0%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+2.8%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+2.0%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+2.8%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+1.2%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8743318"/>
                  </a:ext>
                </a:extLst>
              </a:tr>
              <a:tr h="1542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+5.0%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+2.0%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arrow" panose="020B0606020202030204" pitchFamily="34" charset="0"/>
                        </a:rPr>
                        <a:t>+5.4%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6561379"/>
                  </a:ext>
                </a:extLst>
              </a:tr>
              <a:tr h="17633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solidFill>
                      <a:srgbClr val="3940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+58.4%</a:t>
                      </a:r>
                    </a:p>
                  </a:txBody>
                  <a:tcPr marL="0" marR="0" marT="0" marB="0" anchor="ctr">
                    <a:solidFill>
                      <a:srgbClr val="3940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+10.7%</a:t>
                      </a:r>
                    </a:p>
                  </a:txBody>
                  <a:tcPr marL="0" marR="0" marT="0" marB="0" anchor="ctr">
                    <a:solidFill>
                      <a:srgbClr val="3940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+30.5%</a:t>
                      </a:r>
                    </a:p>
                  </a:txBody>
                  <a:tcPr marL="0" marR="0" marT="0" marB="0" anchor="ctr">
                    <a:solidFill>
                      <a:srgbClr val="3940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+34.8%</a:t>
                      </a:r>
                    </a:p>
                  </a:txBody>
                  <a:tcPr marL="0" marR="0" marT="0" marB="0" anchor="ctr">
                    <a:solidFill>
                      <a:srgbClr val="3940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+25.5%</a:t>
                      </a:r>
                    </a:p>
                  </a:txBody>
                  <a:tcPr marL="0" marR="0" marT="0" marB="0" anchor="ctr">
                    <a:solidFill>
                      <a:srgbClr val="39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F8F7C4-4BAF-4AAE-96FE-097D3DCB693B}"/>
              </a:ext>
            </a:extLst>
          </p:cNvPr>
          <p:cNvSpPr txBox="1">
            <a:spLocks/>
          </p:cNvSpPr>
          <p:nvPr/>
        </p:nvSpPr>
        <p:spPr>
          <a:xfrm>
            <a:off x="457200" y="48768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Pct val="100000"/>
              <a:buFont typeface="Arial Narrow" panose="020B0606020202030204" pitchFamily="34" charset="0"/>
              <a:buChar char="●"/>
              <a:tabLst/>
              <a:defRPr lang="en-US" sz="20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»"/>
              <a:tabLst/>
              <a:defRPr lang="en-US"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73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575D"/>
              </a:buClr>
              <a:buSzTx/>
              <a:buFont typeface="Arial Narrow" panose="020B0606020202030204" pitchFamily="34" charset="0"/>
              <a:buChar char="–"/>
              <a:tabLst/>
              <a:defRPr lang="en-US"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900" dirty="0"/>
              <a:t>The 2011/2016 rate studies recommended cumulative 2011 – 2021 increases of: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58.4% to water rates (Council adopted 10.7%)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30.5% to wastewater rates (Council adopted 34.8%)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6E280EED-21DB-45DC-B2F8-2C68B66271BB}"/>
              </a:ext>
            </a:extLst>
          </p:cNvPr>
          <p:cNvSpPr/>
          <p:nvPr/>
        </p:nvSpPr>
        <p:spPr>
          <a:xfrm>
            <a:off x="990600" y="1873686"/>
            <a:ext cx="381000" cy="1250514"/>
          </a:xfrm>
          <a:prstGeom prst="leftBrace">
            <a:avLst>
              <a:gd name="adj1" fmla="val 63190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0B7743B2-A429-4B9B-80FC-5902EC6FCAEC}"/>
              </a:ext>
            </a:extLst>
          </p:cNvPr>
          <p:cNvSpPr/>
          <p:nvPr/>
        </p:nvSpPr>
        <p:spPr>
          <a:xfrm>
            <a:off x="990600" y="3124200"/>
            <a:ext cx="381000" cy="1066800"/>
          </a:xfrm>
          <a:prstGeom prst="leftBrace">
            <a:avLst>
              <a:gd name="adj1" fmla="val 63190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74261-B7E6-4AD9-A23C-666E10AF211C}"/>
              </a:ext>
            </a:extLst>
          </p:cNvPr>
          <p:cNvSpPr txBox="1"/>
          <p:nvPr/>
        </p:nvSpPr>
        <p:spPr>
          <a:xfrm>
            <a:off x="152400" y="2057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C00000"/>
                </a:solidFill>
              </a:rPr>
              <a:t>2011 Rate Study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81F6B2-A696-4E83-A5E7-BCEFDFD22E75}"/>
              </a:ext>
            </a:extLst>
          </p:cNvPr>
          <p:cNvSpPr txBox="1"/>
          <p:nvPr/>
        </p:nvSpPr>
        <p:spPr>
          <a:xfrm>
            <a:off x="152400" y="3200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C00000"/>
                </a:solidFill>
              </a:rPr>
              <a:t>2016 Rate Study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96F934-2659-43F9-AF1E-3E43205583CC}"/>
              </a:ext>
            </a:extLst>
          </p:cNvPr>
          <p:cNvSpPr txBox="1"/>
          <p:nvPr/>
        </p:nvSpPr>
        <p:spPr>
          <a:xfrm>
            <a:off x="1481675" y="4419600"/>
            <a:ext cx="6976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Increases in the U.S. Consumer Price Index for All Urban Consumers (CPI-U), from October to October</a:t>
            </a:r>
          </a:p>
        </p:txBody>
      </p:sp>
    </p:spTree>
    <p:extLst>
      <p:ext uri="{BB962C8B-B14F-4D97-AF65-F5344CB8AC3E}">
        <p14:creationId xmlns:p14="http://schemas.microsoft.com/office/powerpoint/2010/main" val="56646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4692-8354-46A2-B620-27263E08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Financial Plan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F505B-1212-4247-BC5F-37668CBCE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86200"/>
            <a:ext cx="7924800" cy="19351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/>
              <a:t>Determines the level of annual revenue necessary to meet all utility financial obligations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Results in multi-year rate strategy</a:t>
            </a:r>
          </a:p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BDA8DD5-DA14-42D9-86C2-5C8430F9F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7" y="1455413"/>
            <a:ext cx="7916773" cy="21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8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Assumptions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260585"/>
              </p:ext>
            </p:extLst>
          </p:nvPr>
        </p:nvGraphicFramePr>
        <p:xfrm>
          <a:off x="266700" y="1447800"/>
          <a:ext cx="8610600" cy="45364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8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Annual Cost Inflation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Clr>
                          <a:srgbClr val="4B575D"/>
                        </a:buClr>
                        <a:buFont typeface="Arial Narrow" panose="020B0606020202030204" pitchFamily="34" charset="0"/>
                        <a:buChar char="●"/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General (CPI): 2.2% – 5.0%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575D"/>
                        </a:buClr>
                        <a:buSzTx/>
                        <a:buFont typeface="Arial Narrow" panose="020B0606020202030204" pitchFamily="34" charset="0"/>
                        <a:buChar char="●"/>
                        <a:tabLst/>
                        <a:defRPr/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Labor: 2.2 – 3.0%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575D"/>
                        </a:buClr>
                        <a:buSzTx/>
                        <a:buFont typeface="Arial Narrow" panose="020B0606020202030204" pitchFamily="34" charset="0"/>
                        <a:buChar char="●"/>
                        <a:tabLst/>
                        <a:defRPr/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Benefits: 3.3%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575D"/>
                        </a:buClr>
                        <a:buSzTx/>
                        <a:buFont typeface="Arial Narrow" panose="020B0606020202030204" pitchFamily="34" charset="0"/>
                        <a:buChar char="●"/>
                        <a:tabLst/>
                        <a:defRPr/>
                      </a:pPr>
                      <a:r>
                        <a:rPr lang="en-US" sz="1800" b="0" u="none" baseline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Construction Costs: 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2.7 – 5.0%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575D"/>
                        </a:buClr>
                        <a:buSzTx/>
                        <a:buFont typeface="Arial Narrow" panose="020B0606020202030204" pitchFamily="34" charset="0"/>
                        <a:buChar char="●"/>
                        <a:tabLst/>
                        <a:defRPr/>
                      </a:pPr>
                      <a:endParaRPr lang="en-US" sz="1800" b="0" u="none" baseline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Annual Growth Rates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575D"/>
                        </a:buClr>
                        <a:buSzTx/>
                        <a:buFont typeface="Arial Narrow" panose="020B0606020202030204" pitchFamily="34" charset="0"/>
                        <a:buChar char="●"/>
                        <a:tabLst/>
                        <a:defRPr/>
                      </a:pPr>
                      <a:r>
                        <a:rPr lang="en-US" sz="1800" b="0" u="none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Customer Growth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1.0% – 2.0%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per year</a:t>
                      </a:r>
                    </a:p>
                    <a:p>
                      <a:pPr marL="687388" lvl="1" indent="-230188">
                        <a:lnSpc>
                          <a:spcPct val="110000"/>
                        </a:lnSpc>
                        <a:buFont typeface="Arial Narrow" panose="020B0606020202030204" pitchFamily="34" charset="0"/>
                        <a:buChar char="»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≈ 4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0 – 80 equivalent units per year (Water)</a:t>
                      </a:r>
                    </a:p>
                    <a:p>
                      <a:pPr marL="687388" marR="0" lvl="1" indent="-230188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≈ 3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0 – 65 equivalent units per year (Wastewater)</a:t>
                      </a:r>
                    </a:p>
                    <a:p>
                      <a:pPr marL="457200" lvl="1" indent="0">
                        <a:lnSpc>
                          <a:spcPct val="110000"/>
                        </a:lnSpc>
                        <a:buFont typeface="Arial Narrow" panose="020B0606020202030204" pitchFamily="34" charset="0"/>
                        <a:buNone/>
                      </a:pPr>
                      <a:endParaRPr lang="en-US" sz="1600" baseline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8021"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Operating Forecast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Clr>
                          <a:srgbClr val="4B575D"/>
                        </a:buClr>
                        <a:buFont typeface="Arial Narrow" panose="020B0606020202030204" pitchFamily="34" charset="0"/>
                        <a:buChar char="●"/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Generally based on 2022</a:t>
                      </a:r>
                      <a:r>
                        <a:rPr lang="en-US" sz="1800" b="0" u="none" baseline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Budget</a:t>
                      </a:r>
                      <a:endParaRPr lang="en-US" sz="1800" b="0" u="non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575D"/>
                        </a:buClr>
                        <a:buSzTx/>
                        <a:buFont typeface="Arial Narrow" panose="020B0606020202030204" pitchFamily="34" charset="0"/>
                        <a:buChar char="●"/>
                        <a:tabLst/>
                        <a:defRPr/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Taxes calculated on projected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Reserve Policies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Clr>
                          <a:srgbClr val="4B575D"/>
                        </a:buClr>
                        <a:buFont typeface="Arial Narrow" panose="020B0606020202030204" pitchFamily="34" charset="0"/>
                        <a:buChar char="●"/>
                      </a:pPr>
                      <a:r>
                        <a:rPr lang="en-US" sz="1800" b="0" u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Minimum operating reserve: 30 days of O&amp;M</a:t>
                      </a:r>
                    </a:p>
                    <a:p>
                      <a:pPr marL="742950" lvl="1" indent="-285750">
                        <a:lnSpc>
                          <a:spcPct val="110000"/>
                        </a:lnSpc>
                        <a:buClr>
                          <a:srgbClr val="4B575D"/>
                        </a:buClr>
                        <a:buFont typeface="Arial Narrow" panose="020B0606020202030204" pitchFamily="34" charset="0"/>
                        <a:buChar char="»"/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Water (2022):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≈</a:t>
                      </a:r>
                      <a:r>
                        <a:rPr lang="en-US" sz="1600" b="0" u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$140,000</a:t>
                      </a:r>
                    </a:p>
                    <a:p>
                      <a:pPr marL="742950" lvl="1" indent="-285750">
                        <a:lnSpc>
                          <a:spcPct val="110000"/>
                        </a:lnSpc>
                        <a:buClr>
                          <a:srgbClr val="4B575D"/>
                        </a:buClr>
                        <a:buFont typeface="Arial Narrow" panose="020B0606020202030204" pitchFamily="34" charset="0"/>
                        <a:buChar char="»"/>
                      </a:pPr>
                      <a:r>
                        <a:rPr lang="en-US" sz="1600" b="0" u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Wastewater (2022):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≈</a:t>
                      </a:r>
                      <a:r>
                        <a:rPr lang="en-US" sz="1600" b="0" u="non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$260,000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40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8311DD-9B72-4956-A9F6-1791AD91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12950"/>
          </a:xfrm>
        </p:spPr>
        <p:txBody>
          <a:bodyPr anchor="b">
            <a:normAutofit/>
          </a:bodyPr>
          <a:lstStyle/>
          <a:p>
            <a:r>
              <a:rPr lang="en-US" dirty="0"/>
              <a:t>Water Rate Analysis</a:t>
            </a:r>
          </a:p>
        </p:txBody>
      </p:sp>
      <p:pic>
        <p:nvPicPr>
          <p:cNvPr id="8" name="Picture Placeholder 7" descr="A picture containing beverage, glass&#10;&#10;Description automatically generated">
            <a:extLst>
              <a:ext uri="{FF2B5EF4-FFF2-40B4-BE49-F238E27FC236}">
                <a16:creationId xmlns:a16="http://schemas.microsoft.com/office/drawing/2014/main" id="{3DDE11E3-261E-4661-B73D-A21170FA6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" r="15728" b="3"/>
          <a:stretch/>
        </p:blipFill>
        <p:spPr>
          <a:xfrm>
            <a:off x="3575050" y="273050"/>
            <a:ext cx="5111750" cy="5853113"/>
          </a:xfrm>
          <a:noFill/>
        </p:spPr>
      </p:pic>
    </p:spTree>
    <p:extLst>
      <p:ext uri="{BB962C8B-B14F-4D97-AF65-F5344CB8AC3E}">
        <p14:creationId xmlns:p14="http://schemas.microsoft.com/office/powerpoint/2010/main" val="167595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Capital Needs Forecast</a:t>
            </a:r>
            <a:endParaRPr lang="en-US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362200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/>
              <a:t>$24,216,000 in capital projects from 2021 – 2027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900" dirty="0"/>
              <a:t>Cash resources expected to cover 30% of the projected cost</a:t>
            </a:r>
          </a:p>
          <a:p>
            <a:r>
              <a:rPr lang="en-US" sz="1900" dirty="0"/>
              <a:t>Developer funding expected for the 630-Zone Storage Tank (</a:t>
            </a:r>
            <a:r>
              <a:rPr lang="en-US" sz="1900" dirty="0">
                <a:sym typeface="Symbol" panose="05050102010706020507" pitchFamily="18" charset="2"/>
              </a:rPr>
              <a:t></a:t>
            </a:r>
            <a:r>
              <a:rPr lang="en-US" sz="1900" dirty="0"/>
              <a:t> 20% of the projected cost)</a:t>
            </a:r>
          </a:p>
          <a:p>
            <a:r>
              <a:rPr lang="en-US" sz="1900" dirty="0"/>
              <a:t>Remaining 50% funded by $13.0 million in bonds (to provide $12.0 million in net proceeds)</a:t>
            </a:r>
          </a:p>
          <a:p>
            <a:pPr lvl="1"/>
            <a:r>
              <a:rPr lang="en-US" sz="1800" dirty="0"/>
              <a:t>Expected to increase annual debt service by $830,000 by 2027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556057-C922-42B0-B43C-93121CD7E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07850"/>
              </p:ext>
            </p:extLst>
          </p:nvPr>
        </p:nvGraphicFramePr>
        <p:xfrm>
          <a:off x="990600" y="4531995"/>
          <a:ext cx="768096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98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575D"/>
                        </a:buClr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en-US" sz="1500" dirty="0">
                          <a:latin typeface="Arial Narrow" panose="020B0606020202030204" pitchFamily="34" charset="0"/>
                        </a:rPr>
                        <a:t>Storage: $11,982,000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575D"/>
                        </a:buClr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en-US" sz="1500" dirty="0">
                          <a:latin typeface="Arial Narrow" panose="020B0606020202030204" pitchFamily="34" charset="0"/>
                        </a:rPr>
                        <a:t>Mains: $7,420,000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575D"/>
                        </a:buClr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en-US" sz="1500" dirty="0">
                          <a:latin typeface="Arial Narrow" panose="020B0606020202030204" pitchFamily="34" charset="0"/>
                        </a:rPr>
                        <a:t>Supply: $2,847,000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575D"/>
                        </a:buClr>
                        <a:buSzTx/>
                        <a:buFont typeface="Arial Narrow" panose="020B0606020202030204" pitchFamily="34" charset="0"/>
                        <a:buChar char="»"/>
                        <a:tabLst/>
                        <a:defRPr/>
                      </a:pPr>
                      <a:r>
                        <a:rPr lang="en-US" sz="1500" dirty="0">
                          <a:latin typeface="Arial Narrow" panose="020B0606020202030204" pitchFamily="34" charset="0"/>
                        </a:rPr>
                        <a:t>Other: $1,967,000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875675E-9E36-49B6-AF85-B0FE3D652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1877"/>
              </p:ext>
            </p:extLst>
          </p:nvPr>
        </p:nvGraphicFramePr>
        <p:xfrm>
          <a:off x="609600" y="1219200"/>
          <a:ext cx="373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4583AC9-0F16-4A62-9762-84BE105C3E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190155"/>
              </p:ext>
            </p:extLst>
          </p:nvPr>
        </p:nvGraphicFramePr>
        <p:xfrm>
          <a:off x="4572000" y="1219200"/>
          <a:ext cx="373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190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Financial Plan</a:t>
            </a:r>
            <a:endParaRPr lang="en-US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624707"/>
              </p:ext>
            </p:extLst>
          </p:nvPr>
        </p:nvGraphicFramePr>
        <p:xfrm>
          <a:off x="516636" y="3913398"/>
          <a:ext cx="8229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54143006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488294891"/>
                    </a:ext>
                  </a:extLst>
                </a:gridCol>
              </a:tblGrid>
              <a:tr h="93345">
                <a:tc rowSpan="2">
                  <a:txBody>
                    <a:bodyPr/>
                    <a:lstStyle/>
                    <a:p>
                      <a:r>
                        <a:rPr lang="en-US" sz="1600" baseline="0" dirty="0"/>
                        <a:t> Water Rate Forecast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Existing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Proposed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Projected</a:t>
                      </a:r>
                      <a:endParaRPr lang="en-US" sz="1400" i="1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Arial Narrow" panose="020B0606020202030204" pitchFamily="34" charset="0"/>
                        </a:rPr>
                        <a:t>Projected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endPara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2027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Cumulative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02">
                <a:tc>
                  <a:txBody>
                    <a:bodyPr/>
                    <a:lstStyle/>
                    <a:p>
                      <a:r>
                        <a:rPr lang="en-US" sz="1600" b="1" dirty="0"/>
                        <a:t> Annual Rate</a:t>
                      </a:r>
                      <a:r>
                        <a:rPr lang="en-US" sz="1600" b="1" baseline="0" dirty="0"/>
                        <a:t> Increase</a:t>
                      </a:r>
                      <a:endParaRPr lang="en-US" sz="1600" b="1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17.5%</a:t>
                      </a:r>
                      <a:endParaRPr lang="en-US" sz="1600" b="1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17.5%</a:t>
                      </a:r>
                      <a:endParaRPr lang="en-US" sz="1600" b="1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17.5%</a:t>
                      </a:r>
                      <a:endParaRPr lang="en-US" sz="1600" b="1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17.5%</a:t>
                      </a:r>
                      <a:endParaRPr lang="en-US" sz="1600" b="1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17.5%</a:t>
                      </a:r>
                      <a:endParaRPr lang="en-US" sz="1600" b="1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13.0%</a:t>
                      </a:r>
                      <a:endParaRPr lang="en-US" sz="1600" b="1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153.1%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2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 M</a:t>
                      </a:r>
                      <a:r>
                        <a:rPr lang="en-US" sz="1600" dirty="0"/>
                        <a:t>onthly</a:t>
                      </a:r>
                      <a:r>
                        <a:rPr lang="en-US" sz="1600" baseline="0" dirty="0"/>
                        <a:t> Residential </a:t>
                      </a:r>
                      <a:r>
                        <a:rPr lang="en-US" sz="1600" dirty="0"/>
                        <a:t>Bill @ 7 ccf</a:t>
                      </a:r>
                      <a:endParaRPr lang="en-US" sz="1600" b="1" baseline="300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$19.91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$23.39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$27.49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$32.30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$37.95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$44.59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$50.39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902"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Symbol"/>
                        </a:rPr>
                        <a:t> Change From Prior Year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+$3.48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+$4.09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+$4.81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+$5.65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+$6.64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+$5.80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+$30.48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76309293"/>
              </p:ext>
            </p:extLst>
          </p:nvPr>
        </p:nvGraphicFramePr>
        <p:xfrm>
          <a:off x="457200" y="1225062"/>
          <a:ext cx="8348472" cy="268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0A13C1E-9F70-4F74-80A2-2AA4BB9A1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990600"/>
          </a:xfrm>
        </p:spPr>
        <p:txBody>
          <a:bodyPr>
            <a:noAutofit/>
          </a:bodyPr>
          <a:lstStyle/>
          <a:p>
            <a:r>
              <a:rPr lang="en-US" sz="1600" dirty="0"/>
              <a:t>Existing rates expected to be adequate to cover operating costs through 2022</a:t>
            </a:r>
          </a:p>
          <a:p>
            <a:r>
              <a:rPr lang="en-US" sz="1600" dirty="0"/>
              <a:t>Rate increases needed to generate cash for capital projects and repay related debt service</a:t>
            </a:r>
          </a:p>
          <a:p>
            <a:pPr lvl="1"/>
            <a:r>
              <a:rPr lang="en-US" sz="1600" dirty="0"/>
              <a:t>Debt-related coverage and reserve requirements limit ability to phase in rate increases</a:t>
            </a:r>
          </a:p>
        </p:txBody>
      </p:sp>
    </p:spTree>
    <p:extLst>
      <p:ext uri="{BB962C8B-B14F-4D97-AF65-F5344CB8AC3E}">
        <p14:creationId xmlns:p14="http://schemas.microsoft.com/office/powerpoint/2010/main" val="92230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8311DD-9B72-4956-A9F6-1791AD91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12950"/>
          </a:xfrm>
        </p:spPr>
        <p:txBody>
          <a:bodyPr anchor="b">
            <a:normAutofit/>
          </a:bodyPr>
          <a:lstStyle/>
          <a:p>
            <a:r>
              <a:rPr lang="en-US" dirty="0"/>
              <a:t>Wastewater Rate Analysis</a:t>
            </a:r>
          </a:p>
        </p:txBody>
      </p:sp>
      <p:pic>
        <p:nvPicPr>
          <p:cNvPr id="6" name="Content Placeholder 5" descr="A picture containing sky, outdoor, track, pier&#10;&#10;Description automatically generated">
            <a:extLst>
              <a:ext uri="{FF2B5EF4-FFF2-40B4-BE49-F238E27FC236}">
                <a16:creationId xmlns:a16="http://schemas.microsoft.com/office/drawing/2014/main" id="{02EDC451-3970-4FB1-BBDE-752ED4385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52566"/>
            <a:ext cx="5111750" cy="3294080"/>
          </a:xfrm>
        </p:spPr>
      </p:pic>
    </p:spTree>
    <p:extLst>
      <p:ext uri="{BB962C8B-B14F-4D97-AF65-F5344CB8AC3E}">
        <p14:creationId xmlns:p14="http://schemas.microsoft.com/office/powerpoint/2010/main" val="2034032739"/>
      </p:ext>
    </p:extLst>
  </p:cSld>
  <p:clrMapOvr>
    <a:masterClrMapping/>
  </p:clrMapOvr>
</p:sld>
</file>

<file path=ppt/theme/theme1.xml><?xml version="1.0" encoding="utf-8"?>
<a:theme xmlns:a="http://schemas.openxmlformats.org/drawingml/2006/main" name="FCS_PPTX">
  <a:themeElements>
    <a:clrScheme name="FCS_Excel_Colors">
      <a:dk1>
        <a:sysClr val="windowText" lastClr="000000"/>
      </a:dk1>
      <a:lt1>
        <a:sysClr val="window" lastClr="FFFFFF"/>
      </a:lt1>
      <a:dk2>
        <a:srgbClr val="0000FF"/>
      </a:dk2>
      <a:lt2>
        <a:srgbClr val="838071"/>
      </a:lt2>
      <a:accent1>
        <a:srgbClr val="4B575D"/>
      </a:accent1>
      <a:accent2>
        <a:srgbClr val="95AC9F"/>
      </a:accent2>
      <a:accent3>
        <a:srgbClr val="A48A97"/>
      </a:accent3>
      <a:accent4>
        <a:srgbClr val="C3B47D"/>
      </a:accent4>
      <a:accent5>
        <a:srgbClr val="48746A"/>
      </a:accent5>
      <a:accent6>
        <a:srgbClr val="5ECCF3"/>
      </a:accent6>
      <a:hlink>
        <a:srgbClr val="56C7AA"/>
      </a:hlink>
      <a:folHlink>
        <a:srgbClr val="59A8D1"/>
      </a:folHlink>
    </a:clrScheme>
    <a:fontScheme name="Compact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S GROUP Powerpoint 2020 Master" id="{8DB2E90B-2FB8-449A-BB8A-4677985C9056}" vid="{DFD0E577-E2E4-48E4-AFA1-25B6C3D189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FCS GROUP Powerpoint 2020 Master</Template>
  <TotalTime>10258</TotalTime>
  <Words>1280</Words>
  <Application>Microsoft Office PowerPoint</Application>
  <PresentationFormat>On-screen Show (4:3)</PresentationFormat>
  <Paragraphs>378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Century Gothic</vt:lpstr>
      <vt:lpstr>Symbol</vt:lpstr>
      <vt:lpstr>FCS_PPTX</vt:lpstr>
      <vt:lpstr>PowerPoint Presentation</vt:lpstr>
      <vt:lpstr>Agenda</vt:lpstr>
      <vt:lpstr>Background: Water/Wastewater Rate History</vt:lpstr>
      <vt:lpstr>Overview of Financial Plan Methodology</vt:lpstr>
      <vt:lpstr>Key Assumptions</vt:lpstr>
      <vt:lpstr>Water Rate Analysis</vt:lpstr>
      <vt:lpstr>Water Capital Needs Forecast</vt:lpstr>
      <vt:lpstr>Water Financial Plan</vt:lpstr>
      <vt:lpstr>Wastewater Rate Analysis</vt:lpstr>
      <vt:lpstr>Wastewater Capital Needs Forecast</vt:lpstr>
      <vt:lpstr>Wastewater Financial Plan</vt:lpstr>
      <vt:lpstr>Sample Bill Comparison (3/4” Single-Family Meter @  7 ccf/Month and 1,000 kWh, Including Utility Taxes)</vt:lpstr>
      <vt:lpstr>Summary of Recommendations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Gonzalez</dc:creator>
  <cp:lastModifiedBy>Chris Gonzalez</cp:lastModifiedBy>
  <cp:revision>214</cp:revision>
  <dcterms:created xsi:type="dcterms:W3CDTF">2020-09-02T23:49:15Z</dcterms:created>
  <dcterms:modified xsi:type="dcterms:W3CDTF">2021-11-05T00:02:20Z</dcterms:modified>
</cp:coreProperties>
</file>