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sldIdLst>
    <p:sldId id="257" r:id="rId2"/>
    <p:sldId id="277" r:id="rId3"/>
    <p:sldId id="284" r:id="rId4"/>
    <p:sldId id="296" r:id="rId5"/>
    <p:sldId id="299" r:id="rId6"/>
    <p:sldId id="300" r:id="rId7"/>
    <p:sldId id="297" r:id="rId8"/>
  </p:sldIdLst>
  <p:sldSz cx="9144000" cy="6858000" type="screen4x3"/>
  <p:notesSz cx="6858000" cy="9144000"/>
  <p:embeddedFontLst>
    <p:embeddedFont>
      <p:font typeface="Arial Narrow" panose="020B0606020202030204" pitchFamily="3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Montserrat" panose="00000500000000000000" pitchFamily="2" charset="0"/>
      <p:regular r:id="rId18"/>
      <p:bold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9"/>
    <a:srgbClr val="B6CC98"/>
    <a:srgbClr val="1C6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68" autoAdjust="0"/>
  </p:normalViewPr>
  <p:slideViewPr>
    <p:cSldViewPr>
      <p:cViewPr varScale="1">
        <p:scale>
          <a:sx n="119" d="100"/>
          <a:sy n="119" d="100"/>
        </p:scale>
        <p:origin x="11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E1278-E794-42A1-A214-620666277697}" type="datetimeFigureOut">
              <a:rPr lang="en-US" smtClean="0"/>
              <a:t>10/5/2021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269DB-72ED-4817-A4D7-20C9A3963A13}" type="slidenum">
              <a:rPr lang="en-US" smtClean="0"/>
              <a:t>‹#›</a:t>
            </a:fld>
            <a:endParaRPr lang="en-US"/>
          </a:p>
        </p:txBody>
      </p:sp>
    </p:spTree>
    <p:extLst>
      <p:ext uri="{BB962C8B-B14F-4D97-AF65-F5344CB8AC3E}">
        <p14:creationId xmlns:p14="http://schemas.microsoft.com/office/powerpoint/2010/main" val="279850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Title Slide</a:t>
            </a:r>
          </a:p>
          <a:p>
            <a:endParaRPr lang="en-US" dirty="0"/>
          </a:p>
          <a:p>
            <a:r>
              <a:rPr lang="en-US" dirty="0"/>
              <a:t>Title – Montserrat Bold,</a:t>
            </a:r>
            <a:r>
              <a:rPr lang="en-US" baseline="0" dirty="0"/>
              <a:t> 40-60 </a:t>
            </a:r>
            <a:r>
              <a:rPr lang="en-US" baseline="0" dirty="0" err="1"/>
              <a:t>pt</a:t>
            </a:r>
            <a:r>
              <a:rPr lang="en-US" baseline="0" dirty="0"/>
              <a:t> font size, Dark Blue</a:t>
            </a:r>
          </a:p>
          <a:p>
            <a:pPr marL="171450" indent="-171450">
              <a:buFont typeface="Arial" panose="020B0604020202020204" pitchFamily="34" charset="0"/>
              <a:buChar char="•"/>
            </a:pPr>
            <a:r>
              <a:rPr lang="en-US" baseline="0" dirty="0"/>
              <a:t>Ok to have multiple lines in the title</a:t>
            </a:r>
          </a:p>
          <a:p>
            <a:pPr marL="171450" indent="-171450">
              <a:buFont typeface="Arial" panose="020B0604020202020204" pitchFamily="34" charset="0"/>
              <a:buChar char="•"/>
            </a:pPr>
            <a:r>
              <a:rPr lang="en-US" baseline="0" dirty="0"/>
              <a:t>If multiple lines, keep the last line of text aligned at the bottom</a:t>
            </a:r>
          </a:p>
          <a:p>
            <a:pPr marL="171450" indent="-171450">
              <a:buFont typeface="Arial" panose="020B0604020202020204" pitchFamily="34" charset="0"/>
              <a:buChar char="•"/>
            </a:pPr>
            <a:endParaRPr lang="en-US" dirty="0"/>
          </a:p>
          <a:p>
            <a:r>
              <a:rPr lang="en-US" dirty="0"/>
              <a:t>Name – Montserrat Bold, 24 </a:t>
            </a:r>
            <a:r>
              <a:rPr lang="en-US" dirty="0" err="1"/>
              <a:t>pt</a:t>
            </a:r>
            <a:r>
              <a:rPr lang="en-US" dirty="0"/>
              <a:t> font</a:t>
            </a:r>
            <a:r>
              <a:rPr lang="en-US" baseline="0" dirty="0"/>
              <a:t> size, Dark Grey</a:t>
            </a:r>
          </a:p>
          <a:p>
            <a:endParaRPr lang="en-US" baseline="0" dirty="0"/>
          </a:p>
          <a:p>
            <a:r>
              <a:rPr lang="en-US" baseline="0" dirty="0"/>
              <a:t>Date – Arial Narrow, 18 </a:t>
            </a:r>
            <a:r>
              <a:rPr lang="en-US" baseline="0" dirty="0" err="1"/>
              <a:t>pt</a:t>
            </a:r>
            <a:r>
              <a:rPr lang="en-US" baseline="0" dirty="0"/>
              <a:t> font size, Dark Blue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Venue/Audience – Arial Narrow, 18 </a:t>
            </a:r>
            <a:r>
              <a:rPr lang="en-US" baseline="0" dirty="0" err="1"/>
              <a:t>pt</a:t>
            </a:r>
            <a:r>
              <a:rPr lang="en-US" baseline="0" dirty="0"/>
              <a:t> font size, Dark Blue</a:t>
            </a:r>
          </a:p>
          <a:p>
            <a:endParaRPr lang="en-US" dirty="0"/>
          </a:p>
        </p:txBody>
      </p:sp>
      <p:sp>
        <p:nvSpPr>
          <p:cNvPr id="4" name="Slide Number Placeholder 3"/>
          <p:cNvSpPr>
            <a:spLocks noGrp="1"/>
          </p:cNvSpPr>
          <p:nvPr>
            <p:ph type="sldNum" sz="quarter" idx="10"/>
          </p:nvPr>
        </p:nvSpPr>
        <p:spPr/>
        <p:txBody>
          <a:bodyPr/>
          <a:lstStyle/>
          <a:p>
            <a:fld id="{A87269DB-72ED-4817-A4D7-20C9A3963A13}" type="slidenum">
              <a:rPr lang="en-US" smtClean="0"/>
              <a:t>1</a:t>
            </a:fld>
            <a:endParaRPr lang="en-US"/>
          </a:p>
        </p:txBody>
      </p:sp>
    </p:spTree>
    <p:extLst>
      <p:ext uri="{BB962C8B-B14F-4D97-AF65-F5344CB8AC3E}">
        <p14:creationId xmlns:p14="http://schemas.microsoft.com/office/powerpoint/2010/main" val="360530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Content Slide – Option 1</a:t>
            </a:r>
          </a:p>
          <a:p>
            <a:endParaRPr lang="en-US" dirty="0"/>
          </a:p>
          <a:p>
            <a:r>
              <a:rPr lang="en-US" b="1" i="1" dirty="0"/>
              <a:t>Use</a:t>
            </a:r>
            <a:r>
              <a:rPr lang="en-US" b="1" i="1" baseline="0" dirty="0"/>
              <a:t> this slide for content </a:t>
            </a:r>
            <a:r>
              <a:rPr lang="en-US" b="1" i="1" u="sng" baseline="0" dirty="0"/>
              <a:t>without</a:t>
            </a:r>
            <a:r>
              <a:rPr lang="en-US" b="1" i="1" u="none" baseline="0" dirty="0"/>
              <a:t> </a:t>
            </a:r>
            <a:r>
              <a:rPr lang="en-US" b="1" i="1" baseline="0" dirty="0"/>
              <a:t>images, graphs or charts. If your slide has an image or data display,  use one of those slide options. DO NOT add an image, graph or chart to this slide.</a:t>
            </a:r>
          </a:p>
          <a:p>
            <a:endParaRPr lang="en-US" i="1" baseline="0" dirty="0"/>
          </a:p>
          <a:p>
            <a:r>
              <a:rPr lang="en-US" i="0" baseline="0" dirty="0"/>
              <a:t>Slide Title</a:t>
            </a:r>
          </a:p>
          <a:p>
            <a:pPr marL="171450" indent="-171450">
              <a:buFont typeface="Arial" panose="020B0604020202020204" pitchFamily="34" charset="0"/>
              <a:buChar char="•"/>
            </a:pPr>
            <a:r>
              <a:rPr lang="en-US" i="0" baseline="0" dirty="0"/>
              <a:t>Montserrat Bold - Dark Blue</a:t>
            </a:r>
          </a:p>
          <a:p>
            <a:pPr marL="171450" indent="-171450">
              <a:buFont typeface="Arial" panose="020B0604020202020204" pitchFamily="34" charset="0"/>
              <a:buChar char="•"/>
            </a:pPr>
            <a:r>
              <a:rPr lang="en-US" i="0" baseline="0" dirty="0"/>
              <a:t>Minimum 32 </a:t>
            </a:r>
            <a:r>
              <a:rPr lang="en-US" i="0" baseline="0" dirty="0" err="1"/>
              <a:t>pt</a:t>
            </a:r>
            <a:r>
              <a:rPr lang="en-US" i="0" baseline="0" dirty="0"/>
              <a:t> font size, maximum 44 </a:t>
            </a:r>
            <a:r>
              <a:rPr lang="en-US" i="0" baseline="0" dirty="0" err="1"/>
              <a:t>pt</a:t>
            </a:r>
            <a:r>
              <a:rPr lang="en-US" i="0" baseline="0" dirty="0"/>
              <a:t> font size</a:t>
            </a:r>
          </a:p>
          <a:p>
            <a:pPr marL="171450" indent="-171450">
              <a:buFont typeface="Arial" panose="020B0604020202020204" pitchFamily="34" charset="0"/>
              <a:buChar char="•"/>
            </a:pPr>
            <a:r>
              <a:rPr lang="en-US" i="0" baseline="0" dirty="0"/>
              <a:t>Aim for one line of text only. Size font accordingly.</a:t>
            </a:r>
          </a:p>
          <a:p>
            <a:pPr marL="171450" indent="-171450">
              <a:buFont typeface="Arial" panose="020B0604020202020204" pitchFamily="34" charset="0"/>
              <a:buChar char="•"/>
            </a:pPr>
            <a:r>
              <a:rPr lang="en-US" i="0" baseline="0" dirty="0"/>
              <a:t>Left edge of text must align with left edge of blue line</a:t>
            </a:r>
          </a:p>
          <a:p>
            <a:pPr marL="0" indent="0">
              <a:buFont typeface="Arial" panose="020B0604020202020204" pitchFamily="34" charset="0"/>
              <a:buNone/>
            </a:pPr>
            <a:endParaRPr lang="en-US" i="0" baseline="0" dirty="0"/>
          </a:p>
          <a:p>
            <a:r>
              <a:rPr lang="en-US" i="0" baseline="0" dirty="0"/>
              <a:t>Subheadings </a:t>
            </a:r>
            <a:r>
              <a:rPr lang="en-US" i="1" baseline="0" dirty="0"/>
              <a:t>(if needed/optional)</a:t>
            </a:r>
          </a:p>
          <a:p>
            <a:pPr marL="171450" indent="-171450">
              <a:buFont typeface="Arial" panose="020B0604020202020204" pitchFamily="34" charset="0"/>
              <a:buChar char="•"/>
            </a:pPr>
            <a:r>
              <a:rPr lang="en-US" i="0" baseline="0" dirty="0"/>
              <a:t>Montserrat Bold or Arial Narrow Regular or Bold</a:t>
            </a:r>
          </a:p>
          <a:p>
            <a:pPr marL="171450" indent="-171450">
              <a:buFont typeface="Arial" panose="020B0604020202020204" pitchFamily="34" charset="0"/>
              <a:buChar char="•"/>
            </a:pPr>
            <a:r>
              <a:rPr lang="en-US" i="0" baseline="0" dirty="0"/>
              <a:t>Black, dark blue or dark grey</a:t>
            </a:r>
          </a:p>
          <a:p>
            <a:pPr marL="171450" indent="-171450">
              <a:buFont typeface="Arial" panose="020B0604020202020204" pitchFamily="34" charset="0"/>
              <a:buChar char="•"/>
            </a:pPr>
            <a:r>
              <a:rPr lang="en-US" i="0" baseline="0" dirty="0"/>
              <a:t>Font size should be 22-32 point</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r>
              <a:rPr lang="en-US" i="0" baseline="0" dirty="0"/>
              <a:t>Main body text </a:t>
            </a:r>
          </a:p>
          <a:p>
            <a:pPr marL="171450" indent="-171450">
              <a:buFont typeface="Arial" panose="020B0604020202020204" pitchFamily="34" charset="0"/>
              <a:buChar char="•"/>
            </a:pPr>
            <a:r>
              <a:rPr lang="en-US" i="0" baseline="0" dirty="0"/>
              <a:t>Arial Narrow</a:t>
            </a:r>
          </a:p>
          <a:p>
            <a:pPr marL="171450" indent="-171450">
              <a:buFont typeface="Arial" panose="020B0604020202020204" pitchFamily="34" charset="0"/>
              <a:buChar char="•"/>
            </a:pPr>
            <a:r>
              <a:rPr lang="en-US" i="0" baseline="0" dirty="0"/>
              <a:t>Black or dark grey</a:t>
            </a:r>
          </a:p>
          <a:p>
            <a:pPr marL="171450" indent="-171450">
              <a:buFont typeface="Arial" panose="020B0604020202020204" pitchFamily="34" charset="0"/>
              <a:buChar char="•"/>
            </a:pPr>
            <a:r>
              <a:rPr lang="en-US" i="0" baseline="0" dirty="0"/>
              <a:t>Main points – minimum 22 </a:t>
            </a:r>
            <a:r>
              <a:rPr lang="en-US" i="0" baseline="0" dirty="0" err="1"/>
              <a:t>pt</a:t>
            </a:r>
            <a:r>
              <a:rPr lang="en-US" i="0" baseline="0" dirty="0"/>
              <a:t> font size</a:t>
            </a:r>
          </a:p>
          <a:p>
            <a:pPr marL="171450" indent="-171450">
              <a:buFont typeface="Arial" panose="020B0604020202020204" pitchFamily="34" charset="0"/>
              <a:buChar char="•"/>
            </a:pPr>
            <a:r>
              <a:rPr lang="en-US" i="0" baseline="0" dirty="0"/>
              <a:t>Supporting points – minimum 16 </a:t>
            </a:r>
            <a:r>
              <a:rPr lang="en-US" i="0" baseline="0" dirty="0" err="1"/>
              <a:t>pt</a:t>
            </a:r>
            <a:r>
              <a:rPr lang="en-US" i="0" baseline="0" dirty="0"/>
              <a:t> font size</a:t>
            </a:r>
          </a:p>
          <a:p>
            <a:pPr marL="171450" indent="-171450">
              <a:buFont typeface="Arial" panose="020B0604020202020204" pitchFamily="34" charset="0"/>
              <a:buChar char="•"/>
            </a:pPr>
            <a:r>
              <a:rPr lang="en-US" i="0" baseline="0" dirty="0"/>
              <a:t>Maximum 6 lines of text; 5-9 words per line</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A87269DB-72ED-4817-A4D7-20C9A3963A13}" type="slidenum">
              <a:rPr lang="en-US" smtClean="0"/>
              <a:t>2</a:t>
            </a:fld>
            <a:endParaRPr lang="en-US"/>
          </a:p>
        </p:txBody>
      </p:sp>
    </p:spTree>
    <p:extLst>
      <p:ext uri="{BB962C8B-B14F-4D97-AF65-F5344CB8AC3E}">
        <p14:creationId xmlns:p14="http://schemas.microsoft.com/office/powerpoint/2010/main" val="326745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Content Slide – Option 1</a:t>
            </a:r>
          </a:p>
          <a:p>
            <a:endParaRPr lang="en-US" dirty="0"/>
          </a:p>
          <a:p>
            <a:r>
              <a:rPr lang="en-US" b="1" i="1" dirty="0"/>
              <a:t>Use</a:t>
            </a:r>
            <a:r>
              <a:rPr lang="en-US" b="1" i="1" baseline="0" dirty="0"/>
              <a:t> this slide for content </a:t>
            </a:r>
            <a:r>
              <a:rPr lang="en-US" b="1" i="1" u="sng" baseline="0" dirty="0"/>
              <a:t>without</a:t>
            </a:r>
            <a:r>
              <a:rPr lang="en-US" b="1" i="1" u="none" baseline="0" dirty="0"/>
              <a:t> </a:t>
            </a:r>
            <a:r>
              <a:rPr lang="en-US" b="1" i="1" baseline="0" dirty="0"/>
              <a:t>images, graphs or charts. If your slide has an image or data display,  use one of those slide options. DO NOT add an image, graph or chart to this slide.</a:t>
            </a:r>
          </a:p>
          <a:p>
            <a:endParaRPr lang="en-US" i="1" baseline="0" dirty="0"/>
          </a:p>
          <a:p>
            <a:r>
              <a:rPr lang="en-US" i="0" baseline="0" dirty="0"/>
              <a:t>Slide Title</a:t>
            </a:r>
          </a:p>
          <a:p>
            <a:pPr marL="171450" indent="-171450">
              <a:buFont typeface="Arial" panose="020B0604020202020204" pitchFamily="34" charset="0"/>
              <a:buChar char="•"/>
            </a:pPr>
            <a:r>
              <a:rPr lang="en-US" i="0" baseline="0" dirty="0"/>
              <a:t>Montserrat Bold - Dark Blue</a:t>
            </a:r>
          </a:p>
          <a:p>
            <a:pPr marL="171450" indent="-171450">
              <a:buFont typeface="Arial" panose="020B0604020202020204" pitchFamily="34" charset="0"/>
              <a:buChar char="•"/>
            </a:pPr>
            <a:r>
              <a:rPr lang="en-US" i="0" baseline="0" dirty="0"/>
              <a:t>Minimum 32 </a:t>
            </a:r>
            <a:r>
              <a:rPr lang="en-US" i="0" baseline="0" dirty="0" err="1"/>
              <a:t>pt</a:t>
            </a:r>
            <a:r>
              <a:rPr lang="en-US" i="0" baseline="0" dirty="0"/>
              <a:t> font size, maximum 44 </a:t>
            </a:r>
            <a:r>
              <a:rPr lang="en-US" i="0" baseline="0" dirty="0" err="1"/>
              <a:t>pt</a:t>
            </a:r>
            <a:r>
              <a:rPr lang="en-US" i="0" baseline="0" dirty="0"/>
              <a:t> font size</a:t>
            </a:r>
          </a:p>
          <a:p>
            <a:pPr marL="171450" indent="-171450">
              <a:buFont typeface="Arial" panose="020B0604020202020204" pitchFamily="34" charset="0"/>
              <a:buChar char="•"/>
            </a:pPr>
            <a:r>
              <a:rPr lang="en-US" i="0" baseline="0" dirty="0"/>
              <a:t>Aim for one line of text only. Size font accordingly.</a:t>
            </a:r>
          </a:p>
          <a:p>
            <a:pPr marL="171450" indent="-171450">
              <a:buFont typeface="Arial" panose="020B0604020202020204" pitchFamily="34" charset="0"/>
              <a:buChar char="•"/>
            </a:pPr>
            <a:r>
              <a:rPr lang="en-US" i="0" baseline="0" dirty="0"/>
              <a:t>Left edge of text must align with left edge of blue line</a:t>
            </a:r>
          </a:p>
          <a:p>
            <a:pPr marL="0" indent="0">
              <a:buFont typeface="Arial" panose="020B0604020202020204" pitchFamily="34" charset="0"/>
              <a:buNone/>
            </a:pPr>
            <a:endParaRPr lang="en-US" i="0" baseline="0" dirty="0"/>
          </a:p>
          <a:p>
            <a:r>
              <a:rPr lang="en-US" i="0" baseline="0" dirty="0"/>
              <a:t>Subheadings </a:t>
            </a:r>
            <a:r>
              <a:rPr lang="en-US" i="1" baseline="0" dirty="0"/>
              <a:t>(if needed/optional)</a:t>
            </a:r>
          </a:p>
          <a:p>
            <a:pPr marL="171450" indent="-171450">
              <a:buFont typeface="Arial" panose="020B0604020202020204" pitchFamily="34" charset="0"/>
              <a:buChar char="•"/>
            </a:pPr>
            <a:r>
              <a:rPr lang="en-US" i="0" baseline="0" dirty="0"/>
              <a:t>Montserrat Bold or Arial Narrow Regular or Bold</a:t>
            </a:r>
          </a:p>
          <a:p>
            <a:pPr marL="171450" indent="-171450">
              <a:buFont typeface="Arial" panose="020B0604020202020204" pitchFamily="34" charset="0"/>
              <a:buChar char="•"/>
            </a:pPr>
            <a:r>
              <a:rPr lang="en-US" i="0" baseline="0" dirty="0"/>
              <a:t>Black, dark blue or dark grey</a:t>
            </a:r>
          </a:p>
          <a:p>
            <a:pPr marL="171450" indent="-171450">
              <a:buFont typeface="Arial" panose="020B0604020202020204" pitchFamily="34" charset="0"/>
              <a:buChar char="•"/>
            </a:pPr>
            <a:r>
              <a:rPr lang="en-US" i="0" baseline="0" dirty="0"/>
              <a:t>Font size should be 22-32 point</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r>
              <a:rPr lang="en-US" i="0" baseline="0" dirty="0"/>
              <a:t>Main body text </a:t>
            </a:r>
          </a:p>
          <a:p>
            <a:pPr marL="171450" indent="-171450">
              <a:buFont typeface="Arial" panose="020B0604020202020204" pitchFamily="34" charset="0"/>
              <a:buChar char="•"/>
            </a:pPr>
            <a:r>
              <a:rPr lang="en-US" i="0" baseline="0" dirty="0"/>
              <a:t>Arial Narrow</a:t>
            </a:r>
          </a:p>
          <a:p>
            <a:pPr marL="171450" indent="-171450">
              <a:buFont typeface="Arial" panose="020B0604020202020204" pitchFamily="34" charset="0"/>
              <a:buChar char="•"/>
            </a:pPr>
            <a:r>
              <a:rPr lang="en-US" i="0" baseline="0" dirty="0"/>
              <a:t>Black or dark grey</a:t>
            </a:r>
          </a:p>
          <a:p>
            <a:pPr marL="171450" indent="-171450">
              <a:buFont typeface="Arial" panose="020B0604020202020204" pitchFamily="34" charset="0"/>
              <a:buChar char="•"/>
            </a:pPr>
            <a:r>
              <a:rPr lang="en-US" i="0" baseline="0" dirty="0"/>
              <a:t>Main points – minimum 22 </a:t>
            </a:r>
            <a:r>
              <a:rPr lang="en-US" i="0" baseline="0" dirty="0" err="1"/>
              <a:t>pt</a:t>
            </a:r>
            <a:r>
              <a:rPr lang="en-US" i="0" baseline="0" dirty="0"/>
              <a:t> font size</a:t>
            </a:r>
          </a:p>
          <a:p>
            <a:pPr marL="171450" indent="-171450">
              <a:buFont typeface="Arial" panose="020B0604020202020204" pitchFamily="34" charset="0"/>
              <a:buChar char="•"/>
            </a:pPr>
            <a:r>
              <a:rPr lang="en-US" i="0" baseline="0" dirty="0"/>
              <a:t>Supporting points – minimum 16 </a:t>
            </a:r>
            <a:r>
              <a:rPr lang="en-US" i="0" baseline="0" dirty="0" err="1"/>
              <a:t>pt</a:t>
            </a:r>
            <a:r>
              <a:rPr lang="en-US" i="0" baseline="0" dirty="0"/>
              <a:t> font size</a:t>
            </a:r>
          </a:p>
          <a:p>
            <a:pPr marL="171450" indent="-171450">
              <a:buFont typeface="Arial" panose="020B0604020202020204" pitchFamily="34" charset="0"/>
              <a:buChar char="•"/>
            </a:pPr>
            <a:r>
              <a:rPr lang="en-US" i="0" baseline="0" dirty="0"/>
              <a:t>Maximum 6 lines of text; 5-9 words per line</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A87269DB-72ED-4817-A4D7-20C9A3963A13}" type="slidenum">
              <a:rPr lang="en-US" smtClean="0"/>
              <a:t>3</a:t>
            </a:fld>
            <a:endParaRPr lang="en-US"/>
          </a:p>
        </p:txBody>
      </p:sp>
    </p:spTree>
    <p:extLst>
      <p:ext uri="{BB962C8B-B14F-4D97-AF65-F5344CB8AC3E}">
        <p14:creationId xmlns:p14="http://schemas.microsoft.com/office/powerpoint/2010/main" val="395423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Content Slide – Option 1</a:t>
            </a:r>
          </a:p>
          <a:p>
            <a:endParaRPr lang="en-US" dirty="0"/>
          </a:p>
          <a:p>
            <a:r>
              <a:rPr lang="en-US" b="1" i="1" dirty="0"/>
              <a:t>Use</a:t>
            </a:r>
            <a:r>
              <a:rPr lang="en-US" b="1" i="1" baseline="0" dirty="0"/>
              <a:t> this slide for content </a:t>
            </a:r>
            <a:r>
              <a:rPr lang="en-US" b="1" i="1" u="sng" baseline="0" dirty="0"/>
              <a:t>without</a:t>
            </a:r>
            <a:r>
              <a:rPr lang="en-US" b="1" i="1" u="none" baseline="0" dirty="0"/>
              <a:t> </a:t>
            </a:r>
            <a:r>
              <a:rPr lang="en-US" b="1" i="1" baseline="0" dirty="0"/>
              <a:t>images, graphs or charts. If your slide has an image or data display,  use one of those slide options. DO NOT add an image, graph or chart to this slide.</a:t>
            </a:r>
          </a:p>
          <a:p>
            <a:endParaRPr lang="en-US" i="1" baseline="0" dirty="0"/>
          </a:p>
          <a:p>
            <a:r>
              <a:rPr lang="en-US" i="0" baseline="0" dirty="0"/>
              <a:t>Slide Title</a:t>
            </a:r>
          </a:p>
          <a:p>
            <a:pPr marL="171450" indent="-171450">
              <a:buFont typeface="Arial" panose="020B0604020202020204" pitchFamily="34" charset="0"/>
              <a:buChar char="•"/>
            </a:pPr>
            <a:r>
              <a:rPr lang="en-US" i="0" baseline="0" dirty="0"/>
              <a:t>Montserrat Bold - Dark Blue</a:t>
            </a:r>
          </a:p>
          <a:p>
            <a:pPr marL="171450" indent="-171450">
              <a:buFont typeface="Arial" panose="020B0604020202020204" pitchFamily="34" charset="0"/>
              <a:buChar char="•"/>
            </a:pPr>
            <a:r>
              <a:rPr lang="en-US" i="0" baseline="0" dirty="0"/>
              <a:t>Minimum 32 </a:t>
            </a:r>
            <a:r>
              <a:rPr lang="en-US" i="0" baseline="0" dirty="0" err="1"/>
              <a:t>pt</a:t>
            </a:r>
            <a:r>
              <a:rPr lang="en-US" i="0" baseline="0" dirty="0"/>
              <a:t> font size, maximum 44 </a:t>
            </a:r>
            <a:r>
              <a:rPr lang="en-US" i="0" baseline="0" dirty="0" err="1"/>
              <a:t>pt</a:t>
            </a:r>
            <a:r>
              <a:rPr lang="en-US" i="0" baseline="0" dirty="0"/>
              <a:t> font size</a:t>
            </a:r>
          </a:p>
          <a:p>
            <a:pPr marL="171450" indent="-171450">
              <a:buFont typeface="Arial" panose="020B0604020202020204" pitchFamily="34" charset="0"/>
              <a:buChar char="•"/>
            </a:pPr>
            <a:r>
              <a:rPr lang="en-US" i="0" baseline="0" dirty="0"/>
              <a:t>Aim for one line of text only. Size font accordingly.</a:t>
            </a:r>
          </a:p>
          <a:p>
            <a:pPr marL="171450" indent="-171450">
              <a:buFont typeface="Arial" panose="020B0604020202020204" pitchFamily="34" charset="0"/>
              <a:buChar char="•"/>
            </a:pPr>
            <a:r>
              <a:rPr lang="en-US" i="0" baseline="0" dirty="0"/>
              <a:t>Left edge of text must align with left edge of blue line</a:t>
            </a:r>
          </a:p>
          <a:p>
            <a:pPr marL="0" indent="0">
              <a:buFont typeface="Arial" panose="020B0604020202020204" pitchFamily="34" charset="0"/>
              <a:buNone/>
            </a:pPr>
            <a:endParaRPr lang="en-US" i="0" baseline="0" dirty="0"/>
          </a:p>
          <a:p>
            <a:r>
              <a:rPr lang="en-US" i="0" baseline="0" dirty="0"/>
              <a:t>Subheadings </a:t>
            </a:r>
            <a:r>
              <a:rPr lang="en-US" i="1" baseline="0" dirty="0"/>
              <a:t>(if needed/optional)</a:t>
            </a:r>
          </a:p>
          <a:p>
            <a:pPr marL="171450" indent="-171450">
              <a:buFont typeface="Arial" panose="020B0604020202020204" pitchFamily="34" charset="0"/>
              <a:buChar char="•"/>
            </a:pPr>
            <a:r>
              <a:rPr lang="en-US" i="0" baseline="0" dirty="0"/>
              <a:t>Montserrat Bold or Arial Narrow Regular or Bold</a:t>
            </a:r>
          </a:p>
          <a:p>
            <a:pPr marL="171450" indent="-171450">
              <a:buFont typeface="Arial" panose="020B0604020202020204" pitchFamily="34" charset="0"/>
              <a:buChar char="•"/>
            </a:pPr>
            <a:r>
              <a:rPr lang="en-US" i="0" baseline="0" dirty="0"/>
              <a:t>Black, dark blue or dark grey</a:t>
            </a:r>
          </a:p>
          <a:p>
            <a:pPr marL="171450" indent="-171450">
              <a:buFont typeface="Arial" panose="020B0604020202020204" pitchFamily="34" charset="0"/>
              <a:buChar char="•"/>
            </a:pPr>
            <a:r>
              <a:rPr lang="en-US" i="0" baseline="0" dirty="0"/>
              <a:t>Font size should be 22-32 point</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r>
              <a:rPr lang="en-US" i="0" baseline="0" dirty="0"/>
              <a:t>Main body text </a:t>
            </a:r>
          </a:p>
          <a:p>
            <a:pPr marL="171450" indent="-171450">
              <a:buFont typeface="Arial" panose="020B0604020202020204" pitchFamily="34" charset="0"/>
              <a:buChar char="•"/>
            </a:pPr>
            <a:r>
              <a:rPr lang="en-US" i="0" baseline="0" dirty="0"/>
              <a:t>Arial Narrow</a:t>
            </a:r>
          </a:p>
          <a:p>
            <a:pPr marL="171450" indent="-171450">
              <a:buFont typeface="Arial" panose="020B0604020202020204" pitchFamily="34" charset="0"/>
              <a:buChar char="•"/>
            </a:pPr>
            <a:r>
              <a:rPr lang="en-US" i="0" baseline="0" dirty="0"/>
              <a:t>Black or dark grey</a:t>
            </a:r>
          </a:p>
          <a:p>
            <a:pPr marL="171450" indent="-171450">
              <a:buFont typeface="Arial" panose="020B0604020202020204" pitchFamily="34" charset="0"/>
              <a:buChar char="•"/>
            </a:pPr>
            <a:r>
              <a:rPr lang="en-US" i="0" baseline="0" dirty="0"/>
              <a:t>Main points – minimum 22 </a:t>
            </a:r>
            <a:r>
              <a:rPr lang="en-US" i="0" baseline="0" dirty="0" err="1"/>
              <a:t>pt</a:t>
            </a:r>
            <a:r>
              <a:rPr lang="en-US" i="0" baseline="0" dirty="0"/>
              <a:t> font size</a:t>
            </a:r>
          </a:p>
          <a:p>
            <a:pPr marL="171450" indent="-171450">
              <a:buFont typeface="Arial" panose="020B0604020202020204" pitchFamily="34" charset="0"/>
              <a:buChar char="•"/>
            </a:pPr>
            <a:r>
              <a:rPr lang="en-US" i="0" baseline="0" dirty="0"/>
              <a:t>Supporting points – minimum 16 </a:t>
            </a:r>
            <a:r>
              <a:rPr lang="en-US" i="0" baseline="0" dirty="0" err="1"/>
              <a:t>pt</a:t>
            </a:r>
            <a:r>
              <a:rPr lang="en-US" i="0" baseline="0" dirty="0"/>
              <a:t> font size</a:t>
            </a:r>
          </a:p>
          <a:p>
            <a:pPr marL="171450" indent="-171450">
              <a:buFont typeface="Arial" panose="020B0604020202020204" pitchFamily="34" charset="0"/>
              <a:buChar char="•"/>
            </a:pPr>
            <a:r>
              <a:rPr lang="en-US" i="0" baseline="0" dirty="0"/>
              <a:t>Maximum 6 lines of text; 5-9 words per line</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A87269DB-72ED-4817-A4D7-20C9A3963A13}" type="slidenum">
              <a:rPr lang="en-US" smtClean="0"/>
              <a:t>4</a:t>
            </a:fld>
            <a:endParaRPr lang="en-US"/>
          </a:p>
        </p:txBody>
      </p:sp>
    </p:spTree>
    <p:extLst>
      <p:ext uri="{BB962C8B-B14F-4D97-AF65-F5344CB8AC3E}">
        <p14:creationId xmlns:p14="http://schemas.microsoft.com/office/powerpoint/2010/main" val="241789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Content Slide – Option 1</a:t>
            </a:r>
          </a:p>
          <a:p>
            <a:endParaRPr lang="en-US" dirty="0"/>
          </a:p>
          <a:p>
            <a:r>
              <a:rPr lang="en-US" b="1" i="1" dirty="0"/>
              <a:t>Use</a:t>
            </a:r>
            <a:r>
              <a:rPr lang="en-US" b="1" i="1" baseline="0" dirty="0"/>
              <a:t> this slide for content </a:t>
            </a:r>
            <a:r>
              <a:rPr lang="en-US" b="1" i="1" u="sng" baseline="0" dirty="0"/>
              <a:t>without</a:t>
            </a:r>
            <a:r>
              <a:rPr lang="en-US" b="1" i="1" u="none" baseline="0" dirty="0"/>
              <a:t> </a:t>
            </a:r>
            <a:r>
              <a:rPr lang="en-US" b="1" i="1" baseline="0" dirty="0"/>
              <a:t>images, graphs or charts. If your slide has an image or data display,  use one of those slide options. DO NOT add an image, graph or chart to this slide.</a:t>
            </a:r>
          </a:p>
          <a:p>
            <a:endParaRPr lang="en-US" i="1" baseline="0" dirty="0"/>
          </a:p>
          <a:p>
            <a:r>
              <a:rPr lang="en-US" i="0" baseline="0" dirty="0"/>
              <a:t>Slide Title</a:t>
            </a:r>
          </a:p>
          <a:p>
            <a:pPr marL="171450" indent="-171450">
              <a:buFont typeface="Arial" panose="020B0604020202020204" pitchFamily="34" charset="0"/>
              <a:buChar char="•"/>
            </a:pPr>
            <a:r>
              <a:rPr lang="en-US" i="0" baseline="0" dirty="0"/>
              <a:t>Montserrat Bold - Dark Blue</a:t>
            </a:r>
          </a:p>
          <a:p>
            <a:pPr marL="171450" indent="-171450">
              <a:buFont typeface="Arial" panose="020B0604020202020204" pitchFamily="34" charset="0"/>
              <a:buChar char="•"/>
            </a:pPr>
            <a:r>
              <a:rPr lang="en-US" i="0" baseline="0" dirty="0"/>
              <a:t>Minimum 32 </a:t>
            </a:r>
            <a:r>
              <a:rPr lang="en-US" i="0" baseline="0" dirty="0" err="1"/>
              <a:t>pt</a:t>
            </a:r>
            <a:r>
              <a:rPr lang="en-US" i="0" baseline="0" dirty="0"/>
              <a:t> font size, maximum 44 </a:t>
            </a:r>
            <a:r>
              <a:rPr lang="en-US" i="0" baseline="0" dirty="0" err="1"/>
              <a:t>pt</a:t>
            </a:r>
            <a:r>
              <a:rPr lang="en-US" i="0" baseline="0" dirty="0"/>
              <a:t> font size</a:t>
            </a:r>
          </a:p>
          <a:p>
            <a:pPr marL="171450" indent="-171450">
              <a:buFont typeface="Arial" panose="020B0604020202020204" pitchFamily="34" charset="0"/>
              <a:buChar char="•"/>
            </a:pPr>
            <a:r>
              <a:rPr lang="en-US" i="0" baseline="0" dirty="0"/>
              <a:t>Aim for one line of text only. Size font accordingly.</a:t>
            </a:r>
          </a:p>
          <a:p>
            <a:pPr marL="171450" indent="-171450">
              <a:buFont typeface="Arial" panose="020B0604020202020204" pitchFamily="34" charset="0"/>
              <a:buChar char="•"/>
            </a:pPr>
            <a:r>
              <a:rPr lang="en-US" i="0" baseline="0" dirty="0"/>
              <a:t>Left edge of text must align with left edge of blue line</a:t>
            </a:r>
          </a:p>
          <a:p>
            <a:pPr marL="0" indent="0">
              <a:buFont typeface="Arial" panose="020B0604020202020204" pitchFamily="34" charset="0"/>
              <a:buNone/>
            </a:pPr>
            <a:endParaRPr lang="en-US" i="0" baseline="0" dirty="0"/>
          </a:p>
          <a:p>
            <a:r>
              <a:rPr lang="en-US" i="0" baseline="0" dirty="0"/>
              <a:t>Subheadings </a:t>
            </a:r>
            <a:r>
              <a:rPr lang="en-US" i="1" baseline="0" dirty="0"/>
              <a:t>(if needed/optional)</a:t>
            </a:r>
          </a:p>
          <a:p>
            <a:pPr marL="171450" indent="-171450">
              <a:buFont typeface="Arial" panose="020B0604020202020204" pitchFamily="34" charset="0"/>
              <a:buChar char="•"/>
            </a:pPr>
            <a:r>
              <a:rPr lang="en-US" i="0" baseline="0" dirty="0"/>
              <a:t>Montserrat Bold or Arial Narrow Regular or Bold</a:t>
            </a:r>
          </a:p>
          <a:p>
            <a:pPr marL="171450" indent="-171450">
              <a:buFont typeface="Arial" panose="020B0604020202020204" pitchFamily="34" charset="0"/>
              <a:buChar char="•"/>
            </a:pPr>
            <a:r>
              <a:rPr lang="en-US" i="0" baseline="0" dirty="0"/>
              <a:t>Black, dark blue or dark grey</a:t>
            </a:r>
          </a:p>
          <a:p>
            <a:pPr marL="171450" indent="-171450">
              <a:buFont typeface="Arial" panose="020B0604020202020204" pitchFamily="34" charset="0"/>
              <a:buChar char="•"/>
            </a:pPr>
            <a:r>
              <a:rPr lang="en-US" i="0" baseline="0" dirty="0"/>
              <a:t>Font size should be 22-32 point</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r>
              <a:rPr lang="en-US" i="0" baseline="0" dirty="0"/>
              <a:t>Main body text </a:t>
            </a:r>
          </a:p>
          <a:p>
            <a:pPr marL="171450" indent="-171450">
              <a:buFont typeface="Arial" panose="020B0604020202020204" pitchFamily="34" charset="0"/>
              <a:buChar char="•"/>
            </a:pPr>
            <a:r>
              <a:rPr lang="en-US" i="0" baseline="0" dirty="0"/>
              <a:t>Arial Narrow</a:t>
            </a:r>
          </a:p>
          <a:p>
            <a:pPr marL="171450" indent="-171450">
              <a:buFont typeface="Arial" panose="020B0604020202020204" pitchFamily="34" charset="0"/>
              <a:buChar char="•"/>
            </a:pPr>
            <a:r>
              <a:rPr lang="en-US" i="0" baseline="0" dirty="0"/>
              <a:t>Black or dark grey</a:t>
            </a:r>
          </a:p>
          <a:p>
            <a:pPr marL="171450" indent="-171450">
              <a:buFont typeface="Arial" panose="020B0604020202020204" pitchFamily="34" charset="0"/>
              <a:buChar char="•"/>
            </a:pPr>
            <a:r>
              <a:rPr lang="en-US" i="0" baseline="0" dirty="0"/>
              <a:t>Main points – minimum 22 </a:t>
            </a:r>
            <a:r>
              <a:rPr lang="en-US" i="0" baseline="0" dirty="0" err="1"/>
              <a:t>pt</a:t>
            </a:r>
            <a:r>
              <a:rPr lang="en-US" i="0" baseline="0" dirty="0"/>
              <a:t> font size</a:t>
            </a:r>
          </a:p>
          <a:p>
            <a:pPr marL="171450" indent="-171450">
              <a:buFont typeface="Arial" panose="020B0604020202020204" pitchFamily="34" charset="0"/>
              <a:buChar char="•"/>
            </a:pPr>
            <a:r>
              <a:rPr lang="en-US" i="0" baseline="0" dirty="0"/>
              <a:t>Supporting points – minimum 16 </a:t>
            </a:r>
            <a:r>
              <a:rPr lang="en-US" i="0" baseline="0" dirty="0" err="1"/>
              <a:t>pt</a:t>
            </a:r>
            <a:r>
              <a:rPr lang="en-US" i="0" baseline="0" dirty="0"/>
              <a:t> font size</a:t>
            </a:r>
          </a:p>
          <a:p>
            <a:pPr marL="171450" indent="-171450">
              <a:buFont typeface="Arial" panose="020B0604020202020204" pitchFamily="34" charset="0"/>
              <a:buChar char="•"/>
            </a:pPr>
            <a:r>
              <a:rPr lang="en-US" i="0" baseline="0" dirty="0"/>
              <a:t>Maximum 6 lines of text; 5-9 words per line</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A87269DB-72ED-4817-A4D7-20C9A3963A13}" type="slidenum">
              <a:rPr lang="en-US" smtClean="0"/>
              <a:t>5</a:t>
            </a:fld>
            <a:endParaRPr lang="en-US"/>
          </a:p>
        </p:txBody>
      </p:sp>
    </p:spTree>
    <p:extLst>
      <p:ext uri="{BB962C8B-B14F-4D97-AF65-F5344CB8AC3E}">
        <p14:creationId xmlns:p14="http://schemas.microsoft.com/office/powerpoint/2010/main" val="1783197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Content Slide – Option 1</a:t>
            </a:r>
          </a:p>
          <a:p>
            <a:endParaRPr lang="en-US" dirty="0"/>
          </a:p>
          <a:p>
            <a:r>
              <a:rPr lang="en-US" b="1" i="1" dirty="0"/>
              <a:t>Use</a:t>
            </a:r>
            <a:r>
              <a:rPr lang="en-US" b="1" i="1" baseline="0" dirty="0"/>
              <a:t> this slide for content </a:t>
            </a:r>
            <a:r>
              <a:rPr lang="en-US" b="1" i="1" u="sng" baseline="0" dirty="0"/>
              <a:t>without</a:t>
            </a:r>
            <a:r>
              <a:rPr lang="en-US" b="1" i="1" u="none" baseline="0" dirty="0"/>
              <a:t> </a:t>
            </a:r>
            <a:r>
              <a:rPr lang="en-US" b="1" i="1" baseline="0" dirty="0"/>
              <a:t>images, graphs or charts. If your slide has an image or data display,  use one of those slide options. DO NOT add an image, graph or chart to this slide.</a:t>
            </a:r>
          </a:p>
          <a:p>
            <a:endParaRPr lang="en-US" i="1" baseline="0" dirty="0"/>
          </a:p>
          <a:p>
            <a:r>
              <a:rPr lang="en-US" i="0" baseline="0" dirty="0"/>
              <a:t>Slide Title</a:t>
            </a:r>
          </a:p>
          <a:p>
            <a:pPr marL="171450" indent="-171450">
              <a:buFont typeface="Arial" panose="020B0604020202020204" pitchFamily="34" charset="0"/>
              <a:buChar char="•"/>
            </a:pPr>
            <a:r>
              <a:rPr lang="en-US" i="0" baseline="0" dirty="0"/>
              <a:t>Montserrat Bold - Dark Blue</a:t>
            </a:r>
          </a:p>
          <a:p>
            <a:pPr marL="171450" indent="-171450">
              <a:buFont typeface="Arial" panose="020B0604020202020204" pitchFamily="34" charset="0"/>
              <a:buChar char="•"/>
            </a:pPr>
            <a:r>
              <a:rPr lang="en-US" i="0" baseline="0" dirty="0"/>
              <a:t>Minimum 32 </a:t>
            </a:r>
            <a:r>
              <a:rPr lang="en-US" i="0" baseline="0" dirty="0" err="1"/>
              <a:t>pt</a:t>
            </a:r>
            <a:r>
              <a:rPr lang="en-US" i="0" baseline="0" dirty="0"/>
              <a:t> font size, maximum 44 </a:t>
            </a:r>
            <a:r>
              <a:rPr lang="en-US" i="0" baseline="0" dirty="0" err="1"/>
              <a:t>pt</a:t>
            </a:r>
            <a:r>
              <a:rPr lang="en-US" i="0" baseline="0" dirty="0"/>
              <a:t> font size</a:t>
            </a:r>
          </a:p>
          <a:p>
            <a:pPr marL="171450" indent="-171450">
              <a:buFont typeface="Arial" panose="020B0604020202020204" pitchFamily="34" charset="0"/>
              <a:buChar char="•"/>
            </a:pPr>
            <a:r>
              <a:rPr lang="en-US" i="0" baseline="0" dirty="0"/>
              <a:t>Aim for one line of text only. Size font accordingly.</a:t>
            </a:r>
          </a:p>
          <a:p>
            <a:pPr marL="171450" indent="-171450">
              <a:buFont typeface="Arial" panose="020B0604020202020204" pitchFamily="34" charset="0"/>
              <a:buChar char="•"/>
            </a:pPr>
            <a:r>
              <a:rPr lang="en-US" i="0" baseline="0" dirty="0"/>
              <a:t>Left edge of text must align with left edge of blue line</a:t>
            </a:r>
          </a:p>
          <a:p>
            <a:pPr marL="0" indent="0">
              <a:buFont typeface="Arial" panose="020B0604020202020204" pitchFamily="34" charset="0"/>
              <a:buNone/>
            </a:pPr>
            <a:endParaRPr lang="en-US" i="0" baseline="0" dirty="0"/>
          </a:p>
          <a:p>
            <a:r>
              <a:rPr lang="en-US" i="0" baseline="0" dirty="0"/>
              <a:t>Subheadings </a:t>
            </a:r>
            <a:r>
              <a:rPr lang="en-US" i="1" baseline="0" dirty="0"/>
              <a:t>(if needed/optional)</a:t>
            </a:r>
          </a:p>
          <a:p>
            <a:pPr marL="171450" indent="-171450">
              <a:buFont typeface="Arial" panose="020B0604020202020204" pitchFamily="34" charset="0"/>
              <a:buChar char="•"/>
            </a:pPr>
            <a:r>
              <a:rPr lang="en-US" i="0" baseline="0" dirty="0"/>
              <a:t>Montserrat Bold or Arial Narrow Regular or Bold</a:t>
            </a:r>
          </a:p>
          <a:p>
            <a:pPr marL="171450" indent="-171450">
              <a:buFont typeface="Arial" panose="020B0604020202020204" pitchFamily="34" charset="0"/>
              <a:buChar char="•"/>
            </a:pPr>
            <a:r>
              <a:rPr lang="en-US" i="0" baseline="0" dirty="0"/>
              <a:t>Black, dark blue or dark grey</a:t>
            </a:r>
          </a:p>
          <a:p>
            <a:pPr marL="171450" indent="-171450">
              <a:buFont typeface="Arial" panose="020B0604020202020204" pitchFamily="34" charset="0"/>
              <a:buChar char="•"/>
            </a:pPr>
            <a:r>
              <a:rPr lang="en-US" i="0" baseline="0" dirty="0"/>
              <a:t>Font size should be 22-32 point</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r>
              <a:rPr lang="en-US" i="0" baseline="0" dirty="0"/>
              <a:t>Main body text </a:t>
            </a:r>
          </a:p>
          <a:p>
            <a:pPr marL="171450" indent="-171450">
              <a:buFont typeface="Arial" panose="020B0604020202020204" pitchFamily="34" charset="0"/>
              <a:buChar char="•"/>
            </a:pPr>
            <a:r>
              <a:rPr lang="en-US" i="0" baseline="0" dirty="0"/>
              <a:t>Arial Narrow</a:t>
            </a:r>
          </a:p>
          <a:p>
            <a:pPr marL="171450" indent="-171450">
              <a:buFont typeface="Arial" panose="020B0604020202020204" pitchFamily="34" charset="0"/>
              <a:buChar char="•"/>
            </a:pPr>
            <a:r>
              <a:rPr lang="en-US" i="0" baseline="0" dirty="0"/>
              <a:t>Black or dark grey</a:t>
            </a:r>
          </a:p>
          <a:p>
            <a:pPr marL="171450" indent="-171450">
              <a:buFont typeface="Arial" panose="020B0604020202020204" pitchFamily="34" charset="0"/>
              <a:buChar char="•"/>
            </a:pPr>
            <a:r>
              <a:rPr lang="en-US" i="0" baseline="0" dirty="0"/>
              <a:t>Main points – minimum 22 </a:t>
            </a:r>
            <a:r>
              <a:rPr lang="en-US" i="0" baseline="0" dirty="0" err="1"/>
              <a:t>pt</a:t>
            </a:r>
            <a:r>
              <a:rPr lang="en-US" i="0" baseline="0" dirty="0"/>
              <a:t> font size</a:t>
            </a:r>
          </a:p>
          <a:p>
            <a:pPr marL="171450" indent="-171450">
              <a:buFont typeface="Arial" panose="020B0604020202020204" pitchFamily="34" charset="0"/>
              <a:buChar char="•"/>
            </a:pPr>
            <a:r>
              <a:rPr lang="en-US" i="0" baseline="0" dirty="0"/>
              <a:t>Supporting points – minimum 16 </a:t>
            </a:r>
            <a:r>
              <a:rPr lang="en-US" i="0" baseline="0" dirty="0" err="1"/>
              <a:t>pt</a:t>
            </a:r>
            <a:r>
              <a:rPr lang="en-US" i="0" baseline="0" dirty="0"/>
              <a:t> font size</a:t>
            </a:r>
          </a:p>
          <a:p>
            <a:pPr marL="171450" indent="-171450">
              <a:buFont typeface="Arial" panose="020B0604020202020204" pitchFamily="34" charset="0"/>
              <a:buChar char="•"/>
            </a:pPr>
            <a:r>
              <a:rPr lang="en-US" i="0" baseline="0" dirty="0"/>
              <a:t>Maximum 6 lines of text; 5-9 words per line</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A87269DB-72ED-4817-A4D7-20C9A3963A13}" type="slidenum">
              <a:rPr lang="en-US" smtClean="0"/>
              <a:t>6</a:t>
            </a:fld>
            <a:endParaRPr lang="en-US"/>
          </a:p>
        </p:txBody>
      </p:sp>
    </p:spTree>
    <p:extLst>
      <p:ext uri="{BB962C8B-B14F-4D97-AF65-F5344CB8AC3E}">
        <p14:creationId xmlns:p14="http://schemas.microsoft.com/office/powerpoint/2010/main" val="99677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Content Slide – Option 1</a:t>
            </a:r>
          </a:p>
          <a:p>
            <a:endParaRPr lang="en-US" dirty="0"/>
          </a:p>
          <a:p>
            <a:r>
              <a:rPr lang="en-US" b="1" i="1" dirty="0"/>
              <a:t>Use</a:t>
            </a:r>
            <a:r>
              <a:rPr lang="en-US" b="1" i="1" baseline="0" dirty="0"/>
              <a:t> this slide for content </a:t>
            </a:r>
            <a:r>
              <a:rPr lang="en-US" b="1" i="1" u="sng" baseline="0" dirty="0"/>
              <a:t>without</a:t>
            </a:r>
            <a:r>
              <a:rPr lang="en-US" b="1" i="1" u="none" baseline="0" dirty="0"/>
              <a:t> </a:t>
            </a:r>
            <a:r>
              <a:rPr lang="en-US" b="1" i="1" baseline="0" dirty="0"/>
              <a:t>images, graphs or charts. If your slide has an image or data display,  use one of those slide options. DO NOT add an image, graph or chart to this slide.</a:t>
            </a:r>
          </a:p>
          <a:p>
            <a:endParaRPr lang="en-US" i="1" baseline="0" dirty="0"/>
          </a:p>
          <a:p>
            <a:r>
              <a:rPr lang="en-US" i="0" baseline="0" dirty="0"/>
              <a:t>Slide Title</a:t>
            </a:r>
          </a:p>
          <a:p>
            <a:pPr marL="171450" indent="-171450">
              <a:buFont typeface="Arial" panose="020B0604020202020204" pitchFamily="34" charset="0"/>
              <a:buChar char="•"/>
            </a:pPr>
            <a:r>
              <a:rPr lang="en-US" i="0" baseline="0" dirty="0"/>
              <a:t>Montserrat Bold - Dark Blue</a:t>
            </a:r>
          </a:p>
          <a:p>
            <a:pPr marL="171450" indent="-171450">
              <a:buFont typeface="Arial" panose="020B0604020202020204" pitchFamily="34" charset="0"/>
              <a:buChar char="•"/>
            </a:pPr>
            <a:r>
              <a:rPr lang="en-US" i="0" baseline="0" dirty="0"/>
              <a:t>Minimum 32 </a:t>
            </a:r>
            <a:r>
              <a:rPr lang="en-US" i="0" baseline="0" dirty="0" err="1"/>
              <a:t>pt</a:t>
            </a:r>
            <a:r>
              <a:rPr lang="en-US" i="0" baseline="0" dirty="0"/>
              <a:t> font size, maximum 44 </a:t>
            </a:r>
            <a:r>
              <a:rPr lang="en-US" i="0" baseline="0" dirty="0" err="1"/>
              <a:t>pt</a:t>
            </a:r>
            <a:r>
              <a:rPr lang="en-US" i="0" baseline="0" dirty="0"/>
              <a:t> font size</a:t>
            </a:r>
          </a:p>
          <a:p>
            <a:pPr marL="171450" indent="-171450">
              <a:buFont typeface="Arial" panose="020B0604020202020204" pitchFamily="34" charset="0"/>
              <a:buChar char="•"/>
            </a:pPr>
            <a:r>
              <a:rPr lang="en-US" i="0" baseline="0" dirty="0"/>
              <a:t>Aim for one line of text only. Size font accordingly.</a:t>
            </a:r>
          </a:p>
          <a:p>
            <a:pPr marL="171450" indent="-171450">
              <a:buFont typeface="Arial" panose="020B0604020202020204" pitchFamily="34" charset="0"/>
              <a:buChar char="•"/>
            </a:pPr>
            <a:r>
              <a:rPr lang="en-US" i="0" baseline="0" dirty="0"/>
              <a:t>Left edge of text must align with left edge of blue line</a:t>
            </a:r>
          </a:p>
          <a:p>
            <a:pPr marL="0" indent="0">
              <a:buFont typeface="Arial" panose="020B0604020202020204" pitchFamily="34" charset="0"/>
              <a:buNone/>
            </a:pPr>
            <a:endParaRPr lang="en-US" i="0" baseline="0" dirty="0"/>
          </a:p>
          <a:p>
            <a:r>
              <a:rPr lang="en-US" i="0" baseline="0" dirty="0"/>
              <a:t>Subheadings </a:t>
            </a:r>
            <a:r>
              <a:rPr lang="en-US" i="1" baseline="0" dirty="0"/>
              <a:t>(if needed/optional)</a:t>
            </a:r>
          </a:p>
          <a:p>
            <a:pPr marL="171450" indent="-171450">
              <a:buFont typeface="Arial" panose="020B0604020202020204" pitchFamily="34" charset="0"/>
              <a:buChar char="•"/>
            </a:pPr>
            <a:r>
              <a:rPr lang="en-US" i="0" baseline="0" dirty="0"/>
              <a:t>Montserrat Bold or Arial Narrow Regular or Bold</a:t>
            </a:r>
          </a:p>
          <a:p>
            <a:pPr marL="171450" indent="-171450">
              <a:buFont typeface="Arial" panose="020B0604020202020204" pitchFamily="34" charset="0"/>
              <a:buChar char="•"/>
            </a:pPr>
            <a:r>
              <a:rPr lang="en-US" i="0" baseline="0" dirty="0"/>
              <a:t>Black, dark blue or dark grey</a:t>
            </a:r>
          </a:p>
          <a:p>
            <a:pPr marL="171450" indent="-171450">
              <a:buFont typeface="Arial" panose="020B0604020202020204" pitchFamily="34" charset="0"/>
              <a:buChar char="•"/>
            </a:pPr>
            <a:r>
              <a:rPr lang="en-US" i="0" baseline="0" dirty="0"/>
              <a:t>Font size should be 22-32 point</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r>
              <a:rPr lang="en-US" i="0" baseline="0" dirty="0"/>
              <a:t>Main body text </a:t>
            </a:r>
          </a:p>
          <a:p>
            <a:pPr marL="171450" indent="-171450">
              <a:buFont typeface="Arial" panose="020B0604020202020204" pitchFamily="34" charset="0"/>
              <a:buChar char="•"/>
            </a:pPr>
            <a:r>
              <a:rPr lang="en-US" i="0" baseline="0" dirty="0"/>
              <a:t>Arial Narrow</a:t>
            </a:r>
          </a:p>
          <a:p>
            <a:pPr marL="171450" indent="-171450">
              <a:buFont typeface="Arial" panose="020B0604020202020204" pitchFamily="34" charset="0"/>
              <a:buChar char="•"/>
            </a:pPr>
            <a:r>
              <a:rPr lang="en-US" i="0" baseline="0" dirty="0"/>
              <a:t>Black or dark grey</a:t>
            </a:r>
          </a:p>
          <a:p>
            <a:pPr marL="171450" indent="-171450">
              <a:buFont typeface="Arial" panose="020B0604020202020204" pitchFamily="34" charset="0"/>
              <a:buChar char="•"/>
            </a:pPr>
            <a:r>
              <a:rPr lang="en-US" i="0" baseline="0" dirty="0"/>
              <a:t>Main points – minimum 22 </a:t>
            </a:r>
            <a:r>
              <a:rPr lang="en-US" i="0" baseline="0" dirty="0" err="1"/>
              <a:t>pt</a:t>
            </a:r>
            <a:r>
              <a:rPr lang="en-US" i="0" baseline="0" dirty="0"/>
              <a:t> font size</a:t>
            </a:r>
          </a:p>
          <a:p>
            <a:pPr marL="171450" indent="-171450">
              <a:buFont typeface="Arial" panose="020B0604020202020204" pitchFamily="34" charset="0"/>
              <a:buChar char="•"/>
            </a:pPr>
            <a:r>
              <a:rPr lang="en-US" i="0" baseline="0" dirty="0"/>
              <a:t>Supporting points – minimum 16 </a:t>
            </a:r>
            <a:r>
              <a:rPr lang="en-US" i="0" baseline="0" dirty="0" err="1"/>
              <a:t>pt</a:t>
            </a:r>
            <a:r>
              <a:rPr lang="en-US" i="0" baseline="0" dirty="0"/>
              <a:t> font size</a:t>
            </a:r>
          </a:p>
          <a:p>
            <a:pPr marL="171450" indent="-171450">
              <a:buFont typeface="Arial" panose="020B0604020202020204" pitchFamily="34" charset="0"/>
              <a:buChar char="•"/>
            </a:pPr>
            <a:r>
              <a:rPr lang="en-US" i="0" baseline="0" dirty="0"/>
              <a:t>Maximum 6 lines of text; 5-9 words per line</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A87269DB-72ED-4817-A4D7-20C9A3963A13}" type="slidenum">
              <a:rPr lang="en-US" smtClean="0"/>
              <a:t>7</a:t>
            </a:fld>
            <a:endParaRPr lang="en-US"/>
          </a:p>
        </p:txBody>
      </p:sp>
    </p:spTree>
    <p:extLst>
      <p:ext uri="{BB962C8B-B14F-4D97-AF65-F5344CB8AC3E}">
        <p14:creationId xmlns:p14="http://schemas.microsoft.com/office/powerpoint/2010/main" val="327314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3FFA4E-0E94-4243-8387-30E68A57DA19}" type="datetimeFigureOut">
              <a:rPr lang="en-US" smtClean="0">
                <a:solidFill>
                  <a:prstClr val="black">
                    <a:tint val="75000"/>
                  </a:prstClr>
                </a:solidFill>
              </a:rPr>
              <a:pPr/>
              <a:t>10/5/2021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EC2E1-79B2-40D3-8D2D-30DEBCF2DF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1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3FFA4E-0E94-4243-8387-30E68A57DA19}" type="datetimeFigureOut">
              <a:rPr lang="en-US" smtClean="0">
                <a:solidFill>
                  <a:prstClr val="black">
                    <a:tint val="75000"/>
                  </a:prstClr>
                </a:solidFill>
              </a:rPr>
              <a:pPr/>
              <a:t>10/5/2021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EC2E1-79B2-40D3-8D2D-30DEBCF2DF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42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3FFA4E-0E94-4243-8387-30E68A57DA19}" type="datetimeFigureOut">
              <a:rPr lang="en-US" smtClean="0">
                <a:solidFill>
                  <a:prstClr val="black">
                    <a:tint val="75000"/>
                  </a:prstClr>
                </a:solidFill>
              </a:rPr>
              <a:pPr/>
              <a:t>10/5/2021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EC2E1-79B2-40D3-8D2D-30DEBCF2DF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9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3FFA4E-0E94-4243-8387-30E68A57DA19}" type="datetimeFigureOut">
              <a:rPr lang="en-US" smtClean="0">
                <a:solidFill>
                  <a:prstClr val="black">
                    <a:tint val="75000"/>
                  </a:prstClr>
                </a:solidFill>
              </a:rPr>
              <a:pPr/>
              <a:t>10/5/2021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EC2E1-79B2-40D3-8D2D-30DEBCF2DF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16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3FFA4E-0E94-4243-8387-30E68A57DA19}" type="datetimeFigureOut">
              <a:rPr lang="en-US" smtClean="0">
                <a:solidFill>
                  <a:prstClr val="black">
                    <a:tint val="75000"/>
                  </a:prstClr>
                </a:solidFill>
              </a:rPr>
              <a:pPr/>
              <a:t>10/5/2021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EC2E1-79B2-40D3-8D2D-30DEBCF2DF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92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3FFA4E-0E94-4243-8387-30E68A57DA19}" type="datetimeFigureOut">
              <a:rPr lang="en-US" smtClean="0">
                <a:solidFill>
                  <a:prstClr val="black">
                    <a:tint val="75000"/>
                  </a:prstClr>
                </a:solidFill>
              </a:rPr>
              <a:pPr/>
              <a:t>10/5/2021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3EC2E1-79B2-40D3-8D2D-30DEBCF2DF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76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3FFA4E-0E94-4243-8387-30E68A57DA19}" type="datetimeFigureOut">
              <a:rPr lang="en-US" smtClean="0">
                <a:solidFill>
                  <a:prstClr val="black">
                    <a:tint val="75000"/>
                  </a:prstClr>
                </a:solidFill>
              </a:rPr>
              <a:pPr/>
              <a:t>10/5/2021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3EC2E1-79B2-40D3-8D2D-30DEBCF2DF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33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3FFA4E-0E94-4243-8387-30E68A57DA19}" type="datetimeFigureOut">
              <a:rPr lang="en-US" smtClean="0">
                <a:solidFill>
                  <a:prstClr val="black">
                    <a:tint val="75000"/>
                  </a:prstClr>
                </a:solidFill>
              </a:rPr>
              <a:pPr/>
              <a:t>10/5/2021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3EC2E1-79B2-40D3-8D2D-30DEBCF2DF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87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FFA4E-0E94-4243-8387-30E68A57DA19}" type="datetimeFigureOut">
              <a:rPr lang="en-US" smtClean="0">
                <a:solidFill>
                  <a:prstClr val="black">
                    <a:tint val="75000"/>
                  </a:prstClr>
                </a:solidFill>
              </a:rPr>
              <a:pPr/>
              <a:t>10/5/2021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3EC2E1-79B2-40D3-8D2D-30DEBCF2DF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9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3FFA4E-0E94-4243-8387-30E68A57DA19}" type="datetimeFigureOut">
              <a:rPr lang="en-US" smtClean="0">
                <a:solidFill>
                  <a:prstClr val="black">
                    <a:tint val="75000"/>
                  </a:prstClr>
                </a:solidFill>
              </a:rPr>
              <a:pPr/>
              <a:t>10/5/2021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3EC2E1-79B2-40D3-8D2D-30DEBCF2DF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03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3FFA4E-0E94-4243-8387-30E68A57DA19}" type="datetimeFigureOut">
              <a:rPr lang="en-US" smtClean="0">
                <a:solidFill>
                  <a:prstClr val="black">
                    <a:tint val="75000"/>
                  </a:prstClr>
                </a:solidFill>
              </a:rPr>
              <a:pPr/>
              <a:t>10/5/2021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3EC2E1-79B2-40D3-8D2D-30DEBCF2DF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84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FFA4E-0E94-4243-8387-30E68A57DA19}" type="datetimeFigureOut">
              <a:rPr lang="en-US" smtClean="0">
                <a:solidFill>
                  <a:prstClr val="black">
                    <a:tint val="75000"/>
                  </a:prstClr>
                </a:solidFill>
              </a:rPr>
              <a:pPr/>
              <a:t>10/5/2021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EC2E1-79B2-40D3-8D2D-30DEBCF2DF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110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rgbClr val="1C699F"/>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rgbClr val="1C699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79119"/>
            <a:ext cx="7200900" cy="801510"/>
          </a:xfrm>
        </p:spPr>
        <p:txBody>
          <a:bodyPr anchor="b">
            <a:noAutofit/>
          </a:bodyPr>
          <a:lstStyle/>
          <a:p>
            <a:r>
              <a:rPr lang="en-US" dirty="0"/>
              <a:t>Infrastructure Improvements for Affordable Workforce Housing Program</a:t>
            </a:r>
          </a:p>
        </p:txBody>
      </p:sp>
      <p:sp>
        <p:nvSpPr>
          <p:cNvPr id="3" name="Subtitle 2"/>
          <p:cNvSpPr>
            <a:spLocks noGrp="1"/>
          </p:cNvSpPr>
          <p:nvPr>
            <p:ph type="subTitle" idx="1"/>
          </p:nvPr>
        </p:nvSpPr>
        <p:spPr>
          <a:xfrm>
            <a:off x="1066800" y="4219113"/>
            <a:ext cx="5105400" cy="533400"/>
          </a:xfrm>
        </p:spPr>
        <p:txBody>
          <a:bodyPr>
            <a:normAutofit fontScale="70000" lnSpcReduction="20000"/>
          </a:bodyPr>
          <a:lstStyle/>
          <a:p>
            <a:pPr algn="l"/>
            <a:r>
              <a:rPr lang="en-US" sz="2400" dirty="0">
                <a:solidFill>
                  <a:srgbClr val="696969"/>
                </a:solidFill>
                <a:latin typeface="Montserrat" panose="02000505000000020004" pitchFamily="2" charset="0"/>
                <a:cs typeface="Arial" panose="020B0604020202020204" pitchFamily="34" charset="0"/>
              </a:rPr>
              <a:t>Revisiting a proposal to the Economic Development Investment Board</a:t>
            </a:r>
          </a:p>
        </p:txBody>
      </p:sp>
      <p:sp>
        <p:nvSpPr>
          <p:cNvPr id="5" name="Rectangle 4"/>
          <p:cNvSpPr/>
          <p:nvPr/>
        </p:nvSpPr>
        <p:spPr>
          <a:xfrm>
            <a:off x="0" y="6400800"/>
            <a:ext cx="9144000" cy="457200"/>
          </a:xfrm>
          <a:prstGeom prst="rect">
            <a:avLst/>
          </a:prstGeom>
          <a:solidFill>
            <a:srgbClr val="1C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a:solidFill>
                  <a:prstClr val="white"/>
                </a:solidFill>
              </a:rPr>
              <a:t>Courtesy Tyler Schroeder, Whatcom County Deputy Executive</a:t>
            </a:r>
          </a:p>
        </p:txBody>
      </p:sp>
      <p:sp>
        <p:nvSpPr>
          <p:cNvPr id="7" name="Subtitle 2"/>
          <p:cNvSpPr txBox="1">
            <a:spLocks/>
          </p:cNvSpPr>
          <p:nvPr/>
        </p:nvSpPr>
        <p:spPr>
          <a:xfrm>
            <a:off x="1066800" y="4724400"/>
            <a:ext cx="51054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b="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1800" b="0" i="1" dirty="0">
                <a:solidFill>
                  <a:srgbClr val="1C699F"/>
                </a:solidFill>
                <a:latin typeface="Arial Narrow" panose="020B0606020202030204" pitchFamily="34" charset="0"/>
                <a:cs typeface="Arial" panose="020B0604020202020204" pitchFamily="34" charset="0"/>
              </a:rPr>
              <a:t>Blaine City Council</a:t>
            </a:r>
          </a:p>
          <a:p>
            <a:pPr algn="l">
              <a:spcBef>
                <a:spcPts val="0"/>
              </a:spcBef>
            </a:pPr>
            <a:r>
              <a:rPr lang="en-US" sz="1800" b="0" i="1" dirty="0">
                <a:solidFill>
                  <a:srgbClr val="1C699F"/>
                </a:solidFill>
                <a:latin typeface="Arial Narrow" panose="020B0606020202030204" pitchFamily="34" charset="0"/>
                <a:cs typeface="Arial" panose="020B0604020202020204" pitchFamily="34" charset="0"/>
              </a:rPr>
              <a:t>October 11, 2021</a:t>
            </a:r>
          </a:p>
        </p:txBody>
      </p:sp>
      <p:sp>
        <p:nvSpPr>
          <p:cNvPr id="10" name="Rectangle 9"/>
          <p:cNvSpPr/>
          <p:nvPr/>
        </p:nvSpPr>
        <p:spPr>
          <a:xfrm>
            <a:off x="0" y="0"/>
            <a:ext cx="9144000" cy="838200"/>
          </a:xfrm>
          <a:prstGeom prst="rect">
            <a:avLst/>
          </a:prstGeom>
          <a:solidFill>
            <a:srgbClr val="1C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838200"/>
            <a:ext cx="9144000" cy="152400"/>
          </a:xfrm>
          <a:prstGeom prst="rect">
            <a:avLst/>
          </a:prstGeom>
          <a:solidFill>
            <a:srgbClr val="7A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679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p:cNvSpPr txBox="1">
            <a:spLocks/>
          </p:cNvSpPr>
          <p:nvPr/>
        </p:nvSpPr>
        <p:spPr>
          <a:xfrm>
            <a:off x="519289" y="0"/>
            <a:ext cx="8777111"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C699F"/>
                </a:solidFill>
                <a:latin typeface="+mj-lt"/>
                <a:ea typeface="+mj-ea"/>
                <a:cs typeface="+mj-cs"/>
              </a:defRPr>
            </a:lvl1pPr>
          </a:lstStyle>
          <a:p>
            <a:pPr algn="l"/>
            <a:r>
              <a:rPr lang="en-US" dirty="0">
                <a:latin typeface="Montserrat" panose="02000505000000020004" pitchFamily="2" charset="0"/>
              </a:rPr>
              <a:t>Summary</a:t>
            </a:r>
          </a:p>
        </p:txBody>
      </p:sp>
      <p:cxnSp>
        <p:nvCxnSpPr>
          <p:cNvPr id="13" name="Straight Connector 12"/>
          <p:cNvCxnSpPr/>
          <p:nvPr/>
        </p:nvCxnSpPr>
        <p:spPr>
          <a:xfrm>
            <a:off x="613406" y="914400"/>
            <a:ext cx="7082794" cy="0"/>
          </a:xfrm>
          <a:prstGeom prst="line">
            <a:avLst/>
          </a:prstGeom>
          <a:ln>
            <a:solidFill>
              <a:srgbClr val="1C699F"/>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152400" y="1371600"/>
            <a:ext cx="8800302" cy="4800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b="1" kern="1200">
                <a:solidFill>
                  <a:srgbClr val="1C699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Whatcom County Executive’s Office, is the administrative agent for Economic Development Investment (EDI) funds</a:t>
            </a:r>
          </a:p>
          <a:p>
            <a:pPr lvl="1"/>
            <a:r>
              <a:rPr lang="en-US" dirty="0"/>
              <a:t>The EDI Board reviews and recommends loan and grant applications</a:t>
            </a:r>
          </a:p>
          <a:p>
            <a:pPr lvl="1"/>
            <a:r>
              <a:rPr lang="en-US" dirty="0"/>
              <a:t>Whatcom County Council is decision maker.</a:t>
            </a:r>
          </a:p>
          <a:p>
            <a:pPr lvl="1"/>
            <a:endParaRPr lang="en-US" dirty="0"/>
          </a:p>
          <a:p>
            <a:pPr lvl="1"/>
            <a:r>
              <a:rPr lang="en-US" dirty="0"/>
              <a:t>Typical use of EDI funds is for job creation</a:t>
            </a:r>
          </a:p>
          <a:p>
            <a:pPr lvl="1"/>
            <a:r>
              <a:rPr lang="en-US" dirty="0"/>
              <a:t>Low income housing and affordable housing have become a new program area</a:t>
            </a:r>
          </a:p>
          <a:p>
            <a:pPr lvl="1"/>
            <a:r>
              <a:rPr lang="en-US" dirty="0"/>
              <a:t>Workforce housing is now under consideration</a:t>
            </a:r>
          </a:p>
          <a:p>
            <a:pPr lvl="1"/>
            <a:endParaRPr lang="en-US" dirty="0"/>
          </a:p>
          <a:p>
            <a:pPr lvl="1"/>
            <a:r>
              <a:rPr lang="en-US" dirty="0"/>
              <a:t>This program is intended to ensure long-term affordability is achieved for multifamily and single-family residential construction projects. </a:t>
            </a:r>
          </a:p>
          <a:p>
            <a:pPr marL="457200" lvl="1" indent="0">
              <a:buNone/>
            </a:pPr>
            <a:endParaRPr lang="en-US" dirty="0"/>
          </a:p>
        </p:txBody>
      </p:sp>
      <p:sp>
        <p:nvSpPr>
          <p:cNvPr id="7" name="Rectangle 6"/>
          <p:cNvSpPr/>
          <p:nvPr/>
        </p:nvSpPr>
        <p:spPr>
          <a:xfrm rot="5400000">
            <a:off x="4343400" y="2057400"/>
            <a:ext cx="457200" cy="9144000"/>
          </a:xfrm>
          <a:prstGeom prst="rect">
            <a:avLst/>
          </a:prstGeom>
          <a:solidFill>
            <a:srgbClr val="1C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6248400"/>
            <a:ext cx="9144000" cy="152400"/>
          </a:xfrm>
          <a:prstGeom prst="rect">
            <a:avLst/>
          </a:prstGeom>
          <a:solidFill>
            <a:srgbClr val="7A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33167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19289" y="0"/>
            <a:ext cx="8777111"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C699F"/>
                </a:solidFill>
                <a:latin typeface="+mj-lt"/>
                <a:ea typeface="+mj-ea"/>
                <a:cs typeface="+mj-cs"/>
              </a:defRPr>
            </a:lvl1pPr>
          </a:lstStyle>
          <a:p>
            <a:pPr algn="l"/>
            <a:r>
              <a:rPr lang="en-US" dirty="0"/>
              <a:t>Program Parameters</a:t>
            </a:r>
            <a:endParaRPr lang="en-US" dirty="0">
              <a:latin typeface="Montserrat" panose="02000505000000020004" pitchFamily="2" charset="0"/>
            </a:endParaRPr>
          </a:p>
        </p:txBody>
      </p:sp>
      <p:cxnSp>
        <p:nvCxnSpPr>
          <p:cNvPr id="13" name="Straight Connector 12"/>
          <p:cNvCxnSpPr/>
          <p:nvPr/>
        </p:nvCxnSpPr>
        <p:spPr>
          <a:xfrm>
            <a:off x="613406" y="914400"/>
            <a:ext cx="7082794" cy="0"/>
          </a:xfrm>
          <a:prstGeom prst="line">
            <a:avLst/>
          </a:prstGeom>
          <a:ln>
            <a:solidFill>
              <a:srgbClr val="1C699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5400000">
            <a:off x="4343400" y="2057400"/>
            <a:ext cx="457200" cy="9144000"/>
          </a:xfrm>
          <a:prstGeom prst="rect">
            <a:avLst/>
          </a:prstGeom>
          <a:solidFill>
            <a:srgbClr val="1C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6248400"/>
            <a:ext cx="9144000" cy="152400"/>
          </a:xfrm>
          <a:prstGeom prst="rect">
            <a:avLst/>
          </a:prstGeom>
          <a:solidFill>
            <a:srgbClr val="7A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a:extLst>
              <a:ext uri="{FF2B5EF4-FFF2-40B4-BE49-F238E27FC236}">
                <a16:creationId xmlns:a16="http://schemas.microsoft.com/office/drawing/2014/main" id="{7AB16329-0EB8-4FE6-A73F-3A148C41636D}"/>
              </a:ext>
            </a:extLst>
          </p:cNvPr>
          <p:cNvSpPr txBox="1"/>
          <p:nvPr/>
        </p:nvSpPr>
        <p:spPr>
          <a:xfrm>
            <a:off x="519289" y="1828801"/>
            <a:ext cx="7463794" cy="2246769"/>
          </a:xfrm>
          <a:prstGeom prst="rect">
            <a:avLst/>
          </a:prstGeom>
          <a:noFill/>
        </p:spPr>
        <p:txBody>
          <a:bodyPr wrap="square" rtlCol="0">
            <a:spAutoFit/>
          </a:bodyPr>
          <a:lstStyle/>
          <a:p>
            <a:pPr lvl="0"/>
            <a:r>
              <a:rPr lang="en-US" sz="2800" dirty="0"/>
              <a:t>•	Publicly-owned infrastructure</a:t>
            </a:r>
          </a:p>
          <a:p>
            <a:pPr lvl="0"/>
            <a:r>
              <a:rPr lang="en-US" sz="2800" dirty="0"/>
              <a:t>•	Housing for 120% of AMI or less</a:t>
            </a:r>
          </a:p>
          <a:p>
            <a:pPr lvl="0"/>
            <a:r>
              <a:rPr lang="en-US" sz="2800" dirty="0"/>
              <a:t>•	Loan and grant/loan combinations</a:t>
            </a:r>
          </a:p>
          <a:p>
            <a:pPr lvl="0"/>
            <a:r>
              <a:rPr lang="en-US" sz="2800" dirty="0"/>
              <a:t>•	Partial infrastructure funding</a:t>
            </a:r>
          </a:p>
          <a:p>
            <a:pPr lvl="0"/>
            <a:r>
              <a:rPr lang="en-US" sz="2800" dirty="0"/>
              <a:t>•	Grant amounts are limited</a:t>
            </a:r>
          </a:p>
        </p:txBody>
      </p:sp>
    </p:spTree>
    <p:extLst>
      <p:ext uri="{BB962C8B-B14F-4D97-AF65-F5344CB8AC3E}">
        <p14:creationId xmlns:p14="http://schemas.microsoft.com/office/powerpoint/2010/main" val="149642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19289" y="0"/>
            <a:ext cx="8777111"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C699F"/>
                </a:solidFill>
                <a:latin typeface="+mj-lt"/>
                <a:ea typeface="+mj-ea"/>
                <a:cs typeface="+mj-cs"/>
              </a:defRPr>
            </a:lvl1pPr>
          </a:lstStyle>
          <a:p>
            <a:pPr algn="l"/>
            <a:r>
              <a:rPr lang="en-US" dirty="0"/>
              <a:t>Eligible Infrastructure</a:t>
            </a:r>
            <a:endParaRPr lang="en-US" sz="3200" dirty="0">
              <a:latin typeface="Montserrat" panose="02000505000000020004" pitchFamily="2" charset="0"/>
            </a:endParaRPr>
          </a:p>
        </p:txBody>
      </p:sp>
      <p:cxnSp>
        <p:nvCxnSpPr>
          <p:cNvPr id="13" name="Straight Connector 12"/>
          <p:cNvCxnSpPr/>
          <p:nvPr/>
        </p:nvCxnSpPr>
        <p:spPr>
          <a:xfrm>
            <a:off x="613406" y="914400"/>
            <a:ext cx="7082794" cy="0"/>
          </a:xfrm>
          <a:prstGeom prst="line">
            <a:avLst/>
          </a:prstGeom>
          <a:ln>
            <a:solidFill>
              <a:srgbClr val="1C699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5400000">
            <a:off x="4343400" y="2057400"/>
            <a:ext cx="457200" cy="9144000"/>
          </a:xfrm>
          <a:prstGeom prst="rect">
            <a:avLst/>
          </a:prstGeom>
          <a:solidFill>
            <a:srgbClr val="1C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6248400"/>
            <a:ext cx="9144000" cy="152400"/>
          </a:xfrm>
          <a:prstGeom prst="rect">
            <a:avLst/>
          </a:prstGeom>
          <a:solidFill>
            <a:srgbClr val="7A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a:extLst>
              <a:ext uri="{FF2B5EF4-FFF2-40B4-BE49-F238E27FC236}">
                <a16:creationId xmlns:a16="http://schemas.microsoft.com/office/drawing/2014/main" id="{7AB16329-0EB8-4FE6-A73F-3A148C41636D}"/>
              </a:ext>
            </a:extLst>
          </p:cNvPr>
          <p:cNvSpPr txBox="1"/>
          <p:nvPr/>
        </p:nvSpPr>
        <p:spPr>
          <a:xfrm>
            <a:off x="519289" y="894347"/>
            <a:ext cx="7920994" cy="3108543"/>
          </a:xfrm>
          <a:prstGeom prst="rect">
            <a:avLst/>
          </a:prstGeom>
          <a:noFill/>
        </p:spPr>
        <p:txBody>
          <a:bodyPr wrap="square" rtlCol="0">
            <a:spAutoFit/>
          </a:bodyPr>
          <a:lstStyle/>
          <a:p>
            <a:r>
              <a:rPr lang="en-US" sz="2800" dirty="0"/>
              <a:t> </a:t>
            </a:r>
          </a:p>
          <a:p>
            <a:pPr marL="285750" lvl="0" indent="-285750">
              <a:buFont typeface="Arial" panose="020B0604020202020204" pitchFamily="34" charset="0"/>
              <a:buChar char="•"/>
            </a:pPr>
            <a:r>
              <a:rPr lang="en-US" sz="2800" dirty="0"/>
              <a:t>Construction of public water, sewer and/or stormwater conveyance and management facilities</a:t>
            </a:r>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r>
              <a:rPr lang="en-US" sz="2800" dirty="0"/>
              <a:t>Construction of public transportation improvements, including but not limited to streets, sidewalks, trails, and transit facilities</a:t>
            </a:r>
          </a:p>
        </p:txBody>
      </p:sp>
    </p:spTree>
    <p:extLst>
      <p:ext uri="{BB962C8B-B14F-4D97-AF65-F5344CB8AC3E}">
        <p14:creationId xmlns:p14="http://schemas.microsoft.com/office/powerpoint/2010/main" val="3814972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19289" y="0"/>
            <a:ext cx="8777111"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C699F"/>
                </a:solidFill>
                <a:latin typeface="+mj-lt"/>
                <a:ea typeface="+mj-ea"/>
                <a:cs typeface="+mj-cs"/>
              </a:defRPr>
            </a:lvl1pPr>
          </a:lstStyle>
          <a:p>
            <a:pPr algn="l"/>
            <a:r>
              <a:rPr lang="en-US" dirty="0"/>
              <a:t>Program Guidance </a:t>
            </a:r>
            <a:endParaRPr lang="en-US" sz="3200" dirty="0">
              <a:latin typeface="Montserrat" panose="02000505000000020004" pitchFamily="2" charset="0"/>
            </a:endParaRPr>
          </a:p>
        </p:txBody>
      </p:sp>
      <p:cxnSp>
        <p:nvCxnSpPr>
          <p:cNvPr id="13" name="Straight Connector 12"/>
          <p:cNvCxnSpPr/>
          <p:nvPr/>
        </p:nvCxnSpPr>
        <p:spPr>
          <a:xfrm>
            <a:off x="613406" y="914400"/>
            <a:ext cx="7082794" cy="0"/>
          </a:xfrm>
          <a:prstGeom prst="line">
            <a:avLst/>
          </a:prstGeom>
          <a:ln>
            <a:solidFill>
              <a:srgbClr val="1C699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5400000">
            <a:off x="4343400" y="2057400"/>
            <a:ext cx="457200" cy="9144000"/>
          </a:xfrm>
          <a:prstGeom prst="rect">
            <a:avLst/>
          </a:prstGeom>
          <a:solidFill>
            <a:srgbClr val="1C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6248400"/>
            <a:ext cx="9144000" cy="152400"/>
          </a:xfrm>
          <a:prstGeom prst="rect">
            <a:avLst/>
          </a:prstGeom>
          <a:solidFill>
            <a:srgbClr val="7A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a:extLst>
              <a:ext uri="{FF2B5EF4-FFF2-40B4-BE49-F238E27FC236}">
                <a16:creationId xmlns:a16="http://schemas.microsoft.com/office/drawing/2014/main" id="{7AB16329-0EB8-4FE6-A73F-3A148C41636D}"/>
              </a:ext>
            </a:extLst>
          </p:cNvPr>
          <p:cNvSpPr txBox="1"/>
          <p:nvPr/>
        </p:nvSpPr>
        <p:spPr>
          <a:xfrm>
            <a:off x="613406" y="941742"/>
            <a:ext cx="7920994" cy="5262979"/>
          </a:xfrm>
          <a:prstGeom prst="rect">
            <a:avLst/>
          </a:prstGeom>
          <a:noFill/>
        </p:spPr>
        <p:txBody>
          <a:bodyPr wrap="square" rtlCol="0">
            <a:spAutoFit/>
          </a:bodyPr>
          <a:lstStyle/>
          <a:p>
            <a:r>
              <a:rPr lang="en-US" sz="1600" b="1" dirty="0"/>
              <a:t>Potential loan amounts as a percentage of total infrastructure costs</a:t>
            </a:r>
          </a:p>
          <a:p>
            <a:endParaRPr lang="en-US" sz="1600" dirty="0"/>
          </a:p>
          <a:p>
            <a:pPr marL="285750" indent="-285750">
              <a:buFont typeface="Arial" panose="020B0604020202020204" pitchFamily="34" charset="0"/>
              <a:buChar char="•"/>
            </a:pPr>
            <a:r>
              <a:rPr lang="en-US" sz="1600" dirty="0"/>
              <a:t>70-percent loan: Requires 5-percent of total units allocated to affordable housing </a:t>
            </a:r>
          </a:p>
          <a:p>
            <a:pPr marL="285750" indent="-285750">
              <a:buFont typeface="Arial" panose="020B0604020202020204" pitchFamily="34" charset="0"/>
              <a:buChar char="•"/>
            </a:pPr>
            <a:r>
              <a:rPr lang="en-US" sz="1600" dirty="0"/>
              <a:t>80-percent loan: Requires 10-percent of total units allocated to affordable housing</a:t>
            </a:r>
          </a:p>
          <a:p>
            <a:pPr marL="285750" indent="-285750">
              <a:buFont typeface="Arial" panose="020B0604020202020204" pitchFamily="34" charset="0"/>
              <a:buChar char="•"/>
            </a:pPr>
            <a:r>
              <a:rPr lang="en-US" sz="1600" dirty="0"/>
              <a:t>90-percent loan: Requires 25-percent or more of total units allocated to affordable housing</a:t>
            </a:r>
            <a:br>
              <a:rPr lang="en-US" sz="1600" dirty="0"/>
            </a:br>
            <a:endParaRPr lang="en-US" sz="1600" dirty="0"/>
          </a:p>
          <a:p>
            <a:r>
              <a:rPr lang="en-US" sz="1600" b="1" dirty="0"/>
              <a:t>Grant amounts as a percentage of total infrastructure costs</a:t>
            </a:r>
          </a:p>
          <a:p>
            <a:endParaRPr lang="en-US" sz="1600" dirty="0"/>
          </a:p>
          <a:p>
            <a:pPr marL="285750" indent="-285750">
              <a:buFont typeface="Arial" panose="020B0604020202020204" pitchFamily="34" charset="0"/>
              <a:buChar char="•"/>
            </a:pPr>
            <a:r>
              <a:rPr lang="en-US" sz="1600" dirty="0"/>
              <a:t>20-percent grant: Requires 100-percent of total units allocated to low-income affordable housing</a:t>
            </a:r>
          </a:p>
          <a:p>
            <a:pPr marL="285750" indent="-285750">
              <a:buFont typeface="Arial" panose="020B0604020202020204" pitchFamily="34" charset="0"/>
              <a:buChar char="•"/>
            </a:pPr>
            <a:r>
              <a:rPr lang="en-US" sz="1600" dirty="0"/>
              <a:t>15-percent grant:  Requires 50-percent of total units allocated to low-income affordable housing, and/or 100-percent of total units allocated to workforce affordable housing</a:t>
            </a:r>
          </a:p>
          <a:p>
            <a:pPr marL="285750" indent="-285750">
              <a:buFont typeface="Arial" panose="020B0604020202020204" pitchFamily="34" charset="0"/>
              <a:buChar char="•"/>
            </a:pPr>
            <a:r>
              <a:rPr lang="en-US" sz="1600" dirty="0"/>
              <a:t>10-percent grant:  Requires 25-percent of total units allocated to low-income affordable housing and/or 50-percent of total units allocated to workforce affordable housing</a:t>
            </a:r>
          </a:p>
          <a:p>
            <a:pPr marL="285750" indent="-285750">
              <a:buFont typeface="Arial" panose="020B0604020202020204" pitchFamily="34" charset="0"/>
              <a:buChar char="•"/>
            </a:pPr>
            <a:r>
              <a:rPr lang="en-US" sz="1600" dirty="0"/>
              <a:t>5-percent bonus:  A 50-year deed restriction or convent increases the grant amount by 5-percent of total</a:t>
            </a:r>
          </a:p>
          <a:p>
            <a:endParaRPr lang="en-US" sz="1600" dirty="0"/>
          </a:p>
          <a:p>
            <a:r>
              <a:rPr lang="en-US" sz="1600" dirty="0"/>
              <a:t>Grant amounts are deducted from total potential loan amounts.  Matching funds from the proponent shall complete the remaining percentage of total eligible costs.  Grant amounts are not substitute for matching funds</a:t>
            </a:r>
          </a:p>
        </p:txBody>
      </p:sp>
    </p:spTree>
    <p:extLst>
      <p:ext uri="{BB962C8B-B14F-4D97-AF65-F5344CB8AC3E}">
        <p14:creationId xmlns:p14="http://schemas.microsoft.com/office/powerpoint/2010/main" val="3923412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19289" y="0"/>
            <a:ext cx="8777111"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C699F"/>
                </a:solidFill>
                <a:latin typeface="+mj-lt"/>
                <a:ea typeface="+mj-ea"/>
                <a:cs typeface="+mj-cs"/>
              </a:defRPr>
            </a:lvl1pPr>
          </a:lstStyle>
          <a:p>
            <a:pPr algn="l"/>
            <a:r>
              <a:rPr lang="en-US" dirty="0"/>
              <a:t>Program Examples </a:t>
            </a:r>
            <a:endParaRPr lang="en-US" sz="3200" dirty="0">
              <a:latin typeface="Montserrat" panose="02000505000000020004" pitchFamily="2" charset="0"/>
            </a:endParaRPr>
          </a:p>
        </p:txBody>
      </p:sp>
      <p:cxnSp>
        <p:nvCxnSpPr>
          <p:cNvPr id="13" name="Straight Connector 12"/>
          <p:cNvCxnSpPr/>
          <p:nvPr/>
        </p:nvCxnSpPr>
        <p:spPr>
          <a:xfrm>
            <a:off x="613406" y="914400"/>
            <a:ext cx="7082794" cy="0"/>
          </a:xfrm>
          <a:prstGeom prst="line">
            <a:avLst/>
          </a:prstGeom>
          <a:ln>
            <a:solidFill>
              <a:srgbClr val="1C699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5400000">
            <a:off x="4343400" y="2057400"/>
            <a:ext cx="457200" cy="9144000"/>
          </a:xfrm>
          <a:prstGeom prst="rect">
            <a:avLst/>
          </a:prstGeom>
          <a:solidFill>
            <a:srgbClr val="1C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6248400"/>
            <a:ext cx="9144000" cy="152400"/>
          </a:xfrm>
          <a:prstGeom prst="rect">
            <a:avLst/>
          </a:prstGeom>
          <a:solidFill>
            <a:srgbClr val="7A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a:extLst>
              <a:ext uri="{FF2B5EF4-FFF2-40B4-BE49-F238E27FC236}">
                <a16:creationId xmlns:a16="http://schemas.microsoft.com/office/drawing/2014/main" id="{7AB16329-0EB8-4FE6-A73F-3A148C41636D}"/>
              </a:ext>
            </a:extLst>
          </p:cNvPr>
          <p:cNvSpPr txBox="1"/>
          <p:nvPr/>
        </p:nvSpPr>
        <p:spPr>
          <a:xfrm>
            <a:off x="613406" y="941742"/>
            <a:ext cx="7920994" cy="4278094"/>
          </a:xfrm>
          <a:prstGeom prst="rect">
            <a:avLst/>
          </a:prstGeom>
          <a:noFill/>
        </p:spPr>
        <p:txBody>
          <a:bodyPr wrap="square" rtlCol="0">
            <a:spAutoFit/>
          </a:bodyPr>
          <a:lstStyle/>
          <a:p>
            <a:r>
              <a:rPr lang="en-US" sz="1600" b="1" dirty="0"/>
              <a:t>Example A:  A project with 100 units that has $3.0 million in eligible infrastructure costs  and dedicates 25% of the total units to workforce affordable housing (25 units) with a 20-year covenant.</a:t>
            </a:r>
          </a:p>
          <a:p>
            <a:pPr lvl="1"/>
            <a:r>
              <a:rPr lang="en-US" sz="1600" dirty="0"/>
              <a:t>•	Eligible for 90% loan at $2.7 million</a:t>
            </a:r>
          </a:p>
          <a:p>
            <a:pPr lvl="1"/>
            <a:r>
              <a:rPr lang="en-US" sz="1600" dirty="0"/>
              <a:t>•	Ineligible for grant award</a:t>
            </a:r>
          </a:p>
          <a:p>
            <a:pPr lvl="1"/>
            <a:r>
              <a:rPr lang="en-US" sz="1600" dirty="0"/>
              <a:t>•	Total award of $2.7 million</a:t>
            </a:r>
          </a:p>
          <a:p>
            <a:pPr lvl="1"/>
            <a:r>
              <a:rPr lang="en-US" sz="1600" dirty="0"/>
              <a:t>•	Proponent contribution $300,000</a:t>
            </a:r>
          </a:p>
          <a:p>
            <a:pPr lvl="1"/>
            <a:r>
              <a:rPr lang="en-US" sz="1600" dirty="0"/>
              <a:t>•	Total infrastructure funding $3.0 million</a:t>
            </a:r>
          </a:p>
          <a:p>
            <a:endParaRPr lang="en-US" sz="1600" b="1" dirty="0"/>
          </a:p>
          <a:p>
            <a:r>
              <a:rPr lang="en-US" sz="1600" b="1" dirty="0"/>
              <a:t>Example B:  A project with 100 units that has $3.0 million in eligible infrastructure costs and dedicates 25% of the total units to low income affordable housing (25 units) 20-year covenant.</a:t>
            </a:r>
          </a:p>
          <a:p>
            <a:pPr lvl="1"/>
            <a:r>
              <a:rPr lang="en-US" sz="1600" dirty="0"/>
              <a:t>•	Eligible for 90% loan at $2.7 million</a:t>
            </a:r>
          </a:p>
          <a:p>
            <a:pPr lvl="1"/>
            <a:r>
              <a:rPr lang="en-US" sz="1600" dirty="0"/>
              <a:t>•	Eligible for 10% grant award ($300,000), reducing loan amount to $2.4 million</a:t>
            </a:r>
          </a:p>
          <a:p>
            <a:pPr lvl="1"/>
            <a:r>
              <a:rPr lang="en-US" sz="1600" dirty="0"/>
              <a:t>•	Total award of $2.7 million</a:t>
            </a:r>
          </a:p>
          <a:p>
            <a:pPr lvl="1"/>
            <a:r>
              <a:rPr lang="en-US" sz="1600" dirty="0"/>
              <a:t>•	Developer/proponent contribution $300,000</a:t>
            </a:r>
          </a:p>
          <a:p>
            <a:pPr lvl="1"/>
            <a:r>
              <a:rPr lang="en-US" sz="1600" dirty="0"/>
              <a:t>•	Total infrastructure funding $3.0 million</a:t>
            </a:r>
          </a:p>
        </p:txBody>
      </p:sp>
    </p:spTree>
    <p:extLst>
      <p:ext uri="{BB962C8B-B14F-4D97-AF65-F5344CB8AC3E}">
        <p14:creationId xmlns:p14="http://schemas.microsoft.com/office/powerpoint/2010/main" val="149061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19289" y="0"/>
            <a:ext cx="8777111"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C699F"/>
                </a:solidFill>
                <a:latin typeface="+mj-lt"/>
                <a:ea typeface="+mj-ea"/>
                <a:cs typeface="+mj-cs"/>
              </a:defRPr>
            </a:lvl1pPr>
          </a:lstStyle>
          <a:p>
            <a:pPr algn="l"/>
            <a:r>
              <a:rPr lang="en-US" sz="3200" dirty="0">
                <a:latin typeface="Montserrat" panose="02000505000000020004" pitchFamily="2" charset="0"/>
              </a:rPr>
              <a:t>Applicability to Blaine</a:t>
            </a:r>
          </a:p>
        </p:txBody>
      </p:sp>
      <p:cxnSp>
        <p:nvCxnSpPr>
          <p:cNvPr id="13" name="Straight Connector 12"/>
          <p:cNvCxnSpPr/>
          <p:nvPr/>
        </p:nvCxnSpPr>
        <p:spPr>
          <a:xfrm>
            <a:off x="613406" y="914400"/>
            <a:ext cx="7082794" cy="0"/>
          </a:xfrm>
          <a:prstGeom prst="line">
            <a:avLst/>
          </a:prstGeom>
          <a:ln>
            <a:solidFill>
              <a:srgbClr val="1C699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5400000">
            <a:off x="4343400" y="2057400"/>
            <a:ext cx="457200" cy="9144000"/>
          </a:xfrm>
          <a:prstGeom prst="rect">
            <a:avLst/>
          </a:prstGeom>
          <a:solidFill>
            <a:srgbClr val="1C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6248400"/>
            <a:ext cx="9144000" cy="152400"/>
          </a:xfrm>
          <a:prstGeom prst="rect">
            <a:avLst/>
          </a:prstGeom>
          <a:solidFill>
            <a:srgbClr val="7A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a:extLst>
              <a:ext uri="{FF2B5EF4-FFF2-40B4-BE49-F238E27FC236}">
                <a16:creationId xmlns:a16="http://schemas.microsoft.com/office/drawing/2014/main" id="{7AB16329-0EB8-4FE6-A73F-3A148C41636D}"/>
              </a:ext>
            </a:extLst>
          </p:cNvPr>
          <p:cNvSpPr txBox="1"/>
          <p:nvPr/>
        </p:nvSpPr>
        <p:spPr>
          <a:xfrm>
            <a:off x="613406" y="941742"/>
            <a:ext cx="7920994" cy="3108543"/>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t>Potentially applies to any residential development project</a:t>
            </a:r>
          </a:p>
          <a:p>
            <a:pPr marL="457200" lvl="0" indent="-457200">
              <a:buFont typeface="Arial" panose="020B0604020202020204" pitchFamily="34" charset="0"/>
              <a:buChar char="•"/>
            </a:pPr>
            <a:r>
              <a:rPr lang="en-US" sz="2800" dirty="0"/>
              <a:t>Requires City Council authorization</a:t>
            </a:r>
          </a:p>
          <a:p>
            <a:pPr marL="457200" lvl="0" indent="-457200">
              <a:buFont typeface="Arial" panose="020B0604020202020204" pitchFamily="34" charset="0"/>
              <a:buChar char="•"/>
            </a:pPr>
            <a:r>
              <a:rPr lang="en-US" sz="2800" dirty="0"/>
              <a:t>Blossom Management has proposed this as a funding mechanism for infrastructure</a:t>
            </a:r>
          </a:p>
          <a:p>
            <a:pPr marL="457200" lvl="0" indent="-457200">
              <a:buFont typeface="Arial" panose="020B0604020202020204" pitchFamily="34" charset="0"/>
              <a:buChar char="•"/>
            </a:pPr>
            <a:r>
              <a:rPr lang="en-US" sz="2800" dirty="0"/>
              <a:t>City Manager working with Blossom as a “test” of the program</a:t>
            </a:r>
          </a:p>
        </p:txBody>
      </p:sp>
    </p:spTree>
    <p:extLst>
      <p:ext uri="{BB962C8B-B14F-4D97-AF65-F5344CB8AC3E}">
        <p14:creationId xmlns:p14="http://schemas.microsoft.com/office/powerpoint/2010/main" val="25014545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2232</TotalTime>
  <Words>1557</Words>
  <Application>Microsoft Office PowerPoint</Application>
  <PresentationFormat>On-screen Show (4:3)</PresentationFormat>
  <Paragraphs>203</Paragraphs>
  <Slides>7</Slides>
  <Notes>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Arial</vt:lpstr>
      <vt:lpstr>Arial Narrow</vt:lpstr>
      <vt:lpstr>Montserrat</vt:lpstr>
      <vt:lpstr>1_Office Theme</vt:lpstr>
      <vt:lpstr>Infrastructure Improvements for Affordable Workforce Housing Program</vt:lpstr>
      <vt:lpstr>PowerPoint Presentation</vt:lpstr>
      <vt:lpstr>PowerPoint Presentation</vt:lpstr>
      <vt:lpstr>PowerPoint Presentation</vt:lpstr>
      <vt:lpstr>PowerPoint Presentation</vt:lpstr>
      <vt:lpstr>PowerPoint Presentation</vt:lpstr>
      <vt:lpstr>PowerPoint Presentation</vt:lpstr>
    </vt:vector>
  </TitlesOfParts>
  <Company>Whatcom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Better  Presentations</dc:title>
  <dc:creator>Melissa Morin</dc:creator>
  <cp:lastModifiedBy>Michael Jones</cp:lastModifiedBy>
  <cp:revision>65</cp:revision>
  <dcterms:created xsi:type="dcterms:W3CDTF">2017-02-14T18:25:13Z</dcterms:created>
  <dcterms:modified xsi:type="dcterms:W3CDTF">2021-10-05T17:43:43Z</dcterms:modified>
</cp:coreProperties>
</file>