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14"/>
  </p:notesMasterIdLst>
  <p:handoutMasterIdLst>
    <p:handoutMasterId r:id="rId15"/>
  </p:handoutMasterIdLst>
  <p:sldIdLst>
    <p:sldId id="515" r:id="rId6"/>
    <p:sldId id="568" r:id="rId7"/>
    <p:sldId id="590" r:id="rId8"/>
    <p:sldId id="594" r:id="rId9"/>
    <p:sldId id="591" r:id="rId10"/>
    <p:sldId id="593" r:id="rId11"/>
    <p:sldId id="566" r:id="rId12"/>
    <p:sldId id="564" r:id="rId13"/>
  </p:sldIdLst>
  <p:sldSz cx="9144000" cy="6858000" type="screen4x3"/>
  <p:notesSz cx="7011988" cy="92979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79A7C"/>
    <a:srgbClr val="663300"/>
    <a:srgbClr val="1D239F"/>
    <a:srgbClr val="ACB9A3"/>
    <a:srgbClr val="86A13C"/>
    <a:srgbClr val="1A3662"/>
    <a:srgbClr val="D7DEEA"/>
    <a:srgbClr val="0F0C54"/>
    <a:srgbClr val="93E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80" autoAdjust="0"/>
    <p:restoredTop sz="84342" autoAdjust="0"/>
  </p:normalViewPr>
  <p:slideViewPr>
    <p:cSldViewPr snapToGrid="0" snapToObjects="1">
      <p:cViewPr varScale="1">
        <p:scale>
          <a:sx n="60" d="100"/>
          <a:sy n="60" d="100"/>
        </p:scale>
        <p:origin x="42" y="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CE58D9-1DA5-4668-A3D6-65C7154615F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77C0E5-9187-42C9-B66F-0E64488A7A2B}">
      <dgm:prSet phldrT="[Text]"/>
      <dgm:spPr/>
      <dgm:t>
        <a:bodyPr/>
        <a:lstStyle/>
        <a:p>
          <a:r>
            <a:rPr lang="en-US"/>
            <a:t>RCW 58.17.110 </a:t>
          </a:r>
        </a:p>
      </dgm:t>
    </dgm:pt>
    <dgm:pt modelId="{F4ECF8C9-E448-4842-B6FD-8C6C266FE6CF}" type="parTrans" cxnId="{882B882A-02A0-4DB2-82E8-47093056AD9B}">
      <dgm:prSet/>
      <dgm:spPr/>
      <dgm:t>
        <a:bodyPr/>
        <a:lstStyle/>
        <a:p>
          <a:endParaRPr lang="en-US"/>
        </a:p>
      </dgm:t>
    </dgm:pt>
    <dgm:pt modelId="{9ABAF98C-5C1F-4A26-A593-7C25A8F83080}" type="sibTrans" cxnId="{882B882A-02A0-4DB2-82E8-47093056AD9B}">
      <dgm:prSet/>
      <dgm:spPr/>
      <dgm:t>
        <a:bodyPr/>
        <a:lstStyle/>
        <a:p>
          <a:endParaRPr lang="en-US"/>
        </a:p>
      </dgm:t>
    </dgm:pt>
    <dgm:pt modelId="{F865A279-FA0A-4F83-BD8F-E74CEDE091D8}">
      <dgm:prSet phldrT="[Text]"/>
      <dgm:spPr/>
      <dgm:t>
        <a:bodyPr/>
        <a:lstStyle/>
        <a:p>
          <a:r>
            <a:rPr lang="en-US" dirty="0"/>
            <a:t>Public use and interest will be served</a:t>
          </a:r>
        </a:p>
      </dgm:t>
    </dgm:pt>
    <dgm:pt modelId="{B454C6AF-863B-4892-BF3B-4EE26E742878}" type="parTrans" cxnId="{61813A0F-1250-4AD1-B199-2885BBD7BA54}">
      <dgm:prSet/>
      <dgm:spPr/>
      <dgm:t>
        <a:bodyPr/>
        <a:lstStyle/>
        <a:p>
          <a:endParaRPr lang="en-US"/>
        </a:p>
      </dgm:t>
    </dgm:pt>
    <dgm:pt modelId="{55113DA8-61C1-49C2-BC76-E54E4217EE61}" type="sibTrans" cxnId="{61813A0F-1250-4AD1-B199-2885BBD7BA54}">
      <dgm:prSet/>
      <dgm:spPr/>
      <dgm:t>
        <a:bodyPr/>
        <a:lstStyle/>
        <a:p>
          <a:endParaRPr lang="en-US"/>
        </a:p>
      </dgm:t>
    </dgm:pt>
    <dgm:pt modelId="{C51B3464-0492-498E-A552-C241D5D80D0B}">
      <dgm:prSet phldrT="[Text]"/>
      <dgm:spPr/>
      <dgm:t>
        <a:bodyPr/>
        <a:lstStyle/>
        <a:p>
          <a:r>
            <a:rPr lang="en-US" dirty="0"/>
            <a:t>BMC 17.60</a:t>
          </a:r>
        </a:p>
      </dgm:t>
    </dgm:pt>
    <dgm:pt modelId="{785E1A0A-2CBB-4549-87AA-05A1DA19FD68}" type="parTrans" cxnId="{5A18A20D-B107-437B-8134-4DC0F5321D21}">
      <dgm:prSet/>
      <dgm:spPr/>
      <dgm:t>
        <a:bodyPr/>
        <a:lstStyle/>
        <a:p>
          <a:endParaRPr lang="en-US"/>
        </a:p>
      </dgm:t>
    </dgm:pt>
    <dgm:pt modelId="{AA91470E-BB63-4A2C-8472-E0C71D5C2860}" type="sibTrans" cxnId="{5A18A20D-B107-437B-8134-4DC0F5321D21}">
      <dgm:prSet/>
      <dgm:spPr/>
      <dgm:t>
        <a:bodyPr/>
        <a:lstStyle/>
        <a:p>
          <a:endParaRPr lang="en-US"/>
        </a:p>
      </dgm:t>
    </dgm:pt>
    <dgm:pt modelId="{A41E2335-CD1C-4BCD-86C9-15701DB0C840}">
      <dgm:prSet phldrT="[Text]"/>
      <dgm:spPr/>
      <dgm:t>
        <a:bodyPr/>
        <a:lstStyle/>
        <a:p>
          <a:r>
            <a:rPr lang="en-US" dirty="0"/>
            <a:t>Infrastructure over 80% complete</a:t>
          </a:r>
        </a:p>
      </dgm:t>
    </dgm:pt>
    <dgm:pt modelId="{AD75DCF8-CE66-419A-8BE7-80BC0CBFF111}" type="parTrans" cxnId="{7B710F11-D6C5-47CA-92E7-AB3AB9A79B87}">
      <dgm:prSet/>
      <dgm:spPr/>
      <dgm:t>
        <a:bodyPr/>
        <a:lstStyle/>
        <a:p>
          <a:endParaRPr lang="en-US"/>
        </a:p>
      </dgm:t>
    </dgm:pt>
    <dgm:pt modelId="{77B75691-73A9-4A6B-84AE-BB45CD8C2675}" type="sibTrans" cxnId="{7B710F11-D6C5-47CA-92E7-AB3AB9A79B87}">
      <dgm:prSet/>
      <dgm:spPr/>
      <dgm:t>
        <a:bodyPr/>
        <a:lstStyle/>
        <a:p>
          <a:endParaRPr lang="en-US"/>
        </a:p>
      </dgm:t>
    </dgm:pt>
    <dgm:pt modelId="{5A974C7A-E3AE-4DB4-993E-9D9B0F2109C2}">
      <dgm:prSet phldrT="[Text]"/>
      <dgm:spPr/>
      <dgm:t>
        <a:bodyPr/>
        <a:lstStyle/>
        <a:p>
          <a:r>
            <a:rPr lang="en-US" dirty="0"/>
            <a:t>Final </a:t>
          </a:r>
          <a:r>
            <a:rPr lang="en-US" dirty="0" err="1"/>
            <a:t>mylar</a:t>
          </a:r>
          <a:r>
            <a:rPr lang="en-US" dirty="0"/>
            <a:t> and associated documents</a:t>
          </a:r>
        </a:p>
      </dgm:t>
    </dgm:pt>
    <dgm:pt modelId="{52BF19C0-4E80-438E-908F-00ACB4CDE4C2}" type="parTrans" cxnId="{056DC8F5-C595-4BF9-8677-CCDB0949DBE9}">
      <dgm:prSet/>
      <dgm:spPr/>
      <dgm:t>
        <a:bodyPr/>
        <a:lstStyle/>
        <a:p>
          <a:endParaRPr lang="en-US"/>
        </a:p>
      </dgm:t>
    </dgm:pt>
    <dgm:pt modelId="{0E92552C-8A21-4175-B3DE-95F050AA27BB}" type="sibTrans" cxnId="{056DC8F5-C595-4BF9-8677-CCDB0949DBE9}">
      <dgm:prSet/>
      <dgm:spPr/>
      <dgm:t>
        <a:bodyPr/>
        <a:lstStyle/>
        <a:p>
          <a:endParaRPr lang="en-US"/>
        </a:p>
      </dgm:t>
    </dgm:pt>
    <dgm:pt modelId="{A167EF48-AF72-41B2-AFF6-675C83E213F9}">
      <dgm:prSet phldrT="[Text]"/>
      <dgm:spPr/>
      <dgm:t>
        <a:bodyPr/>
        <a:lstStyle/>
        <a:p>
          <a:r>
            <a:rPr lang="en-US" dirty="0"/>
            <a:t>Department Recommendations</a:t>
          </a:r>
        </a:p>
      </dgm:t>
    </dgm:pt>
    <dgm:pt modelId="{E9CFC047-CE3C-4AFA-8A19-B25B28340D5E}" type="parTrans" cxnId="{1BFF0AA4-07E9-455D-9E05-7109E3F97229}">
      <dgm:prSet/>
      <dgm:spPr/>
      <dgm:t>
        <a:bodyPr/>
        <a:lstStyle/>
        <a:p>
          <a:endParaRPr lang="en-US"/>
        </a:p>
      </dgm:t>
    </dgm:pt>
    <dgm:pt modelId="{67E7EB1B-3C21-4F70-84D0-93A351F85795}" type="sibTrans" cxnId="{1BFF0AA4-07E9-455D-9E05-7109E3F97229}">
      <dgm:prSet/>
      <dgm:spPr/>
      <dgm:t>
        <a:bodyPr/>
        <a:lstStyle/>
        <a:p>
          <a:endParaRPr lang="en-US"/>
        </a:p>
      </dgm:t>
    </dgm:pt>
    <dgm:pt modelId="{8EB19BCD-17CC-48E9-AC26-51F69ACC23F9}">
      <dgm:prSet phldrT="[Text]"/>
      <dgm:spPr/>
      <dgm:t>
        <a:bodyPr/>
        <a:lstStyle/>
        <a:p>
          <a:r>
            <a:rPr lang="en-US" dirty="0"/>
            <a:t>Public Works</a:t>
          </a:r>
        </a:p>
      </dgm:t>
    </dgm:pt>
    <dgm:pt modelId="{7E045577-985E-4ACB-88EA-A23F5A1D3E34}" type="parTrans" cxnId="{D822AB92-656C-4E81-984A-9F89F3B8F371}">
      <dgm:prSet/>
      <dgm:spPr/>
      <dgm:t>
        <a:bodyPr/>
        <a:lstStyle/>
        <a:p>
          <a:endParaRPr lang="en-US"/>
        </a:p>
      </dgm:t>
    </dgm:pt>
    <dgm:pt modelId="{3D9E50A9-1610-4539-A32C-140EF00285EC}" type="sibTrans" cxnId="{D822AB92-656C-4E81-984A-9F89F3B8F371}">
      <dgm:prSet/>
      <dgm:spPr/>
      <dgm:t>
        <a:bodyPr/>
        <a:lstStyle/>
        <a:p>
          <a:endParaRPr lang="en-US"/>
        </a:p>
      </dgm:t>
    </dgm:pt>
    <dgm:pt modelId="{1250E3E4-A111-4C75-AF58-031C8ABCA120}">
      <dgm:prSet phldrT="[Text]"/>
      <dgm:spPr/>
      <dgm:t>
        <a:bodyPr/>
        <a:lstStyle/>
        <a:p>
          <a:r>
            <a:rPr lang="en-US" dirty="0"/>
            <a:t>Community Development Services</a:t>
          </a:r>
        </a:p>
      </dgm:t>
    </dgm:pt>
    <dgm:pt modelId="{9F81100E-9176-458E-B3C0-C1FFDEAFDA3B}" type="parTrans" cxnId="{128AAF91-7298-46D7-934C-AC567B25894A}">
      <dgm:prSet/>
      <dgm:spPr/>
      <dgm:t>
        <a:bodyPr/>
        <a:lstStyle/>
        <a:p>
          <a:endParaRPr lang="en-US"/>
        </a:p>
      </dgm:t>
    </dgm:pt>
    <dgm:pt modelId="{AA8ADF5D-E00F-4231-A841-3164C3104938}" type="sibTrans" cxnId="{128AAF91-7298-46D7-934C-AC567B25894A}">
      <dgm:prSet/>
      <dgm:spPr/>
      <dgm:t>
        <a:bodyPr/>
        <a:lstStyle/>
        <a:p>
          <a:endParaRPr lang="en-US"/>
        </a:p>
      </dgm:t>
    </dgm:pt>
    <dgm:pt modelId="{90729726-8D0C-431F-88A8-214D51BFC07C}">
      <dgm:prSet phldrT="[Text]"/>
      <dgm:spPr/>
      <dgm:t>
        <a:bodyPr/>
        <a:lstStyle/>
        <a:p>
          <a:r>
            <a:rPr lang="en-US" dirty="0"/>
            <a:t>Performance security for deferred improvements</a:t>
          </a:r>
        </a:p>
      </dgm:t>
    </dgm:pt>
    <dgm:pt modelId="{AEF53BED-FBC2-44E2-8292-D0A5CC594D0F}" type="parTrans" cxnId="{09305092-3470-4DAF-BF94-F9CE41E6F670}">
      <dgm:prSet/>
      <dgm:spPr/>
      <dgm:t>
        <a:bodyPr/>
        <a:lstStyle/>
        <a:p>
          <a:endParaRPr lang="en-US"/>
        </a:p>
      </dgm:t>
    </dgm:pt>
    <dgm:pt modelId="{A6D4E116-8B61-442B-A129-FEFE20CA853F}" type="sibTrans" cxnId="{09305092-3470-4DAF-BF94-F9CE41E6F670}">
      <dgm:prSet/>
      <dgm:spPr/>
      <dgm:t>
        <a:bodyPr/>
        <a:lstStyle/>
        <a:p>
          <a:endParaRPr lang="en-US"/>
        </a:p>
      </dgm:t>
    </dgm:pt>
    <dgm:pt modelId="{188A90BF-685D-4C18-BDD6-3ECF493A0673}">
      <dgm:prSet phldrT="[Text]"/>
      <dgm:spPr/>
      <dgm:t>
        <a:bodyPr/>
        <a:lstStyle/>
        <a:p>
          <a:r>
            <a:rPr lang="en-US" dirty="0"/>
            <a:t>Permits in place</a:t>
          </a:r>
        </a:p>
      </dgm:t>
    </dgm:pt>
    <dgm:pt modelId="{CE791F4A-E479-489C-81F9-AE0DEFB6038E}" type="parTrans" cxnId="{14380084-FCDE-41B7-A801-460057ED5DD0}">
      <dgm:prSet/>
      <dgm:spPr/>
      <dgm:t>
        <a:bodyPr/>
        <a:lstStyle/>
        <a:p>
          <a:endParaRPr lang="en-US"/>
        </a:p>
      </dgm:t>
    </dgm:pt>
    <dgm:pt modelId="{53A5E7ED-25F6-4091-89A6-BC276D6C1835}" type="sibTrans" cxnId="{14380084-FCDE-41B7-A801-460057ED5DD0}">
      <dgm:prSet/>
      <dgm:spPr/>
      <dgm:t>
        <a:bodyPr/>
        <a:lstStyle/>
        <a:p>
          <a:endParaRPr lang="en-US"/>
        </a:p>
      </dgm:t>
    </dgm:pt>
    <dgm:pt modelId="{FE833F97-572C-4E83-B431-691947B4F579}" type="pres">
      <dgm:prSet presAssocID="{65CE58D9-1DA5-4668-A3D6-65C7154615FD}" presName="Name0" presStyleCnt="0">
        <dgm:presLayoutVars>
          <dgm:dir/>
          <dgm:animLvl val="lvl"/>
          <dgm:resizeHandles val="exact"/>
        </dgm:presLayoutVars>
      </dgm:prSet>
      <dgm:spPr/>
    </dgm:pt>
    <dgm:pt modelId="{E39DE52E-2647-429F-B2E5-AFBBEE0F4147}" type="pres">
      <dgm:prSet presAssocID="{9477C0E5-9187-42C9-B66F-0E64488A7A2B}" presName="composite" presStyleCnt="0"/>
      <dgm:spPr/>
    </dgm:pt>
    <dgm:pt modelId="{6BC40F6F-C715-4A00-8EE3-DBCC4C83C3B7}" type="pres">
      <dgm:prSet presAssocID="{9477C0E5-9187-42C9-B66F-0E64488A7A2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62A25E0-1A7B-48EB-BE63-37F4305F7278}" type="pres">
      <dgm:prSet presAssocID="{9477C0E5-9187-42C9-B66F-0E64488A7A2B}" presName="desTx" presStyleLbl="alignAccFollowNode1" presStyleIdx="0" presStyleCnt="3">
        <dgm:presLayoutVars>
          <dgm:bulletEnabled val="1"/>
        </dgm:presLayoutVars>
      </dgm:prSet>
      <dgm:spPr/>
    </dgm:pt>
    <dgm:pt modelId="{9B688C63-4DE6-4764-87AE-8EE7528C0885}" type="pres">
      <dgm:prSet presAssocID="{9ABAF98C-5C1F-4A26-A593-7C25A8F83080}" presName="space" presStyleCnt="0"/>
      <dgm:spPr/>
    </dgm:pt>
    <dgm:pt modelId="{9554F8A2-ED98-4D9B-B93F-C5A5D5B77868}" type="pres">
      <dgm:prSet presAssocID="{C51B3464-0492-498E-A552-C241D5D80D0B}" presName="composite" presStyleCnt="0"/>
      <dgm:spPr/>
    </dgm:pt>
    <dgm:pt modelId="{F3C7DAAD-1C2D-42A4-AC76-46974C4BE3EB}" type="pres">
      <dgm:prSet presAssocID="{C51B3464-0492-498E-A552-C241D5D80D0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380A802-A7DE-4B67-9E11-8D6F9EC34C58}" type="pres">
      <dgm:prSet presAssocID="{C51B3464-0492-498E-A552-C241D5D80D0B}" presName="desTx" presStyleLbl="alignAccFollowNode1" presStyleIdx="1" presStyleCnt="3">
        <dgm:presLayoutVars>
          <dgm:bulletEnabled val="1"/>
        </dgm:presLayoutVars>
      </dgm:prSet>
      <dgm:spPr/>
    </dgm:pt>
    <dgm:pt modelId="{33178BBB-72B9-4579-B7D0-4EB8AC427CEB}" type="pres">
      <dgm:prSet presAssocID="{AA91470E-BB63-4A2C-8472-E0C71D5C2860}" presName="space" presStyleCnt="0"/>
      <dgm:spPr/>
    </dgm:pt>
    <dgm:pt modelId="{E92C1F1E-5827-4615-B63C-D1CE608C3C56}" type="pres">
      <dgm:prSet presAssocID="{A167EF48-AF72-41B2-AFF6-675C83E213F9}" presName="composite" presStyleCnt="0"/>
      <dgm:spPr/>
    </dgm:pt>
    <dgm:pt modelId="{6CCAF100-F131-453F-92ED-612AC383A528}" type="pres">
      <dgm:prSet presAssocID="{A167EF48-AF72-41B2-AFF6-675C83E213F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25C9A20-03FB-4C45-8AAF-03C8CDC3494F}" type="pres">
      <dgm:prSet presAssocID="{A167EF48-AF72-41B2-AFF6-675C83E213F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D37420C-2A04-478A-91F3-F36F871533EE}" type="presOf" srcId="{90729726-8D0C-431F-88A8-214D51BFC07C}" destId="{3380A802-A7DE-4B67-9E11-8D6F9EC34C58}" srcOrd="0" destOrd="2" presId="urn:microsoft.com/office/officeart/2005/8/layout/hList1"/>
    <dgm:cxn modelId="{E6BD940C-C6DC-44E6-B875-1DF27256D876}" type="presOf" srcId="{188A90BF-685D-4C18-BDD6-3ECF493A0673}" destId="{3380A802-A7DE-4B67-9E11-8D6F9EC34C58}" srcOrd="0" destOrd="0" presId="urn:microsoft.com/office/officeart/2005/8/layout/hList1"/>
    <dgm:cxn modelId="{5A18A20D-B107-437B-8134-4DC0F5321D21}" srcId="{65CE58D9-1DA5-4668-A3D6-65C7154615FD}" destId="{C51B3464-0492-498E-A552-C241D5D80D0B}" srcOrd="1" destOrd="0" parTransId="{785E1A0A-2CBB-4549-87AA-05A1DA19FD68}" sibTransId="{AA91470E-BB63-4A2C-8472-E0C71D5C2860}"/>
    <dgm:cxn modelId="{28F6050E-EA07-4098-84D4-AA86C280C2A6}" type="presOf" srcId="{65CE58D9-1DA5-4668-A3D6-65C7154615FD}" destId="{FE833F97-572C-4E83-B431-691947B4F579}" srcOrd="0" destOrd="0" presId="urn:microsoft.com/office/officeart/2005/8/layout/hList1"/>
    <dgm:cxn modelId="{61813A0F-1250-4AD1-B199-2885BBD7BA54}" srcId="{9477C0E5-9187-42C9-B66F-0E64488A7A2B}" destId="{F865A279-FA0A-4F83-BD8F-E74CEDE091D8}" srcOrd="0" destOrd="0" parTransId="{B454C6AF-863B-4892-BF3B-4EE26E742878}" sibTransId="{55113DA8-61C1-49C2-BC76-E54E4217EE61}"/>
    <dgm:cxn modelId="{7B710F11-D6C5-47CA-92E7-AB3AB9A79B87}" srcId="{C51B3464-0492-498E-A552-C241D5D80D0B}" destId="{A41E2335-CD1C-4BCD-86C9-15701DB0C840}" srcOrd="1" destOrd="0" parTransId="{AD75DCF8-CE66-419A-8BE7-80BC0CBFF111}" sibTransId="{77B75691-73A9-4A6B-84AE-BB45CD8C2675}"/>
    <dgm:cxn modelId="{C35FE411-D8D8-4841-A4C0-0FC4E2B5CC93}" type="presOf" srcId="{A41E2335-CD1C-4BCD-86C9-15701DB0C840}" destId="{3380A802-A7DE-4B67-9E11-8D6F9EC34C58}" srcOrd="0" destOrd="1" presId="urn:microsoft.com/office/officeart/2005/8/layout/hList1"/>
    <dgm:cxn modelId="{5652AC1A-DEDD-49B2-9905-79C7F0728A45}" type="presOf" srcId="{8EB19BCD-17CC-48E9-AC26-51F69ACC23F9}" destId="{725C9A20-03FB-4C45-8AAF-03C8CDC3494F}" srcOrd="0" destOrd="0" presId="urn:microsoft.com/office/officeart/2005/8/layout/hList1"/>
    <dgm:cxn modelId="{882B882A-02A0-4DB2-82E8-47093056AD9B}" srcId="{65CE58D9-1DA5-4668-A3D6-65C7154615FD}" destId="{9477C0E5-9187-42C9-B66F-0E64488A7A2B}" srcOrd="0" destOrd="0" parTransId="{F4ECF8C9-E448-4842-B6FD-8C6C266FE6CF}" sibTransId="{9ABAF98C-5C1F-4A26-A593-7C25A8F83080}"/>
    <dgm:cxn modelId="{2EB25180-A3CC-4D53-8E77-C49BC1D57AB3}" type="presOf" srcId="{1250E3E4-A111-4C75-AF58-031C8ABCA120}" destId="{725C9A20-03FB-4C45-8AAF-03C8CDC3494F}" srcOrd="0" destOrd="1" presId="urn:microsoft.com/office/officeart/2005/8/layout/hList1"/>
    <dgm:cxn modelId="{14380084-FCDE-41B7-A801-460057ED5DD0}" srcId="{C51B3464-0492-498E-A552-C241D5D80D0B}" destId="{188A90BF-685D-4C18-BDD6-3ECF493A0673}" srcOrd="0" destOrd="0" parTransId="{CE791F4A-E479-489C-81F9-AE0DEFB6038E}" sibTransId="{53A5E7ED-25F6-4091-89A6-BC276D6C1835}"/>
    <dgm:cxn modelId="{128AAF91-7298-46D7-934C-AC567B25894A}" srcId="{A167EF48-AF72-41B2-AFF6-675C83E213F9}" destId="{1250E3E4-A111-4C75-AF58-031C8ABCA120}" srcOrd="1" destOrd="0" parTransId="{9F81100E-9176-458E-B3C0-C1FFDEAFDA3B}" sibTransId="{AA8ADF5D-E00F-4231-A841-3164C3104938}"/>
    <dgm:cxn modelId="{09305092-3470-4DAF-BF94-F9CE41E6F670}" srcId="{C51B3464-0492-498E-A552-C241D5D80D0B}" destId="{90729726-8D0C-431F-88A8-214D51BFC07C}" srcOrd="2" destOrd="0" parTransId="{AEF53BED-FBC2-44E2-8292-D0A5CC594D0F}" sibTransId="{A6D4E116-8B61-442B-A129-FEFE20CA853F}"/>
    <dgm:cxn modelId="{90CC8392-ACEC-4CEC-8761-4113AAAEEEE1}" type="presOf" srcId="{9477C0E5-9187-42C9-B66F-0E64488A7A2B}" destId="{6BC40F6F-C715-4A00-8EE3-DBCC4C83C3B7}" srcOrd="0" destOrd="0" presId="urn:microsoft.com/office/officeart/2005/8/layout/hList1"/>
    <dgm:cxn modelId="{D822AB92-656C-4E81-984A-9F89F3B8F371}" srcId="{A167EF48-AF72-41B2-AFF6-675C83E213F9}" destId="{8EB19BCD-17CC-48E9-AC26-51F69ACC23F9}" srcOrd="0" destOrd="0" parTransId="{7E045577-985E-4ACB-88EA-A23F5A1D3E34}" sibTransId="{3D9E50A9-1610-4539-A32C-140EF00285EC}"/>
    <dgm:cxn modelId="{1BFF0AA4-07E9-455D-9E05-7109E3F97229}" srcId="{65CE58D9-1DA5-4668-A3D6-65C7154615FD}" destId="{A167EF48-AF72-41B2-AFF6-675C83E213F9}" srcOrd="2" destOrd="0" parTransId="{E9CFC047-CE3C-4AFA-8A19-B25B28340D5E}" sibTransId="{67E7EB1B-3C21-4F70-84D0-93A351F85795}"/>
    <dgm:cxn modelId="{3B3F4CA5-7A8E-4635-BB3D-54AD948D9AD8}" type="presOf" srcId="{A167EF48-AF72-41B2-AFF6-675C83E213F9}" destId="{6CCAF100-F131-453F-92ED-612AC383A528}" srcOrd="0" destOrd="0" presId="urn:microsoft.com/office/officeart/2005/8/layout/hList1"/>
    <dgm:cxn modelId="{04A5DCAE-6ACB-434D-A3DF-E51DBEFF9345}" type="presOf" srcId="{5A974C7A-E3AE-4DB4-993E-9D9B0F2109C2}" destId="{3380A802-A7DE-4B67-9E11-8D6F9EC34C58}" srcOrd="0" destOrd="3" presId="urn:microsoft.com/office/officeart/2005/8/layout/hList1"/>
    <dgm:cxn modelId="{71ECA5C0-9039-482D-95D2-356665B070CB}" type="presOf" srcId="{C51B3464-0492-498E-A552-C241D5D80D0B}" destId="{F3C7DAAD-1C2D-42A4-AC76-46974C4BE3EB}" srcOrd="0" destOrd="0" presId="urn:microsoft.com/office/officeart/2005/8/layout/hList1"/>
    <dgm:cxn modelId="{056DC8F5-C595-4BF9-8677-CCDB0949DBE9}" srcId="{C51B3464-0492-498E-A552-C241D5D80D0B}" destId="{5A974C7A-E3AE-4DB4-993E-9D9B0F2109C2}" srcOrd="3" destOrd="0" parTransId="{52BF19C0-4E80-438E-908F-00ACB4CDE4C2}" sibTransId="{0E92552C-8A21-4175-B3DE-95F050AA27BB}"/>
    <dgm:cxn modelId="{D3A150FA-47AB-4B0D-BA7C-D051D5D424E1}" type="presOf" srcId="{F865A279-FA0A-4F83-BD8F-E74CEDE091D8}" destId="{E62A25E0-1A7B-48EB-BE63-37F4305F7278}" srcOrd="0" destOrd="0" presId="urn:microsoft.com/office/officeart/2005/8/layout/hList1"/>
    <dgm:cxn modelId="{AD109992-6BE2-4418-80ED-FFBCE0E72E3E}" type="presParOf" srcId="{FE833F97-572C-4E83-B431-691947B4F579}" destId="{E39DE52E-2647-429F-B2E5-AFBBEE0F4147}" srcOrd="0" destOrd="0" presId="urn:microsoft.com/office/officeart/2005/8/layout/hList1"/>
    <dgm:cxn modelId="{D36FE6AC-BDBC-41C5-ACCF-02420ED69DFD}" type="presParOf" srcId="{E39DE52E-2647-429F-B2E5-AFBBEE0F4147}" destId="{6BC40F6F-C715-4A00-8EE3-DBCC4C83C3B7}" srcOrd="0" destOrd="0" presId="urn:microsoft.com/office/officeart/2005/8/layout/hList1"/>
    <dgm:cxn modelId="{26BBD381-8AEB-41D9-BF37-613BBAA37080}" type="presParOf" srcId="{E39DE52E-2647-429F-B2E5-AFBBEE0F4147}" destId="{E62A25E0-1A7B-48EB-BE63-37F4305F7278}" srcOrd="1" destOrd="0" presId="urn:microsoft.com/office/officeart/2005/8/layout/hList1"/>
    <dgm:cxn modelId="{0A32A659-079D-4406-8C27-AECD99B70E12}" type="presParOf" srcId="{FE833F97-572C-4E83-B431-691947B4F579}" destId="{9B688C63-4DE6-4764-87AE-8EE7528C0885}" srcOrd="1" destOrd="0" presId="urn:microsoft.com/office/officeart/2005/8/layout/hList1"/>
    <dgm:cxn modelId="{818DFC8D-6346-4ECA-9D5F-97C3EF4E0A69}" type="presParOf" srcId="{FE833F97-572C-4E83-B431-691947B4F579}" destId="{9554F8A2-ED98-4D9B-B93F-C5A5D5B77868}" srcOrd="2" destOrd="0" presId="urn:microsoft.com/office/officeart/2005/8/layout/hList1"/>
    <dgm:cxn modelId="{AA0C0DBB-7819-4E60-8F75-026397CEE00A}" type="presParOf" srcId="{9554F8A2-ED98-4D9B-B93F-C5A5D5B77868}" destId="{F3C7DAAD-1C2D-42A4-AC76-46974C4BE3EB}" srcOrd="0" destOrd="0" presId="urn:microsoft.com/office/officeart/2005/8/layout/hList1"/>
    <dgm:cxn modelId="{DF8CAE45-9C2D-41AC-A74C-31715CC553CB}" type="presParOf" srcId="{9554F8A2-ED98-4D9B-B93F-C5A5D5B77868}" destId="{3380A802-A7DE-4B67-9E11-8D6F9EC34C58}" srcOrd="1" destOrd="0" presId="urn:microsoft.com/office/officeart/2005/8/layout/hList1"/>
    <dgm:cxn modelId="{61607351-0FC2-49D8-9DA6-7B66E5E78982}" type="presParOf" srcId="{FE833F97-572C-4E83-B431-691947B4F579}" destId="{33178BBB-72B9-4579-B7D0-4EB8AC427CEB}" srcOrd="3" destOrd="0" presId="urn:microsoft.com/office/officeart/2005/8/layout/hList1"/>
    <dgm:cxn modelId="{A91E3F0D-2CEE-46A5-A89B-F97D235E1479}" type="presParOf" srcId="{FE833F97-572C-4E83-B431-691947B4F579}" destId="{E92C1F1E-5827-4615-B63C-D1CE608C3C56}" srcOrd="4" destOrd="0" presId="urn:microsoft.com/office/officeart/2005/8/layout/hList1"/>
    <dgm:cxn modelId="{704E24D8-56F5-420A-A6B7-38E795CD5D60}" type="presParOf" srcId="{E92C1F1E-5827-4615-B63C-D1CE608C3C56}" destId="{6CCAF100-F131-453F-92ED-612AC383A528}" srcOrd="0" destOrd="0" presId="urn:microsoft.com/office/officeart/2005/8/layout/hList1"/>
    <dgm:cxn modelId="{AF1DA055-67CD-4745-B138-E285D7CF2EB6}" type="presParOf" srcId="{E92C1F1E-5827-4615-B63C-D1CE608C3C56}" destId="{725C9A20-03FB-4C45-8AAF-03C8CDC3494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40F6F-C715-4A00-8EE3-DBCC4C83C3B7}">
      <dsp:nvSpPr>
        <dsp:cNvPr id="0" name=""/>
        <dsp:cNvSpPr/>
      </dsp:nvSpPr>
      <dsp:spPr>
        <a:xfrm>
          <a:off x="2571" y="218098"/>
          <a:ext cx="2507456" cy="722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RCW 58.17.110 </a:t>
          </a:r>
        </a:p>
      </dsp:txBody>
      <dsp:txXfrm>
        <a:off x="2571" y="218098"/>
        <a:ext cx="2507456" cy="722775"/>
      </dsp:txXfrm>
    </dsp:sp>
    <dsp:sp modelId="{E62A25E0-1A7B-48EB-BE63-37F4305F7278}">
      <dsp:nvSpPr>
        <dsp:cNvPr id="0" name=""/>
        <dsp:cNvSpPr/>
      </dsp:nvSpPr>
      <dsp:spPr>
        <a:xfrm>
          <a:off x="2571" y="940873"/>
          <a:ext cx="2507456" cy="32356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Public use and interest will be served</a:t>
          </a:r>
        </a:p>
      </dsp:txBody>
      <dsp:txXfrm>
        <a:off x="2571" y="940873"/>
        <a:ext cx="2507456" cy="3235668"/>
      </dsp:txXfrm>
    </dsp:sp>
    <dsp:sp modelId="{F3C7DAAD-1C2D-42A4-AC76-46974C4BE3EB}">
      <dsp:nvSpPr>
        <dsp:cNvPr id="0" name=""/>
        <dsp:cNvSpPr/>
      </dsp:nvSpPr>
      <dsp:spPr>
        <a:xfrm>
          <a:off x="2861071" y="218098"/>
          <a:ext cx="2507456" cy="722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BMC 17.60</a:t>
          </a:r>
        </a:p>
      </dsp:txBody>
      <dsp:txXfrm>
        <a:off x="2861071" y="218098"/>
        <a:ext cx="2507456" cy="722775"/>
      </dsp:txXfrm>
    </dsp:sp>
    <dsp:sp modelId="{3380A802-A7DE-4B67-9E11-8D6F9EC34C58}">
      <dsp:nvSpPr>
        <dsp:cNvPr id="0" name=""/>
        <dsp:cNvSpPr/>
      </dsp:nvSpPr>
      <dsp:spPr>
        <a:xfrm>
          <a:off x="2861071" y="940873"/>
          <a:ext cx="2507456" cy="32356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Permits in place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Infrastructure over 80% complete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Performance security for deferred improvements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Final </a:t>
          </a:r>
          <a:r>
            <a:rPr lang="en-US" sz="2000" kern="1200" dirty="0" err="1"/>
            <a:t>mylar</a:t>
          </a:r>
          <a:r>
            <a:rPr lang="en-US" sz="2000" kern="1200" dirty="0"/>
            <a:t> and associated documents</a:t>
          </a:r>
        </a:p>
      </dsp:txBody>
      <dsp:txXfrm>
        <a:off x="2861071" y="940873"/>
        <a:ext cx="2507456" cy="3235668"/>
      </dsp:txXfrm>
    </dsp:sp>
    <dsp:sp modelId="{6CCAF100-F131-453F-92ED-612AC383A528}">
      <dsp:nvSpPr>
        <dsp:cNvPr id="0" name=""/>
        <dsp:cNvSpPr/>
      </dsp:nvSpPr>
      <dsp:spPr>
        <a:xfrm>
          <a:off x="5719571" y="218098"/>
          <a:ext cx="2507456" cy="722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Department Recommendations</a:t>
          </a:r>
        </a:p>
      </dsp:txBody>
      <dsp:txXfrm>
        <a:off x="5719571" y="218098"/>
        <a:ext cx="2507456" cy="722775"/>
      </dsp:txXfrm>
    </dsp:sp>
    <dsp:sp modelId="{725C9A20-03FB-4C45-8AAF-03C8CDC3494F}">
      <dsp:nvSpPr>
        <dsp:cNvPr id="0" name=""/>
        <dsp:cNvSpPr/>
      </dsp:nvSpPr>
      <dsp:spPr>
        <a:xfrm>
          <a:off x="5719571" y="940873"/>
          <a:ext cx="2507456" cy="32356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Public Works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Community Development Services</a:t>
          </a:r>
        </a:p>
      </dsp:txBody>
      <dsp:txXfrm>
        <a:off x="5719571" y="940873"/>
        <a:ext cx="2507456" cy="3235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528" cy="464899"/>
          </a:xfrm>
          <a:prstGeom prst="rect">
            <a:avLst/>
          </a:prstGeom>
        </p:spPr>
        <p:txBody>
          <a:bodyPr vert="horz" lIns="91446" tIns="45722" rIns="91446" bIns="4572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837" y="0"/>
            <a:ext cx="3038528" cy="464899"/>
          </a:xfrm>
          <a:prstGeom prst="rect">
            <a:avLst/>
          </a:prstGeom>
        </p:spPr>
        <p:txBody>
          <a:bodyPr vert="horz" lIns="91446" tIns="45722" rIns="91446" bIns="45722" rtlCol="0"/>
          <a:lstStyle>
            <a:lvl1pPr algn="r">
              <a:defRPr sz="1200"/>
            </a:lvl1pPr>
          </a:lstStyle>
          <a:p>
            <a:fld id="{74D2E62F-F3F6-4C55-9329-08DCCEEC425E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475"/>
            <a:ext cx="3038528" cy="464899"/>
          </a:xfrm>
          <a:prstGeom prst="rect">
            <a:avLst/>
          </a:prstGeom>
        </p:spPr>
        <p:txBody>
          <a:bodyPr vert="horz" lIns="91446" tIns="45722" rIns="91446" bIns="4572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837" y="8831475"/>
            <a:ext cx="3038528" cy="464899"/>
          </a:xfrm>
          <a:prstGeom prst="rect">
            <a:avLst/>
          </a:prstGeom>
        </p:spPr>
        <p:txBody>
          <a:bodyPr vert="horz" lIns="91446" tIns="45722" rIns="91446" bIns="45722" rtlCol="0" anchor="b"/>
          <a:lstStyle>
            <a:lvl1pPr algn="r">
              <a:defRPr sz="1200"/>
            </a:lvl1pPr>
          </a:lstStyle>
          <a:p>
            <a:fld id="{F3389EAA-0BCE-4C49-B13C-FCCCF9D27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26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528" cy="464899"/>
          </a:xfrm>
          <a:prstGeom prst="rect">
            <a:avLst/>
          </a:prstGeom>
        </p:spPr>
        <p:txBody>
          <a:bodyPr vert="horz" lIns="91446" tIns="45722" rIns="91446" bIns="4572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837" y="0"/>
            <a:ext cx="3038528" cy="464899"/>
          </a:xfrm>
          <a:prstGeom prst="rect">
            <a:avLst/>
          </a:prstGeom>
        </p:spPr>
        <p:txBody>
          <a:bodyPr vert="horz" lIns="91446" tIns="45722" rIns="91446" bIns="45722" rtlCol="0"/>
          <a:lstStyle>
            <a:lvl1pPr algn="r">
              <a:defRPr sz="1200"/>
            </a:lvl1pPr>
          </a:lstStyle>
          <a:p>
            <a:fld id="{E2582B25-BB1D-D741-B235-846D3BBBEED3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6" tIns="45722" rIns="91446" bIns="4572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</p:spPr>
        <p:txBody>
          <a:bodyPr vert="horz" lIns="91446" tIns="45722" rIns="91446" bIns="4572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475"/>
            <a:ext cx="3038528" cy="464899"/>
          </a:xfrm>
          <a:prstGeom prst="rect">
            <a:avLst/>
          </a:prstGeom>
        </p:spPr>
        <p:txBody>
          <a:bodyPr vert="horz" lIns="91446" tIns="45722" rIns="91446" bIns="4572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837" y="8831475"/>
            <a:ext cx="3038528" cy="464899"/>
          </a:xfrm>
          <a:prstGeom prst="rect">
            <a:avLst/>
          </a:prstGeom>
        </p:spPr>
        <p:txBody>
          <a:bodyPr vert="horz" lIns="91446" tIns="45722" rIns="91446" bIns="45722" rtlCol="0" anchor="b"/>
          <a:lstStyle>
            <a:lvl1pPr algn="r">
              <a:defRPr sz="1200"/>
            </a:lvl1pPr>
          </a:lstStyle>
          <a:p>
            <a:fld id="{72552505-AEFD-1F48-B6AD-7D2EBDFF5C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882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466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A42FA-5A8B-4AEB-89BD-48F129759EB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1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52505-AEFD-1F48-B6AD-7D2EBDFF5C3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46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0787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52505-AEFD-1F48-B6AD-7D2EBDFF5C3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12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East Maple Ridge PUD is to develop 353 dwelling units, with a mix of single family, cottage, and multifamily housing. The project also includes a neighborhood commercial center, Open space, a playground, roads, utilities and a park site are included in the project </a:t>
            </a:r>
          </a:p>
          <a:p>
            <a:endParaRPr lang="en-US" dirty="0"/>
          </a:p>
          <a:p>
            <a:r>
              <a:rPr lang="en-US" dirty="0"/>
              <a:t>The first phase is located in the SW corner, comprised of Phases 1-3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52505-AEFD-1F48-B6AD-7D2EBDFF5C3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69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52505-AEFD-1F48-B6AD-7D2EBDFF5C3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51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295" indent="-16529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52505-AEFD-1F48-B6AD-7D2EBDFF5C3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105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52505-AEFD-1F48-B6AD-7D2EBDFF5C3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930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466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A42FA-5A8B-4AEB-89BD-48F129759EB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2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C84D-74D2-476A-8E27-DA47C3194310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1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7033-682E-4D64-83CD-F3342C7C73C8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4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C69B-92B9-47A9-9464-2240A7618FA9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7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43A2-3042-4EFE-BC73-55F208542206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54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0FF9-AAE7-48B7-B395-ABEF63CE0FF2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9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4B17-0F41-4E92-9940-4B5F9C557A59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4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8DA3-C849-4069-A930-C1A5E73523BA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88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C208-55D5-4125-952E-C2D58B78C98A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1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AA6A-9EBA-4903-8FC3-BFE0ACE7B2CE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56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BB09-5F23-4596-9E8C-3FEB77A01773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10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EA91-2085-4720-AFA3-666E6DED65C9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1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62AC1-9D7A-4E2A-A3DE-B57666525055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0582" y="1417638"/>
            <a:ext cx="9022836" cy="228600"/>
            <a:chOff x="65849" y="1525834"/>
            <a:chExt cx="9022836" cy="228600"/>
          </a:xfrm>
        </p:grpSpPr>
        <p:sp>
          <p:nvSpPr>
            <p:cNvPr id="8" name="Rectangle 7"/>
            <p:cNvSpPr/>
            <p:nvPr userDrawn="1"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rgbClr val="1A36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rgbClr val="86A1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rgbClr val="D7D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43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yofblaine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264368" y="5215944"/>
            <a:ext cx="5817463" cy="1557394"/>
          </a:xfrm>
          <a:prstGeom prst="rect">
            <a:avLst/>
          </a:prstGeom>
          <a:solidFill>
            <a:srgbClr val="1A3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9032" y="1851819"/>
            <a:ext cx="5568134" cy="3080519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endParaRPr lang="en-US" sz="2000" b="1" dirty="0">
              <a:solidFill>
                <a:srgbClr val="000000"/>
              </a:solidFill>
              <a:cs typeface="Arial Black"/>
            </a:endParaRPr>
          </a:p>
          <a:p>
            <a:pPr algn="r">
              <a:spcBef>
                <a:spcPts val="0"/>
              </a:spcBef>
            </a:pPr>
            <a:r>
              <a:rPr lang="en-US" sz="3900" dirty="0">
                <a:solidFill>
                  <a:srgbClr val="000000"/>
                </a:solidFill>
              </a:rPr>
              <a:t>Final Plat Deliberation: Division I of the East Maple Ridge PUD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849" y="5215944"/>
            <a:ext cx="3132666" cy="1557394"/>
          </a:xfrm>
          <a:prstGeom prst="rect">
            <a:avLst/>
          </a:prstGeom>
          <a:solidFill>
            <a:srgbClr val="88A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49" y="1409251"/>
            <a:ext cx="3132666" cy="3675665"/>
          </a:xfrm>
          <a:prstGeom prst="rect">
            <a:avLst/>
          </a:prstGeom>
          <a:solidFill>
            <a:srgbClr val="D7D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4310" y="5411972"/>
            <a:ext cx="524818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Stacie Pratschner, AICP, RPA</a:t>
            </a:r>
          </a:p>
          <a:p>
            <a:r>
              <a:rPr lang="en-US" sz="2000" dirty="0">
                <a:solidFill>
                  <a:schemeClr val="bg1"/>
                </a:solidFill>
              </a:rPr>
              <a:t>Community Development Services Director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City of Blaine Community Development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773" y="1486142"/>
            <a:ext cx="27006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849" y="2493818"/>
            <a:ext cx="3132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September 13 at 6 PM</a:t>
            </a:r>
          </a:p>
          <a:p>
            <a:endParaRPr lang="en-US" sz="2000" b="1" dirty="0"/>
          </a:p>
          <a:p>
            <a:r>
              <a:rPr lang="en-US" sz="2000" b="1" dirty="0"/>
              <a:t>Council Zoom Meeting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848149"/>
            <a:ext cx="8560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City Council Deliberations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10" y="5448749"/>
            <a:ext cx="1132941" cy="863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8211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Project Site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CC9F9A-54E2-471D-8CBA-0DA809850C07}"/>
              </a:ext>
            </a:extLst>
          </p:cNvPr>
          <p:cNvGrpSpPr/>
          <p:nvPr/>
        </p:nvGrpSpPr>
        <p:grpSpPr>
          <a:xfrm>
            <a:off x="1169505" y="1157047"/>
            <a:ext cx="7176052" cy="4742793"/>
            <a:chOff x="983974" y="1707930"/>
            <a:chExt cx="7176052" cy="4742793"/>
          </a:xfrm>
        </p:grpSpPr>
        <p:pic>
          <p:nvPicPr>
            <p:cNvPr id="5" name="Picture 4" descr="A picture containing outdoor, wire&#10;&#10;Description automatically generated">
              <a:extLst>
                <a:ext uri="{FF2B5EF4-FFF2-40B4-BE49-F238E27FC236}">
                  <a16:creationId xmlns:a16="http://schemas.microsoft.com/office/drawing/2014/main" id="{827974F1-C7DF-41E6-9943-80E4C269D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3974" y="1707930"/>
              <a:ext cx="7176052" cy="4742793"/>
            </a:xfrm>
            <a:prstGeom prst="rect">
              <a:avLst/>
            </a:prstGeom>
          </p:spPr>
        </p:pic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C7A2391-4621-4810-BC17-0EB35B1FF796}"/>
                </a:ext>
              </a:extLst>
            </p:cNvPr>
            <p:cNvSpPr/>
            <p:nvPr/>
          </p:nvSpPr>
          <p:spPr>
            <a:xfrm>
              <a:off x="1769165" y="2763078"/>
              <a:ext cx="5883965" cy="3478696"/>
            </a:xfrm>
            <a:custGeom>
              <a:avLst/>
              <a:gdLst>
                <a:gd name="connsiteX0" fmla="*/ 129209 w 5883965"/>
                <a:gd name="connsiteY0" fmla="*/ 1311965 h 3478696"/>
                <a:gd name="connsiteX1" fmla="*/ 576470 w 5883965"/>
                <a:gd name="connsiteY1" fmla="*/ 1331844 h 3478696"/>
                <a:gd name="connsiteX2" fmla="*/ 695739 w 5883965"/>
                <a:gd name="connsiteY2" fmla="*/ 278296 h 3478696"/>
                <a:gd name="connsiteX3" fmla="*/ 3031435 w 5883965"/>
                <a:gd name="connsiteY3" fmla="*/ 417444 h 3478696"/>
                <a:gd name="connsiteX4" fmla="*/ 3021496 w 5883965"/>
                <a:gd name="connsiteY4" fmla="*/ 0 h 3478696"/>
                <a:gd name="connsiteX5" fmla="*/ 5307496 w 5883965"/>
                <a:gd name="connsiteY5" fmla="*/ 89452 h 3478696"/>
                <a:gd name="connsiteX6" fmla="*/ 5337313 w 5883965"/>
                <a:gd name="connsiteY6" fmla="*/ 367748 h 3478696"/>
                <a:gd name="connsiteX7" fmla="*/ 5705061 w 5883965"/>
                <a:gd name="connsiteY7" fmla="*/ 387626 h 3478696"/>
                <a:gd name="connsiteX8" fmla="*/ 5764696 w 5883965"/>
                <a:gd name="connsiteY8" fmla="*/ 805070 h 3478696"/>
                <a:gd name="connsiteX9" fmla="*/ 4919870 w 5883965"/>
                <a:gd name="connsiteY9" fmla="*/ 765313 h 3478696"/>
                <a:gd name="connsiteX10" fmla="*/ 4949687 w 5883965"/>
                <a:gd name="connsiteY10" fmla="*/ 1371600 h 3478696"/>
                <a:gd name="connsiteX11" fmla="*/ 5774635 w 5883965"/>
                <a:gd name="connsiteY11" fmla="*/ 1361661 h 3478696"/>
                <a:gd name="connsiteX12" fmla="*/ 5883965 w 5883965"/>
                <a:gd name="connsiteY12" fmla="*/ 2464905 h 3478696"/>
                <a:gd name="connsiteX13" fmla="*/ 4442792 w 5883965"/>
                <a:gd name="connsiteY13" fmla="*/ 2365513 h 3478696"/>
                <a:gd name="connsiteX14" fmla="*/ 4482548 w 5883965"/>
                <a:gd name="connsiteY14" fmla="*/ 3478696 h 3478696"/>
                <a:gd name="connsiteX15" fmla="*/ 3727174 w 5883965"/>
                <a:gd name="connsiteY15" fmla="*/ 3409122 h 3478696"/>
                <a:gd name="connsiteX16" fmla="*/ 3717235 w 5883965"/>
                <a:gd name="connsiteY16" fmla="*/ 2335696 h 3478696"/>
                <a:gd name="connsiteX17" fmla="*/ 2236305 w 5883965"/>
                <a:gd name="connsiteY17" fmla="*/ 2266122 h 3478696"/>
                <a:gd name="connsiteX18" fmla="*/ 2226365 w 5883965"/>
                <a:gd name="connsiteY18" fmla="*/ 3329609 h 3478696"/>
                <a:gd name="connsiteX19" fmla="*/ 1848678 w 5883965"/>
                <a:gd name="connsiteY19" fmla="*/ 3309731 h 3478696"/>
                <a:gd name="connsiteX20" fmla="*/ 1888435 w 5883965"/>
                <a:gd name="connsiteY20" fmla="*/ 2256183 h 3478696"/>
                <a:gd name="connsiteX21" fmla="*/ 0 w 5883965"/>
                <a:gd name="connsiteY21" fmla="*/ 2136913 h 3478696"/>
                <a:gd name="connsiteX22" fmla="*/ 69574 w 5883965"/>
                <a:gd name="connsiteY22" fmla="*/ 1292087 h 3478696"/>
                <a:gd name="connsiteX23" fmla="*/ 556592 w 5883965"/>
                <a:gd name="connsiteY23" fmla="*/ 1302026 h 3478696"/>
                <a:gd name="connsiteX24" fmla="*/ 685800 w 5883965"/>
                <a:gd name="connsiteY24" fmla="*/ 268357 h 3478696"/>
                <a:gd name="connsiteX25" fmla="*/ 685800 w 5883965"/>
                <a:gd name="connsiteY25" fmla="*/ 228600 h 3478696"/>
                <a:gd name="connsiteX26" fmla="*/ 685800 w 5883965"/>
                <a:gd name="connsiteY26" fmla="*/ 228600 h 347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883965" h="3478696">
                  <a:moveTo>
                    <a:pt x="129209" y="1311965"/>
                  </a:moveTo>
                  <a:lnTo>
                    <a:pt x="576470" y="1331844"/>
                  </a:lnTo>
                  <a:lnTo>
                    <a:pt x="695739" y="278296"/>
                  </a:lnTo>
                  <a:lnTo>
                    <a:pt x="3031435" y="417444"/>
                  </a:lnTo>
                  <a:lnTo>
                    <a:pt x="3021496" y="0"/>
                  </a:lnTo>
                  <a:lnTo>
                    <a:pt x="5307496" y="89452"/>
                  </a:lnTo>
                  <a:lnTo>
                    <a:pt x="5337313" y="367748"/>
                  </a:lnTo>
                  <a:lnTo>
                    <a:pt x="5705061" y="387626"/>
                  </a:lnTo>
                  <a:lnTo>
                    <a:pt x="5764696" y="805070"/>
                  </a:lnTo>
                  <a:lnTo>
                    <a:pt x="4919870" y="765313"/>
                  </a:lnTo>
                  <a:lnTo>
                    <a:pt x="4949687" y="1371600"/>
                  </a:lnTo>
                  <a:lnTo>
                    <a:pt x="5774635" y="1361661"/>
                  </a:lnTo>
                  <a:lnTo>
                    <a:pt x="5883965" y="2464905"/>
                  </a:lnTo>
                  <a:lnTo>
                    <a:pt x="4442792" y="2365513"/>
                  </a:lnTo>
                  <a:lnTo>
                    <a:pt x="4482548" y="3478696"/>
                  </a:lnTo>
                  <a:lnTo>
                    <a:pt x="3727174" y="3409122"/>
                  </a:lnTo>
                  <a:lnTo>
                    <a:pt x="3717235" y="2335696"/>
                  </a:lnTo>
                  <a:lnTo>
                    <a:pt x="2236305" y="2266122"/>
                  </a:lnTo>
                  <a:cubicBezTo>
                    <a:pt x="2232992" y="2620618"/>
                    <a:pt x="2229678" y="2975113"/>
                    <a:pt x="2226365" y="3329609"/>
                  </a:cubicBezTo>
                  <a:lnTo>
                    <a:pt x="1848678" y="3309731"/>
                  </a:lnTo>
                  <a:lnTo>
                    <a:pt x="1888435" y="2256183"/>
                  </a:lnTo>
                  <a:lnTo>
                    <a:pt x="0" y="2136913"/>
                  </a:lnTo>
                  <a:lnTo>
                    <a:pt x="69574" y="1292087"/>
                  </a:lnTo>
                  <a:lnTo>
                    <a:pt x="556592" y="1302026"/>
                  </a:lnTo>
                  <a:lnTo>
                    <a:pt x="685800" y="268357"/>
                  </a:lnTo>
                  <a:lnTo>
                    <a:pt x="685800" y="228600"/>
                  </a:lnTo>
                  <a:lnTo>
                    <a:pt x="685800" y="228600"/>
                  </a:lnTo>
                </a:path>
              </a:pathLst>
            </a:custGeom>
            <a:noFill/>
            <a:ln w="38100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5268665-27EB-471F-B445-2AB8446A62E4}"/>
                </a:ext>
              </a:extLst>
            </p:cNvPr>
            <p:cNvSpPr/>
            <p:nvPr/>
          </p:nvSpPr>
          <p:spPr>
            <a:xfrm>
              <a:off x="1798983" y="3846443"/>
              <a:ext cx="3458817" cy="2256183"/>
            </a:xfrm>
            <a:custGeom>
              <a:avLst/>
              <a:gdLst>
                <a:gd name="connsiteX0" fmla="*/ 89452 w 3458817"/>
                <a:gd name="connsiteY0" fmla="*/ 228600 h 2256183"/>
                <a:gd name="connsiteX1" fmla="*/ 1003852 w 3458817"/>
                <a:gd name="connsiteY1" fmla="*/ 278296 h 2256183"/>
                <a:gd name="connsiteX2" fmla="*/ 1908313 w 3458817"/>
                <a:gd name="connsiteY2" fmla="*/ 89453 h 2256183"/>
                <a:gd name="connsiteX3" fmla="*/ 2286000 w 3458817"/>
                <a:gd name="connsiteY3" fmla="*/ 0 h 2256183"/>
                <a:gd name="connsiteX4" fmla="*/ 3319669 w 3458817"/>
                <a:gd name="connsiteY4" fmla="*/ 69574 h 2256183"/>
                <a:gd name="connsiteX5" fmla="*/ 3309730 w 3458817"/>
                <a:gd name="connsiteY5" fmla="*/ 139148 h 2256183"/>
                <a:gd name="connsiteX6" fmla="*/ 3260034 w 3458817"/>
                <a:gd name="connsiteY6" fmla="*/ 139148 h 2256183"/>
                <a:gd name="connsiteX7" fmla="*/ 3299791 w 3458817"/>
                <a:gd name="connsiteY7" fmla="*/ 526774 h 2256183"/>
                <a:gd name="connsiteX8" fmla="*/ 3438939 w 3458817"/>
                <a:gd name="connsiteY8" fmla="*/ 626166 h 2256183"/>
                <a:gd name="connsiteX9" fmla="*/ 3230217 w 3458817"/>
                <a:gd name="connsiteY9" fmla="*/ 755374 h 2256183"/>
                <a:gd name="connsiteX10" fmla="*/ 3260034 w 3458817"/>
                <a:gd name="connsiteY10" fmla="*/ 815009 h 2256183"/>
                <a:gd name="connsiteX11" fmla="*/ 3210339 w 3458817"/>
                <a:gd name="connsiteY11" fmla="*/ 854766 h 2256183"/>
                <a:gd name="connsiteX12" fmla="*/ 3319669 w 3458817"/>
                <a:gd name="connsiteY12" fmla="*/ 983974 h 2256183"/>
                <a:gd name="connsiteX13" fmla="*/ 3230217 w 3458817"/>
                <a:gd name="connsiteY13" fmla="*/ 1043609 h 2256183"/>
                <a:gd name="connsiteX14" fmla="*/ 3458817 w 3458817"/>
                <a:gd name="connsiteY14" fmla="*/ 1292087 h 2256183"/>
                <a:gd name="connsiteX15" fmla="*/ 2216426 w 3458817"/>
                <a:gd name="connsiteY15" fmla="*/ 1182757 h 2256183"/>
                <a:gd name="connsiteX16" fmla="*/ 2186608 w 3458817"/>
                <a:gd name="connsiteY16" fmla="*/ 2256183 h 2256183"/>
                <a:gd name="connsiteX17" fmla="*/ 1818860 w 3458817"/>
                <a:gd name="connsiteY17" fmla="*/ 2206487 h 2256183"/>
                <a:gd name="connsiteX18" fmla="*/ 1848678 w 3458817"/>
                <a:gd name="connsiteY18" fmla="*/ 1162879 h 2256183"/>
                <a:gd name="connsiteX19" fmla="*/ 0 w 3458817"/>
                <a:gd name="connsiteY19" fmla="*/ 1043609 h 2256183"/>
                <a:gd name="connsiteX20" fmla="*/ 89452 w 3458817"/>
                <a:gd name="connsiteY20" fmla="*/ 228600 h 225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58817" h="2256183">
                  <a:moveTo>
                    <a:pt x="89452" y="228600"/>
                  </a:moveTo>
                  <a:lnTo>
                    <a:pt x="1003852" y="278296"/>
                  </a:lnTo>
                  <a:lnTo>
                    <a:pt x="1908313" y="89453"/>
                  </a:lnTo>
                  <a:lnTo>
                    <a:pt x="2286000" y="0"/>
                  </a:lnTo>
                  <a:lnTo>
                    <a:pt x="3319669" y="69574"/>
                  </a:lnTo>
                  <a:lnTo>
                    <a:pt x="3309730" y="139148"/>
                  </a:lnTo>
                  <a:lnTo>
                    <a:pt x="3260034" y="139148"/>
                  </a:lnTo>
                  <a:lnTo>
                    <a:pt x="3299791" y="526774"/>
                  </a:lnTo>
                  <a:lnTo>
                    <a:pt x="3438939" y="626166"/>
                  </a:lnTo>
                  <a:lnTo>
                    <a:pt x="3230217" y="755374"/>
                  </a:lnTo>
                  <a:lnTo>
                    <a:pt x="3260034" y="815009"/>
                  </a:lnTo>
                  <a:lnTo>
                    <a:pt x="3210339" y="854766"/>
                  </a:lnTo>
                  <a:lnTo>
                    <a:pt x="3319669" y="983974"/>
                  </a:lnTo>
                  <a:lnTo>
                    <a:pt x="3230217" y="1043609"/>
                  </a:lnTo>
                  <a:lnTo>
                    <a:pt x="3458817" y="1292087"/>
                  </a:lnTo>
                  <a:lnTo>
                    <a:pt x="2216426" y="1182757"/>
                  </a:lnTo>
                  <a:lnTo>
                    <a:pt x="2186608" y="2256183"/>
                  </a:lnTo>
                  <a:lnTo>
                    <a:pt x="1818860" y="2206487"/>
                  </a:lnTo>
                  <a:lnTo>
                    <a:pt x="1848678" y="1162879"/>
                  </a:lnTo>
                  <a:lnTo>
                    <a:pt x="0" y="1043609"/>
                  </a:lnTo>
                  <a:lnTo>
                    <a:pt x="89452" y="22860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30000"/>
              </a:schemeClr>
            </a:solidFill>
            <a:ln w="22225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7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586B5AA-EA7A-4007-AFB1-7E9A5822A1EE}"/>
              </a:ext>
            </a:extLst>
          </p:cNvPr>
          <p:cNvGrpSpPr/>
          <p:nvPr/>
        </p:nvGrpSpPr>
        <p:grpSpPr>
          <a:xfrm>
            <a:off x="4757531" y="5329997"/>
            <a:ext cx="5724938" cy="1026353"/>
            <a:chOff x="278296" y="5695122"/>
            <a:chExt cx="5724938" cy="102635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2DAA9B-6019-48C1-9E5F-06AB51DE978D}"/>
                </a:ext>
              </a:extLst>
            </p:cNvPr>
            <p:cNvSpPr/>
            <p:nvPr/>
          </p:nvSpPr>
          <p:spPr>
            <a:xfrm>
              <a:off x="278296" y="5695122"/>
              <a:ext cx="4214191" cy="102635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52F4B8-AA12-4BE1-B7B3-FEA25E11EA1B}"/>
                </a:ext>
              </a:extLst>
            </p:cNvPr>
            <p:cNvSpPr/>
            <p:nvPr/>
          </p:nvSpPr>
          <p:spPr>
            <a:xfrm>
              <a:off x="457200" y="5893904"/>
              <a:ext cx="526774" cy="278296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3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8D5B9EE-4B6D-4ABE-A9D0-C4CBCEE9628A}"/>
                </a:ext>
              </a:extLst>
            </p:cNvPr>
            <p:cNvSpPr/>
            <p:nvPr/>
          </p:nvSpPr>
          <p:spPr>
            <a:xfrm>
              <a:off x="457200" y="6264965"/>
              <a:ext cx="526774" cy="278296"/>
            </a:xfrm>
            <a:prstGeom prst="rect">
              <a:avLst/>
            </a:prstGeom>
            <a:noFill/>
            <a:ln w="15875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3295EC-21C8-45A0-ACD5-660E18A3ECE1}"/>
                </a:ext>
              </a:extLst>
            </p:cNvPr>
            <p:cNvSpPr txBox="1"/>
            <p:nvPr/>
          </p:nvSpPr>
          <p:spPr>
            <a:xfrm>
              <a:off x="1187725" y="5843170"/>
              <a:ext cx="48155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Division I of East Maple Ridge (Phases 1-3)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5F47C0-CAAC-4A88-86DA-3374279B917D}"/>
                </a:ext>
              </a:extLst>
            </p:cNvPr>
            <p:cNvSpPr txBox="1"/>
            <p:nvPr/>
          </p:nvSpPr>
          <p:spPr>
            <a:xfrm>
              <a:off x="1187724" y="6278604"/>
              <a:ext cx="48155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East Maple Ridge PUD (All Phases)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6915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Project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26" y="2277979"/>
            <a:ext cx="8229600" cy="4160670"/>
          </a:xfrm>
        </p:spPr>
        <p:txBody>
          <a:bodyPr>
            <a:normAutofit/>
          </a:bodyPr>
          <a:lstStyle/>
          <a:p>
            <a:r>
              <a:rPr lang="en-US" dirty="0"/>
              <a:t>Prior approvals (2020):</a:t>
            </a:r>
          </a:p>
          <a:p>
            <a:pPr lvl="1"/>
            <a:r>
              <a:rPr lang="en-US" dirty="0"/>
              <a:t>Preliminary Plat (for all phases); </a:t>
            </a:r>
          </a:p>
          <a:p>
            <a:pPr lvl="1"/>
            <a:r>
              <a:rPr lang="en-US" dirty="0"/>
              <a:t>Planned Unit Development;</a:t>
            </a:r>
          </a:p>
          <a:p>
            <a:pPr lvl="1"/>
            <a:r>
              <a:rPr lang="en-US" dirty="0"/>
              <a:t>SEPA Review; and</a:t>
            </a:r>
          </a:p>
          <a:p>
            <a:pPr lvl="1"/>
            <a:r>
              <a:rPr lang="en-US" dirty="0"/>
              <a:t>Critical Areas Review.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AE206C-69A3-473E-A0A9-E12346B0F706}"/>
              </a:ext>
            </a:extLst>
          </p:cNvPr>
          <p:cNvSpPr txBox="1"/>
          <p:nvPr/>
        </p:nvSpPr>
        <p:spPr>
          <a:xfrm>
            <a:off x="6392779" y="3521868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ORD 20-2947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78589F54-CE94-4D06-9F2C-4B38C7DB1D19}"/>
              </a:ext>
            </a:extLst>
          </p:cNvPr>
          <p:cNvSpPr/>
          <p:nvPr/>
        </p:nvSpPr>
        <p:spPr>
          <a:xfrm>
            <a:off x="5445303" y="1982912"/>
            <a:ext cx="947476" cy="364732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41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14DDD-4FC0-48BC-973E-AA8A1E89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Project 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59510-703D-4E7B-977B-4EA975DEA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0B8F9E-B4D8-4CC8-994E-1DF165FD317E}"/>
              </a:ext>
            </a:extLst>
          </p:cNvPr>
          <p:cNvSpPr/>
          <p:nvPr/>
        </p:nvSpPr>
        <p:spPr>
          <a:xfrm>
            <a:off x="2932043" y="2246243"/>
            <a:ext cx="347870" cy="114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7B45C9-EBE8-48F0-9069-527B100BCDD8}"/>
              </a:ext>
            </a:extLst>
          </p:cNvPr>
          <p:cNvSpPr/>
          <p:nvPr/>
        </p:nvSpPr>
        <p:spPr>
          <a:xfrm>
            <a:off x="6821556" y="2290970"/>
            <a:ext cx="34787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0D90BA-C6FF-470F-A636-88D71DB70049}"/>
              </a:ext>
            </a:extLst>
          </p:cNvPr>
          <p:cNvSpPr/>
          <p:nvPr/>
        </p:nvSpPr>
        <p:spPr>
          <a:xfrm>
            <a:off x="6821556" y="2835966"/>
            <a:ext cx="265044" cy="155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BEE1F6-5962-4CA2-A23A-4BD686439DB5}"/>
              </a:ext>
            </a:extLst>
          </p:cNvPr>
          <p:cNvSpPr/>
          <p:nvPr/>
        </p:nvSpPr>
        <p:spPr>
          <a:xfrm>
            <a:off x="4094921" y="5056047"/>
            <a:ext cx="34787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21494EA-FC41-4B7A-B0A5-1DFE66A4210F}"/>
              </a:ext>
            </a:extLst>
          </p:cNvPr>
          <p:cNvGrpSpPr/>
          <p:nvPr/>
        </p:nvGrpSpPr>
        <p:grpSpPr>
          <a:xfrm>
            <a:off x="19878" y="1629725"/>
            <a:ext cx="7066722" cy="5228275"/>
            <a:chOff x="735495" y="1583293"/>
            <a:chExt cx="7066722" cy="5228275"/>
          </a:xfrm>
        </p:grpSpPr>
        <p:pic>
          <p:nvPicPr>
            <p:cNvPr id="6" name="Picture 5" descr="Diagram&#10;&#10;Description automatically generated">
              <a:extLst>
                <a:ext uri="{FF2B5EF4-FFF2-40B4-BE49-F238E27FC236}">
                  <a16:creationId xmlns:a16="http://schemas.microsoft.com/office/drawing/2014/main" id="{D68DF17C-CFFD-4513-8844-DFE54B9DD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5495" y="1583293"/>
              <a:ext cx="7066722" cy="5228275"/>
            </a:xfrm>
            <a:prstGeom prst="rect">
              <a:avLst/>
            </a:prstGeom>
          </p:spPr>
        </p:pic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0F68C96-F03E-4916-9FDE-6B2ABF220D5D}"/>
                </a:ext>
              </a:extLst>
            </p:cNvPr>
            <p:cNvSpPr/>
            <p:nvPr/>
          </p:nvSpPr>
          <p:spPr>
            <a:xfrm>
              <a:off x="1451113" y="1689652"/>
              <a:ext cx="5804452" cy="5068957"/>
            </a:xfrm>
            <a:custGeom>
              <a:avLst/>
              <a:gdLst>
                <a:gd name="connsiteX0" fmla="*/ 0 w 5804452"/>
                <a:gd name="connsiteY0" fmla="*/ 2415209 h 5068957"/>
                <a:gd name="connsiteX1" fmla="*/ 0 w 5804452"/>
                <a:gd name="connsiteY1" fmla="*/ 3548270 h 5068957"/>
                <a:gd name="connsiteX2" fmla="*/ 1848678 w 5804452"/>
                <a:gd name="connsiteY2" fmla="*/ 3617844 h 5068957"/>
                <a:gd name="connsiteX3" fmla="*/ 1808922 w 5804452"/>
                <a:gd name="connsiteY3" fmla="*/ 5009322 h 5068957"/>
                <a:gd name="connsiteX4" fmla="*/ 2156791 w 5804452"/>
                <a:gd name="connsiteY4" fmla="*/ 5029200 h 5068957"/>
                <a:gd name="connsiteX5" fmla="*/ 2186609 w 5804452"/>
                <a:gd name="connsiteY5" fmla="*/ 3637722 h 5068957"/>
                <a:gd name="connsiteX6" fmla="*/ 3637722 w 5804452"/>
                <a:gd name="connsiteY6" fmla="*/ 3677478 h 5068957"/>
                <a:gd name="connsiteX7" fmla="*/ 3627783 w 5804452"/>
                <a:gd name="connsiteY7" fmla="*/ 5068957 h 5068957"/>
                <a:gd name="connsiteX8" fmla="*/ 4343400 w 5804452"/>
                <a:gd name="connsiteY8" fmla="*/ 5059018 h 5068957"/>
                <a:gd name="connsiteX9" fmla="*/ 4353339 w 5804452"/>
                <a:gd name="connsiteY9" fmla="*/ 3657600 h 5068957"/>
                <a:gd name="connsiteX10" fmla="*/ 5754757 w 5804452"/>
                <a:gd name="connsiteY10" fmla="*/ 3697357 h 5068957"/>
                <a:gd name="connsiteX11" fmla="*/ 5774635 w 5804452"/>
                <a:gd name="connsiteY11" fmla="*/ 2256183 h 5068957"/>
                <a:gd name="connsiteX12" fmla="*/ 4890052 w 5804452"/>
                <a:gd name="connsiteY12" fmla="*/ 2236305 h 5068957"/>
                <a:gd name="connsiteX13" fmla="*/ 4899991 w 5804452"/>
                <a:gd name="connsiteY13" fmla="*/ 1351722 h 5068957"/>
                <a:gd name="connsiteX14" fmla="*/ 5784574 w 5804452"/>
                <a:gd name="connsiteY14" fmla="*/ 1331844 h 5068957"/>
                <a:gd name="connsiteX15" fmla="*/ 5804452 w 5804452"/>
                <a:gd name="connsiteY15" fmla="*/ 566531 h 5068957"/>
                <a:gd name="connsiteX16" fmla="*/ 5367130 w 5804452"/>
                <a:gd name="connsiteY16" fmla="*/ 556591 h 5068957"/>
                <a:gd name="connsiteX17" fmla="*/ 5387009 w 5804452"/>
                <a:gd name="connsiteY17" fmla="*/ 49696 h 5068957"/>
                <a:gd name="connsiteX18" fmla="*/ 2922104 w 5804452"/>
                <a:gd name="connsiteY18" fmla="*/ 0 h 5068957"/>
                <a:gd name="connsiteX19" fmla="*/ 2932044 w 5804452"/>
                <a:gd name="connsiteY19" fmla="*/ 715618 h 5068957"/>
                <a:gd name="connsiteX20" fmla="*/ 437322 w 5804452"/>
                <a:gd name="connsiteY20" fmla="*/ 665922 h 5068957"/>
                <a:gd name="connsiteX21" fmla="*/ 427383 w 5804452"/>
                <a:gd name="connsiteY21" fmla="*/ 2425148 h 5068957"/>
                <a:gd name="connsiteX22" fmla="*/ 0 w 5804452"/>
                <a:gd name="connsiteY22" fmla="*/ 2415209 h 5068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804452" h="5068957">
                  <a:moveTo>
                    <a:pt x="0" y="2415209"/>
                  </a:moveTo>
                  <a:lnTo>
                    <a:pt x="0" y="3548270"/>
                  </a:lnTo>
                  <a:lnTo>
                    <a:pt x="1848678" y="3617844"/>
                  </a:lnTo>
                  <a:lnTo>
                    <a:pt x="1808922" y="5009322"/>
                  </a:lnTo>
                  <a:lnTo>
                    <a:pt x="2156791" y="5029200"/>
                  </a:lnTo>
                  <a:lnTo>
                    <a:pt x="2186609" y="3637722"/>
                  </a:lnTo>
                  <a:lnTo>
                    <a:pt x="3637722" y="3677478"/>
                  </a:lnTo>
                  <a:lnTo>
                    <a:pt x="3627783" y="5068957"/>
                  </a:lnTo>
                  <a:lnTo>
                    <a:pt x="4343400" y="5059018"/>
                  </a:lnTo>
                  <a:lnTo>
                    <a:pt x="4353339" y="3657600"/>
                  </a:lnTo>
                  <a:lnTo>
                    <a:pt x="5754757" y="3697357"/>
                  </a:lnTo>
                  <a:lnTo>
                    <a:pt x="5774635" y="2256183"/>
                  </a:lnTo>
                  <a:lnTo>
                    <a:pt x="4890052" y="2236305"/>
                  </a:lnTo>
                  <a:lnTo>
                    <a:pt x="4899991" y="1351722"/>
                  </a:lnTo>
                  <a:lnTo>
                    <a:pt x="5784574" y="1331844"/>
                  </a:lnTo>
                  <a:lnTo>
                    <a:pt x="5804452" y="566531"/>
                  </a:lnTo>
                  <a:lnTo>
                    <a:pt x="5367130" y="556591"/>
                  </a:lnTo>
                  <a:lnTo>
                    <a:pt x="5387009" y="49696"/>
                  </a:lnTo>
                  <a:lnTo>
                    <a:pt x="2922104" y="0"/>
                  </a:lnTo>
                  <a:lnTo>
                    <a:pt x="2932044" y="715618"/>
                  </a:lnTo>
                  <a:lnTo>
                    <a:pt x="437322" y="665922"/>
                  </a:lnTo>
                  <a:lnTo>
                    <a:pt x="427383" y="2425148"/>
                  </a:lnTo>
                  <a:lnTo>
                    <a:pt x="0" y="2415209"/>
                  </a:lnTo>
                  <a:close/>
                </a:path>
              </a:pathLst>
            </a:custGeom>
            <a:noFill/>
            <a:ln w="38100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DE1349D-C406-4480-973A-AFD4984EAC1E}"/>
                </a:ext>
              </a:extLst>
            </p:cNvPr>
            <p:cNvSpPr/>
            <p:nvPr/>
          </p:nvSpPr>
          <p:spPr>
            <a:xfrm>
              <a:off x="1441174" y="3717235"/>
              <a:ext cx="3478696" cy="2991678"/>
            </a:xfrm>
            <a:custGeom>
              <a:avLst/>
              <a:gdLst>
                <a:gd name="connsiteX0" fmla="*/ 0 w 3478696"/>
                <a:gd name="connsiteY0" fmla="*/ 496956 h 2991678"/>
                <a:gd name="connsiteX1" fmla="*/ 9939 w 3478696"/>
                <a:gd name="connsiteY1" fmla="*/ 1530626 h 2991678"/>
                <a:gd name="connsiteX2" fmla="*/ 1848678 w 3478696"/>
                <a:gd name="connsiteY2" fmla="*/ 1590261 h 2991678"/>
                <a:gd name="connsiteX3" fmla="*/ 1848678 w 3478696"/>
                <a:gd name="connsiteY3" fmla="*/ 2981739 h 2991678"/>
                <a:gd name="connsiteX4" fmla="*/ 2156791 w 3478696"/>
                <a:gd name="connsiteY4" fmla="*/ 2991678 h 2991678"/>
                <a:gd name="connsiteX5" fmla="*/ 2186609 w 3478696"/>
                <a:gd name="connsiteY5" fmla="*/ 1600200 h 2991678"/>
                <a:gd name="connsiteX6" fmla="*/ 3170583 w 3478696"/>
                <a:gd name="connsiteY6" fmla="*/ 1620078 h 2991678"/>
                <a:gd name="connsiteX7" fmla="*/ 3180522 w 3478696"/>
                <a:gd name="connsiteY7" fmla="*/ 1391478 h 2991678"/>
                <a:gd name="connsiteX8" fmla="*/ 3101009 w 3478696"/>
                <a:gd name="connsiteY8" fmla="*/ 1351722 h 2991678"/>
                <a:gd name="connsiteX9" fmla="*/ 3160643 w 3478696"/>
                <a:gd name="connsiteY9" fmla="*/ 1292087 h 2991678"/>
                <a:gd name="connsiteX10" fmla="*/ 3130826 w 3478696"/>
                <a:gd name="connsiteY10" fmla="*/ 1242391 h 2991678"/>
                <a:gd name="connsiteX11" fmla="*/ 3170583 w 3478696"/>
                <a:gd name="connsiteY11" fmla="*/ 1113182 h 2991678"/>
                <a:gd name="connsiteX12" fmla="*/ 3180522 w 3478696"/>
                <a:gd name="connsiteY12" fmla="*/ 1003852 h 2991678"/>
                <a:gd name="connsiteX13" fmla="*/ 3319669 w 3478696"/>
                <a:gd name="connsiteY13" fmla="*/ 834887 h 2991678"/>
                <a:gd name="connsiteX14" fmla="*/ 3458817 w 3478696"/>
                <a:gd name="connsiteY14" fmla="*/ 775252 h 2991678"/>
                <a:gd name="connsiteX15" fmla="*/ 3478696 w 3478696"/>
                <a:gd name="connsiteY15" fmla="*/ 705678 h 2991678"/>
                <a:gd name="connsiteX16" fmla="*/ 3369365 w 3478696"/>
                <a:gd name="connsiteY16" fmla="*/ 596348 h 2991678"/>
                <a:gd name="connsiteX17" fmla="*/ 3329609 w 3478696"/>
                <a:gd name="connsiteY17" fmla="*/ 626165 h 2991678"/>
                <a:gd name="connsiteX18" fmla="*/ 3230217 w 3478696"/>
                <a:gd name="connsiteY18" fmla="*/ 576469 h 2991678"/>
                <a:gd name="connsiteX19" fmla="*/ 3180522 w 3478696"/>
                <a:gd name="connsiteY19" fmla="*/ 29817 h 2991678"/>
                <a:gd name="connsiteX20" fmla="*/ 2365513 w 3478696"/>
                <a:gd name="connsiteY20" fmla="*/ 0 h 2991678"/>
                <a:gd name="connsiteX21" fmla="*/ 2186609 w 3478696"/>
                <a:gd name="connsiteY21" fmla="*/ 29817 h 2991678"/>
                <a:gd name="connsiteX22" fmla="*/ 2037522 w 3478696"/>
                <a:gd name="connsiteY22" fmla="*/ 49695 h 2991678"/>
                <a:gd name="connsiteX23" fmla="*/ 1639956 w 3478696"/>
                <a:gd name="connsiteY23" fmla="*/ 218661 h 2991678"/>
                <a:gd name="connsiteX24" fmla="*/ 1093304 w 3478696"/>
                <a:gd name="connsiteY24" fmla="*/ 457200 h 2991678"/>
                <a:gd name="connsiteX25" fmla="*/ 805069 w 3478696"/>
                <a:gd name="connsiteY25" fmla="*/ 516835 h 2991678"/>
                <a:gd name="connsiteX26" fmla="*/ 516835 w 3478696"/>
                <a:gd name="connsiteY26" fmla="*/ 546652 h 2991678"/>
                <a:gd name="connsiteX27" fmla="*/ 0 w 3478696"/>
                <a:gd name="connsiteY27" fmla="*/ 496956 h 299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478696" h="2991678">
                  <a:moveTo>
                    <a:pt x="0" y="496956"/>
                  </a:moveTo>
                  <a:lnTo>
                    <a:pt x="9939" y="1530626"/>
                  </a:lnTo>
                  <a:lnTo>
                    <a:pt x="1848678" y="1590261"/>
                  </a:lnTo>
                  <a:lnTo>
                    <a:pt x="1848678" y="2981739"/>
                  </a:lnTo>
                  <a:lnTo>
                    <a:pt x="2156791" y="2991678"/>
                  </a:lnTo>
                  <a:lnTo>
                    <a:pt x="2186609" y="1600200"/>
                  </a:lnTo>
                  <a:lnTo>
                    <a:pt x="3170583" y="1620078"/>
                  </a:lnTo>
                  <a:lnTo>
                    <a:pt x="3180522" y="1391478"/>
                  </a:lnTo>
                  <a:lnTo>
                    <a:pt x="3101009" y="1351722"/>
                  </a:lnTo>
                  <a:lnTo>
                    <a:pt x="3160643" y="1292087"/>
                  </a:lnTo>
                  <a:lnTo>
                    <a:pt x="3130826" y="1242391"/>
                  </a:lnTo>
                  <a:lnTo>
                    <a:pt x="3170583" y="1113182"/>
                  </a:lnTo>
                  <a:lnTo>
                    <a:pt x="3180522" y="1003852"/>
                  </a:lnTo>
                  <a:lnTo>
                    <a:pt x="3319669" y="834887"/>
                  </a:lnTo>
                  <a:lnTo>
                    <a:pt x="3458817" y="775252"/>
                  </a:lnTo>
                  <a:lnTo>
                    <a:pt x="3478696" y="705678"/>
                  </a:lnTo>
                  <a:lnTo>
                    <a:pt x="3369365" y="596348"/>
                  </a:lnTo>
                  <a:lnTo>
                    <a:pt x="3329609" y="626165"/>
                  </a:lnTo>
                  <a:lnTo>
                    <a:pt x="3230217" y="576469"/>
                  </a:lnTo>
                  <a:lnTo>
                    <a:pt x="3180522" y="29817"/>
                  </a:lnTo>
                  <a:lnTo>
                    <a:pt x="2365513" y="0"/>
                  </a:lnTo>
                  <a:lnTo>
                    <a:pt x="2186609" y="29817"/>
                  </a:lnTo>
                  <a:lnTo>
                    <a:pt x="2037522" y="49695"/>
                  </a:lnTo>
                  <a:lnTo>
                    <a:pt x="1639956" y="218661"/>
                  </a:lnTo>
                  <a:lnTo>
                    <a:pt x="1093304" y="457200"/>
                  </a:lnTo>
                  <a:lnTo>
                    <a:pt x="805069" y="516835"/>
                  </a:lnTo>
                  <a:lnTo>
                    <a:pt x="516835" y="546652"/>
                  </a:lnTo>
                  <a:lnTo>
                    <a:pt x="0" y="496956"/>
                  </a:lnTo>
                  <a:close/>
                </a:path>
              </a:pathLst>
            </a:cu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906A0A-DB1B-4B19-A289-5D984F1550E4}"/>
              </a:ext>
            </a:extLst>
          </p:cNvPr>
          <p:cNvGrpSpPr/>
          <p:nvPr/>
        </p:nvGrpSpPr>
        <p:grpSpPr>
          <a:xfrm>
            <a:off x="5377070" y="5506600"/>
            <a:ext cx="4840355" cy="796792"/>
            <a:chOff x="278296" y="5695122"/>
            <a:chExt cx="5724937" cy="102635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8B975CD-5E50-4502-9495-F3B96006655B}"/>
                </a:ext>
              </a:extLst>
            </p:cNvPr>
            <p:cNvSpPr/>
            <p:nvPr/>
          </p:nvSpPr>
          <p:spPr>
            <a:xfrm>
              <a:off x="278296" y="5695122"/>
              <a:ext cx="4214191" cy="102635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B209777-C9F2-4B42-8861-9345F0257EA3}"/>
                </a:ext>
              </a:extLst>
            </p:cNvPr>
            <p:cNvSpPr/>
            <p:nvPr/>
          </p:nvSpPr>
          <p:spPr>
            <a:xfrm>
              <a:off x="457200" y="5893904"/>
              <a:ext cx="526774" cy="278296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3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F58457A-8D1B-430C-ABC0-0AA5AE2F77C0}"/>
                </a:ext>
              </a:extLst>
            </p:cNvPr>
            <p:cNvSpPr/>
            <p:nvPr/>
          </p:nvSpPr>
          <p:spPr>
            <a:xfrm>
              <a:off x="457200" y="6264965"/>
              <a:ext cx="526774" cy="278296"/>
            </a:xfrm>
            <a:prstGeom prst="rect">
              <a:avLst/>
            </a:prstGeom>
            <a:noFill/>
            <a:ln w="15875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A6E8CC5-FE62-4BB6-9407-671D5F0FF7C8}"/>
                </a:ext>
              </a:extLst>
            </p:cNvPr>
            <p:cNvSpPr txBox="1"/>
            <p:nvPr/>
          </p:nvSpPr>
          <p:spPr>
            <a:xfrm>
              <a:off x="1187725" y="5843171"/>
              <a:ext cx="3980867" cy="35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Division I of East Maple Ridge (Phases 1-3)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38A3CC-FBFD-48E3-B8B4-DA1E84CC3B8D}"/>
                </a:ext>
              </a:extLst>
            </p:cNvPr>
            <p:cNvSpPr txBox="1"/>
            <p:nvPr/>
          </p:nvSpPr>
          <p:spPr>
            <a:xfrm>
              <a:off x="1187724" y="6278605"/>
              <a:ext cx="4815509" cy="35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East Maple Ridge PUD (All Phases)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AAF6387-933F-4FB6-A3DA-70AB9D7F5002}"/>
              </a:ext>
            </a:extLst>
          </p:cNvPr>
          <p:cNvSpPr txBox="1"/>
          <p:nvPr/>
        </p:nvSpPr>
        <p:spPr>
          <a:xfrm>
            <a:off x="6987209" y="3150704"/>
            <a:ext cx="1952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Overall PUD: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353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13 Phases</a:t>
            </a:r>
          </a:p>
        </p:txBody>
      </p:sp>
    </p:spTree>
    <p:extLst>
      <p:ext uri="{BB962C8B-B14F-4D97-AF65-F5344CB8AC3E}">
        <p14:creationId xmlns:p14="http://schemas.microsoft.com/office/powerpoint/2010/main" val="365873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, engineering drawing&#10;&#10;Description automatically generated">
            <a:extLst>
              <a:ext uri="{FF2B5EF4-FFF2-40B4-BE49-F238E27FC236}">
                <a16:creationId xmlns:a16="http://schemas.microsoft.com/office/drawing/2014/main" id="{401D08CC-F696-483C-9417-CB55E42CF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26" y="1454772"/>
            <a:ext cx="7225036" cy="5169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Division I</a:t>
            </a:r>
            <a:r>
              <a:rPr lang="en-US" sz="4400" dirty="0"/>
              <a:t> of East Maple Ridge:</a:t>
            </a:r>
            <a:br>
              <a:rPr lang="en-US" sz="4400" dirty="0"/>
            </a:br>
            <a:r>
              <a:rPr lang="en-US" dirty="0"/>
              <a:t>Final Plat Layout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68215" y="2674191"/>
            <a:ext cx="3122578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48 Lots (single family and cottage);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12 multifamily Parcels (with the potential of forty-eight (48) Dwelling Units);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space and common areas;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Dedication of park;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Dedication of new east-west connector road;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On-site trail and recreational improvements;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public roads, storm system and utilities.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699BA52-1071-4151-BFFC-8BCFAE901C5E}"/>
              </a:ext>
            </a:extLst>
          </p:cNvPr>
          <p:cNvSpPr/>
          <p:nvPr/>
        </p:nvSpPr>
        <p:spPr>
          <a:xfrm>
            <a:off x="2276061" y="3200400"/>
            <a:ext cx="1818861" cy="765313"/>
          </a:xfrm>
          <a:custGeom>
            <a:avLst/>
            <a:gdLst>
              <a:gd name="connsiteX0" fmla="*/ 268356 w 1818861"/>
              <a:gd name="connsiteY0" fmla="*/ 765313 h 765313"/>
              <a:gd name="connsiteX1" fmla="*/ 39756 w 1818861"/>
              <a:gd name="connsiteY1" fmla="*/ 407504 h 765313"/>
              <a:gd name="connsiteX2" fmla="*/ 0 w 1818861"/>
              <a:gd name="connsiteY2" fmla="*/ 248478 h 765313"/>
              <a:gd name="connsiteX3" fmla="*/ 427382 w 1818861"/>
              <a:gd name="connsiteY3" fmla="*/ 59635 h 765313"/>
              <a:gd name="connsiteX4" fmla="*/ 725556 w 1818861"/>
              <a:gd name="connsiteY4" fmla="*/ 0 h 765313"/>
              <a:gd name="connsiteX5" fmla="*/ 993913 w 1818861"/>
              <a:gd name="connsiteY5" fmla="*/ 0 h 765313"/>
              <a:gd name="connsiteX6" fmla="*/ 1321904 w 1818861"/>
              <a:gd name="connsiteY6" fmla="*/ 19878 h 765313"/>
              <a:gd name="connsiteX7" fmla="*/ 1779104 w 1818861"/>
              <a:gd name="connsiteY7" fmla="*/ 39757 h 765313"/>
              <a:gd name="connsiteX8" fmla="*/ 1818861 w 1818861"/>
              <a:gd name="connsiteY8" fmla="*/ 685800 h 765313"/>
              <a:gd name="connsiteX9" fmla="*/ 1620078 w 1818861"/>
              <a:gd name="connsiteY9" fmla="*/ 586409 h 765313"/>
              <a:gd name="connsiteX10" fmla="*/ 1381539 w 1818861"/>
              <a:gd name="connsiteY10" fmla="*/ 516835 h 765313"/>
              <a:gd name="connsiteX11" fmla="*/ 1023730 w 1818861"/>
              <a:gd name="connsiteY11" fmla="*/ 506896 h 765313"/>
              <a:gd name="connsiteX12" fmla="*/ 765313 w 1818861"/>
              <a:gd name="connsiteY12" fmla="*/ 516835 h 765313"/>
              <a:gd name="connsiteX13" fmla="*/ 496956 w 1818861"/>
              <a:gd name="connsiteY13" fmla="*/ 576470 h 765313"/>
              <a:gd name="connsiteX14" fmla="*/ 318052 w 1818861"/>
              <a:gd name="connsiteY14" fmla="*/ 695739 h 765313"/>
              <a:gd name="connsiteX15" fmla="*/ 268356 w 1818861"/>
              <a:gd name="connsiteY15" fmla="*/ 765313 h 76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18861" h="765313">
                <a:moveTo>
                  <a:pt x="268356" y="765313"/>
                </a:moveTo>
                <a:lnTo>
                  <a:pt x="39756" y="407504"/>
                </a:lnTo>
                <a:lnTo>
                  <a:pt x="0" y="248478"/>
                </a:lnTo>
                <a:lnTo>
                  <a:pt x="427382" y="59635"/>
                </a:lnTo>
                <a:lnTo>
                  <a:pt x="725556" y="0"/>
                </a:lnTo>
                <a:lnTo>
                  <a:pt x="993913" y="0"/>
                </a:lnTo>
                <a:lnTo>
                  <a:pt x="1321904" y="19878"/>
                </a:lnTo>
                <a:lnTo>
                  <a:pt x="1779104" y="39757"/>
                </a:lnTo>
                <a:lnTo>
                  <a:pt x="1818861" y="685800"/>
                </a:lnTo>
                <a:lnTo>
                  <a:pt x="1620078" y="586409"/>
                </a:lnTo>
                <a:lnTo>
                  <a:pt x="1381539" y="516835"/>
                </a:lnTo>
                <a:lnTo>
                  <a:pt x="1023730" y="506896"/>
                </a:lnTo>
                <a:lnTo>
                  <a:pt x="765313" y="516835"/>
                </a:lnTo>
                <a:lnTo>
                  <a:pt x="496956" y="576470"/>
                </a:lnTo>
                <a:lnTo>
                  <a:pt x="318052" y="695739"/>
                </a:lnTo>
                <a:lnTo>
                  <a:pt x="268356" y="765313"/>
                </a:lnTo>
                <a:close/>
              </a:path>
            </a:pathLst>
          </a:custGeom>
          <a:solidFill>
            <a:schemeClr val="accent5">
              <a:alpha val="30000"/>
            </a:schemeClr>
          </a:solidFill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60966DB-9CA8-43EC-BEA4-867DB9B64547}"/>
              </a:ext>
            </a:extLst>
          </p:cNvPr>
          <p:cNvSpPr/>
          <p:nvPr/>
        </p:nvSpPr>
        <p:spPr>
          <a:xfrm>
            <a:off x="2951922" y="3856383"/>
            <a:ext cx="993913" cy="268356"/>
          </a:xfrm>
          <a:custGeom>
            <a:avLst/>
            <a:gdLst>
              <a:gd name="connsiteX0" fmla="*/ 0 w 993913"/>
              <a:gd name="connsiteY0" fmla="*/ 0 h 268356"/>
              <a:gd name="connsiteX1" fmla="*/ 89452 w 993913"/>
              <a:gd name="connsiteY1" fmla="*/ 119269 h 268356"/>
              <a:gd name="connsiteX2" fmla="*/ 89452 w 993913"/>
              <a:gd name="connsiteY2" fmla="*/ 268356 h 268356"/>
              <a:gd name="connsiteX3" fmla="*/ 805069 w 993913"/>
              <a:gd name="connsiteY3" fmla="*/ 268356 h 268356"/>
              <a:gd name="connsiteX4" fmla="*/ 993913 w 993913"/>
              <a:gd name="connsiteY4" fmla="*/ 119269 h 268356"/>
              <a:gd name="connsiteX5" fmla="*/ 775252 w 993913"/>
              <a:gd name="connsiteY5" fmla="*/ 29817 h 268356"/>
              <a:gd name="connsiteX6" fmla="*/ 546652 w 993913"/>
              <a:gd name="connsiteY6" fmla="*/ 9939 h 268356"/>
              <a:gd name="connsiteX7" fmla="*/ 238539 w 993913"/>
              <a:gd name="connsiteY7" fmla="*/ 0 h 268356"/>
              <a:gd name="connsiteX8" fmla="*/ 99391 w 993913"/>
              <a:gd name="connsiteY8" fmla="*/ 0 h 268356"/>
              <a:gd name="connsiteX9" fmla="*/ 0 w 993913"/>
              <a:gd name="connsiteY9" fmla="*/ 0 h 26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3913" h="268356">
                <a:moveTo>
                  <a:pt x="0" y="0"/>
                </a:moveTo>
                <a:lnTo>
                  <a:pt x="89452" y="119269"/>
                </a:lnTo>
                <a:lnTo>
                  <a:pt x="89452" y="268356"/>
                </a:lnTo>
                <a:lnTo>
                  <a:pt x="805069" y="268356"/>
                </a:lnTo>
                <a:lnTo>
                  <a:pt x="993913" y="119269"/>
                </a:lnTo>
                <a:lnTo>
                  <a:pt x="775252" y="29817"/>
                </a:lnTo>
                <a:lnTo>
                  <a:pt x="546652" y="9939"/>
                </a:lnTo>
                <a:lnTo>
                  <a:pt x="238539" y="0"/>
                </a:lnTo>
                <a:lnTo>
                  <a:pt x="9939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BD2F216-0B69-43DA-8650-DB5D90464ED8}"/>
              </a:ext>
            </a:extLst>
          </p:cNvPr>
          <p:cNvSpPr/>
          <p:nvPr/>
        </p:nvSpPr>
        <p:spPr>
          <a:xfrm>
            <a:off x="417443" y="3448878"/>
            <a:ext cx="2126974" cy="606287"/>
          </a:xfrm>
          <a:custGeom>
            <a:avLst/>
            <a:gdLst>
              <a:gd name="connsiteX0" fmla="*/ 2126974 w 2126974"/>
              <a:gd name="connsiteY0" fmla="*/ 536713 h 606287"/>
              <a:gd name="connsiteX1" fmla="*/ 1858618 w 2126974"/>
              <a:gd name="connsiteY1" fmla="*/ 139148 h 606287"/>
              <a:gd name="connsiteX2" fmla="*/ 1828800 w 2126974"/>
              <a:gd name="connsiteY2" fmla="*/ 0 h 606287"/>
              <a:gd name="connsiteX3" fmla="*/ 993914 w 2126974"/>
              <a:gd name="connsiteY3" fmla="*/ 318052 h 606287"/>
              <a:gd name="connsiteX4" fmla="*/ 785192 w 2126974"/>
              <a:gd name="connsiteY4" fmla="*/ 367748 h 606287"/>
              <a:gd name="connsiteX5" fmla="*/ 0 w 2126974"/>
              <a:gd name="connsiteY5" fmla="*/ 327992 h 606287"/>
              <a:gd name="connsiteX6" fmla="*/ 9940 w 2126974"/>
              <a:gd name="connsiteY6" fmla="*/ 397565 h 606287"/>
              <a:gd name="connsiteX7" fmla="*/ 665922 w 2126974"/>
              <a:gd name="connsiteY7" fmla="*/ 427383 h 606287"/>
              <a:gd name="connsiteX8" fmla="*/ 1282148 w 2126974"/>
              <a:gd name="connsiteY8" fmla="*/ 516835 h 606287"/>
              <a:gd name="connsiteX9" fmla="*/ 1639957 w 2126974"/>
              <a:gd name="connsiteY9" fmla="*/ 576470 h 606287"/>
              <a:gd name="connsiteX10" fmla="*/ 1987827 w 2126974"/>
              <a:gd name="connsiteY10" fmla="*/ 606287 h 606287"/>
              <a:gd name="connsiteX11" fmla="*/ 2097157 w 2126974"/>
              <a:gd name="connsiteY11" fmla="*/ 596348 h 606287"/>
              <a:gd name="connsiteX12" fmla="*/ 2126974 w 2126974"/>
              <a:gd name="connsiteY12" fmla="*/ 536713 h 60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26974" h="606287">
                <a:moveTo>
                  <a:pt x="2126974" y="536713"/>
                </a:moveTo>
                <a:lnTo>
                  <a:pt x="1858618" y="139148"/>
                </a:lnTo>
                <a:lnTo>
                  <a:pt x="1828800" y="0"/>
                </a:lnTo>
                <a:lnTo>
                  <a:pt x="993914" y="318052"/>
                </a:lnTo>
                <a:lnTo>
                  <a:pt x="785192" y="367748"/>
                </a:lnTo>
                <a:lnTo>
                  <a:pt x="0" y="327992"/>
                </a:lnTo>
                <a:lnTo>
                  <a:pt x="9940" y="397565"/>
                </a:lnTo>
                <a:lnTo>
                  <a:pt x="665922" y="427383"/>
                </a:lnTo>
                <a:lnTo>
                  <a:pt x="1282148" y="516835"/>
                </a:lnTo>
                <a:lnTo>
                  <a:pt x="1639957" y="576470"/>
                </a:lnTo>
                <a:lnTo>
                  <a:pt x="1987827" y="606287"/>
                </a:lnTo>
                <a:lnTo>
                  <a:pt x="2097157" y="596348"/>
                </a:lnTo>
                <a:lnTo>
                  <a:pt x="2126974" y="536713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FA73E30-BF6A-45F5-BFB9-1FEEFF38BD5C}"/>
              </a:ext>
            </a:extLst>
          </p:cNvPr>
          <p:cNvSpPr/>
          <p:nvPr/>
        </p:nvSpPr>
        <p:spPr>
          <a:xfrm>
            <a:off x="397565" y="4512365"/>
            <a:ext cx="2335696" cy="1928192"/>
          </a:xfrm>
          <a:custGeom>
            <a:avLst/>
            <a:gdLst>
              <a:gd name="connsiteX0" fmla="*/ 19878 w 2335696"/>
              <a:gd name="connsiteY0" fmla="*/ 0 h 1928192"/>
              <a:gd name="connsiteX1" fmla="*/ 0 w 2335696"/>
              <a:gd name="connsiteY1" fmla="*/ 447261 h 1928192"/>
              <a:gd name="connsiteX2" fmla="*/ 2107096 w 2335696"/>
              <a:gd name="connsiteY2" fmla="*/ 487018 h 1928192"/>
              <a:gd name="connsiteX3" fmla="*/ 2097157 w 2335696"/>
              <a:gd name="connsiteY3" fmla="*/ 1928192 h 1928192"/>
              <a:gd name="connsiteX4" fmla="*/ 2335696 w 2335696"/>
              <a:gd name="connsiteY4" fmla="*/ 1918252 h 1928192"/>
              <a:gd name="connsiteX5" fmla="*/ 2325757 w 2335696"/>
              <a:gd name="connsiteY5" fmla="*/ 944218 h 1928192"/>
              <a:gd name="connsiteX6" fmla="*/ 2305878 w 2335696"/>
              <a:gd name="connsiteY6" fmla="*/ 755374 h 1928192"/>
              <a:gd name="connsiteX7" fmla="*/ 2166731 w 2335696"/>
              <a:gd name="connsiteY7" fmla="*/ 496957 h 1928192"/>
              <a:gd name="connsiteX8" fmla="*/ 2107096 w 2335696"/>
              <a:gd name="connsiteY8" fmla="*/ 298174 h 1928192"/>
              <a:gd name="connsiteX9" fmla="*/ 2107096 w 2335696"/>
              <a:gd name="connsiteY9" fmla="*/ 188844 h 1928192"/>
              <a:gd name="connsiteX10" fmla="*/ 1570383 w 2335696"/>
              <a:gd name="connsiteY10" fmla="*/ 178905 h 1928192"/>
              <a:gd name="connsiteX11" fmla="*/ 974035 w 2335696"/>
              <a:gd name="connsiteY11" fmla="*/ 79513 h 1928192"/>
              <a:gd name="connsiteX12" fmla="*/ 685800 w 2335696"/>
              <a:gd name="connsiteY12" fmla="*/ 49696 h 1928192"/>
              <a:gd name="connsiteX13" fmla="*/ 19878 w 2335696"/>
              <a:gd name="connsiteY13" fmla="*/ 0 h 192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35696" h="1928192">
                <a:moveTo>
                  <a:pt x="19878" y="0"/>
                </a:moveTo>
                <a:lnTo>
                  <a:pt x="0" y="447261"/>
                </a:lnTo>
                <a:lnTo>
                  <a:pt x="2107096" y="487018"/>
                </a:lnTo>
                <a:lnTo>
                  <a:pt x="2097157" y="1928192"/>
                </a:lnTo>
                <a:lnTo>
                  <a:pt x="2335696" y="1918252"/>
                </a:lnTo>
                <a:lnTo>
                  <a:pt x="2325757" y="944218"/>
                </a:lnTo>
                <a:lnTo>
                  <a:pt x="2305878" y="755374"/>
                </a:lnTo>
                <a:lnTo>
                  <a:pt x="2166731" y="496957"/>
                </a:lnTo>
                <a:lnTo>
                  <a:pt x="2107096" y="298174"/>
                </a:lnTo>
                <a:lnTo>
                  <a:pt x="2107096" y="188844"/>
                </a:lnTo>
                <a:lnTo>
                  <a:pt x="1570383" y="178905"/>
                </a:lnTo>
                <a:lnTo>
                  <a:pt x="974035" y="79513"/>
                </a:lnTo>
                <a:lnTo>
                  <a:pt x="685800" y="49696"/>
                </a:lnTo>
                <a:lnTo>
                  <a:pt x="19878" y="0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D285205-5744-4073-AF95-A0175BA7FD9A}"/>
              </a:ext>
            </a:extLst>
          </p:cNvPr>
          <p:cNvSpPr/>
          <p:nvPr/>
        </p:nvSpPr>
        <p:spPr>
          <a:xfrm>
            <a:off x="2643809" y="4333461"/>
            <a:ext cx="1639956" cy="904461"/>
          </a:xfrm>
          <a:custGeom>
            <a:avLst/>
            <a:gdLst>
              <a:gd name="connsiteX0" fmla="*/ 228600 w 1639956"/>
              <a:gd name="connsiteY0" fmla="*/ 904461 h 904461"/>
              <a:gd name="connsiteX1" fmla="*/ 99391 w 1639956"/>
              <a:gd name="connsiteY1" fmla="*/ 626165 h 904461"/>
              <a:gd name="connsiteX2" fmla="*/ 228600 w 1639956"/>
              <a:gd name="connsiteY2" fmla="*/ 616226 h 904461"/>
              <a:gd name="connsiteX3" fmla="*/ 228600 w 1639956"/>
              <a:gd name="connsiteY3" fmla="*/ 298174 h 904461"/>
              <a:gd name="connsiteX4" fmla="*/ 0 w 1639956"/>
              <a:gd name="connsiteY4" fmla="*/ 288235 h 904461"/>
              <a:gd name="connsiteX5" fmla="*/ 0 w 1639956"/>
              <a:gd name="connsiteY5" fmla="*/ 238539 h 904461"/>
              <a:gd name="connsiteX6" fmla="*/ 397565 w 1639956"/>
              <a:gd name="connsiteY6" fmla="*/ 248478 h 904461"/>
              <a:gd name="connsiteX7" fmla="*/ 536713 w 1639956"/>
              <a:gd name="connsiteY7" fmla="*/ 208722 h 904461"/>
              <a:gd name="connsiteX8" fmla="*/ 646043 w 1639956"/>
              <a:gd name="connsiteY8" fmla="*/ 208722 h 904461"/>
              <a:gd name="connsiteX9" fmla="*/ 705678 w 1639956"/>
              <a:gd name="connsiteY9" fmla="*/ 218661 h 904461"/>
              <a:gd name="connsiteX10" fmla="*/ 834887 w 1639956"/>
              <a:gd name="connsiteY10" fmla="*/ 258417 h 904461"/>
              <a:gd name="connsiteX11" fmla="*/ 1083365 w 1639956"/>
              <a:gd name="connsiteY11" fmla="*/ 248478 h 904461"/>
              <a:gd name="connsiteX12" fmla="*/ 1123121 w 1639956"/>
              <a:gd name="connsiteY12" fmla="*/ 228600 h 904461"/>
              <a:gd name="connsiteX13" fmla="*/ 1123121 w 1639956"/>
              <a:gd name="connsiteY13" fmla="*/ 79513 h 904461"/>
              <a:gd name="connsiteX14" fmla="*/ 1331843 w 1639956"/>
              <a:gd name="connsiteY14" fmla="*/ 69574 h 904461"/>
              <a:gd name="connsiteX15" fmla="*/ 1282148 w 1639956"/>
              <a:gd name="connsiteY15" fmla="*/ 49696 h 904461"/>
              <a:gd name="connsiteX16" fmla="*/ 1411356 w 1639956"/>
              <a:gd name="connsiteY16" fmla="*/ 0 h 904461"/>
              <a:gd name="connsiteX17" fmla="*/ 1441174 w 1639956"/>
              <a:gd name="connsiteY17" fmla="*/ 29817 h 904461"/>
              <a:gd name="connsiteX18" fmla="*/ 1321904 w 1639956"/>
              <a:gd name="connsiteY18" fmla="*/ 79513 h 904461"/>
              <a:gd name="connsiteX19" fmla="*/ 1520687 w 1639956"/>
              <a:gd name="connsiteY19" fmla="*/ 308113 h 904461"/>
              <a:gd name="connsiteX20" fmla="*/ 1431234 w 1639956"/>
              <a:gd name="connsiteY20" fmla="*/ 397565 h 904461"/>
              <a:gd name="connsiteX21" fmla="*/ 1620078 w 1639956"/>
              <a:gd name="connsiteY21" fmla="*/ 695739 h 904461"/>
              <a:gd name="connsiteX22" fmla="*/ 1639956 w 1639956"/>
              <a:gd name="connsiteY22" fmla="*/ 745435 h 904461"/>
              <a:gd name="connsiteX23" fmla="*/ 1083365 w 1639956"/>
              <a:gd name="connsiteY23" fmla="*/ 735496 h 904461"/>
              <a:gd name="connsiteX24" fmla="*/ 1093304 w 1639956"/>
              <a:gd name="connsiteY24" fmla="*/ 705678 h 904461"/>
              <a:gd name="connsiteX25" fmla="*/ 238539 w 1639956"/>
              <a:gd name="connsiteY25" fmla="*/ 695739 h 904461"/>
              <a:gd name="connsiteX26" fmla="*/ 228600 w 1639956"/>
              <a:gd name="connsiteY26" fmla="*/ 904461 h 90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639956" h="904461">
                <a:moveTo>
                  <a:pt x="228600" y="904461"/>
                </a:moveTo>
                <a:lnTo>
                  <a:pt x="99391" y="626165"/>
                </a:lnTo>
                <a:lnTo>
                  <a:pt x="228600" y="616226"/>
                </a:lnTo>
                <a:lnTo>
                  <a:pt x="228600" y="298174"/>
                </a:lnTo>
                <a:lnTo>
                  <a:pt x="0" y="288235"/>
                </a:lnTo>
                <a:lnTo>
                  <a:pt x="0" y="238539"/>
                </a:lnTo>
                <a:lnTo>
                  <a:pt x="397565" y="248478"/>
                </a:lnTo>
                <a:lnTo>
                  <a:pt x="536713" y="208722"/>
                </a:lnTo>
                <a:lnTo>
                  <a:pt x="646043" y="208722"/>
                </a:lnTo>
                <a:lnTo>
                  <a:pt x="705678" y="218661"/>
                </a:lnTo>
                <a:lnTo>
                  <a:pt x="834887" y="258417"/>
                </a:lnTo>
                <a:lnTo>
                  <a:pt x="1083365" y="248478"/>
                </a:lnTo>
                <a:lnTo>
                  <a:pt x="1123121" y="228600"/>
                </a:lnTo>
                <a:lnTo>
                  <a:pt x="1123121" y="79513"/>
                </a:lnTo>
                <a:lnTo>
                  <a:pt x="1331843" y="69574"/>
                </a:lnTo>
                <a:lnTo>
                  <a:pt x="1282148" y="49696"/>
                </a:lnTo>
                <a:lnTo>
                  <a:pt x="1411356" y="0"/>
                </a:lnTo>
                <a:lnTo>
                  <a:pt x="1441174" y="29817"/>
                </a:lnTo>
                <a:lnTo>
                  <a:pt x="1321904" y="79513"/>
                </a:lnTo>
                <a:lnTo>
                  <a:pt x="1520687" y="308113"/>
                </a:lnTo>
                <a:lnTo>
                  <a:pt x="1431234" y="397565"/>
                </a:lnTo>
                <a:lnTo>
                  <a:pt x="1620078" y="695739"/>
                </a:lnTo>
                <a:lnTo>
                  <a:pt x="1639956" y="745435"/>
                </a:lnTo>
                <a:lnTo>
                  <a:pt x="1083365" y="735496"/>
                </a:lnTo>
                <a:lnTo>
                  <a:pt x="1093304" y="705678"/>
                </a:lnTo>
                <a:lnTo>
                  <a:pt x="238539" y="695739"/>
                </a:lnTo>
                <a:lnTo>
                  <a:pt x="228600" y="904461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87F5A77-94D3-4791-9AC3-48CE6D9586F9}"/>
              </a:ext>
            </a:extLst>
          </p:cNvPr>
          <p:cNvSpPr/>
          <p:nvPr/>
        </p:nvSpPr>
        <p:spPr>
          <a:xfrm>
            <a:off x="536713" y="3846443"/>
            <a:ext cx="2007704" cy="705679"/>
          </a:xfrm>
          <a:custGeom>
            <a:avLst/>
            <a:gdLst>
              <a:gd name="connsiteX0" fmla="*/ 0 w 2007704"/>
              <a:gd name="connsiteY0" fmla="*/ 0 h 705679"/>
              <a:gd name="connsiteX1" fmla="*/ 9939 w 2007704"/>
              <a:gd name="connsiteY1" fmla="*/ 675861 h 705679"/>
              <a:gd name="connsiteX2" fmla="*/ 298174 w 2007704"/>
              <a:gd name="connsiteY2" fmla="*/ 705679 h 705679"/>
              <a:gd name="connsiteX3" fmla="*/ 278296 w 2007704"/>
              <a:gd name="connsiteY3" fmla="*/ 457200 h 705679"/>
              <a:gd name="connsiteX4" fmla="*/ 178904 w 2007704"/>
              <a:gd name="connsiteY4" fmla="*/ 357809 h 705679"/>
              <a:gd name="connsiteX5" fmla="*/ 218661 w 2007704"/>
              <a:gd name="connsiteY5" fmla="*/ 238540 h 705679"/>
              <a:gd name="connsiteX6" fmla="*/ 347870 w 2007704"/>
              <a:gd name="connsiteY6" fmla="*/ 178905 h 705679"/>
              <a:gd name="connsiteX7" fmla="*/ 437322 w 2007704"/>
              <a:gd name="connsiteY7" fmla="*/ 248479 h 705679"/>
              <a:gd name="connsiteX8" fmla="*/ 467139 w 2007704"/>
              <a:gd name="connsiteY8" fmla="*/ 258418 h 705679"/>
              <a:gd name="connsiteX9" fmla="*/ 546652 w 2007704"/>
              <a:gd name="connsiteY9" fmla="*/ 268357 h 705679"/>
              <a:gd name="connsiteX10" fmla="*/ 715617 w 2007704"/>
              <a:gd name="connsiteY10" fmla="*/ 288235 h 705679"/>
              <a:gd name="connsiteX11" fmla="*/ 1331844 w 2007704"/>
              <a:gd name="connsiteY11" fmla="*/ 407505 h 705679"/>
              <a:gd name="connsiteX12" fmla="*/ 1441174 w 2007704"/>
              <a:gd name="connsiteY12" fmla="*/ 417444 h 705679"/>
              <a:gd name="connsiteX13" fmla="*/ 1948070 w 2007704"/>
              <a:gd name="connsiteY13" fmla="*/ 437322 h 705679"/>
              <a:gd name="connsiteX14" fmla="*/ 2007704 w 2007704"/>
              <a:gd name="connsiteY14" fmla="*/ 178905 h 705679"/>
              <a:gd name="connsiteX15" fmla="*/ 1520687 w 2007704"/>
              <a:gd name="connsiteY15" fmla="*/ 178905 h 705679"/>
              <a:gd name="connsiteX16" fmla="*/ 606287 w 2007704"/>
              <a:gd name="connsiteY16" fmla="*/ 9940 h 705679"/>
              <a:gd name="connsiteX17" fmla="*/ 0 w 2007704"/>
              <a:gd name="connsiteY17" fmla="*/ 0 h 70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07704" h="705679">
                <a:moveTo>
                  <a:pt x="0" y="0"/>
                </a:moveTo>
                <a:lnTo>
                  <a:pt x="9939" y="675861"/>
                </a:lnTo>
                <a:lnTo>
                  <a:pt x="298174" y="705679"/>
                </a:lnTo>
                <a:lnTo>
                  <a:pt x="278296" y="457200"/>
                </a:lnTo>
                <a:lnTo>
                  <a:pt x="178904" y="357809"/>
                </a:lnTo>
                <a:lnTo>
                  <a:pt x="218661" y="238540"/>
                </a:lnTo>
                <a:lnTo>
                  <a:pt x="347870" y="178905"/>
                </a:lnTo>
                <a:lnTo>
                  <a:pt x="437322" y="248479"/>
                </a:lnTo>
                <a:lnTo>
                  <a:pt x="467139" y="258418"/>
                </a:lnTo>
                <a:lnTo>
                  <a:pt x="546652" y="268357"/>
                </a:lnTo>
                <a:lnTo>
                  <a:pt x="715617" y="288235"/>
                </a:lnTo>
                <a:lnTo>
                  <a:pt x="1331844" y="407505"/>
                </a:lnTo>
                <a:lnTo>
                  <a:pt x="1441174" y="417444"/>
                </a:lnTo>
                <a:lnTo>
                  <a:pt x="1948070" y="437322"/>
                </a:lnTo>
                <a:lnTo>
                  <a:pt x="2007704" y="178905"/>
                </a:lnTo>
                <a:lnTo>
                  <a:pt x="1520687" y="178905"/>
                </a:lnTo>
                <a:lnTo>
                  <a:pt x="606287" y="9940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30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7C6D3E5-F1AD-4DE2-8D62-5FAC7F4A3F45}"/>
              </a:ext>
            </a:extLst>
          </p:cNvPr>
          <p:cNvSpPr/>
          <p:nvPr/>
        </p:nvSpPr>
        <p:spPr>
          <a:xfrm>
            <a:off x="874643" y="4253948"/>
            <a:ext cx="1610140" cy="397565"/>
          </a:xfrm>
          <a:custGeom>
            <a:avLst/>
            <a:gdLst>
              <a:gd name="connsiteX0" fmla="*/ 0 w 1610140"/>
              <a:gd name="connsiteY0" fmla="*/ 69574 h 397565"/>
              <a:gd name="connsiteX1" fmla="*/ 29818 w 1610140"/>
              <a:gd name="connsiteY1" fmla="*/ 228600 h 397565"/>
              <a:gd name="connsiteX2" fmla="*/ 178905 w 1610140"/>
              <a:gd name="connsiteY2" fmla="*/ 238539 h 397565"/>
              <a:gd name="connsiteX3" fmla="*/ 665922 w 1610140"/>
              <a:gd name="connsiteY3" fmla="*/ 308113 h 397565"/>
              <a:gd name="connsiteX4" fmla="*/ 1033670 w 1610140"/>
              <a:gd name="connsiteY4" fmla="*/ 387626 h 397565"/>
              <a:gd name="connsiteX5" fmla="*/ 1610140 w 1610140"/>
              <a:gd name="connsiteY5" fmla="*/ 397565 h 397565"/>
              <a:gd name="connsiteX6" fmla="*/ 1600200 w 1610140"/>
              <a:gd name="connsiteY6" fmla="*/ 228600 h 397565"/>
              <a:gd name="connsiteX7" fmla="*/ 1580322 w 1610140"/>
              <a:gd name="connsiteY7" fmla="*/ 178904 h 397565"/>
              <a:gd name="connsiteX8" fmla="*/ 1550505 w 1610140"/>
              <a:gd name="connsiteY8" fmla="*/ 178904 h 397565"/>
              <a:gd name="connsiteX9" fmla="*/ 1152940 w 1610140"/>
              <a:gd name="connsiteY9" fmla="*/ 159026 h 397565"/>
              <a:gd name="connsiteX10" fmla="*/ 159027 w 1610140"/>
              <a:gd name="connsiteY10" fmla="*/ 0 h 397565"/>
              <a:gd name="connsiteX11" fmla="*/ 79514 w 1610140"/>
              <a:gd name="connsiteY11" fmla="*/ 19878 h 397565"/>
              <a:gd name="connsiteX12" fmla="*/ 0 w 1610140"/>
              <a:gd name="connsiteY12" fmla="*/ 69574 h 39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0140" h="397565">
                <a:moveTo>
                  <a:pt x="0" y="69574"/>
                </a:moveTo>
                <a:lnTo>
                  <a:pt x="29818" y="228600"/>
                </a:lnTo>
                <a:lnTo>
                  <a:pt x="178905" y="238539"/>
                </a:lnTo>
                <a:lnTo>
                  <a:pt x="665922" y="308113"/>
                </a:lnTo>
                <a:lnTo>
                  <a:pt x="1033670" y="387626"/>
                </a:lnTo>
                <a:lnTo>
                  <a:pt x="1610140" y="397565"/>
                </a:lnTo>
                <a:lnTo>
                  <a:pt x="1600200" y="228600"/>
                </a:lnTo>
                <a:lnTo>
                  <a:pt x="1580322" y="178904"/>
                </a:lnTo>
                <a:lnTo>
                  <a:pt x="1550505" y="178904"/>
                </a:lnTo>
                <a:lnTo>
                  <a:pt x="1152940" y="159026"/>
                </a:lnTo>
                <a:lnTo>
                  <a:pt x="159027" y="0"/>
                </a:lnTo>
                <a:lnTo>
                  <a:pt x="79514" y="19878"/>
                </a:lnTo>
                <a:lnTo>
                  <a:pt x="0" y="69574"/>
                </a:lnTo>
                <a:close/>
              </a:path>
            </a:pathLst>
          </a:custGeom>
          <a:solidFill>
            <a:srgbClr val="FFFF00">
              <a:alpha val="30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AAA89D5-9077-458D-A237-CA8B689DFE48}"/>
              </a:ext>
            </a:extLst>
          </p:cNvPr>
          <p:cNvSpPr/>
          <p:nvPr/>
        </p:nvSpPr>
        <p:spPr>
          <a:xfrm>
            <a:off x="2633870" y="3985591"/>
            <a:ext cx="1470991" cy="347870"/>
          </a:xfrm>
          <a:custGeom>
            <a:avLst/>
            <a:gdLst>
              <a:gd name="connsiteX0" fmla="*/ 9939 w 1470991"/>
              <a:gd name="connsiteY0" fmla="*/ 129209 h 347870"/>
              <a:gd name="connsiteX1" fmla="*/ 1162878 w 1470991"/>
              <a:gd name="connsiteY1" fmla="*/ 119270 h 347870"/>
              <a:gd name="connsiteX2" fmla="*/ 1341782 w 1470991"/>
              <a:gd name="connsiteY2" fmla="*/ 0 h 347870"/>
              <a:gd name="connsiteX3" fmla="*/ 1470991 w 1470991"/>
              <a:gd name="connsiteY3" fmla="*/ 99392 h 347870"/>
              <a:gd name="connsiteX4" fmla="*/ 1451113 w 1470991"/>
              <a:gd name="connsiteY4" fmla="*/ 168966 h 347870"/>
              <a:gd name="connsiteX5" fmla="*/ 1252330 w 1470991"/>
              <a:gd name="connsiteY5" fmla="*/ 318052 h 347870"/>
              <a:gd name="connsiteX6" fmla="*/ 1013791 w 1470991"/>
              <a:gd name="connsiteY6" fmla="*/ 347870 h 347870"/>
              <a:gd name="connsiteX7" fmla="*/ 49695 w 1470991"/>
              <a:gd name="connsiteY7" fmla="*/ 337931 h 347870"/>
              <a:gd name="connsiteX8" fmla="*/ 0 w 1470991"/>
              <a:gd name="connsiteY8" fmla="*/ 268357 h 347870"/>
              <a:gd name="connsiteX9" fmla="*/ 9939 w 1470991"/>
              <a:gd name="connsiteY9" fmla="*/ 129209 h 34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0991" h="347870">
                <a:moveTo>
                  <a:pt x="9939" y="129209"/>
                </a:moveTo>
                <a:lnTo>
                  <a:pt x="1162878" y="119270"/>
                </a:lnTo>
                <a:lnTo>
                  <a:pt x="1341782" y="0"/>
                </a:lnTo>
                <a:lnTo>
                  <a:pt x="1470991" y="99392"/>
                </a:lnTo>
                <a:lnTo>
                  <a:pt x="1451113" y="168966"/>
                </a:lnTo>
                <a:lnTo>
                  <a:pt x="1252330" y="318052"/>
                </a:lnTo>
                <a:lnTo>
                  <a:pt x="1013791" y="347870"/>
                </a:lnTo>
                <a:lnTo>
                  <a:pt x="49695" y="337931"/>
                </a:lnTo>
                <a:lnTo>
                  <a:pt x="0" y="268357"/>
                </a:lnTo>
                <a:lnTo>
                  <a:pt x="9939" y="129209"/>
                </a:lnTo>
                <a:close/>
              </a:path>
            </a:pathLst>
          </a:custGeom>
          <a:solidFill>
            <a:schemeClr val="accent5">
              <a:lumMod val="50000"/>
              <a:alpha val="3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49577DF-C914-406F-ACED-5A2542CC5919}"/>
              </a:ext>
            </a:extLst>
          </p:cNvPr>
          <p:cNvSpPr/>
          <p:nvPr/>
        </p:nvSpPr>
        <p:spPr>
          <a:xfrm>
            <a:off x="2633870" y="4353339"/>
            <a:ext cx="1133060" cy="238539"/>
          </a:xfrm>
          <a:custGeom>
            <a:avLst/>
            <a:gdLst>
              <a:gd name="connsiteX0" fmla="*/ 0 w 1133060"/>
              <a:gd name="connsiteY0" fmla="*/ 29818 h 238539"/>
              <a:gd name="connsiteX1" fmla="*/ 0 w 1133060"/>
              <a:gd name="connsiteY1" fmla="*/ 218661 h 238539"/>
              <a:gd name="connsiteX2" fmla="*/ 397565 w 1133060"/>
              <a:gd name="connsiteY2" fmla="*/ 228600 h 238539"/>
              <a:gd name="connsiteX3" fmla="*/ 566530 w 1133060"/>
              <a:gd name="connsiteY3" fmla="*/ 188844 h 238539"/>
              <a:gd name="connsiteX4" fmla="*/ 735495 w 1133060"/>
              <a:gd name="connsiteY4" fmla="*/ 188844 h 238539"/>
              <a:gd name="connsiteX5" fmla="*/ 824947 w 1133060"/>
              <a:gd name="connsiteY5" fmla="*/ 238539 h 238539"/>
              <a:gd name="connsiteX6" fmla="*/ 1063487 w 1133060"/>
              <a:gd name="connsiteY6" fmla="*/ 218661 h 238539"/>
              <a:gd name="connsiteX7" fmla="*/ 1133060 w 1133060"/>
              <a:gd name="connsiteY7" fmla="*/ 0 h 238539"/>
              <a:gd name="connsiteX8" fmla="*/ 69573 w 1133060"/>
              <a:gd name="connsiteY8" fmla="*/ 39757 h 238539"/>
              <a:gd name="connsiteX9" fmla="*/ 0 w 1133060"/>
              <a:gd name="connsiteY9" fmla="*/ 29818 h 23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3060" h="238539">
                <a:moveTo>
                  <a:pt x="0" y="29818"/>
                </a:moveTo>
                <a:lnTo>
                  <a:pt x="0" y="218661"/>
                </a:lnTo>
                <a:lnTo>
                  <a:pt x="397565" y="228600"/>
                </a:lnTo>
                <a:lnTo>
                  <a:pt x="566530" y="188844"/>
                </a:lnTo>
                <a:lnTo>
                  <a:pt x="735495" y="188844"/>
                </a:lnTo>
                <a:lnTo>
                  <a:pt x="824947" y="238539"/>
                </a:lnTo>
                <a:lnTo>
                  <a:pt x="1063487" y="218661"/>
                </a:lnTo>
                <a:lnTo>
                  <a:pt x="1133060" y="0"/>
                </a:lnTo>
                <a:lnTo>
                  <a:pt x="69573" y="39757"/>
                </a:lnTo>
                <a:lnTo>
                  <a:pt x="0" y="29818"/>
                </a:lnTo>
                <a:close/>
              </a:path>
            </a:pathLst>
          </a:custGeom>
          <a:solidFill>
            <a:schemeClr val="accent5">
              <a:lumMod val="50000"/>
              <a:alpha val="3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8FBA59F-1A45-4F83-8AD6-77CFCEC8A029}"/>
              </a:ext>
            </a:extLst>
          </p:cNvPr>
          <p:cNvSpPr/>
          <p:nvPr/>
        </p:nvSpPr>
        <p:spPr>
          <a:xfrm>
            <a:off x="2643809" y="4611757"/>
            <a:ext cx="218661" cy="347869"/>
          </a:xfrm>
          <a:custGeom>
            <a:avLst/>
            <a:gdLst>
              <a:gd name="connsiteX0" fmla="*/ 0 w 218661"/>
              <a:gd name="connsiteY0" fmla="*/ 9939 h 347869"/>
              <a:gd name="connsiteX1" fmla="*/ 218661 w 218661"/>
              <a:gd name="connsiteY1" fmla="*/ 0 h 347869"/>
              <a:gd name="connsiteX2" fmla="*/ 218661 w 218661"/>
              <a:gd name="connsiteY2" fmla="*/ 347869 h 347869"/>
              <a:gd name="connsiteX3" fmla="*/ 89452 w 218661"/>
              <a:gd name="connsiteY3" fmla="*/ 347869 h 347869"/>
              <a:gd name="connsiteX4" fmla="*/ 9939 w 218661"/>
              <a:gd name="connsiteY4" fmla="*/ 178904 h 347869"/>
              <a:gd name="connsiteX5" fmla="*/ 0 w 218661"/>
              <a:gd name="connsiteY5" fmla="*/ 9939 h 34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661" h="347869">
                <a:moveTo>
                  <a:pt x="0" y="9939"/>
                </a:moveTo>
                <a:lnTo>
                  <a:pt x="218661" y="0"/>
                </a:lnTo>
                <a:lnTo>
                  <a:pt x="218661" y="347869"/>
                </a:lnTo>
                <a:lnTo>
                  <a:pt x="89452" y="347869"/>
                </a:lnTo>
                <a:lnTo>
                  <a:pt x="9939" y="178904"/>
                </a:lnTo>
                <a:lnTo>
                  <a:pt x="0" y="9939"/>
                </a:lnTo>
                <a:close/>
              </a:path>
            </a:pathLst>
          </a:custGeom>
          <a:solidFill>
            <a:srgbClr val="FFFF00">
              <a:alpha val="30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4698495-7C14-4B05-AD42-CC8FD85A9D0B}"/>
              </a:ext>
            </a:extLst>
          </p:cNvPr>
          <p:cNvSpPr/>
          <p:nvPr/>
        </p:nvSpPr>
        <p:spPr>
          <a:xfrm>
            <a:off x="2454965" y="6410739"/>
            <a:ext cx="288235" cy="198783"/>
          </a:xfrm>
          <a:custGeom>
            <a:avLst/>
            <a:gdLst>
              <a:gd name="connsiteX0" fmla="*/ 0 w 288235"/>
              <a:gd name="connsiteY0" fmla="*/ 9939 h 198783"/>
              <a:gd name="connsiteX1" fmla="*/ 258418 w 288235"/>
              <a:gd name="connsiteY1" fmla="*/ 0 h 198783"/>
              <a:gd name="connsiteX2" fmla="*/ 288235 w 288235"/>
              <a:gd name="connsiteY2" fmla="*/ 198783 h 198783"/>
              <a:gd name="connsiteX3" fmla="*/ 49696 w 288235"/>
              <a:gd name="connsiteY3" fmla="*/ 198783 h 198783"/>
              <a:gd name="connsiteX4" fmla="*/ 49696 w 288235"/>
              <a:gd name="connsiteY4" fmla="*/ 0 h 198783"/>
              <a:gd name="connsiteX5" fmla="*/ 0 w 288235"/>
              <a:gd name="connsiteY5" fmla="*/ 9939 h 19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235" h="198783">
                <a:moveTo>
                  <a:pt x="0" y="9939"/>
                </a:moveTo>
                <a:lnTo>
                  <a:pt x="258418" y="0"/>
                </a:lnTo>
                <a:lnTo>
                  <a:pt x="288235" y="198783"/>
                </a:lnTo>
                <a:lnTo>
                  <a:pt x="49696" y="198783"/>
                </a:lnTo>
                <a:lnTo>
                  <a:pt x="49696" y="0"/>
                </a:lnTo>
                <a:lnTo>
                  <a:pt x="0" y="9939"/>
                </a:lnTo>
                <a:close/>
              </a:path>
            </a:pathLst>
          </a:custGeom>
          <a:solidFill>
            <a:srgbClr val="FFFF00">
              <a:alpha val="30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40E513C-3556-451A-B59A-FA519B01E370}"/>
              </a:ext>
            </a:extLst>
          </p:cNvPr>
          <p:cNvSpPr/>
          <p:nvPr/>
        </p:nvSpPr>
        <p:spPr>
          <a:xfrm>
            <a:off x="2673626" y="3866322"/>
            <a:ext cx="377687" cy="258417"/>
          </a:xfrm>
          <a:custGeom>
            <a:avLst/>
            <a:gdLst>
              <a:gd name="connsiteX0" fmla="*/ 0 w 377687"/>
              <a:gd name="connsiteY0" fmla="*/ 228600 h 258417"/>
              <a:gd name="connsiteX1" fmla="*/ 79513 w 377687"/>
              <a:gd name="connsiteY1" fmla="*/ 69574 h 258417"/>
              <a:gd name="connsiteX2" fmla="*/ 238539 w 377687"/>
              <a:gd name="connsiteY2" fmla="*/ 0 h 258417"/>
              <a:gd name="connsiteX3" fmla="*/ 367748 w 377687"/>
              <a:gd name="connsiteY3" fmla="*/ 129208 h 258417"/>
              <a:gd name="connsiteX4" fmla="*/ 377687 w 377687"/>
              <a:gd name="connsiteY4" fmla="*/ 258417 h 258417"/>
              <a:gd name="connsiteX5" fmla="*/ 0 w 377687"/>
              <a:gd name="connsiteY5" fmla="*/ 228600 h 25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7687" h="258417">
                <a:moveTo>
                  <a:pt x="0" y="228600"/>
                </a:moveTo>
                <a:lnTo>
                  <a:pt x="79513" y="69574"/>
                </a:lnTo>
                <a:lnTo>
                  <a:pt x="238539" y="0"/>
                </a:lnTo>
                <a:lnTo>
                  <a:pt x="367748" y="129208"/>
                </a:lnTo>
                <a:lnTo>
                  <a:pt x="377687" y="258417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00">
              <a:alpha val="30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C53DEB0-12D0-4EB3-9C70-737E7EBE2D1C}"/>
              </a:ext>
            </a:extLst>
          </p:cNvPr>
          <p:cNvSpPr/>
          <p:nvPr/>
        </p:nvSpPr>
        <p:spPr>
          <a:xfrm>
            <a:off x="407504" y="3826565"/>
            <a:ext cx="129209" cy="685800"/>
          </a:xfrm>
          <a:custGeom>
            <a:avLst/>
            <a:gdLst>
              <a:gd name="connsiteX0" fmla="*/ 0 w 129209"/>
              <a:gd name="connsiteY0" fmla="*/ 0 h 685800"/>
              <a:gd name="connsiteX1" fmla="*/ 129209 w 129209"/>
              <a:gd name="connsiteY1" fmla="*/ 9939 h 685800"/>
              <a:gd name="connsiteX2" fmla="*/ 129209 w 129209"/>
              <a:gd name="connsiteY2" fmla="*/ 685800 h 685800"/>
              <a:gd name="connsiteX3" fmla="*/ 0 w 129209"/>
              <a:gd name="connsiteY3" fmla="*/ 685800 h 685800"/>
              <a:gd name="connsiteX4" fmla="*/ 0 w 129209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209" h="685800">
                <a:moveTo>
                  <a:pt x="0" y="0"/>
                </a:moveTo>
                <a:lnTo>
                  <a:pt x="129209" y="9939"/>
                </a:lnTo>
                <a:lnTo>
                  <a:pt x="129209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624E005-CDEB-4FCD-94B6-7283C3F9EEF6}"/>
              </a:ext>
            </a:extLst>
          </p:cNvPr>
          <p:cNvSpPr/>
          <p:nvPr/>
        </p:nvSpPr>
        <p:spPr>
          <a:xfrm>
            <a:off x="5874026" y="1540565"/>
            <a:ext cx="1133061" cy="516835"/>
          </a:xfrm>
          <a:custGeom>
            <a:avLst/>
            <a:gdLst>
              <a:gd name="connsiteX0" fmla="*/ 59635 w 1133061"/>
              <a:gd name="connsiteY0" fmla="*/ 516835 h 516835"/>
              <a:gd name="connsiteX1" fmla="*/ 0 w 1133061"/>
              <a:gd name="connsiteY1" fmla="*/ 337931 h 516835"/>
              <a:gd name="connsiteX2" fmla="*/ 487017 w 1133061"/>
              <a:gd name="connsiteY2" fmla="*/ 178905 h 516835"/>
              <a:gd name="connsiteX3" fmla="*/ 675861 w 1133061"/>
              <a:gd name="connsiteY3" fmla="*/ 0 h 516835"/>
              <a:gd name="connsiteX4" fmla="*/ 1133061 w 1133061"/>
              <a:gd name="connsiteY4" fmla="*/ 19878 h 516835"/>
              <a:gd name="connsiteX5" fmla="*/ 1123122 w 1133061"/>
              <a:gd name="connsiteY5" fmla="*/ 487018 h 516835"/>
              <a:gd name="connsiteX6" fmla="*/ 228600 w 1133061"/>
              <a:gd name="connsiteY6" fmla="*/ 447261 h 516835"/>
              <a:gd name="connsiteX7" fmla="*/ 59635 w 1133061"/>
              <a:gd name="connsiteY7" fmla="*/ 516835 h 51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3061" h="516835">
                <a:moveTo>
                  <a:pt x="59635" y="516835"/>
                </a:moveTo>
                <a:lnTo>
                  <a:pt x="0" y="337931"/>
                </a:lnTo>
                <a:lnTo>
                  <a:pt x="487017" y="178905"/>
                </a:lnTo>
                <a:lnTo>
                  <a:pt x="675861" y="0"/>
                </a:lnTo>
                <a:lnTo>
                  <a:pt x="1133061" y="19878"/>
                </a:lnTo>
                <a:lnTo>
                  <a:pt x="1123122" y="487018"/>
                </a:lnTo>
                <a:lnTo>
                  <a:pt x="228600" y="447261"/>
                </a:lnTo>
                <a:lnTo>
                  <a:pt x="59635" y="516835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C074AA4-096F-46CA-8F5F-44EC6976343E}"/>
              </a:ext>
            </a:extLst>
          </p:cNvPr>
          <p:cNvSpPr/>
          <p:nvPr/>
        </p:nvSpPr>
        <p:spPr>
          <a:xfrm>
            <a:off x="5953539" y="2156791"/>
            <a:ext cx="1043609" cy="228600"/>
          </a:xfrm>
          <a:custGeom>
            <a:avLst/>
            <a:gdLst>
              <a:gd name="connsiteX0" fmla="*/ 0 w 1043609"/>
              <a:gd name="connsiteY0" fmla="*/ 39757 h 228600"/>
              <a:gd name="connsiteX1" fmla="*/ 19878 w 1043609"/>
              <a:gd name="connsiteY1" fmla="*/ 218661 h 228600"/>
              <a:gd name="connsiteX2" fmla="*/ 1033670 w 1043609"/>
              <a:gd name="connsiteY2" fmla="*/ 228600 h 228600"/>
              <a:gd name="connsiteX3" fmla="*/ 1043609 w 1043609"/>
              <a:gd name="connsiteY3" fmla="*/ 19879 h 228600"/>
              <a:gd name="connsiteX4" fmla="*/ 268357 w 1043609"/>
              <a:gd name="connsiteY4" fmla="*/ 0 h 228600"/>
              <a:gd name="connsiteX5" fmla="*/ 0 w 1043609"/>
              <a:gd name="connsiteY5" fmla="*/ 39757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3609" h="228600">
                <a:moveTo>
                  <a:pt x="0" y="39757"/>
                </a:moveTo>
                <a:lnTo>
                  <a:pt x="19878" y="218661"/>
                </a:lnTo>
                <a:lnTo>
                  <a:pt x="1033670" y="228600"/>
                </a:lnTo>
                <a:lnTo>
                  <a:pt x="1043609" y="19879"/>
                </a:lnTo>
                <a:lnTo>
                  <a:pt x="268357" y="0"/>
                </a:lnTo>
                <a:lnTo>
                  <a:pt x="0" y="39757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8F5C09F-75A2-4605-8717-3A7775D91DB7}"/>
              </a:ext>
            </a:extLst>
          </p:cNvPr>
          <p:cNvSpPr/>
          <p:nvPr/>
        </p:nvSpPr>
        <p:spPr>
          <a:xfrm>
            <a:off x="377687" y="2017643"/>
            <a:ext cx="6679096" cy="1798983"/>
          </a:xfrm>
          <a:custGeom>
            <a:avLst/>
            <a:gdLst>
              <a:gd name="connsiteX0" fmla="*/ 0 w 6679096"/>
              <a:gd name="connsiteY0" fmla="*/ 1749287 h 1798983"/>
              <a:gd name="connsiteX1" fmla="*/ 944217 w 6679096"/>
              <a:gd name="connsiteY1" fmla="*/ 1798983 h 1798983"/>
              <a:gd name="connsiteX2" fmla="*/ 1401417 w 6679096"/>
              <a:gd name="connsiteY2" fmla="*/ 1659835 h 1798983"/>
              <a:gd name="connsiteX3" fmla="*/ 2295939 w 6679096"/>
              <a:gd name="connsiteY3" fmla="*/ 1262270 h 1798983"/>
              <a:gd name="connsiteX4" fmla="*/ 2554356 w 6679096"/>
              <a:gd name="connsiteY4" fmla="*/ 1182757 h 1798983"/>
              <a:gd name="connsiteX5" fmla="*/ 3250096 w 6679096"/>
              <a:gd name="connsiteY5" fmla="*/ 1192696 h 1798983"/>
              <a:gd name="connsiteX6" fmla="*/ 3737113 w 6679096"/>
              <a:gd name="connsiteY6" fmla="*/ 1202635 h 1798983"/>
              <a:gd name="connsiteX7" fmla="*/ 4283765 w 6679096"/>
              <a:gd name="connsiteY7" fmla="*/ 1003853 h 1798983"/>
              <a:gd name="connsiteX8" fmla="*/ 4581939 w 6679096"/>
              <a:gd name="connsiteY8" fmla="*/ 765314 h 1798983"/>
              <a:gd name="connsiteX9" fmla="*/ 5059017 w 6679096"/>
              <a:gd name="connsiteY9" fmla="*/ 357809 h 1798983"/>
              <a:gd name="connsiteX10" fmla="*/ 5575852 w 6679096"/>
              <a:gd name="connsiteY10" fmla="*/ 159027 h 1798983"/>
              <a:gd name="connsiteX11" fmla="*/ 5943600 w 6679096"/>
              <a:gd name="connsiteY11" fmla="*/ 129209 h 1798983"/>
              <a:gd name="connsiteX12" fmla="*/ 6679096 w 6679096"/>
              <a:gd name="connsiteY12" fmla="*/ 149087 h 1798983"/>
              <a:gd name="connsiteX13" fmla="*/ 6669156 w 6679096"/>
              <a:gd name="connsiteY13" fmla="*/ 29818 h 1798983"/>
              <a:gd name="connsiteX14" fmla="*/ 5814391 w 6679096"/>
              <a:gd name="connsiteY14" fmla="*/ 0 h 1798983"/>
              <a:gd name="connsiteX15" fmla="*/ 5227983 w 6679096"/>
              <a:gd name="connsiteY15" fmla="*/ 129209 h 1798983"/>
              <a:gd name="connsiteX16" fmla="*/ 4681330 w 6679096"/>
              <a:gd name="connsiteY16" fmla="*/ 487018 h 1798983"/>
              <a:gd name="connsiteX17" fmla="*/ 4373217 w 6679096"/>
              <a:gd name="connsiteY17" fmla="*/ 745435 h 1798983"/>
              <a:gd name="connsiteX18" fmla="*/ 4114800 w 6679096"/>
              <a:gd name="connsiteY18" fmla="*/ 924340 h 1798983"/>
              <a:gd name="connsiteX19" fmla="*/ 3637722 w 6679096"/>
              <a:gd name="connsiteY19" fmla="*/ 1063487 h 1798983"/>
              <a:gd name="connsiteX20" fmla="*/ 2872409 w 6679096"/>
              <a:gd name="connsiteY20" fmla="*/ 1033670 h 1798983"/>
              <a:gd name="connsiteX21" fmla="*/ 2464904 w 6679096"/>
              <a:gd name="connsiteY21" fmla="*/ 1043609 h 1798983"/>
              <a:gd name="connsiteX22" fmla="*/ 1192696 w 6679096"/>
              <a:gd name="connsiteY22" fmla="*/ 1560444 h 1798983"/>
              <a:gd name="connsiteX23" fmla="*/ 616226 w 6679096"/>
              <a:gd name="connsiteY23" fmla="*/ 1649896 h 1798983"/>
              <a:gd name="connsiteX24" fmla="*/ 29817 w 6679096"/>
              <a:gd name="connsiteY24" fmla="*/ 1620079 h 1798983"/>
              <a:gd name="connsiteX25" fmla="*/ 0 w 6679096"/>
              <a:gd name="connsiteY25" fmla="*/ 1749287 h 179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679096" h="1798983">
                <a:moveTo>
                  <a:pt x="0" y="1749287"/>
                </a:moveTo>
                <a:lnTo>
                  <a:pt x="944217" y="1798983"/>
                </a:lnTo>
                <a:lnTo>
                  <a:pt x="1401417" y="1659835"/>
                </a:lnTo>
                <a:lnTo>
                  <a:pt x="2295939" y="1262270"/>
                </a:lnTo>
                <a:lnTo>
                  <a:pt x="2554356" y="1182757"/>
                </a:lnTo>
                <a:lnTo>
                  <a:pt x="3250096" y="1192696"/>
                </a:lnTo>
                <a:lnTo>
                  <a:pt x="3737113" y="1202635"/>
                </a:lnTo>
                <a:lnTo>
                  <a:pt x="4283765" y="1003853"/>
                </a:lnTo>
                <a:lnTo>
                  <a:pt x="4581939" y="765314"/>
                </a:lnTo>
                <a:lnTo>
                  <a:pt x="5059017" y="357809"/>
                </a:lnTo>
                <a:lnTo>
                  <a:pt x="5575852" y="159027"/>
                </a:lnTo>
                <a:lnTo>
                  <a:pt x="5943600" y="129209"/>
                </a:lnTo>
                <a:lnTo>
                  <a:pt x="6679096" y="149087"/>
                </a:lnTo>
                <a:lnTo>
                  <a:pt x="6669156" y="29818"/>
                </a:lnTo>
                <a:lnTo>
                  <a:pt x="5814391" y="0"/>
                </a:lnTo>
                <a:lnTo>
                  <a:pt x="5227983" y="129209"/>
                </a:lnTo>
                <a:lnTo>
                  <a:pt x="4681330" y="487018"/>
                </a:lnTo>
                <a:lnTo>
                  <a:pt x="4373217" y="745435"/>
                </a:lnTo>
                <a:lnTo>
                  <a:pt x="4114800" y="924340"/>
                </a:lnTo>
                <a:lnTo>
                  <a:pt x="3637722" y="1063487"/>
                </a:lnTo>
                <a:lnTo>
                  <a:pt x="2872409" y="1033670"/>
                </a:lnTo>
                <a:lnTo>
                  <a:pt x="2464904" y="1043609"/>
                </a:lnTo>
                <a:lnTo>
                  <a:pt x="1192696" y="1560444"/>
                </a:lnTo>
                <a:lnTo>
                  <a:pt x="616226" y="1649896"/>
                </a:lnTo>
                <a:lnTo>
                  <a:pt x="29817" y="1620079"/>
                </a:lnTo>
                <a:lnTo>
                  <a:pt x="0" y="1749287"/>
                </a:lnTo>
                <a:close/>
              </a:path>
            </a:pathLst>
          </a:cu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37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Approval Criteria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141099"/>
              </p:ext>
            </p:extLst>
          </p:nvPr>
        </p:nvGraphicFramePr>
        <p:xfrm>
          <a:off x="457200" y="1731523"/>
          <a:ext cx="8229600" cy="439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66504" y="6149479"/>
            <a:ext cx="6359895" cy="479675"/>
            <a:chOff x="457200" y="5876674"/>
            <a:chExt cx="6359895" cy="479675"/>
          </a:xfrm>
        </p:grpSpPr>
        <p:sp>
          <p:nvSpPr>
            <p:cNvPr id="7" name="TextBox 6"/>
            <p:cNvSpPr txBox="1"/>
            <p:nvPr/>
          </p:nvSpPr>
          <p:spPr>
            <a:xfrm>
              <a:off x="1013810" y="5999183"/>
              <a:ext cx="37679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= Consistent </a:t>
              </a:r>
            </a:p>
          </p:txBody>
        </p:sp>
        <p:pic>
          <p:nvPicPr>
            <p:cNvPr id="8" name="Picture 5" descr="Image result for green check mark graphic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5876674"/>
              <a:ext cx="488336" cy="479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Image result for orange check mark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836" y="5919747"/>
              <a:ext cx="389320" cy="389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649156" y="5947234"/>
              <a:ext cx="41679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= Consistent with recommended conditions</a:t>
              </a:r>
            </a:p>
          </p:txBody>
        </p:sp>
      </p:grpSp>
      <p:pic>
        <p:nvPicPr>
          <p:cNvPr id="11" name="Picture 10" descr="Image result for green check mark graphi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1947630"/>
            <a:ext cx="711906" cy="69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orange check mar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662" y="1903132"/>
            <a:ext cx="788275" cy="78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mage result for green check mark graphi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415" y="1947630"/>
            <a:ext cx="711906" cy="69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130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3016"/>
            <a:ext cx="8634211" cy="1371600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dirty="0">
                <a:latin typeface="+mn-lt"/>
              </a:rPr>
              <a:t>Recommendation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5756" y="1808253"/>
            <a:ext cx="8722760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/>
              <a:t>CDS and Public Works recommend that the City Council consider approving </a:t>
            </a:r>
            <a:r>
              <a:rPr lang="en-US" sz="2800" dirty="0">
                <a:solidFill>
                  <a:srgbClr val="000000"/>
                </a:solidFill>
              </a:rPr>
              <a:t>Division I of East Maple Ridge</a:t>
            </a:r>
            <a:r>
              <a:rPr lang="en-US" sz="2800" dirty="0"/>
              <a:t>, subject to the conditions of approval, by passing a motion to approve </a:t>
            </a:r>
            <a:r>
              <a:rPr lang="en-US" sz="2800" b="1" u="sng" dirty="0"/>
              <a:t>Ordinance 21-2965.</a:t>
            </a:r>
            <a:endParaRPr lang="en-US" sz="2800" dirty="0"/>
          </a:p>
          <a:p>
            <a:pPr lvl="0"/>
            <a:r>
              <a:rPr lang="en-US" sz="2000" b="1" u="sng" dirty="0"/>
              <a:t> </a:t>
            </a:r>
            <a:endParaRPr lang="en-US" sz="2000" b="1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</a:t>
            </a:r>
            <a:r>
              <a:rPr lang="en-US" sz="2400" b="1" u="sng" dirty="0"/>
              <a:t>  </a:t>
            </a:r>
          </a:p>
          <a:p>
            <a:r>
              <a:rPr lang="en-US" b="1" dirty="0"/>
              <a:t>	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81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264368" y="5233439"/>
            <a:ext cx="5817463" cy="1557394"/>
          </a:xfrm>
          <a:prstGeom prst="rect">
            <a:avLst/>
          </a:prstGeom>
          <a:solidFill>
            <a:srgbClr val="1A3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1948" y="1920057"/>
            <a:ext cx="5568134" cy="308051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0000"/>
                </a:solidFill>
                <a:cs typeface="Arial Black"/>
              </a:rPr>
              <a:t>For Additional Information:</a:t>
            </a:r>
          </a:p>
          <a:p>
            <a:pPr algn="r">
              <a:spcBef>
                <a:spcPts val="0"/>
              </a:spcBef>
            </a:pPr>
            <a:endParaRPr lang="en-US" sz="2400" b="1" dirty="0">
              <a:solidFill>
                <a:srgbClr val="000000"/>
              </a:solidFill>
              <a:cs typeface="Arial Black"/>
            </a:endParaRPr>
          </a:p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srgbClr val="000000"/>
                </a:solidFill>
                <a:cs typeface="Arial Black"/>
              </a:rPr>
              <a:t>      </a:t>
            </a:r>
          </a:p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srgbClr val="000000"/>
                </a:solidFill>
                <a:cs typeface="Arial Black"/>
              </a:rPr>
              <a:t>     Call Stacie Pratschner at 360-332-8311</a:t>
            </a:r>
          </a:p>
          <a:p>
            <a:pPr algn="l">
              <a:spcBef>
                <a:spcPts val="0"/>
              </a:spcBef>
            </a:pPr>
            <a:endParaRPr lang="en-US" sz="2400" b="1" dirty="0">
              <a:solidFill>
                <a:srgbClr val="000000"/>
              </a:solidFill>
              <a:cs typeface="Arial Black"/>
            </a:endParaRPr>
          </a:p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srgbClr val="000000"/>
                </a:solidFill>
                <a:cs typeface="Arial Black"/>
              </a:rPr>
              <a:t>     Email to spratschner@cityofblaine.com</a:t>
            </a:r>
          </a:p>
          <a:p>
            <a:pPr algn="l">
              <a:spcBef>
                <a:spcPts val="0"/>
              </a:spcBef>
            </a:pPr>
            <a:endParaRPr lang="en-US" sz="2400" b="1" dirty="0">
              <a:solidFill>
                <a:srgbClr val="000000"/>
              </a:solidFill>
              <a:cs typeface="Arial Black"/>
            </a:endParaRPr>
          </a:p>
          <a:p>
            <a:pPr algn="r">
              <a:spcBef>
                <a:spcPts val="0"/>
              </a:spcBef>
            </a:pPr>
            <a:endParaRPr lang="en-US" sz="2400" b="1" dirty="0">
              <a:solidFill>
                <a:srgbClr val="000000"/>
              </a:solidFill>
              <a:cs typeface="Arial Black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849" y="5215944"/>
            <a:ext cx="3132666" cy="1557394"/>
          </a:xfrm>
          <a:prstGeom prst="rect">
            <a:avLst/>
          </a:prstGeom>
          <a:solidFill>
            <a:srgbClr val="88A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49" y="1409251"/>
            <a:ext cx="3132666" cy="3675665"/>
          </a:xfrm>
          <a:prstGeom prst="rect">
            <a:avLst/>
          </a:prstGeom>
          <a:solidFill>
            <a:srgbClr val="D7D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81" y="1673477"/>
            <a:ext cx="3132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City website: </a:t>
            </a:r>
          </a:p>
          <a:p>
            <a:endParaRPr lang="en-US" sz="2400" b="1" dirty="0"/>
          </a:p>
          <a:p>
            <a:r>
              <a:rPr lang="en-US" sz="2400" b="1" dirty="0">
                <a:solidFill>
                  <a:srgbClr val="1D239F"/>
                </a:solidFill>
                <a:hlinkClick r:id="rId3"/>
              </a:rPr>
              <a:t>www.cityofblaine.com</a:t>
            </a:r>
            <a:r>
              <a:rPr lang="en-US" sz="2400" b="1" dirty="0">
                <a:solidFill>
                  <a:srgbClr val="1D239F"/>
                </a:solidFill>
              </a:rPr>
              <a:t> </a:t>
            </a:r>
            <a:r>
              <a:rPr lang="en-US" sz="2000" b="1" dirty="0">
                <a:solidFill>
                  <a:srgbClr val="1D239F"/>
                </a:solidFill>
              </a:rPr>
              <a:t> </a:t>
            </a:r>
            <a:endParaRPr lang="en-US" sz="2000" b="1" dirty="0"/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609" y="5340053"/>
            <a:ext cx="1132941" cy="863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4686" y="942922"/>
            <a:ext cx="6005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City of Blaine – City Council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34310" y="5411972"/>
            <a:ext cx="524818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Stacy Pratschner, AICP, RPA</a:t>
            </a:r>
          </a:p>
          <a:p>
            <a:r>
              <a:rPr lang="en-US" sz="2000" dirty="0">
                <a:solidFill>
                  <a:schemeClr val="bg1"/>
                </a:solidFill>
              </a:rPr>
              <a:t>Community Development Director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City of Blaine Community Development Services</a:t>
            </a:r>
          </a:p>
        </p:txBody>
      </p:sp>
    </p:spTree>
    <p:extLst>
      <p:ext uri="{BB962C8B-B14F-4D97-AF65-F5344CB8AC3E}">
        <p14:creationId xmlns:p14="http://schemas.microsoft.com/office/powerpoint/2010/main" val="2583112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001729d-95b1-4eb4-8fec-e6363d62dab5">DNR53RKXWQDQ-132-7693</_dlc_DocId>
    <_dlc_DocIdUrl xmlns="d001729d-95b1-4eb4-8fec-e6363d62dab5">
      <Url>http://sharepoint/Planning/_layouts/15/DocIdRedir.aspx?ID=DNR53RKXWQDQ-132-7693</Url>
      <Description>DNR53RKXWQDQ-132-7693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D7FFEE5A703F42913FFBD88D357A72" ma:contentTypeVersion="1" ma:contentTypeDescription="Create a new document." ma:contentTypeScope="" ma:versionID="afc7409f99e5ca3af7c7eb03e93243b6">
  <xsd:schema xmlns:xsd="http://www.w3.org/2001/XMLSchema" xmlns:xs="http://www.w3.org/2001/XMLSchema" xmlns:p="http://schemas.microsoft.com/office/2006/metadata/properties" xmlns:ns2="d001729d-95b1-4eb4-8fec-e6363d62dab5" targetNamespace="http://schemas.microsoft.com/office/2006/metadata/properties" ma:root="true" ma:fieldsID="64aee1a1174c6b03e362bc1c13604f76" ns2:_="">
    <xsd:import namespace="d001729d-95b1-4eb4-8fec-e6363d62dab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1729d-95b1-4eb4-8fec-e6363d62da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1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D07EF6-F9F3-4E97-8811-86F17433DEB5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d001729d-95b1-4eb4-8fec-e6363d62dab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BEE2FFC-98C0-4EE3-9D43-776984E9ABA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50AAA3B-4CE5-487B-A629-B86E113A6D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1729d-95b1-4eb4-8fec-e6363d62da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55BC076-8EEB-4D0A-ABC8-C46010D86F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9631</TotalTime>
  <Words>392</Words>
  <Application>Microsoft Office PowerPoint</Application>
  <PresentationFormat>On-screen Show (4:3)</PresentationFormat>
  <Paragraphs>91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Project Site</vt:lpstr>
      <vt:lpstr>Project Background</vt:lpstr>
      <vt:lpstr>Project Background</vt:lpstr>
      <vt:lpstr>Division I of East Maple Ridge: Final Plat Layout</vt:lpstr>
      <vt:lpstr>Approval Criteria</vt:lpstr>
      <vt:lpstr>Recommendation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 INTRODUCTION</dc:title>
  <dc:creator>Anne Fritzel</dc:creator>
  <cp:lastModifiedBy>Stacie Pratschner</cp:lastModifiedBy>
  <cp:revision>416</cp:revision>
  <cp:lastPrinted>2021-06-28T23:21:15Z</cp:lastPrinted>
  <dcterms:created xsi:type="dcterms:W3CDTF">2014-03-18T06:14:22Z</dcterms:created>
  <dcterms:modified xsi:type="dcterms:W3CDTF">2021-09-13T22:39:29Z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0x010100F1D7FFEE5A703F42913FFBD88D357A72</vt:lpwstr>
  </property>
  <property fmtid="{D5CDD505-2E9C-101B-9397-08002B2CF9AE}" pid="3" name="_dlc_DocIdItemGuid">
    <vt:lpwstr>f7adc840-9b61-495e-8aaa-cca7f15cfa3c</vt:lpwstr>
  </property>
</Properties>
</file>