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5"/>
  </p:notesMasterIdLst>
  <p:sldIdLst>
    <p:sldId id="256" r:id="rId2"/>
    <p:sldId id="265" r:id="rId3"/>
    <p:sldId id="285" r:id="rId4"/>
    <p:sldId id="286" r:id="rId5"/>
    <p:sldId id="268" r:id="rId6"/>
    <p:sldId id="269" r:id="rId7"/>
    <p:sldId id="270" r:id="rId8"/>
    <p:sldId id="271" r:id="rId9"/>
    <p:sldId id="287" r:id="rId10"/>
    <p:sldId id="272" r:id="rId11"/>
    <p:sldId id="273" r:id="rId12"/>
    <p:sldId id="274" r:id="rId13"/>
    <p:sldId id="275" r:id="rId14"/>
    <p:sldId id="276" r:id="rId15"/>
    <p:sldId id="277" r:id="rId16"/>
    <p:sldId id="278" r:id="rId17"/>
    <p:sldId id="279" r:id="rId18"/>
    <p:sldId id="280" r:id="rId19"/>
    <p:sldId id="281" r:id="rId20"/>
    <p:sldId id="282" r:id="rId21"/>
    <p:sldId id="284" r:id="rId22"/>
    <p:sldId id="283" r:id="rId23"/>
    <p:sldId id="267" r:id="rId24"/>
  </p:sldIdLst>
  <p:sldSz cx="12192000" cy="6858000"/>
  <p:notesSz cx="7011988" cy="92979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88906" autoAdjust="0"/>
  </p:normalViewPr>
  <p:slideViewPr>
    <p:cSldViewPr snapToGrid="0">
      <p:cViewPr varScale="1">
        <p:scale>
          <a:sx n="107" d="100"/>
          <a:sy n="107" d="100"/>
        </p:scale>
        <p:origin x="138" y="168"/>
      </p:cViewPr>
      <p:guideLst>
        <p:guide orient="horz" pos="2160"/>
        <p:guide pos="3840"/>
      </p:guideLst>
    </p:cSldViewPr>
  </p:slideViewPr>
  <p:notesTextViewPr>
    <p:cViewPr>
      <p:scale>
        <a:sx n="1" d="1"/>
        <a:sy n="1" d="1"/>
      </p:scale>
      <p:origin x="0" y="0"/>
    </p:cViewPr>
  </p:notesTextViewPr>
  <p:notesViewPr>
    <p:cSldViewPr snapToGrid="0">
      <p:cViewPr varScale="1">
        <p:scale>
          <a:sx n="84" d="100"/>
          <a:sy n="84" d="100"/>
        </p:scale>
        <p:origin x="-3132" y="-78"/>
      </p:cViewPr>
      <p:guideLst>
        <p:guide orient="horz" pos="2929"/>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528" cy="464899"/>
          </a:xfrm>
          <a:prstGeom prst="rect">
            <a:avLst/>
          </a:prstGeom>
        </p:spPr>
        <p:txBody>
          <a:bodyPr vert="horz" lIns="93185" tIns="46593" rIns="93185" bIns="46593" rtlCol="0"/>
          <a:lstStyle>
            <a:lvl1pPr algn="l">
              <a:defRPr sz="1200"/>
            </a:lvl1pPr>
          </a:lstStyle>
          <a:p>
            <a:endParaRPr lang="en-US"/>
          </a:p>
        </p:txBody>
      </p:sp>
      <p:sp>
        <p:nvSpPr>
          <p:cNvPr id="3" name="Date Placeholder 2"/>
          <p:cNvSpPr>
            <a:spLocks noGrp="1"/>
          </p:cNvSpPr>
          <p:nvPr>
            <p:ph type="dt" idx="1"/>
          </p:nvPr>
        </p:nvSpPr>
        <p:spPr>
          <a:xfrm>
            <a:off x="3971837" y="1"/>
            <a:ext cx="3038528" cy="464899"/>
          </a:xfrm>
          <a:prstGeom prst="rect">
            <a:avLst/>
          </a:prstGeom>
        </p:spPr>
        <p:txBody>
          <a:bodyPr vert="horz" lIns="93185" tIns="46593" rIns="93185" bIns="46593" rtlCol="0"/>
          <a:lstStyle>
            <a:lvl1pPr algn="r">
              <a:defRPr sz="1200"/>
            </a:lvl1pPr>
          </a:lstStyle>
          <a:p>
            <a:fld id="{2D2C65FB-A7C8-4D73-A7C3-A95B732C09D9}" type="datetimeFigureOut">
              <a:rPr lang="en-US" smtClean="0"/>
              <a:t>9/9/2021</a:t>
            </a:fld>
            <a:endParaRPr lang="en-US"/>
          </a:p>
        </p:txBody>
      </p:sp>
      <p:sp>
        <p:nvSpPr>
          <p:cNvPr id="4" name="Slide Image Placeholder 3"/>
          <p:cNvSpPr>
            <a:spLocks noGrp="1" noRot="1" noChangeAspect="1"/>
          </p:cNvSpPr>
          <p:nvPr>
            <p:ph type="sldImg" idx="2"/>
          </p:nvPr>
        </p:nvSpPr>
        <p:spPr>
          <a:xfrm>
            <a:off x="406400" y="696913"/>
            <a:ext cx="6199188" cy="3487737"/>
          </a:xfrm>
          <a:prstGeom prst="rect">
            <a:avLst/>
          </a:prstGeom>
          <a:noFill/>
          <a:ln w="12700">
            <a:solidFill>
              <a:prstClr val="black"/>
            </a:solidFill>
          </a:ln>
        </p:spPr>
        <p:txBody>
          <a:bodyPr vert="horz" lIns="93185" tIns="46593" rIns="93185" bIns="46593" rtlCol="0" anchor="ctr"/>
          <a:lstStyle/>
          <a:p>
            <a:endParaRPr lang="en-US"/>
          </a:p>
        </p:txBody>
      </p:sp>
      <p:sp>
        <p:nvSpPr>
          <p:cNvPr id="5" name="Notes Placeholder 4"/>
          <p:cNvSpPr>
            <a:spLocks noGrp="1"/>
          </p:cNvSpPr>
          <p:nvPr>
            <p:ph type="body" sz="quarter" idx="3"/>
          </p:nvPr>
        </p:nvSpPr>
        <p:spPr>
          <a:xfrm>
            <a:off x="701199" y="4416545"/>
            <a:ext cx="5609590" cy="4184095"/>
          </a:xfrm>
          <a:prstGeom prst="rect">
            <a:avLst/>
          </a:prstGeom>
        </p:spPr>
        <p:txBody>
          <a:bodyPr vert="horz" lIns="93185" tIns="46593" rIns="93185" bIns="4659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1476"/>
            <a:ext cx="3038528" cy="464899"/>
          </a:xfrm>
          <a:prstGeom prst="rect">
            <a:avLst/>
          </a:prstGeom>
        </p:spPr>
        <p:txBody>
          <a:bodyPr vert="horz" lIns="93185" tIns="46593" rIns="93185" bIns="46593" rtlCol="0" anchor="b"/>
          <a:lstStyle>
            <a:lvl1pPr algn="l">
              <a:defRPr sz="1200"/>
            </a:lvl1pPr>
          </a:lstStyle>
          <a:p>
            <a:endParaRPr lang="en-US"/>
          </a:p>
        </p:txBody>
      </p:sp>
      <p:sp>
        <p:nvSpPr>
          <p:cNvPr id="7" name="Slide Number Placeholder 6"/>
          <p:cNvSpPr>
            <a:spLocks noGrp="1"/>
          </p:cNvSpPr>
          <p:nvPr>
            <p:ph type="sldNum" sz="quarter" idx="5"/>
          </p:nvPr>
        </p:nvSpPr>
        <p:spPr>
          <a:xfrm>
            <a:off x="3971837" y="8831476"/>
            <a:ext cx="3038528" cy="464899"/>
          </a:xfrm>
          <a:prstGeom prst="rect">
            <a:avLst/>
          </a:prstGeom>
        </p:spPr>
        <p:txBody>
          <a:bodyPr vert="horz" lIns="93185" tIns="46593" rIns="93185" bIns="46593" rtlCol="0" anchor="b"/>
          <a:lstStyle>
            <a:lvl1pPr algn="r">
              <a:defRPr sz="1200"/>
            </a:lvl1pPr>
          </a:lstStyle>
          <a:p>
            <a:fld id="{F83002EA-D7FB-43B6-AFE2-2FB386619177}" type="slidenum">
              <a:rPr lang="en-US" smtClean="0"/>
              <a:t>‹#›</a:t>
            </a:fld>
            <a:endParaRPr lang="en-US"/>
          </a:p>
        </p:txBody>
      </p:sp>
    </p:spTree>
    <p:extLst>
      <p:ext uri="{BB962C8B-B14F-4D97-AF65-F5344CB8AC3E}">
        <p14:creationId xmlns:p14="http://schemas.microsoft.com/office/powerpoint/2010/main" val="886975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000" dirty="0"/>
          </a:p>
        </p:txBody>
      </p:sp>
      <p:sp>
        <p:nvSpPr>
          <p:cNvPr id="4" name="Slide Number Placeholder 3"/>
          <p:cNvSpPr>
            <a:spLocks noGrp="1"/>
          </p:cNvSpPr>
          <p:nvPr>
            <p:ph type="sldNum" sz="quarter" idx="10"/>
          </p:nvPr>
        </p:nvSpPr>
        <p:spPr/>
        <p:txBody>
          <a:bodyPr/>
          <a:lstStyle/>
          <a:p>
            <a:fld id="{F83002EA-D7FB-43B6-AFE2-2FB386619177}" type="slidenum">
              <a:rPr lang="en-US" smtClean="0"/>
              <a:t>1</a:t>
            </a:fld>
            <a:endParaRPr lang="en-US" dirty="0"/>
          </a:p>
        </p:txBody>
      </p:sp>
    </p:spTree>
    <p:extLst>
      <p:ext uri="{BB962C8B-B14F-4D97-AF65-F5344CB8AC3E}">
        <p14:creationId xmlns:p14="http://schemas.microsoft.com/office/powerpoint/2010/main" val="40219795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10</a:t>
            </a:fld>
            <a:endParaRPr lang="en-US"/>
          </a:p>
        </p:txBody>
      </p:sp>
    </p:spTree>
    <p:extLst>
      <p:ext uri="{BB962C8B-B14F-4D97-AF65-F5344CB8AC3E}">
        <p14:creationId xmlns:p14="http://schemas.microsoft.com/office/powerpoint/2010/main" val="4062306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11</a:t>
            </a:fld>
            <a:endParaRPr lang="en-US"/>
          </a:p>
        </p:txBody>
      </p:sp>
    </p:spTree>
    <p:extLst>
      <p:ext uri="{BB962C8B-B14F-4D97-AF65-F5344CB8AC3E}">
        <p14:creationId xmlns:p14="http://schemas.microsoft.com/office/powerpoint/2010/main" val="780050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12</a:t>
            </a:fld>
            <a:endParaRPr lang="en-US"/>
          </a:p>
        </p:txBody>
      </p:sp>
    </p:spTree>
    <p:extLst>
      <p:ext uri="{BB962C8B-B14F-4D97-AF65-F5344CB8AC3E}">
        <p14:creationId xmlns:p14="http://schemas.microsoft.com/office/powerpoint/2010/main" val="39041816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13</a:t>
            </a:fld>
            <a:endParaRPr lang="en-US"/>
          </a:p>
        </p:txBody>
      </p:sp>
    </p:spTree>
    <p:extLst>
      <p:ext uri="{BB962C8B-B14F-4D97-AF65-F5344CB8AC3E}">
        <p14:creationId xmlns:p14="http://schemas.microsoft.com/office/powerpoint/2010/main" val="12977386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14</a:t>
            </a:fld>
            <a:endParaRPr lang="en-US"/>
          </a:p>
        </p:txBody>
      </p:sp>
    </p:spTree>
    <p:extLst>
      <p:ext uri="{BB962C8B-B14F-4D97-AF65-F5344CB8AC3E}">
        <p14:creationId xmlns:p14="http://schemas.microsoft.com/office/powerpoint/2010/main" val="1375476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15</a:t>
            </a:fld>
            <a:endParaRPr lang="en-US"/>
          </a:p>
        </p:txBody>
      </p:sp>
    </p:spTree>
    <p:extLst>
      <p:ext uri="{BB962C8B-B14F-4D97-AF65-F5344CB8AC3E}">
        <p14:creationId xmlns:p14="http://schemas.microsoft.com/office/powerpoint/2010/main" val="1171403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16</a:t>
            </a:fld>
            <a:endParaRPr lang="en-US"/>
          </a:p>
        </p:txBody>
      </p:sp>
    </p:spTree>
    <p:extLst>
      <p:ext uri="{BB962C8B-B14F-4D97-AF65-F5344CB8AC3E}">
        <p14:creationId xmlns:p14="http://schemas.microsoft.com/office/powerpoint/2010/main" val="18771669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17</a:t>
            </a:fld>
            <a:endParaRPr lang="en-US"/>
          </a:p>
        </p:txBody>
      </p:sp>
    </p:spTree>
    <p:extLst>
      <p:ext uri="{BB962C8B-B14F-4D97-AF65-F5344CB8AC3E}">
        <p14:creationId xmlns:p14="http://schemas.microsoft.com/office/powerpoint/2010/main" val="15718134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18</a:t>
            </a:fld>
            <a:endParaRPr lang="en-US"/>
          </a:p>
        </p:txBody>
      </p:sp>
    </p:spTree>
    <p:extLst>
      <p:ext uri="{BB962C8B-B14F-4D97-AF65-F5344CB8AC3E}">
        <p14:creationId xmlns:p14="http://schemas.microsoft.com/office/powerpoint/2010/main" val="11404652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19</a:t>
            </a:fld>
            <a:endParaRPr lang="en-US"/>
          </a:p>
        </p:txBody>
      </p:sp>
    </p:spTree>
    <p:extLst>
      <p:ext uri="{BB962C8B-B14F-4D97-AF65-F5344CB8AC3E}">
        <p14:creationId xmlns:p14="http://schemas.microsoft.com/office/powerpoint/2010/main" val="2942225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2</a:t>
            </a:fld>
            <a:endParaRPr lang="en-US"/>
          </a:p>
        </p:txBody>
      </p:sp>
    </p:spTree>
    <p:extLst>
      <p:ext uri="{BB962C8B-B14F-4D97-AF65-F5344CB8AC3E}">
        <p14:creationId xmlns:p14="http://schemas.microsoft.com/office/powerpoint/2010/main" val="22426005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20</a:t>
            </a:fld>
            <a:endParaRPr lang="en-US"/>
          </a:p>
        </p:txBody>
      </p:sp>
    </p:spTree>
    <p:extLst>
      <p:ext uri="{BB962C8B-B14F-4D97-AF65-F5344CB8AC3E}">
        <p14:creationId xmlns:p14="http://schemas.microsoft.com/office/powerpoint/2010/main" val="8330772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21</a:t>
            </a:fld>
            <a:endParaRPr lang="en-US"/>
          </a:p>
        </p:txBody>
      </p:sp>
    </p:spTree>
    <p:extLst>
      <p:ext uri="{BB962C8B-B14F-4D97-AF65-F5344CB8AC3E}">
        <p14:creationId xmlns:p14="http://schemas.microsoft.com/office/powerpoint/2010/main" val="21320122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22</a:t>
            </a:fld>
            <a:endParaRPr lang="en-US"/>
          </a:p>
        </p:txBody>
      </p:sp>
    </p:spTree>
    <p:extLst>
      <p:ext uri="{BB962C8B-B14F-4D97-AF65-F5344CB8AC3E}">
        <p14:creationId xmlns:p14="http://schemas.microsoft.com/office/powerpoint/2010/main" val="3606737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As the City plans for 2021, major challenges are currently impacting the City’s budget and will continue for the foreseeable future. </a:t>
            </a:r>
          </a:p>
          <a:p>
            <a:r>
              <a:rPr lang="en-US" sz="1600" dirty="0"/>
              <a:t> </a:t>
            </a:r>
          </a:p>
          <a:p>
            <a:pPr marL="745476" lvl="1" indent="-286722">
              <a:buFont typeface="Arial" panose="020B0604020202020204" pitchFamily="34" charset="0"/>
              <a:buChar char="•"/>
            </a:pPr>
            <a:r>
              <a:rPr lang="en-US" sz="1600" dirty="0"/>
              <a:t>The border closure is having a significant impact on the City’s general fund revenue.  The estimated decrease for 2021 is 12% from the 2020 adopted budget.  General Fund departments have made major cuts in their 2021 spending plans.  Overall major cuts have been made to travel and training, supplies, and professional services. Depending on when the border reopens, the local economic recovery could take a year or two.</a:t>
            </a:r>
          </a:p>
          <a:p>
            <a:pPr marL="458754" lvl="1"/>
            <a:endParaRPr lang="en-US" sz="1600" dirty="0"/>
          </a:p>
          <a:p>
            <a:pPr marL="745476" lvl="1" indent="-286722">
              <a:buFont typeface="Arial" panose="020B0604020202020204" pitchFamily="34" charset="0"/>
              <a:buChar char="•"/>
            </a:pPr>
            <a:r>
              <a:rPr lang="en-US" sz="1600" dirty="0"/>
              <a:t>Another impacted revenue is the penny per gallon gas tax.  An 80% decrease in this revenue source will have a major effect on street maintenance service levels. </a:t>
            </a:r>
          </a:p>
          <a:p>
            <a:pPr marL="458754" lvl="1"/>
            <a:r>
              <a:rPr lang="en-US" sz="1600" dirty="0"/>
              <a:t> </a:t>
            </a:r>
          </a:p>
          <a:p>
            <a:pPr marL="745476" lvl="1" indent="-286722">
              <a:buFont typeface="Arial" panose="020B0604020202020204" pitchFamily="34" charset="0"/>
              <a:buChar char="•"/>
            </a:pPr>
            <a:r>
              <a:rPr lang="en-US" sz="1600" dirty="0"/>
              <a:t>The demand for transportation and utility infrastructure requirements continues to grow as the City grows in population.  </a:t>
            </a:r>
          </a:p>
          <a:p>
            <a:pPr marL="458754" lvl="1"/>
            <a:endParaRPr lang="en-US" sz="1600" dirty="0"/>
          </a:p>
          <a:p>
            <a:pPr marL="745476" lvl="1" indent="-286722">
              <a:buFont typeface="Arial" panose="020B0604020202020204" pitchFamily="34" charset="0"/>
              <a:buChar char="•"/>
            </a:pPr>
            <a:r>
              <a:rPr lang="en-US" sz="1600" dirty="0"/>
              <a:t>The City’s utilities have adequate capital reserve balances to fund planned capital improvement projects for the next couple of years.  However, long-term maintenance and capital needs will necessitate on-going investment in utility infrastructure improvement.</a:t>
            </a:r>
          </a:p>
          <a:p>
            <a:pPr marL="458754" lvl="1"/>
            <a:endParaRPr lang="en-US" sz="1600" dirty="0"/>
          </a:p>
          <a:p>
            <a:pPr marL="745476" lvl="1" indent="-286722">
              <a:buFont typeface="Arial" panose="020B0604020202020204" pitchFamily="34" charset="0"/>
              <a:buChar char="•"/>
            </a:pPr>
            <a:r>
              <a:rPr lang="en-US" sz="1600" dirty="0"/>
              <a:t>Those are some of the major budget challenges the City will have to plan for in next year’s budget.</a:t>
            </a:r>
          </a:p>
          <a:p>
            <a:pPr marL="458754" lvl="1"/>
            <a:endParaRPr lang="en-US" sz="1600" dirty="0"/>
          </a:p>
          <a:p>
            <a:pPr marL="458754" lvl="1"/>
            <a:endParaRPr lang="en-US" sz="1600" dirty="0"/>
          </a:p>
          <a:p>
            <a:r>
              <a:rPr lang="en-US" sz="1600" dirty="0"/>
              <a:t> </a:t>
            </a:r>
          </a:p>
          <a:p>
            <a:r>
              <a:rPr lang="en-US" sz="1600" dirty="0"/>
              <a:t> </a:t>
            </a:r>
          </a:p>
          <a:p>
            <a:endParaRPr lang="en-US" dirty="0"/>
          </a:p>
        </p:txBody>
      </p:sp>
      <p:sp>
        <p:nvSpPr>
          <p:cNvPr id="4" name="Slide Number Placeholder 3"/>
          <p:cNvSpPr>
            <a:spLocks noGrp="1"/>
          </p:cNvSpPr>
          <p:nvPr>
            <p:ph type="sldNum" sz="quarter" idx="10"/>
          </p:nvPr>
        </p:nvSpPr>
        <p:spPr/>
        <p:txBody>
          <a:bodyPr/>
          <a:lstStyle/>
          <a:p>
            <a:fld id="{F83002EA-D7FB-43B6-AFE2-2FB386619177}" type="slidenum">
              <a:rPr lang="en-US" smtClean="0"/>
              <a:t>23</a:t>
            </a:fld>
            <a:endParaRPr lang="en-US"/>
          </a:p>
        </p:txBody>
      </p:sp>
    </p:spTree>
    <p:extLst>
      <p:ext uri="{BB962C8B-B14F-4D97-AF65-F5344CB8AC3E}">
        <p14:creationId xmlns:p14="http://schemas.microsoft.com/office/powerpoint/2010/main" val="2242600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3</a:t>
            </a:fld>
            <a:endParaRPr lang="en-US"/>
          </a:p>
        </p:txBody>
      </p:sp>
    </p:spTree>
    <p:extLst>
      <p:ext uri="{BB962C8B-B14F-4D97-AF65-F5344CB8AC3E}">
        <p14:creationId xmlns:p14="http://schemas.microsoft.com/office/powerpoint/2010/main" val="6428747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4</a:t>
            </a:fld>
            <a:endParaRPr lang="en-US"/>
          </a:p>
        </p:txBody>
      </p:sp>
    </p:spTree>
    <p:extLst>
      <p:ext uri="{BB962C8B-B14F-4D97-AF65-F5344CB8AC3E}">
        <p14:creationId xmlns:p14="http://schemas.microsoft.com/office/powerpoint/2010/main" val="2968865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5</a:t>
            </a:fld>
            <a:endParaRPr lang="en-US"/>
          </a:p>
        </p:txBody>
      </p:sp>
    </p:spTree>
    <p:extLst>
      <p:ext uri="{BB962C8B-B14F-4D97-AF65-F5344CB8AC3E}">
        <p14:creationId xmlns:p14="http://schemas.microsoft.com/office/powerpoint/2010/main" val="3440033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6</a:t>
            </a:fld>
            <a:endParaRPr lang="en-US"/>
          </a:p>
        </p:txBody>
      </p:sp>
    </p:spTree>
    <p:extLst>
      <p:ext uri="{BB962C8B-B14F-4D97-AF65-F5344CB8AC3E}">
        <p14:creationId xmlns:p14="http://schemas.microsoft.com/office/powerpoint/2010/main" val="2621346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7</a:t>
            </a:fld>
            <a:endParaRPr lang="en-US"/>
          </a:p>
        </p:txBody>
      </p:sp>
    </p:spTree>
    <p:extLst>
      <p:ext uri="{BB962C8B-B14F-4D97-AF65-F5344CB8AC3E}">
        <p14:creationId xmlns:p14="http://schemas.microsoft.com/office/powerpoint/2010/main" val="2125266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8</a:t>
            </a:fld>
            <a:endParaRPr lang="en-US"/>
          </a:p>
        </p:txBody>
      </p:sp>
    </p:spTree>
    <p:extLst>
      <p:ext uri="{BB962C8B-B14F-4D97-AF65-F5344CB8AC3E}">
        <p14:creationId xmlns:p14="http://schemas.microsoft.com/office/powerpoint/2010/main" val="8876803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This is the public hearing on the proposed preliminary 2021 budget.  I will give a short presentation.  The budget is still under development and will be presented to Council for final adoption on December 14</a:t>
            </a:r>
            <a:r>
              <a:rPr lang="en-US" sz="1600" baseline="30000" dirty="0"/>
              <a:t>th</a:t>
            </a:r>
            <a:r>
              <a:rPr lang="en-US" sz="1600" dirty="0"/>
              <a:t>.  </a:t>
            </a:r>
          </a:p>
          <a:p>
            <a:pPr lvl="0"/>
            <a:endParaRPr lang="en-US" sz="1600" dirty="0"/>
          </a:p>
          <a:p>
            <a:pPr lvl="0"/>
            <a:r>
              <a:rPr lang="en-US" sz="1600" dirty="0"/>
              <a:t>I will give a brief recap on the budget meeting held to date.  Council and staff have had three budget study sessions:  The budget information that has been presented during those study sessions include general fund revenue and expenditures, the enterprise funds, the street fund, lodging tax fund, and capital improvement plans for the utilities, transportation, parks, and general government.</a:t>
            </a:r>
          </a:p>
        </p:txBody>
      </p:sp>
      <p:sp>
        <p:nvSpPr>
          <p:cNvPr id="4" name="Slide Number Placeholder 3"/>
          <p:cNvSpPr>
            <a:spLocks noGrp="1"/>
          </p:cNvSpPr>
          <p:nvPr>
            <p:ph type="sldNum" sz="quarter" idx="10"/>
          </p:nvPr>
        </p:nvSpPr>
        <p:spPr/>
        <p:txBody>
          <a:bodyPr/>
          <a:lstStyle/>
          <a:p>
            <a:fld id="{F83002EA-D7FB-43B6-AFE2-2FB386619177}" type="slidenum">
              <a:rPr lang="en-US" smtClean="0"/>
              <a:t>9</a:t>
            </a:fld>
            <a:endParaRPr lang="en-US"/>
          </a:p>
        </p:txBody>
      </p:sp>
    </p:spTree>
    <p:extLst>
      <p:ext uri="{BB962C8B-B14F-4D97-AF65-F5344CB8AC3E}">
        <p14:creationId xmlns:p14="http://schemas.microsoft.com/office/powerpoint/2010/main" val="1848843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9/9/2021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29EF4-7F51-4031-988D-29C7C94FD790}"/>
              </a:ext>
            </a:extLst>
          </p:cNvPr>
          <p:cNvSpPr>
            <a:spLocks noGrp="1"/>
          </p:cNvSpPr>
          <p:nvPr>
            <p:ph type="ctrTitle"/>
          </p:nvPr>
        </p:nvSpPr>
        <p:spPr>
          <a:xfrm>
            <a:off x="684211" y="850606"/>
            <a:ext cx="10270833" cy="3200399"/>
          </a:xfrm>
        </p:spPr>
        <p:txBody>
          <a:bodyPr>
            <a:noAutofit/>
          </a:bodyPr>
          <a:lstStyle/>
          <a:p>
            <a:br>
              <a:rPr lang="en-US" dirty="0"/>
            </a:br>
            <a:br>
              <a:rPr lang="en-US" dirty="0"/>
            </a:br>
            <a:r>
              <a:rPr lang="en-US" dirty="0"/>
              <a:t>City of Blaine</a:t>
            </a:r>
            <a:br>
              <a:rPr lang="en-US" dirty="0"/>
            </a:br>
            <a:r>
              <a:rPr lang="en-US" dirty="0"/>
              <a:t>2021 mid year budget presentation</a:t>
            </a:r>
            <a:br>
              <a:rPr lang="en-US" dirty="0"/>
            </a:br>
            <a:endParaRPr lang="en-US" dirty="0"/>
          </a:p>
        </p:txBody>
      </p:sp>
      <p:sp>
        <p:nvSpPr>
          <p:cNvPr id="4" name="TextBox 3">
            <a:extLst>
              <a:ext uri="{FF2B5EF4-FFF2-40B4-BE49-F238E27FC236}">
                <a16:creationId xmlns:a16="http://schemas.microsoft.com/office/drawing/2014/main" id="{9C6CF5ED-9B4B-453D-A1AE-B5A8859EAD8A}"/>
              </a:ext>
            </a:extLst>
          </p:cNvPr>
          <p:cNvSpPr txBox="1"/>
          <p:nvPr/>
        </p:nvSpPr>
        <p:spPr>
          <a:xfrm>
            <a:off x="684212" y="4603898"/>
            <a:ext cx="6900531" cy="1200329"/>
          </a:xfrm>
          <a:prstGeom prst="rect">
            <a:avLst/>
          </a:prstGeom>
          <a:noFill/>
        </p:spPr>
        <p:txBody>
          <a:bodyPr wrap="square" rtlCol="0">
            <a:spAutoFit/>
          </a:bodyPr>
          <a:lstStyle/>
          <a:p>
            <a:r>
              <a:rPr lang="en-US" sz="2400" dirty="0"/>
              <a:t>SEPTEMBER 13, 2020</a:t>
            </a:r>
          </a:p>
          <a:p>
            <a:endParaRPr lang="en-US" sz="2400" dirty="0"/>
          </a:p>
          <a:p>
            <a:r>
              <a:rPr lang="en-US" sz="2400" dirty="0"/>
              <a:t>Daniel Heverling, Finance Director</a:t>
            </a:r>
          </a:p>
        </p:txBody>
      </p:sp>
      <p:pic>
        <p:nvPicPr>
          <p:cNvPr id="2050" name="Picture 2" descr="City of Blain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75241" y="594804"/>
            <a:ext cx="1581150"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9288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693177" y="-106609"/>
            <a:ext cx="8001000" cy="992414"/>
          </a:xfrm>
        </p:spPr>
        <p:txBody>
          <a:bodyPr>
            <a:normAutofit/>
          </a:bodyPr>
          <a:lstStyle/>
          <a:p>
            <a:r>
              <a:rPr lang="en-US" dirty="0"/>
              <a:t>Street fund expenses</a:t>
            </a:r>
          </a:p>
        </p:txBody>
      </p:sp>
      <p:pic>
        <p:nvPicPr>
          <p:cNvPr id="6" name="Picture 5">
            <a:extLst>
              <a:ext uri="{FF2B5EF4-FFF2-40B4-BE49-F238E27FC236}">
                <a16:creationId xmlns:a16="http://schemas.microsoft.com/office/drawing/2014/main" id="{4C7D1F11-2B8A-43FB-9EE1-ED51C0550674}"/>
              </a:ext>
            </a:extLst>
          </p:cNvPr>
          <p:cNvPicPr>
            <a:picLocks noChangeAspect="1"/>
          </p:cNvPicPr>
          <p:nvPr/>
        </p:nvPicPr>
        <p:blipFill>
          <a:blip r:embed="rId3"/>
          <a:stretch>
            <a:fillRect/>
          </a:stretch>
        </p:blipFill>
        <p:spPr>
          <a:xfrm>
            <a:off x="2017059" y="1066800"/>
            <a:ext cx="7588903" cy="3090582"/>
          </a:xfrm>
          <a:prstGeom prst="rect">
            <a:avLst/>
          </a:prstGeom>
        </p:spPr>
      </p:pic>
    </p:spTree>
    <p:extLst>
      <p:ext uri="{BB962C8B-B14F-4D97-AF65-F5344CB8AC3E}">
        <p14:creationId xmlns:p14="http://schemas.microsoft.com/office/powerpoint/2010/main" val="231511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11106" y="-70750"/>
            <a:ext cx="8001000" cy="992414"/>
          </a:xfrm>
        </p:spPr>
        <p:txBody>
          <a:bodyPr>
            <a:normAutofit/>
          </a:bodyPr>
          <a:lstStyle/>
          <a:p>
            <a:r>
              <a:rPr lang="en-US" dirty="0"/>
              <a:t>Electric fund revenue</a:t>
            </a:r>
          </a:p>
        </p:txBody>
      </p:sp>
      <p:pic>
        <p:nvPicPr>
          <p:cNvPr id="3" name="Picture 2">
            <a:extLst>
              <a:ext uri="{FF2B5EF4-FFF2-40B4-BE49-F238E27FC236}">
                <a16:creationId xmlns:a16="http://schemas.microsoft.com/office/drawing/2014/main" id="{D607A97F-D385-41B2-BC71-38B3A9BD3F50}"/>
              </a:ext>
            </a:extLst>
          </p:cNvPr>
          <p:cNvPicPr>
            <a:picLocks noChangeAspect="1"/>
          </p:cNvPicPr>
          <p:nvPr/>
        </p:nvPicPr>
        <p:blipFill>
          <a:blip r:embed="rId3"/>
          <a:stretch>
            <a:fillRect/>
          </a:stretch>
        </p:blipFill>
        <p:spPr>
          <a:xfrm>
            <a:off x="1550894" y="1022255"/>
            <a:ext cx="8277225" cy="2406745"/>
          </a:xfrm>
          <a:prstGeom prst="rect">
            <a:avLst/>
          </a:prstGeom>
        </p:spPr>
      </p:pic>
    </p:spTree>
    <p:extLst>
      <p:ext uri="{BB962C8B-B14F-4D97-AF65-F5344CB8AC3E}">
        <p14:creationId xmlns:p14="http://schemas.microsoft.com/office/powerpoint/2010/main" val="4046793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29036" y="0"/>
            <a:ext cx="8001000" cy="992414"/>
          </a:xfrm>
        </p:spPr>
        <p:txBody>
          <a:bodyPr>
            <a:normAutofit/>
          </a:bodyPr>
          <a:lstStyle/>
          <a:p>
            <a:r>
              <a:rPr lang="en-US" dirty="0"/>
              <a:t>Electric fund expenses</a:t>
            </a:r>
          </a:p>
        </p:txBody>
      </p:sp>
      <p:pic>
        <p:nvPicPr>
          <p:cNvPr id="3" name="Picture 2">
            <a:extLst>
              <a:ext uri="{FF2B5EF4-FFF2-40B4-BE49-F238E27FC236}">
                <a16:creationId xmlns:a16="http://schemas.microsoft.com/office/drawing/2014/main" id="{C977A9DE-2480-4105-B201-400965B2220E}"/>
              </a:ext>
            </a:extLst>
          </p:cNvPr>
          <p:cNvPicPr>
            <a:picLocks noChangeAspect="1"/>
          </p:cNvPicPr>
          <p:nvPr/>
        </p:nvPicPr>
        <p:blipFill>
          <a:blip r:embed="rId3"/>
          <a:stretch>
            <a:fillRect/>
          </a:stretch>
        </p:blipFill>
        <p:spPr>
          <a:xfrm>
            <a:off x="1800225" y="992414"/>
            <a:ext cx="8001000" cy="3195357"/>
          </a:xfrm>
          <a:prstGeom prst="rect">
            <a:avLst/>
          </a:prstGeom>
        </p:spPr>
      </p:pic>
    </p:spTree>
    <p:extLst>
      <p:ext uri="{BB962C8B-B14F-4D97-AF65-F5344CB8AC3E}">
        <p14:creationId xmlns:p14="http://schemas.microsoft.com/office/powerpoint/2010/main" val="2930013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693177" y="-70750"/>
            <a:ext cx="8001000" cy="992414"/>
          </a:xfrm>
        </p:spPr>
        <p:txBody>
          <a:bodyPr>
            <a:normAutofit/>
          </a:bodyPr>
          <a:lstStyle/>
          <a:p>
            <a:r>
              <a:rPr lang="en-US" dirty="0"/>
              <a:t>Electric fund capital</a:t>
            </a:r>
          </a:p>
        </p:txBody>
      </p:sp>
      <p:pic>
        <p:nvPicPr>
          <p:cNvPr id="3" name="Picture 2">
            <a:extLst>
              <a:ext uri="{FF2B5EF4-FFF2-40B4-BE49-F238E27FC236}">
                <a16:creationId xmlns:a16="http://schemas.microsoft.com/office/drawing/2014/main" id="{A0F699C8-678A-4E46-936D-E1DB4AE58588}"/>
              </a:ext>
            </a:extLst>
          </p:cNvPr>
          <p:cNvPicPr>
            <a:picLocks noChangeAspect="1"/>
          </p:cNvPicPr>
          <p:nvPr/>
        </p:nvPicPr>
        <p:blipFill>
          <a:blip r:embed="rId3"/>
          <a:stretch>
            <a:fillRect/>
          </a:stretch>
        </p:blipFill>
        <p:spPr>
          <a:xfrm>
            <a:off x="1694329" y="1021976"/>
            <a:ext cx="8259296" cy="2818559"/>
          </a:xfrm>
          <a:prstGeom prst="rect">
            <a:avLst/>
          </a:prstGeom>
        </p:spPr>
      </p:pic>
    </p:spTree>
    <p:extLst>
      <p:ext uri="{BB962C8B-B14F-4D97-AF65-F5344CB8AC3E}">
        <p14:creationId xmlns:p14="http://schemas.microsoft.com/office/powerpoint/2010/main" val="3122976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11107" y="0"/>
            <a:ext cx="8001000" cy="992414"/>
          </a:xfrm>
        </p:spPr>
        <p:txBody>
          <a:bodyPr>
            <a:normAutofit/>
          </a:bodyPr>
          <a:lstStyle/>
          <a:p>
            <a:r>
              <a:rPr lang="en-US" dirty="0"/>
              <a:t>Water fund revenue</a:t>
            </a:r>
          </a:p>
        </p:txBody>
      </p:sp>
      <p:pic>
        <p:nvPicPr>
          <p:cNvPr id="3" name="Picture 2">
            <a:extLst>
              <a:ext uri="{FF2B5EF4-FFF2-40B4-BE49-F238E27FC236}">
                <a16:creationId xmlns:a16="http://schemas.microsoft.com/office/drawing/2014/main" id="{6C292F41-FF29-4577-9C1C-9174A26497A5}"/>
              </a:ext>
            </a:extLst>
          </p:cNvPr>
          <p:cNvPicPr>
            <a:picLocks noChangeAspect="1"/>
          </p:cNvPicPr>
          <p:nvPr/>
        </p:nvPicPr>
        <p:blipFill>
          <a:blip r:embed="rId3"/>
          <a:stretch>
            <a:fillRect/>
          </a:stretch>
        </p:blipFill>
        <p:spPr>
          <a:xfrm>
            <a:off x="1559859" y="1033609"/>
            <a:ext cx="8360502" cy="2866037"/>
          </a:xfrm>
          <a:prstGeom prst="rect">
            <a:avLst/>
          </a:prstGeom>
        </p:spPr>
      </p:pic>
    </p:spTree>
    <p:extLst>
      <p:ext uri="{BB962C8B-B14F-4D97-AF65-F5344CB8AC3E}">
        <p14:creationId xmlns:p14="http://schemas.microsoft.com/office/powerpoint/2010/main" val="3619225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20071" y="-70750"/>
            <a:ext cx="8001000" cy="992414"/>
          </a:xfrm>
        </p:spPr>
        <p:txBody>
          <a:bodyPr>
            <a:normAutofit/>
          </a:bodyPr>
          <a:lstStyle/>
          <a:p>
            <a:r>
              <a:rPr lang="en-US" dirty="0"/>
              <a:t>Water fund expenses</a:t>
            </a:r>
          </a:p>
        </p:txBody>
      </p:sp>
      <p:pic>
        <p:nvPicPr>
          <p:cNvPr id="3" name="Picture 2">
            <a:extLst>
              <a:ext uri="{FF2B5EF4-FFF2-40B4-BE49-F238E27FC236}">
                <a16:creationId xmlns:a16="http://schemas.microsoft.com/office/drawing/2014/main" id="{317F8510-6361-4042-BEC4-4A61F8248402}"/>
              </a:ext>
            </a:extLst>
          </p:cNvPr>
          <p:cNvPicPr>
            <a:picLocks noChangeAspect="1"/>
          </p:cNvPicPr>
          <p:nvPr/>
        </p:nvPicPr>
        <p:blipFill>
          <a:blip r:embed="rId3"/>
          <a:stretch>
            <a:fillRect/>
          </a:stretch>
        </p:blipFill>
        <p:spPr>
          <a:xfrm>
            <a:off x="1730188" y="921664"/>
            <a:ext cx="8223437" cy="3125881"/>
          </a:xfrm>
          <a:prstGeom prst="rect">
            <a:avLst/>
          </a:prstGeom>
        </p:spPr>
      </p:pic>
    </p:spTree>
    <p:extLst>
      <p:ext uri="{BB962C8B-B14F-4D97-AF65-F5344CB8AC3E}">
        <p14:creationId xmlns:p14="http://schemas.microsoft.com/office/powerpoint/2010/main" val="542566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46965" y="0"/>
            <a:ext cx="8001000" cy="992414"/>
          </a:xfrm>
        </p:spPr>
        <p:txBody>
          <a:bodyPr>
            <a:normAutofit/>
          </a:bodyPr>
          <a:lstStyle/>
          <a:p>
            <a:r>
              <a:rPr lang="en-US" dirty="0"/>
              <a:t>Water fund capital</a:t>
            </a:r>
          </a:p>
        </p:txBody>
      </p:sp>
      <p:pic>
        <p:nvPicPr>
          <p:cNvPr id="3" name="Picture 2">
            <a:extLst>
              <a:ext uri="{FF2B5EF4-FFF2-40B4-BE49-F238E27FC236}">
                <a16:creationId xmlns:a16="http://schemas.microsoft.com/office/drawing/2014/main" id="{32310AC7-D333-4D9E-A940-613D03C922A5}"/>
              </a:ext>
            </a:extLst>
          </p:cNvPr>
          <p:cNvPicPr>
            <a:picLocks noChangeAspect="1"/>
          </p:cNvPicPr>
          <p:nvPr/>
        </p:nvPicPr>
        <p:blipFill>
          <a:blip r:embed="rId3"/>
          <a:stretch>
            <a:fillRect/>
          </a:stretch>
        </p:blipFill>
        <p:spPr>
          <a:xfrm>
            <a:off x="1676400" y="1111624"/>
            <a:ext cx="8259296" cy="3119997"/>
          </a:xfrm>
          <a:prstGeom prst="rect">
            <a:avLst/>
          </a:prstGeom>
        </p:spPr>
      </p:pic>
    </p:spTree>
    <p:extLst>
      <p:ext uri="{BB962C8B-B14F-4D97-AF65-F5344CB8AC3E}">
        <p14:creationId xmlns:p14="http://schemas.microsoft.com/office/powerpoint/2010/main" val="4004195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684212" y="0"/>
            <a:ext cx="8001000" cy="992414"/>
          </a:xfrm>
        </p:spPr>
        <p:txBody>
          <a:bodyPr>
            <a:normAutofit fontScale="90000"/>
          </a:bodyPr>
          <a:lstStyle/>
          <a:p>
            <a:r>
              <a:rPr lang="en-US" dirty="0"/>
              <a:t>Wastewater fund revenue</a:t>
            </a:r>
          </a:p>
        </p:txBody>
      </p:sp>
      <p:pic>
        <p:nvPicPr>
          <p:cNvPr id="3" name="Picture 2">
            <a:extLst>
              <a:ext uri="{FF2B5EF4-FFF2-40B4-BE49-F238E27FC236}">
                <a16:creationId xmlns:a16="http://schemas.microsoft.com/office/drawing/2014/main" id="{0909AACA-3A12-4950-919A-C41FAB0AF966}"/>
              </a:ext>
            </a:extLst>
          </p:cNvPr>
          <p:cNvPicPr>
            <a:picLocks noChangeAspect="1"/>
          </p:cNvPicPr>
          <p:nvPr/>
        </p:nvPicPr>
        <p:blipFill>
          <a:blip r:embed="rId3"/>
          <a:stretch>
            <a:fillRect/>
          </a:stretch>
        </p:blipFill>
        <p:spPr>
          <a:xfrm>
            <a:off x="1898837" y="992414"/>
            <a:ext cx="8001000" cy="2494709"/>
          </a:xfrm>
          <a:prstGeom prst="rect">
            <a:avLst/>
          </a:prstGeom>
        </p:spPr>
      </p:pic>
    </p:spTree>
    <p:extLst>
      <p:ext uri="{BB962C8B-B14F-4D97-AF65-F5344CB8AC3E}">
        <p14:creationId xmlns:p14="http://schemas.microsoft.com/office/powerpoint/2010/main" val="3035783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684212" y="-97644"/>
            <a:ext cx="8001000" cy="992414"/>
          </a:xfrm>
        </p:spPr>
        <p:txBody>
          <a:bodyPr>
            <a:normAutofit fontScale="90000"/>
          </a:bodyPr>
          <a:lstStyle/>
          <a:p>
            <a:r>
              <a:rPr lang="en-US" dirty="0"/>
              <a:t>Wastewater fund expenses</a:t>
            </a:r>
          </a:p>
        </p:txBody>
      </p:sp>
      <p:pic>
        <p:nvPicPr>
          <p:cNvPr id="3" name="Picture 2">
            <a:extLst>
              <a:ext uri="{FF2B5EF4-FFF2-40B4-BE49-F238E27FC236}">
                <a16:creationId xmlns:a16="http://schemas.microsoft.com/office/drawing/2014/main" id="{26ABC0DF-733D-4BF0-92C9-3C716CFD505D}"/>
              </a:ext>
            </a:extLst>
          </p:cNvPr>
          <p:cNvPicPr>
            <a:picLocks noChangeAspect="1"/>
          </p:cNvPicPr>
          <p:nvPr/>
        </p:nvPicPr>
        <p:blipFill>
          <a:blip r:embed="rId3"/>
          <a:stretch>
            <a:fillRect/>
          </a:stretch>
        </p:blipFill>
        <p:spPr>
          <a:xfrm>
            <a:off x="1828799" y="894770"/>
            <a:ext cx="8106896" cy="3471022"/>
          </a:xfrm>
          <a:prstGeom prst="rect">
            <a:avLst/>
          </a:prstGeom>
        </p:spPr>
      </p:pic>
    </p:spTree>
    <p:extLst>
      <p:ext uri="{BB962C8B-B14F-4D97-AF65-F5344CB8AC3E}">
        <p14:creationId xmlns:p14="http://schemas.microsoft.com/office/powerpoint/2010/main" val="4264020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02142" y="-115574"/>
            <a:ext cx="8001000" cy="992414"/>
          </a:xfrm>
        </p:spPr>
        <p:txBody>
          <a:bodyPr>
            <a:normAutofit fontScale="90000"/>
          </a:bodyPr>
          <a:lstStyle/>
          <a:p>
            <a:r>
              <a:rPr lang="en-US" dirty="0"/>
              <a:t>Wastewater fund capital</a:t>
            </a:r>
          </a:p>
        </p:txBody>
      </p:sp>
      <p:pic>
        <p:nvPicPr>
          <p:cNvPr id="3" name="Picture 2">
            <a:extLst>
              <a:ext uri="{FF2B5EF4-FFF2-40B4-BE49-F238E27FC236}">
                <a16:creationId xmlns:a16="http://schemas.microsoft.com/office/drawing/2014/main" id="{E1FECD7A-B58F-4FFF-8806-42F8A34409D7}"/>
              </a:ext>
            </a:extLst>
          </p:cNvPr>
          <p:cNvPicPr>
            <a:picLocks noChangeAspect="1"/>
          </p:cNvPicPr>
          <p:nvPr/>
        </p:nvPicPr>
        <p:blipFill>
          <a:blip r:embed="rId3"/>
          <a:stretch>
            <a:fillRect/>
          </a:stretch>
        </p:blipFill>
        <p:spPr>
          <a:xfrm>
            <a:off x="1882589" y="968188"/>
            <a:ext cx="8097931" cy="2958633"/>
          </a:xfrm>
          <a:prstGeom prst="rect">
            <a:avLst/>
          </a:prstGeom>
        </p:spPr>
      </p:pic>
    </p:spTree>
    <p:extLst>
      <p:ext uri="{BB962C8B-B14F-4D97-AF65-F5344CB8AC3E}">
        <p14:creationId xmlns:p14="http://schemas.microsoft.com/office/powerpoint/2010/main" val="964004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20071" y="108544"/>
            <a:ext cx="8001000" cy="992414"/>
          </a:xfrm>
        </p:spPr>
        <p:txBody>
          <a:bodyPr>
            <a:normAutofit/>
          </a:bodyPr>
          <a:lstStyle/>
          <a:p>
            <a:r>
              <a:rPr lang="en-US" dirty="0"/>
              <a:t>General fund revenue</a:t>
            </a:r>
          </a:p>
        </p:txBody>
      </p:sp>
      <p:pic>
        <p:nvPicPr>
          <p:cNvPr id="5" name="Picture 4">
            <a:extLst>
              <a:ext uri="{FF2B5EF4-FFF2-40B4-BE49-F238E27FC236}">
                <a16:creationId xmlns:a16="http://schemas.microsoft.com/office/drawing/2014/main" id="{1B6EB3C9-82BD-48EE-BAFA-A596F1FBD4C5}"/>
              </a:ext>
            </a:extLst>
          </p:cNvPr>
          <p:cNvPicPr>
            <a:picLocks noChangeAspect="1"/>
          </p:cNvPicPr>
          <p:nvPr/>
        </p:nvPicPr>
        <p:blipFill>
          <a:blip r:embed="rId3"/>
          <a:stretch>
            <a:fillRect/>
          </a:stretch>
        </p:blipFill>
        <p:spPr>
          <a:xfrm>
            <a:off x="1552529" y="1352550"/>
            <a:ext cx="8377284" cy="4537262"/>
          </a:xfrm>
          <a:prstGeom prst="rect">
            <a:avLst/>
          </a:prstGeom>
        </p:spPr>
      </p:pic>
      <p:sp>
        <p:nvSpPr>
          <p:cNvPr id="6" name="Rectangle 5">
            <a:extLst>
              <a:ext uri="{FF2B5EF4-FFF2-40B4-BE49-F238E27FC236}">
                <a16:creationId xmlns:a16="http://schemas.microsoft.com/office/drawing/2014/main" id="{35D8CA8E-4ED2-4D2D-8ACE-74D409600562}"/>
              </a:ext>
            </a:extLst>
          </p:cNvPr>
          <p:cNvSpPr/>
          <p:nvPr/>
        </p:nvSpPr>
        <p:spPr>
          <a:xfrm>
            <a:off x="1552529" y="5638800"/>
            <a:ext cx="8377284" cy="25101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230587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11106" y="0"/>
            <a:ext cx="8001000" cy="992414"/>
          </a:xfrm>
        </p:spPr>
        <p:txBody>
          <a:bodyPr>
            <a:normAutofit fontScale="90000"/>
          </a:bodyPr>
          <a:lstStyle/>
          <a:p>
            <a:r>
              <a:rPr lang="en-US" dirty="0"/>
              <a:t>Stormwater fund revenue</a:t>
            </a:r>
          </a:p>
        </p:txBody>
      </p:sp>
      <p:pic>
        <p:nvPicPr>
          <p:cNvPr id="3" name="Picture 2">
            <a:extLst>
              <a:ext uri="{FF2B5EF4-FFF2-40B4-BE49-F238E27FC236}">
                <a16:creationId xmlns:a16="http://schemas.microsoft.com/office/drawing/2014/main" id="{7CE9BEF3-DA94-4E46-A07C-C31C8E423BA1}"/>
              </a:ext>
            </a:extLst>
          </p:cNvPr>
          <p:cNvPicPr>
            <a:picLocks noChangeAspect="1"/>
          </p:cNvPicPr>
          <p:nvPr/>
        </p:nvPicPr>
        <p:blipFill>
          <a:blip r:embed="rId3"/>
          <a:stretch>
            <a:fillRect/>
          </a:stretch>
        </p:blipFill>
        <p:spPr>
          <a:xfrm>
            <a:off x="1568824" y="1084729"/>
            <a:ext cx="8384801" cy="2635624"/>
          </a:xfrm>
          <a:prstGeom prst="rect">
            <a:avLst/>
          </a:prstGeom>
        </p:spPr>
      </p:pic>
    </p:spTree>
    <p:extLst>
      <p:ext uri="{BB962C8B-B14F-4D97-AF65-F5344CB8AC3E}">
        <p14:creationId xmlns:p14="http://schemas.microsoft.com/office/powerpoint/2010/main" val="3655111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02141" y="-88679"/>
            <a:ext cx="8001000" cy="992414"/>
          </a:xfrm>
        </p:spPr>
        <p:txBody>
          <a:bodyPr>
            <a:normAutofit fontScale="90000"/>
          </a:bodyPr>
          <a:lstStyle/>
          <a:p>
            <a:r>
              <a:rPr lang="en-US" dirty="0"/>
              <a:t>Stormwater fund expenses</a:t>
            </a:r>
          </a:p>
        </p:txBody>
      </p:sp>
      <p:pic>
        <p:nvPicPr>
          <p:cNvPr id="3" name="Picture 2">
            <a:extLst>
              <a:ext uri="{FF2B5EF4-FFF2-40B4-BE49-F238E27FC236}">
                <a16:creationId xmlns:a16="http://schemas.microsoft.com/office/drawing/2014/main" id="{D71B9742-9FEB-4131-A007-EBC3D7918F95}"/>
              </a:ext>
            </a:extLst>
          </p:cNvPr>
          <p:cNvPicPr>
            <a:picLocks noChangeAspect="1"/>
          </p:cNvPicPr>
          <p:nvPr/>
        </p:nvPicPr>
        <p:blipFill>
          <a:blip r:embed="rId3"/>
          <a:stretch>
            <a:fillRect/>
          </a:stretch>
        </p:blipFill>
        <p:spPr>
          <a:xfrm>
            <a:off x="1604682" y="1074084"/>
            <a:ext cx="8348943" cy="2647950"/>
          </a:xfrm>
          <a:prstGeom prst="rect">
            <a:avLst/>
          </a:prstGeom>
        </p:spPr>
      </p:pic>
    </p:spTree>
    <p:extLst>
      <p:ext uri="{BB962C8B-B14F-4D97-AF65-F5344CB8AC3E}">
        <p14:creationId xmlns:p14="http://schemas.microsoft.com/office/powerpoint/2010/main" val="687128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20071" y="-97644"/>
            <a:ext cx="8001000" cy="992414"/>
          </a:xfrm>
        </p:spPr>
        <p:txBody>
          <a:bodyPr>
            <a:normAutofit fontScale="90000"/>
          </a:bodyPr>
          <a:lstStyle/>
          <a:p>
            <a:r>
              <a:rPr lang="en-US" dirty="0"/>
              <a:t>Stormwater fund capital</a:t>
            </a:r>
          </a:p>
        </p:txBody>
      </p:sp>
      <p:pic>
        <p:nvPicPr>
          <p:cNvPr id="3" name="Picture 2">
            <a:extLst>
              <a:ext uri="{FF2B5EF4-FFF2-40B4-BE49-F238E27FC236}">
                <a16:creationId xmlns:a16="http://schemas.microsoft.com/office/drawing/2014/main" id="{AACB2692-CF3A-4E3C-8901-835133FDD1EF}"/>
              </a:ext>
            </a:extLst>
          </p:cNvPr>
          <p:cNvPicPr>
            <a:picLocks noChangeAspect="1"/>
          </p:cNvPicPr>
          <p:nvPr/>
        </p:nvPicPr>
        <p:blipFill>
          <a:blip r:embed="rId3"/>
          <a:stretch>
            <a:fillRect/>
          </a:stretch>
        </p:blipFill>
        <p:spPr>
          <a:xfrm>
            <a:off x="1739154" y="1013013"/>
            <a:ext cx="8232401" cy="3254468"/>
          </a:xfrm>
          <a:prstGeom prst="rect">
            <a:avLst/>
          </a:prstGeom>
        </p:spPr>
      </p:pic>
    </p:spTree>
    <p:extLst>
      <p:ext uri="{BB962C8B-B14F-4D97-AF65-F5344CB8AC3E}">
        <p14:creationId xmlns:p14="http://schemas.microsoft.com/office/powerpoint/2010/main" val="749985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title"/>
          </p:nvPr>
        </p:nvSpPr>
        <p:spPr>
          <a:xfrm>
            <a:off x="586935" y="246073"/>
            <a:ext cx="8534400" cy="1407630"/>
          </a:xfrm>
        </p:spPr>
        <p:txBody>
          <a:bodyPr>
            <a:normAutofit/>
          </a:bodyPr>
          <a:lstStyle/>
          <a:p>
            <a:r>
              <a:rPr lang="en-US" dirty="0"/>
              <a:t>Summary of mid year budget presentation</a:t>
            </a:r>
          </a:p>
        </p:txBody>
      </p:sp>
      <p:sp>
        <p:nvSpPr>
          <p:cNvPr id="4" name="Content Placeholder 3"/>
          <p:cNvSpPr>
            <a:spLocks noGrp="1"/>
          </p:cNvSpPr>
          <p:nvPr>
            <p:ph idx="1"/>
          </p:nvPr>
        </p:nvSpPr>
        <p:spPr>
          <a:xfrm>
            <a:off x="673045" y="2328996"/>
            <a:ext cx="8534400" cy="3355760"/>
          </a:xfrm>
        </p:spPr>
        <p:txBody>
          <a:bodyPr>
            <a:normAutofit fontScale="70000" lnSpcReduction="20000"/>
          </a:bodyPr>
          <a:lstStyle/>
          <a:p>
            <a:r>
              <a:rPr lang="en-US" sz="3000" dirty="0"/>
              <a:t> </a:t>
            </a:r>
            <a:r>
              <a:rPr lang="en-US" sz="3000" dirty="0">
                <a:solidFill>
                  <a:schemeClr val="tx1"/>
                </a:solidFill>
              </a:rPr>
              <a:t>Revenues are strong overall, compared to budget, not strong compared to trends</a:t>
            </a:r>
          </a:p>
          <a:p>
            <a:pPr marL="0" indent="0">
              <a:buNone/>
            </a:pPr>
            <a:endParaRPr lang="en-US" sz="2800" dirty="0">
              <a:solidFill>
                <a:schemeClr val="tx1"/>
              </a:solidFill>
            </a:endParaRPr>
          </a:p>
          <a:p>
            <a:r>
              <a:rPr lang="en-US" sz="3000" dirty="0">
                <a:solidFill>
                  <a:schemeClr val="tx1"/>
                </a:solidFill>
              </a:rPr>
              <a:t>Expenses are tracking appropriately</a:t>
            </a:r>
          </a:p>
          <a:p>
            <a:pPr marL="0" indent="0">
              <a:buNone/>
            </a:pPr>
            <a:endParaRPr lang="en-US" sz="3000" dirty="0">
              <a:solidFill>
                <a:schemeClr val="tx1"/>
              </a:solidFill>
            </a:endParaRPr>
          </a:p>
          <a:p>
            <a:r>
              <a:rPr lang="en-US" sz="3000" dirty="0">
                <a:solidFill>
                  <a:schemeClr val="tx1"/>
                </a:solidFill>
              </a:rPr>
              <a:t>Penny Per Gallon Gas Tax remains an issue for Street Fund</a:t>
            </a:r>
          </a:p>
          <a:p>
            <a:pPr marL="0" indent="0">
              <a:buNone/>
            </a:pPr>
            <a:endParaRPr lang="en-US" sz="3000" dirty="0">
              <a:solidFill>
                <a:schemeClr val="tx1"/>
              </a:solidFill>
            </a:endParaRPr>
          </a:p>
          <a:p>
            <a:r>
              <a:rPr lang="en-US" sz="3000" dirty="0">
                <a:solidFill>
                  <a:schemeClr val="tx1"/>
                </a:solidFill>
              </a:rPr>
              <a:t> B&amp;O Tax and Property Tax are strong</a:t>
            </a:r>
          </a:p>
          <a:p>
            <a:endParaRPr lang="en-US" sz="3000" dirty="0">
              <a:solidFill>
                <a:schemeClr val="tx1"/>
              </a:solidFill>
            </a:endParaRPr>
          </a:p>
          <a:p>
            <a:endParaRPr lang="en-US" sz="3000" dirty="0">
              <a:solidFill>
                <a:schemeClr val="tx1"/>
              </a:solidFill>
            </a:endParaRPr>
          </a:p>
          <a:p>
            <a:pPr marL="0" indent="0">
              <a:buNone/>
            </a:pPr>
            <a:endParaRPr lang="en-US" sz="3000" dirty="0">
              <a:solidFill>
                <a:schemeClr val="tx1"/>
              </a:solidFill>
            </a:endParaRPr>
          </a:p>
          <a:p>
            <a:pPr marL="0" indent="0">
              <a:buNone/>
            </a:pPr>
            <a:endParaRPr lang="en-US" sz="3000" dirty="0">
              <a:solidFill>
                <a:schemeClr val="tx1"/>
              </a:solidFill>
            </a:endParaRPr>
          </a:p>
        </p:txBody>
      </p:sp>
    </p:spTree>
    <p:extLst>
      <p:ext uri="{BB962C8B-B14F-4D97-AF65-F5344CB8AC3E}">
        <p14:creationId xmlns:p14="http://schemas.microsoft.com/office/powerpoint/2010/main" val="3890337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818683" y="971430"/>
            <a:ext cx="8001000" cy="992414"/>
          </a:xfrm>
        </p:spPr>
        <p:txBody>
          <a:bodyPr>
            <a:normAutofit fontScale="90000"/>
          </a:bodyPr>
          <a:lstStyle/>
          <a:p>
            <a:r>
              <a:rPr lang="en-US" dirty="0"/>
              <a:t>Sales and use tax comparison</a:t>
            </a:r>
            <a:br>
              <a:rPr lang="en-US" dirty="0"/>
            </a:br>
            <a:r>
              <a:rPr lang="en-US" dirty="0"/>
              <a:t>as of June 30</a:t>
            </a:r>
          </a:p>
        </p:txBody>
      </p:sp>
      <p:pic>
        <p:nvPicPr>
          <p:cNvPr id="5" name="Picture 4">
            <a:extLst>
              <a:ext uri="{FF2B5EF4-FFF2-40B4-BE49-F238E27FC236}">
                <a16:creationId xmlns:a16="http://schemas.microsoft.com/office/drawing/2014/main" id="{F14DACCA-D870-4A2A-8357-E04CD5C074CD}"/>
              </a:ext>
            </a:extLst>
          </p:cNvPr>
          <p:cNvPicPr>
            <a:picLocks noChangeAspect="1"/>
          </p:cNvPicPr>
          <p:nvPr/>
        </p:nvPicPr>
        <p:blipFill>
          <a:blip r:embed="rId3"/>
          <a:stretch>
            <a:fillRect/>
          </a:stretch>
        </p:blipFill>
        <p:spPr>
          <a:xfrm>
            <a:off x="2761129" y="2060148"/>
            <a:ext cx="6526861" cy="3923061"/>
          </a:xfrm>
          <a:prstGeom prst="rect">
            <a:avLst/>
          </a:prstGeom>
        </p:spPr>
      </p:pic>
    </p:spTree>
    <p:extLst>
      <p:ext uri="{BB962C8B-B14F-4D97-AF65-F5344CB8AC3E}">
        <p14:creationId xmlns:p14="http://schemas.microsoft.com/office/powerpoint/2010/main" val="4027220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800754" y="971430"/>
            <a:ext cx="8001000" cy="992414"/>
          </a:xfrm>
        </p:spPr>
        <p:txBody>
          <a:bodyPr>
            <a:normAutofit fontScale="90000"/>
          </a:bodyPr>
          <a:lstStyle/>
          <a:p>
            <a:r>
              <a:rPr lang="en-US" dirty="0"/>
              <a:t>Property tax comparison</a:t>
            </a:r>
            <a:br>
              <a:rPr lang="en-US" dirty="0"/>
            </a:br>
            <a:r>
              <a:rPr lang="en-US" dirty="0"/>
              <a:t>as of June 30</a:t>
            </a:r>
          </a:p>
        </p:txBody>
      </p:sp>
      <p:pic>
        <p:nvPicPr>
          <p:cNvPr id="4" name="Picture 3">
            <a:extLst>
              <a:ext uri="{FF2B5EF4-FFF2-40B4-BE49-F238E27FC236}">
                <a16:creationId xmlns:a16="http://schemas.microsoft.com/office/drawing/2014/main" id="{7023F243-DCA8-4A28-912B-D861F09D5791}"/>
              </a:ext>
            </a:extLst>
          </p:cNvPr>
          <p:cNvPicPr>
            <a:picLocks noChangeAspect="1"/>
          </p:cNvPicPr>
          <p:nvPr/>
        </p:nvPicPr>
        <p:blipFill>
          <a:blip r:embed="rId3"/>
          <a:stretch>
            <a:fillRect/>
          </a:stretch>
        </p:blipFill>
        <p:spPr>
          <a:xfrm>
            <a:off x="2770094" y="2051184"/>
            <a:ext cx="6589059" cy="3960446"/>
          </a:xfrm>
          <a:prstGeom prst="rect">
            <a:avLst/>
          </a:prstGeom>
        </p:spPr>
      </p:pic>
    </p:spTree>
    <p:extLst>
      <p:ext uri="{BB962C8B-B14F-4D97-AF65-F5344CB8AC3E}">
        <p14:creationId xmlns:p14="http://schemas.microsoft.com/office/powerpoint/2010/main" val="4215258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11107" y="189226"/>
            <a:ext cx="8001000" cy="992414"/>
          </a:xfrm>
        </p:spPr>
        <p:txBody>
          <a:bodyPr>
            <a:normAutofit/>
          </a:bodyPr>
          <a:lstStyle/>
          <a:p>
            <a:r>
              <a:rPr lang="en-US" dirty="0"/>
              <a:t>General fund expenses</a:t>
            </a:r>
          </a:p>
        </p:txBody>
      </p:sp>
      <p:pic>
        <p:nvPicPr>
          <p:cNvPr id="7" name="Picture 6">
            <a:extLst>
              <a:ext uri="{FF2B5EF4-FFF2-40B4-BE49-F238E27FC236}">
                <a16:creationId xmlns:a16="http://schemas.microsoft.com/office/drawing/2014/main" id="{9A36234A-CD99-4F3D-AD8D-A8E84FD0A602}"/>
              </a:ext>
            </a:extLst>
          </p:cNvPr>
          <p:cNvPicPr>
            <a:picLocks noChangeAspect="1"/>
          </p:cNvPicPr>
          <p:nvPr/>
        </p:nvPicPr>
        <p:blipFill>
          <a:blip r:embed="rId3"/>
          <a:stretch>
            <a:fillRect/>
          </a:stretch>
        </p:blipFill>
        <p:spPr>
          <a:xfrm>
            <a:off x="1566301" y="1057835"/>
            <a:ext cx="8772525" cy="5732089"/>
          </a:xfrm>
          <a:prstGeom prst="rect">
            <a:avLst/>
          </a:prstGeom>
        </p:spPr>
      </p:pic>
      <p:sp>
        <p:nvSpPr>
          <p:cNvPr id="3" name="Rectangle 2">
            <a:extLst>
              <a:ext uri="{FF2B5EF4-FFF2-40B4-BE49-F238E27FC236}">
                <a16:creationId xmlns:a16="http://schemas.microsoft.com/office/drawing/2014/main" id="{832EC9E3-B4D2-427A-9A45-C71DED72E951}"/>
              </a:ext>
            </a:extLst>
          </p:cNvPr>
          <p:cNvSpPr/>
          <p:nvPr/>
        </p:nvSpPr>
        <p:spPr>
          <a:xfrm>
            <a:off x="1456763" y="5791201"/>
            <a:ext cx="8951261" cy="21515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4010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720071" y="99579"/>
            <a:ext cx="8001000" cy="992414"/>
          </a:xfrm>
        </p:spPr>
        <p:txBody>
          <a:bodyPr>
            <a:normAutofit fontScale="90000"/>
          </a:bodyPr>
          <a:lstStyle/>
          <a:p>
            <a:r>
              <a:rPr lang="en-US" dirty="0"/>
              <a:t>Lodging tax fund revenue</a:t>
            </a:r>
          </a:p>
        </p:txBody>
      </p:sp>
      <p:pic>
        <p:nvPicPr>
          <p:cNvPr id="5" name="Picture 4">
            <a:extLst>
              <a:ext uri="{FF2B5EF4-FFF2-40B4-BE49-F238E27FC236}">
                <a16:creationId xmlns:a16="http://schemas.microsoft.com/office/drawing/2014/main" id="{4D162C0B-B44E-4D56-900E-B7E9326CAEDC}"/>
              </a:ext>
            </a:extLst>
          </p:cNvPr>
          <p:cNvPicPr>
            <a:picLocks noChangeAspect="1"/>
          </p:cNvPicPr>
          <p:nvPr/>
        </p:nvPicPr>
        <p:blipFill>
          <a:blip r:embed="rId3"/>
          <a:stretch>
            <a:fillRect/>
          </a:stretch>
        </p:blipFill>
        <p:spPr>
          <a:xfrm>
            <a:off x="1787617" y="1407737"/>
            <a:ext cx="7953375" cy="2222969"/>
          </a:xfrm>
          <a:prstGeom prst="rect">
            <a:avLst/>
          </a:prstGeom>
        </p:spPr>
      </p:pic>
    </p:spTree>
    <p:extLst>
      <p:ext uri="{BB962C8B-B14F-4D97-AF65-F5344CB8AC3E}">
        <p14:creationId xmlns:p14="http://schemas.microsoft.com/office/powerpoint/2010/main" val="1089711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666284" y="-113873"/>
            <a:ext cx="8406000" cy="992414"/>
          </a:xfrm>
        </p:spPr>
        <p:txBody>
          <a:bodyPr>
            <a:normAutofit fontScale="90000"/>
          </a:bodyPr>
          <a:lstStyle/>
          <a:p>
            <a:r>
              <a:rPr lang="en-US" dirty="0"/>
              <a:t>Lodging tax fund expenses</a:t>
            </a:r>
          </a:p>
        </p:txBody>
      </p:sp>
      <p:pic>
        <p:nvPicPr>
          <p:cNvPr id="8" name="Picture 7">
            <a:extLst>
              <a:ext uri="{FF2B5EF4-FFF2-40B4-BE49-F238E27FC236}">
                <a16:creationId xmlns:a16="http://schemas.microsoft.com/office/drawing/2014/main" id="{5A9048BE-0F69-4B1A-82BB-B154B821D31F}"/>
              </a:ext>
            </a:extLst>
          </p:cNvPr>
          <p:cNvPicPr>
            <a:picLocks noChangeAspect="1"/>
          </p:cNvPicPr>
          <p:nvPr/>
        </p:nvPicPr>
        <p:blipFill>
          <a:blip r:embed="rId3"/>
          <a:stretch>
            <a:fillRect/>
          </a:stretch>
        </p:blipFill>
        <p:spPr>
          <a:xfrm>
            <a:off x="2448592" y="779929"/>
            <a:ext cx="7294815" cy="6078071"/>
          </a:xfrm>
          <a:prstGeom prst="rect">
            <a:avLst/>
          </a:prstGeom>
        </p:spPr>
      </p:pic>
    </p:spTree>
    <p:extLst>
      <p:ext uri="{BB962C8B-B14F-4D97-AF65-F5344CB8AC3E}">
        <p14:creationId xmlns:p14="http://schemas.microsoft.com/office/powerpoint/2010/main" val="3459741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693177" y="0"/>
            <a:ext cx="8001000" cy="992414"/>
          </a:xfrm>
        </p:spPr>
        <p:txBody>
          <a:bodyPr>
            <a:normAutofit/>
          </a:bodyPr>
          <a:lstStyle/>
          <a:p>
            <a:r>
              <a:rPr lang="en-US" dirty="0"/>
              <a:t>Street fund revenue</a:t>
            </a:r>
          </a:p>
        </p:txBody>
      </p:sp>
      <p:pic>
        <p:nvPicPr>
          <p:cNvPr id="3" name="Picture 2">
            <a:extLst>
              <a:ext uri="{FF2B5EF4-FFF2-40B4-BE49-F238E27FC236}">
                <a16:creationId xmlns:a16="http://schemas.microsoft.com/office/drawing/2014/main" id="{FFE44B02-3EF1-4808-87E6-2FF2399B1D75}"/>
              </a:ext>
            </a:extLst>
          </p:cNvPr>
          <p:cNvPicPr>
            <a:picLocks noChangeAspect="1"/>
          </p:cNvPicPr>
          <p:nvPr/>
        </p:nvPicPr>
        <p:blipFill>
          <a:blip r:embed="rId3"/>
          <a:stretch>
            <a:fillRect/>
          </a:stretch>
        </p:blipFill>
        <p:spPr>
          <a:xfrm>
            <a:off x="1828800" y="1084731"/>
            <a:ext cx="7588903" cy="2761128"/>
          </a:xfrm>
          <a:prstGeom prst="rect">
            <a:avLst/>
          </a:prstGeom>
        </p:spPr>
      </p:pic>
    </p:spTree>
    <p:extLst>
      <p:ext uri="{BB962C8B-B14F-4D97-AF65-F5344CB8AC3E}">
        <p14:creationId xmlns:p14="http://schemas.microsoft.com/office/powerpoint/2010/main" val="3131180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681F7-3ABF-49E6-9F49-D4859018C830}"/>
              </a:ext>
            </a:extLst>
          </p:cNvPr>
          <p:cNvSpPr>
            <a:spLocks noGrp="1"/>
          </p:cNvSpPr>
          <p:nvPr>
            <p:ph type="ctrTitle"/>
          </p:nvPr>
        </p:nvSpPr>
        <p:spPr>
          <a:xfrm>
            <a:off x="800753" y="971430"/>
            <a:ext cx="8001000" cy="992414"/>
          </a:xfrm>
        </p:spPr>
        <p:txBody>
          <a:bodyPr>
            <a:normAutofit fontScale="90000"/>
          </a:bodyPr>
          <a:lstStyle/>
          <a:p>
            <a:r>
              <a:rPr lang="en-US" dirty="0"/>
              <a:t>Penny per gallon gas tax comparison</a:t>
            </a:r>
            <a:br>
              <a:rPr lang="en-US" dirty="0"/>
            </a:br>
            <a:r>
              <a:rPr lang="en-US" dirty="0"/>
              <a:t>as of June 30</a:t>
            </a:r>
          </a:p>
        </p:txBody>
      </p:sp>
      <p:pic>
        <p:nvPicPr>
          <p:cNvPr id="4" name="Picture 3">
            <a:extLst>
              <a:ext uri="{FF2B5EF4-FFF2-40B4-BE49-F238E27FC236}">
                <a16:creationId xmlns:a16="http://schemas.microsoft.com/office/drawing/2014/main" id="{1F61D9E2-CA7A-41B1-8D4F-8A8E11FDCDCD}"/>
              </a:ext>
            </a:extLst>
          </p:cNvPr>
          <p:cNvPicPr>
            <a:picLocks noChangeAspect="1"/>
          </p:cNvPicPr>
          <p:nvPr/>
        </p:nvPicPr>
        <p:blipFill>
          <a:blip r:embed="rId3"/>
          <a:stretch>
            <a:fillRect/>
          </a:stretch>
        </p:blipFill>
        <p:spPr>
          <a:xfrm>
            <a:off x="2473994" y="2051183"/>
            <a:ext cx="6750688" cy="4057595"/>
          </a:xfrm>
          <a:prstGeom prst="rect">
            <a:avLst/>
          </a:prstGeom>
        </p:spPr>
      </p:pic>
    </p:spTree>
    <p:extLst>
      <p:ext uri="{BB962C8B-B14F-4D97-AF65-F5344CB8AC3E}">
        <p14:creationId xmlns:p14="http://schemas.microsoft.com/office/powerpoint/2010/main" val="768558172"/>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1159</TotalTime>
  <Words>2652</Words>
  <Application>Microsoft Office PowerPoint</Application>
  <PresentationFormat>Widescreen</PresentationFormat>
  <Paragraphs>136</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Century Gothic</vt:lpstr>
      <vt:lpstr>Wingdings 3</vt:lpstr>
      <vt:lpstr>Slice</vt:lpstr>
      <vt:lpstr>  City of Blaine 2021 mid year budget presentation </vt:lpstr>
      <vt:lpstr>General fund revenue</vt:lpstr>
      <vt:lpstr>Sales and use tax comparison as of June 30</vt:lpstr>
      <vt:lpstr>Property tax comparison as of June 30</vt:lpstr>
      <vt:lpstr>General fund expenses</vt:lpstr>
      <vt:lpstr>Lodging tax fund revenue</vt:lpstr>
      <vt:lpstr>Lodging tax fund expenses</vt:lpstr>
      <vt:lpstr>Street fund revenue</vt:lpstr>
      <vt:lpstr>Penny per gallon gas tax comparison as of June 30</vt:lpstr>
      <vt:lpstr>Street fund expenses</vt:lpstr>
      <vt:lpstr>Electric fund revenue</vt:lpstr>
      <vt:lpstr>Electric fund expenses</vt:lpstr>
      <vt:lpstr>Electric fund capital</vt:lpstr>
      <vt:lpstr>Water fund revenue</vt:lpstr>
      <vt:lpstr>Water fund expenses</vt:lpstr>
      <vt:lpstr>Water fund capital</vt:lpstr>
      <vt:lpstr>Wastewater fund revenue</vt:lpstr>
      <vt:lpstr>Wastewater fund expenses</vt:lpstr>
      <vt:lpstr>Wastewater fund capital</vt:lpstr>
      <vt:lpstr>Stormwater fund revenue</vt:lpstr>
      <vt:lpstr>Stormwater fund expenses</vt:lpstr>
      <vt:lpstr>Stormwater fund capital</vt:lpstr>
      <vt:lpstr>Summary of mid year budget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blaine 2019 budget public hearing</dc:title>
  <dc:creator>Rikki Lazenby</dc:creator>
  <cp:lastModifiedBy>Daniel Heverling</cp:lastModifiedBy>
  <cp:revision>89</cp:revision>
  <cp:lastPrinted>2021-09-08T17:10:45Z</cp:lastPrinted>
  <dcterms:created xsi:type="dcterms:W3CDTF">2018-11-12T17:50:10Z</dcterms:created>
  <dcterms:modified xsi:type="dcterms:W3CDTF">2021-09-09T18:33:42Z</dcterms:modified>
</cp:coreProperties>
</file>