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5"/>
  </p:sldMasterIdLst>
  <p:notesMasterIdLst>
    <p:notesMasterId r:id="rId12"/>
  </p:notesMasterIdLst>
  <p:handoutMasterIdLst>
    <p:handoutMasterId r:id="rId13"/>
  </p:handoutMasterIdLst>
  <p:sldIdLst>
    <p:sldId id="515" r:id="rId6"/>
    <p:sldId id="569" r:id="rId7"/>
    <p:sldId id="571" r:id="rId8"/>
    <p:sldId id="572" r:id="rId9"/>
    <p:sldId id="567" r:id="rId10"/>
    <p:sldId id="564" r:id="rId1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1D239F"/>
    <a:srgbClr val="ACB9A3"/>
    <a:srgbClr val="86A13C"/>
    <a:srgbClr val="1A3662"/>
    <a:srgbClr val="D7DEEA"/>
    <a:srgbClr val="0F0C54"/>
    <a:srgbClr val="93E54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880" autoAdjust="0"/>
    <p:restoredTop sz="82960" autoAdjust="0"/>
  </p:normalViewPr>
  <p:slideViewPr>
    <p:cSldViewPr snapToGrid="0" snapToObjects="1">
      <p:cViewPr varScale="1">
        <p:scale>
          <a:sx n="59" d="100"/>
          <a:sy n="59" d="100"/>
        </p:scale>
        <p:origin x="960" y="78"/>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1440" tIns="45720" rIns="91440" bIns="45720" rtlCol="0"/>
          <a:lstStyle>
            <a:lvl1pPr algn="r">
              <a:defRPr sz="1200"/>
            </a:lvl1pPr>
          </a:lstStyle>
          <a:p>
            <a:fld id="{74D2E62F-F3F6-4C55-9329-08DCCEEC425E}" type="datetimeFigureOut">
              <a:rPr lang="en-US" smtClean="0"/>
              <a:t>8/9/2021</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1440" tIns="45720" rIns="91440" bIns="45720" rtlCol="0" anchor="b"/>
          <a:lstStyle>
            <a:lvl1pPr algn="r">
              <a:defRPr sz="1200"/>
            </a:lvl1pPr>
          </a:lstStyle>
          <a:p>
            <a:fld id="{F3389EAA-0BCE-4C49-B13C-FCCCF9D27EAC}" type="slidenum">
              <a:rPr lang="en-US" smtClean="0"/>
              <a:t>‹#›</a:t>
            </a:fld>
            <a:endParaRPr lang="en-US"/>
          </a:p>
        </p:txBody>
      </p:sp>
    </p:spTree>
    <p:extLst>
      <p:ext uri="{BB962C8B-B14F-4D97-AF65-F5344CB8AC3E}">
        <p14:creationId xmlns:p14="http://schemas.microsoft.com/office/powerpoint/2010/main" val="16445264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E2582B25-BB1D-D741-B235-846D3BBBEED3}" type="datetimeFigureOut">
              <a:rPr lang="en-US" smtClean="0"/>
              <a:t>8/9/2021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a:defRPr sz="1200"/>
            </a:lvl1pPr>
          </a:lstStyle>
          <a:p>
            <a:fld id="{72552505-AEFD-1F48-B6AD-7D2EBDFF5C3F}" type="slidenum">
              <a:rPr lang="en-US" smtClean="0"/>
              <a:t>‹#›</a:t>
            </a:fld>
            <a:endParaRPr lang="en-US" dirty="0"/>
          </a:p>
        </p:txBody>
      </p:sp>
    </p:spTree>
    <p:extLst>
      <p:ext uri="{BB962C8B-B14F-4D97-AF65-F5344CB8AC3E}">
        <p14:creationId xmlns:p14="http://schemas.microsoft.com/office/powerpoint/2010/main" val="242588200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4A42FA-5A8B-4AEB-89BD-48F129759EBB}" type="slidenum">
              <a:rPr lang="en-US" smtClean="0"/>
              <a:t>1</a:t>
            </a:fld>
            <a:endParaRPr lang="en-US" dirty="0"/>
          </a:p>
        </p:txBody>
      </p:sp>
    </p:spTree>
    <p:extLst>
      <p:ext uri="{BB962C8B-B14F-4D97-AF65-F5344CB8AC3E}">
        <p14:creationId xmlns:p14="http://schemas.microsoft.com/office/powerpoint/2010/main" val="1391812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Proposal: Revise Manufacturing Subzone B zone to permit live-work units as an accessory use to warehousing uses</a:t>
            </a:r>
          </a:p>
          <a:p>
            <a:pPr defTabSz="457246"/>
            <a:r>
              <a:rPr lang="en-US" dirty="0"/>
              <a:t>Applicant: Pioneer</a:t>
            </a:r>
            <a:r>
              <a:rPr lang="en-US" baseline="0" dirty="0"/>
              <a:t> Post Frame</a:t>
            </a:r>
            <a:endParaRPr lang="en-US" dirty="0"/>
          </a:p>
          <a:p>
            <a:endParaRPr lang="en-US" dirty="0"/>
          </a:p>
          <a:p>
            <a:r>
              <a:rPr lang="en-US" dirty="0"/>
              <a:t>Live/Work:</a:t>
            </a:r>
            <a:r>
              <a:rPr lang="en-US" baseline="0" dirty="0"/>
              <a:t> </a:t>
            </a:r>
            <a:r>
              <a:rPr lang="en-US" dirty="0"/>
              <a:t>residents living and working on a single premises – this use</a:t>
            </a:r>
            <a:r>
              <a:rPr lang="en-US" baseline="0" dirty="0"/>
              <a:t> to be a form of development as </a:t>
            </a:r>
            <a:r>
              <a:rPr lang="en-US" dirty="0"/>
              <a:t>Storekeepers, trades-people, doctors, lawyers, and others commonly lived upstairs from or adjacent to their shops or offices.</a:t>
            </a:r>
            <a:r>
              <a:rPr lang="en-US" baseline="0" dirty="0"/>
              <a:t> </a:t>
            </a:r>
            <a:r>
              <a:rPr lang="en-US" dirty="0"/>
              <a:t>The modern iteration of the live/work option exists in two distinct forms: (1) home occupations and (2) live/work units. </a:t>
            </a:r>
          </a:p>
          <a:p>
            <a:pPr marL="685869" lvl="1" indent="-228623">
              <a:buFont typeface="+mj-lt"/>
              <a:buAutoNum type="arabicPeriod"/>
            </a:pPr>
            <a:r>
              <a:rPr lang="en-US" dirty="0"/>
              <a:t>A home occupation ordinance is intended to allow modest, low-impact business or commercial uses within a residence in a residential zone. </a:t>
            </a:r>
          </a:p>
          <a:p>
            <a:pPr marL="685869" lvl="1" indent="-228623">
              <a:buFont typeface="+mj-lt"/>
              <a:buAutoNum type="arabicPeriod"/>
            </a:pPr>
            <a:r>
              <a:rPr lang="en-US" dirty="0"/>
              <a:t>In contrast, a live/work ordinance may allow incidental residential uses within commercial, office, or industrial buildings and zones. </a:t>
            </a:r>
          </a:p>
          <a:p>
            <a:pPr marL="457246" lvl="1"/>
            <a:endParaRPr lang="en-US" dirty="0"/>
          </a:p>
          <a:p>
            <a:r>
              <a:rPr lang="en-US" dirty="0"/>
              <a:t>Purpose:</a:t>
            </a:r>
          </a:p>
          <a:p>
            <a:pPr lvl="1"/>
            <a:r>
              <a:rPr lang="en-US" dirty="0"/>
              <a:t>More efficient development</a:t>
            </a:r>
          </a:p>
          <a:p>
            <a:pPr lvl="1"/>
            <a:r>
              <a:rPr lang="en-US" dirty="0"/>
              <a:t>Reduced transportation, improving quality of life and environment</a:t>
            </a:r>
          </a:p>
          <a:p>
            <a:pPr lvl="1"/>
            <a:r>
              <a:rPr lang="en-US" dirty="0"/>
              <a:t>Fosters innovation and incubates businesses</a:t>
            </a:r>
          </a:p>
          <a:p>
            <a:pPr lvl="1"/>
            <a:endParaRPr lang="en-US" dirty="0"/>
          </a:p>
          <a:p>
            <a:r>
              <a:rPr lang="en-US" dirty="0"/>
              <a:t>The purpose of the Manufacturing Zone notes that the zone is intended primarily for manufacturing and closely related uses. There are 3 subzones, and this proposal would apply to Subzone B. Subzone B is located on the southern area of the City, generally between H Street on the north , and extending all of the way to the southern border south of Dakota Creek. The zone straddles the west and east sides of I-5 and contains several vacant and developed industrial uses. The zone currently permits a broad range of uses, including industrial, research and development centers, warehousing, processing and shipping terminal uses. Permitted accessory uses include cafeterias, overnight accommodations, restaurants, offices which are not part of a business park, and caretaker or security residences.</a:t>
            </a:r>
          </a:p>
          <a:p>
            <a:r>
              <a:rPr lang="en-US" dirty="0"/>
              <a:t> </a:t>
            </a:r>
          </a:p>
          <a:p>
            <a:r>
              <a:rPr lang="en-US" dirty="0"/>
              <a:t>This proposal would expand on the list of permitted accessory uses to include live-work units. </a:t>
            </a:r>
          </a:p>
          <a:p>
            <a:endParaRPr lang="en-US" dirty="0"/>
          </a:p>
        </p:txBody>
      </p:sp>
      <p:sp>
        <p:nvSpPr>
          <p:cNvPr id="4" name="Slide Number Placeholder 3"/>
          <p:cNvSpPr>
            <a:spLocks noGrp="1"/>
          </p:cNvSpPr>
          <p:nvPr>
            <p:ph type="sldNum" sz="quarter" idx="10"/>
          </p:nvPr>
        </p:nvSpPr>
        <p:spPr/>
        <p:txBody>
          <a:bodyPr/>
          <a:lstStyle/>
          <a:p>
            <a:fld id="{72552505-AEFD-1F48-B6AD-7D2EBDFF5C3F}" type="slidenum">
              <a:rPr lang="en-US" smtClean="0"/>
              <a:t>2</a:t>
            </a:fld>
            <a:endParaRPr lang="en-US" dirty="0"/>
          </a:p>
        </p:txBody>
      </p:sp>
    </p:spTree>
    <p:extLst>
      <p:ext uri="{BB962C8B-B14F-4D97-AF65-F5344CB8AC3E}">
        <p14:creationId xmlns:p14="http://schemas.microsoft.com/office/powerpoint/2010/main" val="1482385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Council Direction: Suggested edits to make sure that the work/live units still have their primary focus on the manufacturing and the work part of the work/live unit.</a:t>
            </a:r>
          </a:p>
        </p:txBody>
      </p:sp>
      <p:sp>
        <p:nvSpPr>
          <p:cNvPr id="4" name="Slide Number Placeholder 3"/>
          <p:cNvSpPr>
            <a:spLocks noGrp="1"/>
          </p:cNvSpPr>
          <p:nvPr>
            <p:ph type="sldNum" sz="quarter" idx="10"/>
          </p:nvPr>
        </p:nvSpPr>
        <p:spPr/>
        <p:txBody>
          <a:bodyPr/>
          <a:lstStyle/>
          <a:p>
            <a:fld id="{72552505-AEFD-1F48-B6AD-7D2EBDFF5C3F}" type="slidenum">
              <a:rPr lang="en-US" smtClean="0"/>
              <a:t>3</a:t>
            </a:fld>
            <a:endParaRPr lang="en-US" dirty="0"/>
          </a:p>
        </p:txBody>
      </p:sp>
    </p:spTree>
    <p:extLst>
      <p:ext uri="{BB962C8B-B14F-4D97-AF65-F5344CB8AC3E}">
        <p14:creationId xmlns:p14="http://schemas.microsoft.com/office/powerpoint/2010/main" val="2888299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PC wanted to stress that they believe this concept allows for business innovation promoting the growth of more agile, smaller scale, and local </a:t>
            </a:r>
            <a:r>
              <a:rPr lang="en-US"/>
              <a:t>manufacturing businesses, and </a:t>
            </a:r>
            <a:r>
              <a:rPr lang="en-US" dirty="0"/>
              <a:t>this would help to make Blaine a vibrant, healthy and sustainable community.</a:t>
            </a:r>
          </a:p>
        </p:txBody>
      </p:sp>
      <p:sp>
        <p:nvSpPr>
          <p:cNvPr id="4" name="Slide Number Placeholder 3"/>
          <p:cNvSpPr>
            <a:spLocks noGrp="1"/>
          </p:cNvSpPr>
          <p:nvPr>
            <p:ph type="sldNum" sz="quarter" idx="5"/>
          </p:nvPr>
        </p:nvSpPr>
        <p:spPr/>
        <p:txBody>
          <a:bodyPr/>
          <a:lstStyle/>
          <a:p>
            <a:fld id="{72552505-AEFD-1F48-B6AD-7D2EBDFF5C3F}" type="slidenum">
              <a:rPr lang="en-US" smtClean="0"/>
              <a:t>4</a:t>
            </a:fld>
            <a:endParaRPr lang="en-US" dirty="0"/>
          </a:p>
        </p:txBody>
      </p:sp>
    </p:spTree>
    <p:extLst>
      <p:ext uri="{BB962C8B-B14F-4D97-AF65-F5344CB8AC3E}">
        <p14:creationId xmlns:p14="http://schemas.microsoft.com/office/powerpoint/2010/main" val="40443746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71550" lvl="1" indent="-514350">
              <a:buFont typeface="+mj-lt"/>
              <a:buAutoNum type="arabicPeriod"/>
            </a:pPr>
            <a:r>
              <a:rPr lang="en-US" dirty="0"/>
              <a:t>Adopt the amendment;</a:t>
            </a:r>
          </a:p>
          <a:p>
            <a:pPr marL="971550" lvl="1" indent="-514350">
              <a:buFont typeface="+mj-lt"/>
              <a:buAutoNum type="arabicPeriod"/>
            </a:pPr>
            <a:r>
              <a:rPr lang="en-US" dirty="0"/>
              <a:t>Reject the amendment;</a:t>
            </a:r>
          </a:p>
          <a:p>
            <a:pPr marL="971550" lvl="1" indent="-514350">
              <a:buFont typeface="+mj-lt"/>
              <a:buAutoNum type="arabicPeriod"/>
            </a:pPr>
            <a:r>
              <a:rPr lang="en-US" dirty="0"/>
              <a:t>By resolution, remand the proposed amendment back to the Planning Commission, with instructions for its reconsideration; or (Chose this option previously – Council had more minor areas that they wanted further evaluated).</a:t>
            </a:r>
          </a:p>
          <a:p>
            <a:pPr marL="971550" lvl="1" indent="-514350">
              <a:buFont typeface="+mj-lt"/>
              <a:buAutoNum type="arabicPeriod"/>
            </a:pPr>
            <a:r>
              <a:rPr lang="en-US" dirty="0"/>
              <a:t>Conduct separate public hearing on the proposed amendment.</a:t>
            </a:r>
          </a:p>
          <a:p>
            <a:pPr marL="457200" lvl="1" indent="0">
              <a:buFont typeface="+mj-lt"/>
              <a:buNone/>
            </a:pPr>
            <a:endParaRPr lang="en-US" dirty="0"/>
          </a:p>
          <a:p>
            <a:pPr marL="457200" lvl="1" indent="0">
              <a:buFont typeface="+mj-lt"/>
              <a:buNone/>
            </a:pPr>
            <a:endParaRPr lang="en-US" dirty="0"/>
          </a:p>
          <a:p>
            <a:pPr marL="971550" lvl="1" indent="-514350">
              <a:buFont typeface="+mj-lt"/>
              <a:buAutoNum type="arabicPeriod"/>
            </a:pPr>
            <a:endParaRPr lang="en-US" dirty="0"/>
          </a:p>
          <a:p>
            <a:pPr marL="0" lvl="0" indent="0">
              <a:buFont typeface="+mj-lt"/>
              <a:buNone/>
            </a:pPr>
            <a:r>
              <a:rPr lang="en-US" dirty="0"/>
              <a:t>Separately - On July 8, 2021, the Planning Commission stated its intention to apply for a text amendment pursuant to the Blaine Municipal Code (BMC) 17.04.030(B) to facilitate updates to and modernization of the Manufacturing Zoning District. The purpose of the amendments will be to amend allowed uses; bulk and dimensional standards; and performance standards to encourage the growth of more agile, smaller scale, and local manufacturing businesses. </a:t>
            </a:r>
          </a:p>
          <a:p>
            <a:endParaRPr lang="en-US" dirty="0"/>
          </a:p>
        </p:txBody>
      </p:sp>
      <p:sp>
        <p:nvSpPr>
          <p:cNvPr id="4" name="Slide Number Placeholder 3"/>
          <p:cNvSpPr>
            <a:spLocks noGrp="1"/>
          </p:cNvSpPr>
          <p:nvPr>
            <p:ph type="sldNum" sz="quarter" idx="10"/>
          </p:nvPr>
        </p:nvSpPr>
        <p:spPr/>
        <p:txBody>
          <a:bodyPr/>
          <a:lstStyle/>
          <a:p>
            <a:fld id="{72552505-AEFD-1F48-B6AD-7D2EBDFF5C3F}" type="slidenum">
              <a:rPr lang="en-US" smtClean="0"/>
              <a:t>5</a:t>
            </a:fld>
            <a:endParaRPr lang="en-US" dirty="0"/>
          </a:p>
        </p:txBody>
      </p:sp>
    </p:spTree>
    <p:extLst>
      <p:ext uri="{BB962C8B-B14F-4D97-AF65-F5344CB8AC3E}">
        <p14:creationId xmlns:p14="http://schemas.microsoft.com/office/powerpoint/2010/main" val="1324997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4A42FA-5A8B-4AEB-89BD-48F129759EBB}" type="slidenum">
              <a:rPr lang="en-US" smtClean="0"/>
              <a:t>6</a:t>
            </a:fld>
            <a:endParaRPr lang="en-US" dirty="0"/>
          </a:p>
        </p:txBody>
      </p:sp>
    </p:spTree>
    <p:extLst>
      <p:ext uri="{BB962C8B-B14F-4D97-AF65-F5344CB8AC3E}">
        <p14:creationId xmlns:p14="http://schemas.microsoft.com/office/powerpoint/2010/main" val="295126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98BC84D-74D2-476A-8E27-DA47C3194310}" type="datetime1">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1525F2D-791E-4540-9CAC-93D25907CCBF}" type="slidenum">
              <a:rPr lang="en-US" smtClean="0"/>
              <a:t>‹#›</a:t>
            </a:fld>
            <a:endParaRPr lang="en-US" dirty="0"/>
          </a:p>
        </p:txBody>
      </p:sp>
    </p:spTree>
    <p:extLst>
      <p:ext uri="{BB962C8B-B14F-4D97-AF65-F5344CB8AC3E}">
        <p14:creationId xmlns:p14="http://schemas.microsoft.com/office/powerpoint/2010/main" val="1374415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3A7033-682E-4D64-83CD-F3342C7C73C8}" type="datetime1">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1525F2D-791E-4540-9CAC-93D25907CCBF}" type="slidenum">
              <a:rPr lang="en-US" smtClean="0"/>
              <a:t>‹#›</a:t>
            </a:fld>
            <a:endParaRPr lang="en-US" dirty="0"/>
          </a:p>
        </p:txBody>
      </p:sp>
    </p:spTree>
    <p:extLst>
      <p:ext uri="{BB962C8B-B14F-4D97-AF65-F5344CB8AC3E}">
        <p14:creationId xmlns:p14="http://schemas.microsoft.com/office/powerpoint/2010/main" val="1736740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A00C69B-92B9-47A9-9464-2240A7618FA9}" type="datetime1">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1525F2D-791E-4540-9CAC-93D25907CCBF}" type="slidenum">
              <a:rPr lang="en-US" smtClean="0"/>
              <a:t>‹#›</a:t>
            </a:fld>
            <a:endParaRPr lang="en-US" dirty="0"/>
          </a:p>
        </p:txBody>
      </p:sp>
    </p:spTree>
    <p:extLst>
      <p:ext uri="{BB962C8B-B14F-4D97-AF65-F5344CB8AC3E}">
        <p14:creationId xmlns:p14="http://schemas.microsoft.com/office/powerpoint/2010/main" val="3916776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8B43A2-3042-4EFE-BC73-55F208542206}" type="datetime1">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1525F2D-791E-4540-9CAC-93D25907CCBF}" type="slidenum">
              <a:rPr lang="en-US" smtClean="0"/>
              <a:t>‹#›</a:t>
            </a:fld>
            <a:endParaRPr lang="en-US" dirty="0"/>
          </a:p>
        </p:txBody>
      </p:sp>
    </p:spTree>
    <p:extLst>
      <p:ext uri="{BB962C8B-B14F-4D97-AF65-F5344CB8AC3E}">
        <p14:creationId xmlns:p14="http://schemas.microsoft.com/office/powerpoint/2010/main" val="1315546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A50FF9-AAE7-48B7-B395-ABEF63CE0FF2}" type="datetime1">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1525F2D-791E-4540-9CAC-93D25907CCBF}" type="slidenum">
              <a:rPr lang="en-US" smtClean="0"/>
              <a:t>‹#›</a:t>
            </a:fld>
            <a:endParaRPr lang="en-US" dirty="0"/>
          </a:p>
        </p:txBody>
      </p:sp>
    </p:spTree>
    <p:extLst>
      <p:ext uri="{BB962C8B-B14F-4D97-AF65-F5344CB8AC3E}">
        <p14:creationId xmlns:p14="http://schemas.microsoft.com/office/powerpoint/2010/main" val="1461590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C3B4B17-0F41-4E92-9940-4B5F9C557A59}" type="datetime1">
              <a:rPr lang="en-US" smtClean="0"/>
              <a:t>8/9/2021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1525F2D-791E-4540-9CAC-93D25907CCBF}" type="slidenum">
              <a:rPr lang="en-US" smtClean="0"/>
              <a:t>‹#›</a:t>
            </a:fld>
            <a:endParaRPr lang="en-US" dirty="0"/>
          </a:p>
        </p:txBody>
      </p:sp>
    </p:spTree>
    <p:extLst>
      <p:ext uri="{BB962C8B-B14F-4D97-AF65-F5344CB8AC3E}">
        <p14:creationId xmlns:p14="http://schemas.microsoft.com/office/powerpoint/2010/main" val="2230647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E068DA3-C849-4069-A930-C1A5E73523BA}" type="datetime1">
              <a:rPr lang="en-US" smtClean="0"/>
              <a:t>8/9/2021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1525F2D-791E-4540-9CAC-93D25907CCBF}" type="slidenum">
              <a:rPr lang="en-US" smtClean="0"/>
              <a:t>‹#›</a:t>
            </a:fld>
            <a:endParaRPr lang="en-US" dirty="0"/>
          </a:p>
        </p:txBody>
      </p:sp>
    </p:spTree>
    <p:extLst>
      <p:ext uri="{BB962C8B-B14F-4D97-AF65-F5344CB8AC3E}">
        <p14:creationId xmlns:p14="http://schemas.microsoft.com/office/powerpoint/2010/main" val="1249688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B11C208-55D5-4125-952E-C2D58B78C98A}" type="datetime1">
              <a:rPr lang="en-US" smtClean="0"/>
              <a:t>8/9/2021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1525F2D-791E-4540-9CAC-93D25907CCBF}" type="slidenum">
              <a:rPr lang="en-US" smtClean="0"/>
              <a:t>‹#›</a:t>
            </a:fld>
            <a:endParaRPr lang="en-US" dirty="0"/>
          </a:p>
        </p:txBody>
      </p:sp>
    </p:spTree>
    <p:extLst>
      <p:ext uri="{BB962C8B-B14F-4D97-AF65-F5344CB8AC3E}">
        <p14:creationId xmlns:p14="http://schemas.microsoft.com/office/powerpoint/2010/main" val="2360216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77AA6A-9EBA-4903-8FC3-BFE0ACE7B2CE}" type="datetime1">
              <a:rPr lang="en-US" smtClean="0"/>
              <a:t>8/9/2021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1525F2D-791E-4540-9CAC-93D25907CCBF}" type="slidenum">
              <a:rPr lang="en-US" smtClean="0"/>
              <a:t>‹#›</a:t>
            </a:fld>
            <a:endParaRPr lang="en-US" dirty="0"/>
          </a:p>
        </p:txBody>
      </p:sp>
    </p:spTree>
    <p:extLst>
      <p:ext uri="{BB962C8B-B14F-4D97-AF65-F5344CB8AC3E}">
        <p14:creationId xmlns:p14="http://schemas.microsoft.com/office/powerpoint/2010/main" val="1683561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8FBBB09-5F23-4596-9E8C-3FEB77A01773}" type="datetime1">
              <a:rPr lang="en-US" smtClean="0"/>
              <a:t>8/9/2021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1525F2D-791E-4540-9CAC-93D25907CCBF}" type="slidenum">
              <a:rPr lang="en-US" smtClean="0"/>
              <a:t>‹#›</a:t>
            </a:fld>
            <a:endParaRPr lang="en-US" dirty="0"/>
          </a:p>
        </p:txBody>
      </p:sp>
    </p:spTree>
    <p:extLst>
      <p:ext uri="{BB962C8B-B14F-4D97-AF65-F5344CB8AC3E}">
        <p14:creationId xmlns:p14="http://schemas.microsoft.com/office/powerpoint/2010/main" val="4086100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506EA91-2085-4720-AFA3-666E6DED65C9}" type="datetime1">
              <a:rPr lang="en-US" smtClean="0"/>
              <a:t>8/9/2021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1525F2D-791E-4540-9CAC-93D25907CCBF}" type="slidenum">
              <a:rPr lang="en-US" smtClean="0"/>
              <a:t>‹#›</a:t>
            </a:fld>
            <a:endParaRPr lang="en-US" dirty="0"/>
          </a:p>
        </p:txBody>
      </p:sp>
    </p:spTree>
    <p:extLst>
      <p:ext uri="{BB962C8B-B14F-4D97-AF65-F5344CB8AC3E}">
        <p14:creationId xmlns:p14="http://schemas.microsoft.com/office/powerpoint/2010/main" val="2191315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362AC1-9D7A-4E2A-A3DE-B57666525055}" type="datetime1">
              <a:rPr lang="en-US" smtClean="0"/>
              <a:t>8/9/2021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525F2D-791E-4540-9CAC-93D25907CCBF}" type="slidenum">
              <a:rPr lang="en-US" smtClean="0"/>
              <a:t>‹#›</a:t>
            </a:fld>
            <a:endParaRPr lang="en-US" dirty="0"/>
          </a:p>
        </p:txBody>
      </p:sp>
      <p:grpSp>
        <p:nvGrpSpPr>
          <p:cNvPr id="7" name="Group 6"/>
          <p:cNvGrpSpPr/>
          <p:nvPr userDrawn="1"/>
        </p:nvGrpSpPr>
        <p:grpSpPr>
          <a:xfrm>
            <a:off x="60582" y="1417638"/>
            <a:ext cx="9022836" cy="228600"/>
            <a:chOff x="65849" y="1525834"/>
            <a:chExt cx="9022836" cy="228600"/>
          </a:xfrm>
        </p:grpSpPr>
        <p:sp>
          <p:nvSpPr>
            <p:cNvPr id="8" name="Rectangle 7"/>
            <p:cNvSpPr/>
            <p:nvPr userDrawn="1"/>
          </p:nvSpPr>
          <p:spPr>
            <a:xfrm>
              <a:off x="3254819" y="1525834"/>
              <a:ext cx="5833866" cy="228600"/>
            </a:xfrm>
            <a:prstGeom prst="rect">
              <a:avLst/>
            </a:prstGeom>
            <a:solidFill>
              <a:srgbClr val="1A36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solidFill>
                  <a:srgbClr val="5080B2"/>
                </a:solidFill>
              </a:endParaRPr>
            </a:p>
          </p:txBody>
        </p:sp>
        <p:sp>
          <p:nvSpPr>
            <p:cNvPr id="9" name="Rectangle 8"/>
            <p:cNvSpPr/>
            <p:nvPr userDrawn="1"/>
          </p:nvSpPr>
          <p:spPr>
            <a:xfrm>
              <a:off x="65849" y="1525834"/>
              <a:ext cx="1533407" cy="228600"/>
            </a:xfrm>
            <a:prstGeom prst="rect">
              <a:avLst/>
            </a:prstGeom>
            <a:solidFill>
              <a:srgbClr val="86A1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solidFill>
                  <a:srgbClr val="5080B2"/>
                </a:solidFill>
              </a:endParaRPr>
            </a:p>
          </p:txBody>
        </p:sp>
        <p:sp>
          <p:nvSpPr>
            <p:cNvPr id="10" name="Rectangle 9"/>
            <p:cNvSpPr/>
            <p:nvPr userDrawn="1"/>
          </p:nvSpPr>
          <p:spPr>
            <a:xfrm>
              <a:off x="1665107" y="1525834"/>
              <a:ext cx="1533407" cy="228600"/>
            </a:xfrm>
            <a:prstGeom prst="rect">
              <a:avLst/>
            </a:prstGeom>
            <a:solidFill>
              <a:srgbClr val="D7DE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solidFill>
                  <a:srgbClr val="5080B2"/>
                </a:solidFill>
              </a:endParaRPr>
            </a:p>
          </p:txBody>
        </p:sp>
      </p:grpSp>
    </p:spTree>
    <p:extLst>
      <p:ext uri="{BB962C8B-B14F-4D97-AF65-F5344CB8AC3E}">
        <p14:creationId xmlns:p14="http://schemas.microsoft.com/office/powerpoint/2010/main" val="3471434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ci.blaine.wa.us/"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tm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3264368" y="5215944"/>
            <a:ext cx="5817463" cy="1557394"/>
          </a:xfrm>
          <a:prstGeom prst="rect">
            <a:avLst/>
          </a:prstGeom>
          <a:solidFill>
            <a:srgbClr val="1A366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rgbClr val="5080B2"/>
              </a:solidFill>
            </a:endParaRPr>
          </a:p>
        </p:txBody>
      </p:sp>
      <p:sp>
        <p:nvSpPr>
          <p:cNvPr id="3" name="Subtitle 2"/>
          <p:cNvSpPr>
            <a:spLocks noGrp="1"/>
          </p:cNvSpPr>
          <p:nvPr>
            <p:ph type="subTitle" idx="1"/>
          </p:nvPr>
        </p:nvSpPr>
        <p:spPr>
          <a:xfrm>
            <a:off x="3389032" y="1851819"/>
            <a:ext cx="5568134" cy="3080519"/>
          </a:xfrm>
        </p:spPr>
        <p:txBody>
          <a:bodyPr>
            <a:normAutofit/>
          </a:bodyPr>
          <a:lstStyle/>
          <a:p>
            <a:pPr algn="r">
              <a:spcBef>
                <a:spcPts val="0"/>
              </a:spcBef>
            </a:pPr>
            <a:endParaRPr lang="en-US" sz="2000" b="1" dirty="0">
              <a:solidFill>
                <a:srgbClr val="000000"/>
              </a:solidFill>
              <a:cs typeface="Arial Black"/>
            </a:endParaRPr>
          </a:p>
          <a:p>
            <a:pPr algn="r">
              <a:spcBef>
                <a:spcPts val="0"/>
              </a:spcBef>
            </a:pPr>
            <a:r>
              <a:rPr lang="en-US" sz="3900" dirty="0">
                <a:solidFill>
                  <a:srgbClr val="000000"/>
                </a:solidFill>
              </a:rPr>
              <a:t>Zoning Text Amendment:</a:t>
            </a:r>
          </a:p>
          <a:p>
            <a:pPr algn="r">
              <a:spcBef>
                <a:spcPts val="0"/>
              </a:spcBef>
            </a:pPr>
            <a:r>
              <a:rPr lang="en-US" sz="3900" dirty="0">
                <a:solidFill>
                  <a:srgbClr val="000000"/>
                </a:solidFill>
              </a:rPr>
              <a:t>Work/Live Units in Manufacturing Subzone B</a:t>
            </a:r>
          </a:p>
        </p:txBody>
      </p:sp>
      <p:sp>
        <p:nvSpPr>
          <p:cNvPr id="13" name="Rectangle 12"/>
          <p:cNvSpPr/>
          <p:nvPr/>
        </p:nvSpPr>
        <p:spPr>
          <a:xfrm>
            <a:off x="65849" y="5215944"/>
            <a:ext cx="3132666" cy="1557394"/>
          </a:xfrm>
          <a:prstGeom prst="rect">
            <a:avLst/>
          </a:prstGeom>
          <a:solidFill>
            <a:srgbClr val="88A637"/>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rgbClr val="5080B2"/>
              </a:solidFill>
            </a:endParaRPr>
          </a:p>
        </p:txBody>
      </p:sp>
      <p:sp>
        <p:nvSpPr>
          <p:cNvPr id="9" name="Rectangle 8"/>
          <p:cNvSpPr/>
          <p:nvPr/>
        </p:nvSpPr>
        <p:spPr>
          <a:xfrm>
            <a:off x="65849" y="1409251"/>
            <a:ext cx="3132666" cy="3675665"/>
          </a:xfrm>
          <a:prstGeom prst="rect">
            <a:avLst/>
          </a:prstGeom>
          <a:solidFill>
            <a:srgbClr val="D7DEEA"/>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rgbClr val="5080B2"/>
              </a:solidFill>
            </a:endParaRPr>
          </a:p>
        </p:txBody>
      </p:sp>
      <p:sp>
        <p:nvSpPr>
          <p:cNvPr id="2" name="TextBox 1"/>
          <p:cNvSpPr txBox="1"/>
          <p:nvPr/>
        </p:nvSpPr>
        <p:spPr>
          <a:xfrm>
            <a:off x="3534310" y="5411972"/>
            <a:ext cx="5248183" cy="1292662"/>
          </a:xfrm>
          <a:prstGeom prst="rect">
            <a:avLst/>
          </a:prstGeom>
          <a:noFill/>
        </p:spPr>
        <p:txBody>
          <a:bodyPr wrap="square" rtlCol="0">
            <a:spAutoFit/>
          </a:bodyPr>
          <a:lstStyle/>
          <a:p>
            <a:r>
              <a:rPr lang="en-US" sz="2000" dirty="0">
                <a:solidFill>
                  <a:schemeClr val="bg1"/>
                </a:solidFill>
              </a:rPr>
              <a:t>Stacy Clauson</a:t>
            </a:r>
          </a:p>
          <a:p>
            <a:r>
              <a:rPr lang="en-US" sz="2000" dirty="0">
                <a:solidFill>
                  <a:schemeClr val="bg1"/>
                </a:solidFill>
              </a:rPr>
              <a:t>Community Planner II</a:t>
            </a:r>
          </a:p>
          <a:p>
            <a:endParaRPr lang="en-US" dirty="0">
              <a:solidFill>
                <a:schemeClr val="bg1"/>
              </a:solidFill>
            </a:endParaRPr>
          </a:p>
          <a:p>
            <a:r>
              <a:rPr lang="en-US" sz="2000" dirty="0">
                <a:solidFill>
                  <a:schemeClr val="bg1"/>
                </a:solidFill>
              </a:rPr>
              <a:t>City of Blaine Community Development Services</a:t>
            </a:r>
          </a:p>
        </p:txBody>
      </p:sp>
      <p:sp>
        <p:nvSpPr>
          <p:cNvPr id="4" name="TextBox 3"/>
          <p:cNvSpPr txBox="1"/>
          <p:nvPr/>
        </p:nvSpPr>
        <p:spPr>
          <a:xfrm>
            <a:off x="314773" y="1486142"/>
            <a:ext cx="2700670" cy="2031325"/>
          </a:xfrm>
          <a:prstGeom prst="rect">
            <a:avLst/>
          </a:prstGeom>
          <a:noFill/>
        </p:spPr>
        <p:txBody>
          <a:bodyPr wrap="square" rtlCol="0">
            <a:spAutoFit/>
          </a:bodyPr>
          <a:lstStyle/>
          <a:p>
            <a:endParaRPr lang="en-US" sz="2400" dirty="0"/>
          </a:p>
          <a:p>
            <a:endParaRPr lang="en-US" sz="2400" dirty="0"/>
          </a:p>
          <a:p>
            <a:endParaRPr lang="en-US" sz="2400" dirty="0"/>
          </a:p>
          <a:p>
            <a:endParaRPr lang="en-US" dirty="0"/>
          </a:p>
          <a:p>
            <a:endParaRPr lang="en-US" dirty="0"/>
          </a:p>
          <a:p>
            <a:endParaRPr lang="en-US" dirty="0"/>
          </a:p>
        </p:txBody>
      </p:sp>
      <p:sp>
        <p:nvSpPr>
          <p:cNvPr id="8" name="TextBox 7"/>
          <p:cNvSpPr txBox="1"/>
          <p:nvPr/>
        </p:nvSpPr>
        <p:spPr>
          <a:xfrm>
            <a:off x="65849" y="2493818"/>
            <a:ext cx="3132665" cy="400110"/>
          </a:xfrm>
          <a:prstGeom prst="rect">
            <a:avLst/>
          </a:prstGeom>
          <a:noFill/>
        </p:spPr>
        <p:txBody>
          <a:bodyPr wrap="square" rtlCol="0">
            <a:spAutoFit/>
          </a:bodyPr>
          <a:lstStyle/>
          <a:p>
            <a:r>
              <a:rPr lang="en-US" sz="2000" b="1" dirty="0"/>
              <a:t>August 9, 2021</a:t>
            </a:r>
          </a:p>
        </p:txBody>
      </p:sp>
      <p:sp>
        <p:nvSpPr>
          <p:cNvPr id="5" name="TextBox 4"/>
          <p:cNvSpPr txBox="1"/>
          <p:nvPr/>
        </p:nvSpPr>
        <p:spPr>
          <a:xfrm>
            <a:off x="-6700" y="901367"/>
            <a:ext cx="8560286" cy="584775"/>
          </a:xfrm>
          <a:prstGeom prst="rect">
            <a:avLst/>
          </a:prstGeom>
          <a:noFill/>
        </p:spPr>
        <p:txBody>
          <a:bodyPr wrap="square" rtlCol="0">
            <a:spAutoFit/>
          </a:bodyPr>
          <a:lstStyle/>
          <a:p>
            <a:r>
              <a:rPr lang="en-US" sz="3200" b="1" dirty="0"/>
              <a:t>City of Blaine City Council</a:t>
            </a:r>
          </a:p>
        </p:txBody>
      </p:sp>
      <p:pic>
        <p:nvPicPr>
          <p:cNvPr id="11" name="Picture 10"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8447" y="5340053"/>
            <a:ext cx="1132941" cy="86399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528211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70560"/>
            <a:ext cx="8229600" cy="747078"/>
          </a:xfrm>
        </p:spPr>
        <p:txBody>
          <a:bodyPr>
            <a:normAutofit fontScale="90000"/>
          </a:bodyPr>
          <a:lstStyle/>
          <a:p>
            <a:pPr algn="l"/>
            <a:r>
              <a:rPr lang="en-US" b="1" dirty="0"/>
              <a:t>Proposal</a:t>
            </a:r>
            <a:br>
              <a:rPr lang="en-US" b="1" dirty="0"/>
            </a:br>
            <a:endParaRPr lang="en-US" dirty="0"/>
          </a:p>
        </p:txBody>
      </p:sp>
      <p:pic>
        <p:nvPicPr>
          <p:cNvPr id="6" name="Content Placeholder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38489" y="1712205"/>
            <a:ext cx="3876312" cy="5018549"/>
          </a:xfrm>
        </p:spPr>
      </p:pic>
      <p:sp>
        <p:nvSpPr>
          <p:cNvPr id="5" name="Content Placeholder 4"/>
          <p:cNvSpPr>
            <a:spLocks noGrp="1"/>
          </p:cNvSpPr>
          <p:nvPr>
            <p:ph sz="half" idx="2"/>
          </p:nvPr>
        </p:nvSpPr>
        <p:spPr/>
        <p:txBody>
          <a:bodyPr>
            <a:normAutofit lnSpcReduction="10000"/>
          </a:bodyPr>
          <a:lstStyle/>
          <a:p>
            <a:r>
              <a:rPr lang="en-US" dirty="0"/>
              <a:t>Revise Manufacturing Subzone B zone to permit work-live units</a:t>
            </a:r>
          </a:p>
          <a:p>
            <a:r>
              <a:rPr lang="en-US" dirty="0"/>
              <a:t>Purpose:</a:t>
            </a:r>
          </a:p>
          <a:p>
            <a:pPr lvl="1"/>
            <a:r>
              <a:rPr lang="en-US" dirty="0"/>
              <a:t>More efficient development</a:t>
            </a:r>
          </a:p>
          <a:p>
            <a:pPr lvl="1"/>
            <a:r>
              <a:rPr lang="en-US" dirty="0"/>
              <a:t>Reduced transportation, improving quality of life and environment</a:t>
            </a:r>
          </a:p>
          <a:p>
            <a:pPr lvl="1"/>
            <a:r>
              <a:rPr lang="en-US" dirty="0"/>
              <a:t>Fosters innovation and incubates businesses</a:t>
            </a:r>
          </a:p>
        </p:txBody>
      </p:sp>
      <p:sp>
        <p:nvSpPr>
          <p:cNvPr id="2" name="Slide Number Placeholder 1"/>
          <p:cNvSpPr>
            <a:spLocks noGrp="1"/>
          </p:cNvSpPr>
          <p:nvPr>
            <p:ph type="sldNum" sz="quarter" idx="12"/>
          </p:nvPr>
        </p:nvSpPr>
        <p:spPr/>
        <p:txBody>
          <a:bodyPr/>
          <a:lstStyle/>
          <a:p>
            <a:fld id="{E1525F2D-791E-4540-9CAC-93D25907CCBF}" type="slidenum">
              <a:rPr lang="en-US" smtClean="0"/>
              <a:t>2</a:t>
            </a:fld>
            <a:endParaRPr lang="en-US" dirty="0"/>
          </a:p>
        </p:txBody>
      </p:sp>
    </p:spTree>
    <p:extLst>
      <p:ext uri="{BB962C8B-B14F-4D97-AF65-F5344CB8AC3E}">
        <p14:creationId xmlns:p14="http://schemas.microsoft.com/office/powerpoint/2010/main" val="2861932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52589" y="71919"/>
            <a:ext cx="8634211" cy="1371600"/>
          </a:xfrm>
        </p:spPr>
        <p:txBody>
          <a:bodyPr anchor="b">
            <a:normAutofit/>
          </a:bodyPr>
          <a:lstStyle/>
          <a:p>
            <a:pPr algn="l" eaLnBrk="1" hangingPunct="1"/>
            <a:r>
              <a:rPr lang="en-US" sz="3200" b="1" dirty="0">
                <a:latin typeface="+mn-lt"/>
              </a:rPr>
              <a:t>Timeline of Amendments to Chapter 17.14 BMC</a:t>
            </a:r>
          </a:p>
        </p:txBody>
      </p:sp>
      <p:sp>
        <p:nvSpPr>
          <p:cNvPr id="3" name="Slide Number Placeholder 2"/>
          <p:cNvSpPr>
            <a:spLocks noGrp="1"/>
          </p:cNvSpPr>
          <p:nvPr>
            <p:ph type="sldNum" sz="quarter" idx="12"/>
          </p:nvPr>
        </p:nvSpPr>
        <p:spPr/>
        <p:txBody>
          <a:bodyPr/>
          <a:lstStyle/>
          <a:p>
            <a:fld id="{E1525F2D-791E-4540-9CAC-93D25907CCBF}" type="slidenum">
              <a:rPr lang="en-US" smtClean="0"/>
              <a:t>3</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535842138"/>
              </p:ext>
            </p:extLst>
          </p:nvPr>
        </p:nvGraphicFramePr>
        <p:xfrm>
          <a:off x="241851" y="1675506"/>
          <a:ext cx="8753061" cy="5182494"/>
        </p:xfrm>
        <a:graphic>
          <a:graphicData uri="http://schemas.openxmlformats.org/drawingml/2006/table">
            <a:tbl>
              <a:tblPr firstRow="1" bandRow="1">
                <a:tableStyleId>{5C22544A-7EE6-4342-B048-85BDC9FD1C3A}</a:tableStyleId>
              </a:tblPr>
              <a:tblGrid>
                <a:gridCol w="1369573">
                  <a:extLst>
                    <a:ext uri="{9D8B030D-6E8A-4147-A177-3AD203B41FA5}">
                      <a16:colId xmlns:a16="http://schemas.microsoft.com/office/drawing/2014/main" val="20000"/>
                    </a:ext>
                  </a:extLst>
                </a:gridCol>
                <a:gridCol w="3793445">
                  <a:extLst>
                    <a:ext uri="{9D8B030D-6E8A-4147-A177-3AD203B41FA5}">
                      <a16:colId xmlns:a16="http://schemas.microsoft.com/office/drawing/2014/main" val="20001"/>
                    </a:ext>
                  </a:extLst>
                </a:gridCol>
                <a:gridCol w="3590043">
                  <a:extLst>
                    <a:ext uri="{9D8B030D-6E8A-4147-A177-3AD203B41FA5}">
                      <a16:colId xmlns:a16="http://schemas.microsoft.com/office/drawing/2014/main" val="20002"/>
                    </a:ext>
                  </a:extLst>
                </a:gridCol>
              </a:tblGrid>
              <a:tr h="399048">
                <a:tc>
                  <a:txBody>
                    <a:bodyPr/>
                    <a:lstStyle/>
                    <a:p>
                      <a:r>
                        <a:rPr lang="en-US" dirty="0"/>
                        <a:t>Date</a:t>
                      </a:r>
                    </a:p>
                  </a:txBody>
                  <a:tcPr/>
                </a:tc>
                <a:tc>
                  <a:txBody>
                    <a:bodyPr/>
                    <a:lstStyle/>
                    <a:p>
                      <a:r>
                        <a:rPr lang="en-US" dirty="0"/>
                        <a:t>Chapter 17.04 BMC</a:t>
                      </a:r>
                    </a:p>
                  </a:txBody>
                  <a:tcPr/>
                </a:tc>
                <a:tc>
                  <a:txBody>
                    <a:bodyPr/>
                    <a:lstStyle/>
                    <a:p>
                      <a:r>
                        <a:rPr lang="en-US" dirty="0"/>
                        <a:t>Actions</a:t>
                      </a:r>
                    </a:p>
                  </a:txBody>
                  <a:tcPr/>
                </a:tc>
                <a:extLst>
                  <a:ext uri="{0D108BD9-81ED-4DB2-BD59-A6C34878D82A}">
                    <a16:rowId xmlns:a16="http://schemas.microsoft.com/office/drawing/2014/main" val="10000"/>
                  </a:ext>
                </a:extLst>
              </a:tr>
              <a:tr h="505607">
                <a:tc>
                  <a:txBody>
                    <a:bodyPr/>
                    <a:lstStyle/>
                    <a:p>
                      <a:r>
                        <a:rPr lang="en-US" sz="1600" dirty="0">
                          <a:solidFill>
                            <a:schemeClr val="bg1">
                              <a:lumMod val="50000"/>
                            </a:schemeClr>
                          </a:solidFill>
                        </a:rPr>
                        <a:t>February 22</a:t>
                      </a:r>
                    </a:p>
                  </a:txBody>
                  <a:tcPr/>
                </a:tc>
                <a:tc>
                  <a:txBody>
                    <a:bodyPr/>
                    <a:lstStyle/>
                    <a:p>
                      <a:r>
                        <a:rPr lang="en-US" sz="1600" dirty="0">
                          <a:solidFill>
                            <a:schemeClr val="bg1">
                              <a:lumMod val="50000"/>
                            </a:schemeClr>
                          </a:solidFill>
                        </a:rPr>
                        <a:t>City Council Deliberations</a:t>
                      </a:r>
                    </a:p>
                  </a:txBody>
                  <a:tcPr/>
                </a:tc>
                <a:tc>
                  <a:txBody>
                    <a:bodyPr/>
                    <a:lstStyle/>
                    <a:p>
                      <a:r>
                        <a:rPr lang="en-US" sz="1600" dirty="0">
                          <a:solidFill>
                            <a:schemeClr val="bg1">
                              <a:lumMod val="50000"/>
                            </a:schemeClr>
                          </a:solidFill>
                        </a:rPr>
                        <a:t>Adopt Resolution</a:t>
                      </a:r>
                      <a:r>
                        <a:rPr lang="en-US" sz="1600" baseline="0" dirty="0">
                          <a:solidFill>
                            <a:schemeClr val="bg1">
                              <a:lumMod val="50000"/>
                            </a:schemeClr>
                          </a:solidFill>
                        </a:rPr>
                        <a:t> #1843-21</a:t>
                      </a:r>
                      <a:endParaRPr lang="en-US" sz="1600" dirty="0">
                        <a:solidFill>
                          <a:schemeClr val="bg1">
                            <a:lumMod val="50000"/>
                          </a:schemeClr>
                        </a:solidFill>
                      </a:endParaRPr>
                    </a:p>
                  </a:txBody>
                  <a:tcPr/>
                </a:tc>
                <a:extLst>
                  <a:ext uri="{0D108BD9-81ED-4DB2-BD59-A6C34878D82A}">
                    <a16:rowId xmlns:a16="http://schemas.microsoft.com/office/drawing/2014/main" val="10001"/>
                  </a:ext>
                </a:extLst>
              </a:tr>
              <a:tr h="410449">
                <a:tc>
                  <a:txBody>
                    <a:bodyPr/>
                    <a:lstStyle/>
                    <a:p>
                      <a:r>
                        <a:rPr lang="en-US" sz="1600" dirty="0">
                          <a:solidFill>
                            <a:schemeClr val="bg1">
                              <a:lumMod val="50000"/>
                            </a:schemeClr>
                          </a:solidFill>
                        </a:rPr>
                        <a:t>March 10</a:t>
                      </a:r>
                    </a:p>
                  </a:txBody>
                  <a:tcPr/>
                </a:tc>
                <a:tc>
                  <a:txBody>
                    <a:bodyPr/>
                    <a:lstStyle/>
                    <a:p>
                      <a:r>
                        <a:rPr lang="en-US" sz="1600" dirty="0">
                          <a:solidFill>
                            <a:schemeClr val="bg1">
                              <a:lumMod val="50000"/>
                            </a:schemeClr>
                          </a:solidFill>
                        </a:rPr>
                        <a:t>Conduct SEPA Review</a:t>
                      </a:r>
                    </a:p>
                  </a:txBody>
                  <a:tcPr/>
                </a:tc>
                <a:tc>
                  <a:txBody>
                    <a:bodyPr/>
                    <a:lstStyle/>
                    <a:p>
                      <a:r>
                        <a:rPr lang="en-US" sz="1600" dirty="0">
                          <a:solidFill>
                            <a:schemeClr val="bg1">
                              <a:lumMod val="50000"/>
                            </a:schemeClr>
                          </a:solidFill>
                        </a:rPr>
                        <a:t>Determination</a:t>
                      </a:r>
                      <a:r>
                        <a:rPr lang="en-US" sz="1600" baseline="0" dirty="0">
                          <a:solidFill>
                            <a:schemeClr val="bg1">
                              <a:lumMod val="50000"/>
                            </a:schemeClr>
                          </a:solidFill>
                        </a:rPr>
                        <a:t> of Non-Significance</a:t>
                      </a:r>
                      <a:endParaRPr lang="en-US" sz="1600" dirty="0">
                        <a:solidFill>
                          <a:schemeClr val="bg1">
                            <a:lumMod val="50000"/>
                          </a:schemeClr>
                        </a:solidFill>
                      </a:endParaRPr>
                    </a:p>
                  </a:txBody>
                  <a:tcPr/>
                </a:tc>
                <a:extLst>
                  <a:ext uri="{0D108BD9-81ED-4DB2-BD59-A6C34878D82A}">
                    <a16:rowId xmlns:a16="http://schemas.microsoft.com/office/drawing/2014/main" val="10002"/>
                  </a:ext>
                </a:extLst>
              </a:tr>
              <a:tr h="382068">
                <a:tc>
                  <a:txBody>
                    <a:bodyPr/>
                    <a:lstStyle/>
                    <a:p>
                      <a:r>
                        <a:rPr lang="en-US" sz="1600" dirty="0">
                          <a:solidFill>
                            <a:schemeClr val="bg1">
                              <a:lumMod val="50000"/>
                            </a:schemeClr>
                          </a:solidFill>
                        </a:rPr>
                        <a:t>March</a:t>
                      </a:r>
                      <a:r>
                        <a:rPr lang="en-US" sz="1600" baseline="0" dirty="0">
                          <a:solidFill>
                            <a:schemeClr val="bg1">
                              <a:lumMod val="50000"/>
                            </a:schemeClr>
                          </a:solidFill>
                        </a:rPr>
                        <a:t> 11</a:t>
                      </a:r>
                      <a:endParaRPr lang="en-US" sz="1600" dirty="0">
                        <a:solidFill>
                          <a:schemeClr val="bg1">
                            <a:lumMod val="50000"/>
                          </a:schemeClr>
                        </a:solidFill>
                      </a:endParaRPr>
                    </a:p>
                  </a:txBody>
                  <a:tcPr/>
                </a:tc>
                <a:tc>
                  <a:txBody>
                    <a:bodyPr/>
                    <a:lstStyle/>
                    <a:p>
                      <a:r>
                        <a:rPr lang="en-US" sz="1600" dirty="0">
                          <a:solidFill>
                            <a:schemeClr val="bg1">
                              <a:lumMod val="50000"/>
                            </a:schemeClr>
                          </a:solidFill>
                        </a:rPr>
                        <a:t>Planning</a:t>
                      </a:r>
                      <a:r>
                        <a:rPr lang="en-US" sz="1600" baseline="0" dirty="0">
                          <a:solidFill>
                            <a:schemeClr val="bg1">
                              <a:lumMod val="50000"/>
                            </a:schemeClr>
                          </a:solidFill>
                        </a:rPr>
                        <a:t> Commission Study Session</a:t>
                      </a:r>
                      <a:endParaRPr lang="en-US" sz="1600" dirty="0">
                        <a:solidFill>
                          <a:schemeClr val="bg1">
                            <a:lumMod val="50000"/>
                          </a:schemeClr>
                        </a:solidFill>
                      </a:endParaRPr>
                    </a:p>
                  </a:txBody>
                  <a:tcPr/>
                </a:tc>
                <a:tc>
                  <a:txBody>
                    <a:bodyPr/>
                    <a:lstStyle/>
                    <a:p>
                      <a:r>
                        <a:rPr lang="en-US" sz="1600" dirty="0">
                          <a:solidFill>
                            <a:schemeClr val="bg1">
                              <a:lumMod val="50000"/>
                            </a:schemeClr>
                          </a:solidFill>
                        </a:rPr>
                        <a:t>Introduce</a:t>
                      </a:r>
                      <a:r>
                        <a:rPr lang="en-US" sz="1600" baseline="0" dirty="0">
                          <a:solidFill>
                            <a:schemeClr val="bg1">
                              <a:lumMod val="50000"/>
                            </a:schemeClr>
                          </a:solidFill>
                        </a:rPr>
                        <a:t> </a:t>
                      </a:r>
                      <a:r>
                        <a:rPr lang="en-US" sz="1600" dirty="0">
                          <a:solidFill>
                            <a:schemeClr val="bg1">
                              <a:lumMod val="50000"/>
                            </a:schemeClr>
                          </a:solidFill>
                        </a:rPr>
                        <a:t>the proposed amendment.</a:t>
                      </a:r>
                    </a:p>
                  </a:txBody>
                  <a:tcPr/>
                </a:tc>
                <a:extLst>
                  <a:ext uri="{0D108BD9-81ED-4DB2-BD59-A6C34878D82A}">
                    <a16:rowId xmlns:a16="http://schemas.microsoft.com/office/drawing/2014/main" val="10003"/>
                  </a:ext>
                </a:extLst>
              </a:tr>
              <a:tr h="427382">
                <a:tc>
                  <a:txBody>
                    <a:bodyPr/>
                    <a:lstStyle/>
                    <a:p>
                      <a:r>
                        <a:rPr lang="en-US" sz="1600" dirty="0">
                          <a:solidFill>
                            <a:schemeClr val="bg1">
                              <a:lumMod val="50000"/>
                            </a:schemeClr>
                          </a:solidFill>
                        </a:rPr>
                        <a:t>April 13</a:t>
                      </a:r>
                    </a:p>
                  </a:txBody>
                  <a:tcPr/>
                </a:tc>
                <a:tc>
                  <a:txBody>
                    <a:bodyPr/>
                    <a:lstStyle/>
                    <a:p>
                      <a:r>
                        <a:rPr lang="en-US" sz="1600" dirty="0">
                          <a:solidFill>
                            <a:schemeClr val="bg1">
                              <a:lumMod val="50000"/>
                            </a:schemeClr>
                          </a:solidFill>
                        </a:rPr>
                        <a:t>Department of Commerce</a:t>
                      </a:r>
                    </a:p>
                  </a:txBody>
                  <a:tcPr/>
                </a:tc>
                <a:tc>
                  <a:txBody>
                    <a:bodyPr/>
                    <a:lstStyle/>
                    <a:p>
                      <a:r>
                        <a:rPr lang="en-US" sz="1600" dirty="0">
                          <a:solidFill>
                            <a:schemeClr val="bg1">
                              <a:lumMod val="50000"/>
                            </a:schemeClr>
                          </a:solidFill>
                        </a:rPr>
                        <a:t>60-day Notice of Intent</a:t>
                      </a:r>
                      <a:r>
                        <a:rPr lang="en-US" sz="1600" baseline="0" dirty="0">
                          <a:solidFill>
                            <a:schemeClr val="bg1">
                              <a:lumMod val="50000"/>
                            </a:schemeClr>
                          </a:solidFill>
                        </a:rPr>
                        <a:t> issued.</a:t>
                      </a:r>
                      <a:endParaRPr lang="en-US" sz="1600" dirty="0">
                        <a:solidFill>
                          <a:schemeClr val="bg1">
                            <a:lumMod val="50000"/>
                          </a:schemeClr>
                        </a:solidFill>
                      </a:endParaRPr>
                    </a:p>
                  </a:txBody>
                  <a:tcPr/>
                </a:tc>
                <a:extLst>
                  <a:ext uri="{0D108BD9-81ED-4DB2-BD59-A6C34878D82A}">
                    <a16:rowId xmlns:a16="http://schemas.microsoft.com/office/drawing/2014/main" val="10004"/>
                  </a:ext>
                </a:extLst>
              </a:tr>
              <a:tr h="477079">
                <a:tc>
                  <a:txBody>
                    <a:bodyPr/>
                    <a:lstStyle/>
                    <a:p>
                      <a:r>
                        <a:rPr lang="en-US" sz="1600" dirty="0">
                          <a:solidFill>
                            <a:schemeClr val="bg1">
                              <a:lumMod val="50000"/>
                            </a:schemeClr>
                          </a:solidFill>
                        </a:rPr>
                        <a:t>April 22</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a:solidFill>
                            <a:schemeClr val="bg1">
                              <a:lumMod val="50000"/>
                            </a:schemeClr>
                          </a:solidFill>
                        </a:rPr>
                        <a:t>Planning</a:t>
                      </a:r>
                      <a:r>
                        <a:rPr lang="en-US" sz="1600" baseline="0" dirty="0">
                          <a:solidFill>
                            <a:schemeClr val="bg1">
                              <a:lumMod val="50000"/>
                            </a:schemeClr>
                          </a:solidFill>
                        </a:rPr>
                        <a:t> Commission Study Session</a:t>
                      </a:r>
                      <a:endParaRPr lang="en-US" sz="1600" dirty="0">
                        <a:solidFill>
                          <a:schemeClr val="bg1">
                            <a:lumMod val="50000"/>
                          </a:schemeClr>
                        </a:solidFill>
                      </a:endParaRPr>
                    </a:p>
                    <a:p>
                      <a:endParaRPr lang="en-US" sz="1600" dirty="0">
                        <a:solidFill>
                          <a:schemeClr val="bg1">
                            <a:lumMod val="50000"/>
                          </a:schemeClr>
                        </a:solidFill>
                      </a:endParaRPr>
                    </a:p>
                  </a:txBody>
                  <a:tcPr/>
                </a:tc>
                <a:tc>
                  <a:txBody>
                    <a:bodyPr/>
                    <a:lstStyle/>
                    <a:p>
                      <a:r>
                        <a:rPr lang="en-US" sz="1600" dirty="0">
                          <a:solidFill>
                            <a:schemeClr val="bg1">
                              <a:lumMod val="50000"/>
                            </a:schemeClr>
                          </a:solidFill>
                        </a:rPr>
                        <a:t>Discuss zoning</a:t>
                      </a:r>
                      <a:r>
                        <a:rPr lang="en-US" sz="1600" baseline="0" dirty="0">
                          <a:solidFill>
                            <a:schemeClr val="bg1">
                              <a:lumMod val="50000"/>
                            </a:schemeClr>
                          </a:solidFill>
                        </a:rPr>
                        <a:t> text amendment language.</a:t>
                      </a:r>
                      <a:endParaRPr lang="en-US" sz="1600" dirty="0">
                        <a:solidFill>
                          <a:schemeClr val="bg1">
                            <a:lumMod val="50000"/>
                          </a:schemeClr>
                        </a:solidFill>
                      </a:endParaRPr>
                    </a:p>
                  </a:txBody>
                  <a:tcPr/>
                </a:tc>
                <a:extLst>
                  <a:ext uri="{0D108BD9-81ED-4DB2-BD59-A6C34878D82A}">
                    <a16:rowId xmlns:a16="http://schemas.microsoft.com/office/drawing/2014/main" val="10005"/>
                  </a:ext>
                </a:extLst>
              </a:tr>
              <a:tr h="465814">
                <a:tc>
                  <a:txBody>
                    <a:bodyPr/>
                    <a:lstStyle/>
                    <a:p>
                      <a:r>
                        <a:rPr lang="en-US" sz="1600" dirty="0">
                          <a:solidFill>
                            <a:schemeClr val="bg1">
                              <a:lumMod val="50000"/>
                            </a:schemeClr>
                          </a:solidFill>
                        </a:rPr>
                        <a:t>April 30</a:t>
                      </a:r>
                    </a:p>
                  </a:txBody>
                  <a:tcPr/>
                </a:tc>
                <a:tc>
                  <a:txBody>
                    <a:bodyPr/>
                    <a:lstStyle/>
                    <a:p>
                      <a:r>
                        <a:rPr lang="en-US" sz="1600" dirty="0">
                          <a:solidFill>
                            <a:schemeClr val="bg1">
                              <a:lumMod val="50000"/>
                            </a:schemeClr>
                          </a:solidFill>
                        </a:rPr>
                        <a:t>Notice</a:t>
                      </a:r>
                      <a:r>
                        <a:rPr lang="en-US" sz="1600" baseline="0" dirty="0">
                          <a:solidFill>
                            <a:schemeClr val="bg1">
                              <a:lumMod val="50000"/>
                            </a:schemeClr>
                          </a:solidFill>
                        </a:rPr>
                        <a:t> of Public Hearing</a:t>
                      </a:r>
                      <a:endParaRPr lang="en-US" sz="1600" dirty="0">
                        <a:solidFill>
                          <a:schemeClr val="bg1">
                            <a:lumMod val="50000"/>
                          </a:schemeClr>
                        </a:solidFill>
                      </a:endParaRPr>
                    </a:p>
                  </a:txBody>
                  <a:tcPr/>
                </a:tc>
                <a:tc>
                  <a:txBody>
                    <a:bodyPr/>
                    <a:lstStyle/>
                    <a:p>
                      <a:r>
                        <a:rPr lang="en-US" sz="1600" dirty="0">
                          <a:solidFill>
                            <a:schemeClr val="bg1">
                              <a:lumMod val="50000"/>
                            </a:schemeClr>
                          </a:solidFill>
                        </a:rPr>
                        <a:t>Published</a:t>
                      </a:r>
                      <a:r>
                        <a:rPr lang="en-US" sz="1600" baseline="0" dirty="0">
                          <a:solidFill>
                            <a:schemeClr val="bg1">
                              <a:lumMod val="50000"/>
                            </a:schemeClr>
                          </a:solidFill>
                        </a:rPr>
                        <a:t> and posted.</a:t>
                      </a:r>
                      <a:endParaRPr lang="en-US" sz="1600" dirty="0">
                        <a:solidFill>
                          <a:schemeClr val="bg1">
                            <a:lumMod val="50000"/>
                          </a:schemeClr>
                        </a:solidFill>
                      </a:endParaRPr>
                    </a:p>
                  </a:txBody>
                  <a:tcPr/>
                </a:tc>
                <a:extLst>
                  <a:ext uri="{0D108BD9-81ED-4DB2-BD59-A6C34878D82A}">
                    <a16:rowId xmlns:a16="http://schemas.microsoft.com/office/drawing/2014/main" val="10006"/>
                  </a:ext>
                </a:extLst>
              </a:tr>
              <a:tr h="427383">
                <a:tc>
                  <a:txBody>
                    <a:bodyPr/>
                    <a:lstStyle/>
                    <a:p>
                      <a:r>
                        <a:rPr lang="en-US" sz="1600" dirty="0">
                          <a:solidFill>
                            <a:schemeClr val="bg1">
                              <a:lumMod val="50000"/>
                            </a:schemeClr>
                          </a:solidFill>
                        </a:rPr>
                        <a:t>May 13</a:t>
                      </a:r>
                    </a:p>
                  </a:txBody>
                  <a:tcPr/>
                </a:tc>
                <a:tc>
                  <a:txBody>
                    <a:bodyPr/>
                    <a:lstStyle/>
                    <a:p>
                      <a:r>
                        <a:rPr lang="en-US" sz="1600" dirty="0">
                          <a:solidFill>
                            <a:schemeClr val="bg1">
                              <a:lumMod val="50000"/>
                            </a:schemeClr>
                          </a:solidFill>
                        </a:rPr>
                        <a:t>Planning Commission Public Hearing</a:t>
                      </a:r>
                    </a:p>
                  </a:txBody>
                  <a:tcPr/>
                </a:tc>
                <a:tc>
                  <a:txBody>
                    <a:bodyPr/>
                    <a:lstStyle/>
                    <a:p>
                      <a:r>
                        <a:rPr lang="en-US" sz="1600" dirty="0">
                          <a:solidFill>
                            <a:schemeClr val="bg1">
                              <a:lumMod val="50000"/>
                            </a:schemeClr>
                          </a:solidFill>
                        </a:rPr>
                        <a:t>Recorded motion. </a:t>
                      </a:r>
                    </a:p>
                  </a:txBody>
                  <a:tcPr/>
                </a:tc>
                <a:extLst>
                  <a:ext uri="{0D108BD9-81ED-4DB2-BD59-A6C34878D82A}">
                    <a16:rowId xmlns:a16="http://schemas.microsoft.com/office/drawing/2014/main" val="10007"/>
                  </a:ext>
                </a:extLst>
              </a:tr>
              <a:tr h="427383">
                <a:tc>
                  <a:txBody>
                    <a:bodyPr/>
                    <a:lstStyle/>
                    <a:p>
                      <a:r>
                        <a:rPr lang="en-US" sz="1600" b="1" dirty="0"/>
                        <a:t>June 14 &amp; 28</a:t>
                      </a:r>
                    </a:p>
                  </a:txBody>
                  <a:tcPr/>
                </a:tc>
                <a:tc>
                  <a:txBody>
                    <a:bodyPr/>
                    <a:lstStyle/>
                    <a:p>
                      <a:r>
                        <a:rPr lang="en-US" sz="1600" b="1" dirty="0"/>
                        <a:t>City Council Consideration</a:t>
                      </a:r>
                    </a:p>
                  </a:txBody>
                  <a:tcPr/>
                </a:tc>
                <a:tc>
                  <a:txBody>
                    <a:bodyPr/>
                    <a:lstStyle/>
                    <a:p>
                      <a:r>
                        <a:rPr lang="en-US" sz="1600" b="1" dirty="0"/>
                        <a:t>Remanded proposal to Planning Commission (Resolution 1855-21)</a:t>
                      </a:r>
                    </a:p>
                  </a:txBody>
                  <a:tcPr/>
                </a:tc>
                <a:extLst>
                  <a:ext uri="{0D108BD9-81ED-4DB2-BD59-A6C34878D82A}">
                    <a16:rowId xmlns:a16="http://schemas.microsoft.com/office/drawing/2014/main" val="1965663200"/>
                  </a:ext>
                </a:extLst>
              </a:tr>
              <a:tr h="427383">
                <a:tc>
                  <a:txBody>
                    <a:bodyPr/>
                    <a:lstStyle/>
                    <a:p>
                      <a:r>
                        <a:rPr lang="en-US" sz="1600" b="1" dirty="0"/>
                        <a:t>June 25</a:t>
                      </a:r>
                    </a:p>
                  </a:txBody>
                  <a:tcPr/>
                </a:tc>
                <a:tc>
                  <a:txBody>
                    <a:bodyPr/>
                    <a:lstStyle/>
                    <a:p>
                      <a:r>
                        <a:rPr lang="en-US" sz="1600" b="1" dirty="0"/>
                        <a:t>Notice of Public Hearing</a:t>
                      </a:r>
                    </a:p>
                  </a:txBody>
                  <a:tcPr/>
                </a:tc>
                <a:tc>
                  <a:txBody>
                    <a:bodyPr/>
                    <a:lstStyle/>
                    <a:p>
                      <a:r>
                        <a:rPr lang="en-US" sz="1600" b="1" dirty="0"/>
                        <a:t>Published and posted.</a:t>
                      </a:r>
                    </a:p>
                  </a:txBody>
                  <a:tcPr/>
                </a:tc>
                <a:extLst>
                  <a:ext uri="{0D108BD9-81ED-4DB2-BD59-A6C34878D82A}">
                    <a16:rowId xmlns:a16="http://schemas.microsoft.com/office/drawing/2014/main" val="2240079987"/>
                  </a:ext>
                </a:extLst>
              </a:tr>
              <a:tr h="427383">
                <a:tc>
                  <a:txBody>
                    <a:bodyPr/>
                    <a:lstStyle/>
                    <a:p>
                      <a:r>
                        <a:rPr lang="en-US" sz="1600" b="1" dirty="0"/>
                        <a:t>July 8 </a:t>
                      </a:r>
                    </a:p>
                  </a:txBody>
                  <a:tcPr/>
                </a:tc>
                <a:tc>
                  <a:txBody>
                    <a:bodyPr/>
                    <a:lstStyle/>
                    <a:p>
                      <a:r>
                        <a:rPr lang="en-US" sz="1600" b="1" dirty="0"/>
                        <a:t>Planning Commission Hearing and Deliberation</a:t>
                      </a:r>
                    </a:p>
                  </a:txBody>
                  <a:tcPr/>
                </a:tc>
                <a:tc>
                  <a:txBody>
                    <a:bodyPr/>
                    <a:lstStyle/>
                    <a:p>
                      <a:r>
                        <a:rPr lang="en-US" sz="1600" b="1" dirty="0"/>
                        <a:t>Recorded motion</a:t>
                      </a:r>
                    </a:p>
                  </a:txBody>
                  <a:tcPr/>
                </a:tc>
                <a:extLst>
                  <a:ext uri="{0D108BD9-81ED-4DB2-BD59-A6C34878D82A}">
                    <a16:rowId xmlns:a16="http://schemas.microsoft.com/office/drawing/2014/main" val="1016479865"/>
                  </a:ext>
                </a:extLst>
              </a:tr>
            </a:tbl>
          </a:graphicData>
        </a:graphic>
      </p:graphicFrame>
    </p:spTree>
    <p:extLst>
      <p:ext uri="{BB962C8B-B14F-4D97-AF65-F5344CB8AC3E}">
        <p14:creationId xmlns:p14="http://schemas.microsoft.com/office/powerpoint/2010/main" val="3002703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95B1A8-7DBB-4085-9CD0-441C1F848F19}"/>
              </a:ext>
            </a:extLst>
          </p:cNvPr>
          <p:cNvSpPr>
            <a:spLocks noGrp="1"/>
          </p:cNvSpPr>
          <p:nvPr>
            <p:ph type="title"/>
          </p:nvPr>
        </p:nvSpPr>
        <p:spPr/>
        <p:txBody>
          <a:bodyPr/>
          <a:lstStyle/>
          <a:p>
            <a:pPr algn="l"/>
            <a:r>
              <a:rPr lang="en-US" dirty="0"/>
              <a:t>Council Remand – Res. 1855-21</a:t>
            </a:r>
          </a:p>
        </p:txBody>
      </p:sp>
      <p:graphicFrame>
        <p:nvGraphicFramePr>
          <p:cNvPr id="5" name="Table 5">
            <a:extLst>
              <a:ext uri="{FF2B5EF4-FFF2-40B4-BE49-F238E27FC236}">
                <a16:creationId xmlns:a16="http://schemas.microsoft.com/office/drawing/2014/main" id="{F6360BC1-0812-4AE8-99A9-746F8B74B30C}"/>
              </a:ext>
            </a:extLst>
          </p:cNvPr>
          <p:cNvGraphicFramePr>
            <a:graphicFrameLocks noGrp="1"/>
          </p:cNvGraphicFramePr>
          <p:nvPr>
            <p:ph idx="1"/>
            <p:extLst>
              <p:ext uri="{D42A27DB-BD31-4B8C-83A1-F6EECF244321}">
                <p14:modId xmlns:p14="http://schemas.microsoft.com/office/powerpoint/2010/main" val="1738548741"/>
              </p:ext>
            </p:extLst>
          </p:nvPr>
        </p:nvGraphicFramePr>
        <p:xfrm>
          <a:off x="130627" y="1792241"/>
          <a:ext cx="8948057" cy="4754880"/>
        </p:xfrm>
        <a:graphic>
          <a:graphicData uri="http://schemas.openxmlformats.org/drawingml/2006/table">
            <a:tbl>
              <a:tblPr firstRow="1" bandRow="1">
                <a:tableStyleId>{5C22544A-7EE6-4342-B048-85BDC9FD1C3A}</a:tableStyleId>
              </a:tblPr>
              <a:tblGrid>
                <a:gridCol w="2148244">
                  <a:extLst>
                    <a:ext uri="{9D8B030D-6E8A-4147-A177-3AD203B41FA5}">
                      <a16:colId xmlns:a16="http://schemas.microsoft.com/office/drawing/2014/main" val="2934012149"/>
                    </a:ext>
                  </a:extLst>
                </a:gridCol>
                <a:gridCol w="3106964">
                  <a:extLst>
                    <a:ext uri="{9D8B030D-6E8A-4147-A177-3AD203B41FA5}">
                      <a16:colId xmlns:a16="http://schemas.microsoft.com/office/drawing/2014/main" val="3585698128"/>
                    </a:ext>
                  </a:extLst>
                </a:gridCol>
                <a:gridCol w="3692849">
                  <a:extLst>
                    <a:ext uri="{9D8B030D-6E8A-4147-A177-3AD203B41FA5}">
                      <a16:colId xmlns:a16="http://schemas.microsoft.com/office/drawing/2014/main" val="3534711059"/>
                    </a:ext>
                  </a:extLst>
                </a:gridCol>
              </a:tblGrid>
              <a:tr h="633549">
                <a:tc>
                  <a:txBody>
                    <a:bodyPr/>
                    <a:lstStyle/>
                    <a:p>
                      <a:r>
                        <a:rPr lang="en-US" b="1" dirty="0"/>
                        <a:t>Code Section</a:t>
                      </a:r>
                    </a:p>
                  </a:txBody>
                  <a:tcPr/>
                </a:tc>
                <a:tc>
                  <a:txBody>
                    <a:bodyPr/>
                    <a:lstStyle/>
                    <a:p>
                      <a:r>
                        <a:rPr lang="en-US" b="1" dirty="0"/>
                        <a:t>Council Direction </a:t>
                      </a:r>
                    </a:p>
                  </a:txBody>
                  <a:tcPr/>
                </a:tc>
                <a:tc>
                  <a:txBody>
                    <a:bodyPr/>
                    <a:lstStyle/>
                    <a:p>
                      <a:r>
                        <a:rPr lang="en-US" b="1" dirty="0"/>
                        <a:t>Planning Commission Response</a:t>
                      </a:r>
                    </a:p>
                    <a:p>
                      <a:r>
                        <a:rPr lang="en-US" b="1" dirty="0"/>
                        <a:t>(Revisions in Yellow)</a:t>
                      </a:r>
                    </a:p>
                  </a:txBody>
                  <a:tcPr/>
                </a:tc>
                <a:extLst>
                  <a:ext uri="{0D108BD9-81ED-4DB2-BD59-A6C34878D82A}">
                    <a16:rowId xmlns:a16="http://schemas.microsoft.com/office/drawing/2014/main" val="722542116"/>
                  </a:ext>
                </a:extLst>
              </a:tr>
              <a:tr h="63354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Section 4, Changes in use. </a:t>
                      </a:r>
                      <a:endParaRPr lang="en-US" dirty="0"/>
                    </a:p>
                  </a:txBody>
                  <a:tcPr/>
                </a:tc>
                <a:tc>
                  <a:txBody>
                    <a:bodyPr/>
                    <a:lstStyle/>
                    <a:p>
                      <a:pPr lvl="0"/>
                      <a:r>
                        <a:rPr lang="en-US" sz="1800" kern="1200" dirty="0">
                          <a:solidFill>
                            <a:schemeClr val="dk1"/>
                          </a:solidFill>
                          <a:effectLst/>
                          <a:latin typeface="+mn-lt"/>
                          <a:ea typeface="+mn-ea"/>
                          <a:cs typeface="+mn-cs"/>
                        </a:rPr>
                        <a:t>Additional measures to prevent loss of manufacturing space.</a:t>
                      </a:r>
                    </a:p>
                    <a:p>
                      <a:endParaRPr lang="en-US" dirty="0"/>
                    </a:p>
                  </a:txBody>
                  <a:tcPr/>
                </a:tc>
                <a:tc>
                  <a:txBody>
                    <a:bodyPr/>
                    <a:lstStyle/>
                    <a:p>
                      <a:r>
                        <a:rPr lang="en-US" sz="1800" b="1" kern="1200" dirty="0">
                          <a:solidFill>
                            <a:schemeClr val="dk1"/>
                          </a:solidFill>
                          <a:effectLst/>
                          <a:latin typeface="+mn-lt"/>
                          <a:ea typeface="+mn-ea"/>
                          <a:cs typeface="+mn-cs"/>
                        </a:rPr>
                        <a:t>BMC 17.14.020.B.13: </a:t>
                      </a:r>
                      <a:r>
                        <a:rPr lang="en-US" sz="1800" kern="1200" dirty="0">
                          <a:solidFill>
                            <a:schemeClr val="dk1"/>
                          </a:solidFill>
                          <a:effectLst/>
                          <a:latin typeface="+mn-lt"/>
                          <a:ea typeface="+mn-ea"/>
                          <a:cs typeface="+mn-cs"/>
                        </a:rPr>
                        <a:t>Added a required findings section.</a:t>
                      </a:r>
                    </a:p>
                    <a:p>
                      <a:r>
                        <a:rPr lang="en-US" sz="1800" b="1" kern="1200" dirty="0">
                          <a:solidFill>
                            <a:schemeClr val="dk1"/>
                          </a:solidFill>
                          <a:effectLst/>
                          <a:latin typeface="+mn-lt"/>
                          <a:ea typeface="+mn-ea"/>
                          <a:cs typeface="+mn-cs"/>
                        </a:rPr>
                        <a:t>BMC 17.14.020.B.4: </a:t>
                      </a:r>
                      <a:r>
                        <a:rPr lang="en-US" sz="1800" kern="1200" dirty="0">
                          <a:solidFill>
                            <a:schemeClr val="dk1"/>
                          </a:solidFill>
                          <a:effectLst/>
                          <a:latin typeface="+mn-lt"/>
                          <a:ea typeface="+mn-ea"/>
                          <a:cs typeface="+mn-cs"/>
                        </a:rPr>
                        <a:t>Added language clarifying that the ratio of living space to working space for changes in use.</a:t>
                      </a:r>
                      <a:endParaRPr lang="en-US" dirty="0"/>
                    </a:p>
                  </a:txBody>
                  <a:tcPr/>
                </a:tc>
                <a:extLst>
                  <a:ext uri="{0D108BD9-81ED-4DB2-BD59-A6C34878D82A}">
                    <a16:rowId xmlns:a16="http://schemas.microsoft.com/office/drawing/2014/main" val="3221069791"/>
                  </a:ext>
                </a:extLst>
              </a:tr>
              <a:tr h="63354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Section 6, Number of allowable work/live units. </a:t>
                      </a:r>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Consider cap on the number of units that can be developed on one lot. </a:t>
                      </a:r>
                    </a:p>
                    <a:p>
                      <a:endParaRPr lang="en-US" dirty="0"/>
                    </a:p>
                  </a:txBody>
                  <a:tcPr/>
                </a:tc>
                <a:tc>
                  <a:txBody>
                    <a:bodyPr/>
                    <a:lstStyle/>
                    <a:p>
                      <a:r>
                        <a:rPr lang="en-US" sz="1800" b="1" kern="1200" dirty="0">
                          <a:solidFill>
                            <a:schemeClr val="dk1"/>
                          </a:solidFill>
                          <a:effectLst/>
                          <a:latin typeface="+mn-lt"/>
                          <a:ea typeface="+mn-ea"/>
                          <a:cs typeface="+mn-cs"/>
                        </a:rPr>
                        <a:t>BMC 17.14.020.B.7 contains cap of one </a:t>
                      </a:r>
                      <a:r>
                        <a:rPr lang="en-US" b="1" dirty="0"/>
                        <a:t>work/live unit per business.</a:t>
                      </a:r>
                    </a:p>
                    <a:p>
                      <a:r>
                        <a:rPr lang="en-US" b="0" dirty="0"/>
                        <a:t>No additional provisions recommended.</a:t>
                      </a:r>
                    </a:p>
                  </a:txBody>
                  <a:tcPr/>
                </a:tc>
                <a:extLst>
                  <a:ext uri="{0D108BD9-81ED-4DB2-BD59-A6C34878D82A}">
                    <a16:rowId xmlns:a16="http://schemas.microsoft.com/office/drawing/2014/main" val="1577208854"/>
                  </a:ext>
                </a:extLst>
              </a:tr>
              <a:tr h="63354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Section 7, Maximum size of unit. </a:t>
                      </a:r>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Need for an additional size limitation to address residential units within very large manufacturing space.</a:t>
                      </a:r>
                    </a:p>
                    <a:p>
                      <a:endParaRPr lang="en-US" dirty="0"/>
                    </a:p>
                  </a:txBody>
                  <a:tcPr/>
                </a:tc>
                <a:tc>
                  <a:txBody>
                    <a:bodyPr/>
                    <a:lstStyle/>
                    <a:p>
                      <a:r>
                        <a:rPr lang="en-US" sz="1800" b="1" kern="1200" dirty="0">
                          <a:solidFill>
                            <a:schemeClr val="dk1"/>
                          </a:solidFill>
                          <a:effectLst/>
                          <a:latin typeface="+mn-lt"/>
                          <a:ea typeface="+mn-ea"/>
                          <a:cs typeface="+mn-cs"/>
                        </a:rPr>
                        <a:t>BMC 17.14.020.B.7: </a:t>
                      </a:r>
                      <a:r>
                        <a:rPr lang="en-US" sz="1800" kern="1200" dirty="0">
                          <a:solidFill>
                            <a:schemeClr val="dk1"/>
                          </a:solidFill>
                          <a:effectLst/>
                          <a:latin typeface="+mn-lt"/>
                          <a:ea typeface="+mn-ea"/>
                          <a:cs typeface="+mn-cs"/>
                        </a:rPr>
                        <a:t>Revised the size limitation for the residential space.</a:t>
                      </a:r>
                      <a:endParaRPr lang="en-US" dirty="0"/>
                    </a:p>
                  </a:txBody>
                  <a:tcPr/>
                </a:tc>
                <a:extLst>
                  <a:ext uri="{0D108BD9-81ED-4DB2-BD59-A6C34878D82A}">
                    <a16:rowId xmlns:a16="http://schemas.microsoft.com/office/drawing/2014/main" val="1880761318"/>
                  </a:ext>
                </a:extLst>
              </a:tr>
            </a:tbl>
          </a:graphicData>
        </a:graphic>
      </p:graphicFrame>
      <p:sp>
        <p:nvSpPr>
          <p:cNvPr id="2" name="Slide Number Placeholder 1">
            <a:extLst>
              <a:ext uri="{FF2B5EF4-FFF2-40B4-BE49-F238E27FC236}">
                <a16:creationId xmlns:a16="http://schemas.microsoft.com/office/drawing/2014/main" id="{9EC84F71-44DF-45BD-881A-36974F71819D}"/>
              </a:ext>
            </a:extLst>
          </p:cNvPr>
          <p:cNvSpPr>
            <a:spLocks noGrp="1"/>
          </p:cNvSpPr>
          <p:nvPr>
            <p:ph type="sldNum" sz="quarter" idx="12"/>
          </p:nvPr>
        </p:nvSpPr>
        <p:spPr/>
        <p:txBody>
          <a:bodyPr/>
          <a:lstStyle/>
          <a:p>
            <a:fld id="{E1525F2D-791E-4540-9CAC-93D25907CCBF}" type="slidenum">
              <a:rPr lang="en-US" smtClean="0"/>
              <a:t>4</a:t>
            </a:fld>
            <a:endParaRPr lang="en-US" dirty="0"/>
          </a:p>
        </p:txBody>
      </p:sp>
    </p:spTree>
    <p:extLst>
      <p:ext uri="{BB962C8B-B14F-4D97-AF65-F5344CB8AC3E}">
        <p14:creationId xmlns:p14="http://schemas.microsoft.com/office/powerpoint/2010/main" val="1436505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l"/>
            <a:r>
              <a:rPr lang="en-US" dirty="0"/>
              <a:t>Council Options</a:t>
            </a:r>
          </a:p>
        </p:txBody>
      </p:sp>
      <p:sp>
        <p:nvSpPr>
          <p:cNvPr id="5" name="Content Placeholder 4"/>
          <p:cNvSpPr>
            <a:spLocks noGrp="1"/>
          </p:cNvSpPr>
          <p:nvPr>
            <p:ph idx="1"/>
          </p:nvPr>
        </p:nvSpPr>
        <p:spPr/>
        <p:txBody>
          <a:bodyPr>
            <a:normAutofit fontScale="92500" lnSpcReduction="10000"/>
          </a:bodyPr>
          <a:lstStyle/>
          <a:p>
            <a:r>
              <a:rPr lang="en-US" b="1" dirty="0"/>
              <a:t>Options: </a:t>
            </a:r>
          </a:p>
          <a:p>
            <a:pPr marL="971550" lvl="1" indent="-514350">
              <a:buFont typeface="+mj-lt"/>
              <a:buAutoNum type="arabicPeriod"/>
            </a:pPr>
            <a:r>
              <a:rPr lang="en-US" dirty="0"/>
              <a:t>Adopt the amendment;</a:t>
            </a:r>
          </a:p>
          <a:p>
            <a:pPr marL="971550" lvl="1" indent="-514350">
              <a:buFont typeface="+mj-lt"/>
              <a:buAutoNum type="arabicPeriod"/>
            </a:pPr>
            <a:r>
              <a:rPr lang="en-US" dirty="0"/>
              <a:t>Reject the amendment;</a:t>
            </a:r>
          </a:p>
          <a:p>
            <a:pPr marL="971550" lvl="1" indent="-514350">
              <a:buFont typeface="+mj-lt"/>
              <a:buAutoNum type="arabicPeriod"/>
            </a:pPr>
            <a:r>
              <a:rPr lang="en-US" dirty="0"/>
              <a:t>Remand the proposed amendment back to the Planning Commission, with instructions for its reconsideration; or</a:t>
            </a:r>
          </a:p>
          <a:p>
            <a:pPr marL="971550" lvl="1" indent="-514350">
              <a:buFont typeface="+mj-lt"/>
              <a:buAutoNum type="arabicPeriod"/>
            </a:pPr>
            <a:r>
              <a:rPr lang="en-US" dirty="0"/>
              <a:t>Conduct separate public hearing on the proposed amendment.</a:t>
            </a:r>
          </a:p>
          <a:p>
            <a:pPr marL="514350" indent="-457200"/>
            <a:r>
              <a:rPr lang="en-US" b="1" dirty="0"/>
              <a:t>Recommendation:</a:t>
            </a:r>
          </a:p>
          <a:p>
            <a:pPr marL="971550" lvl="1" indent="-514350">
              <a:buFont typeface="+mj-lt"/>
              <a:buAutoNum type="arabicPeriod"/>
            </a:pPr>
            <a:r>
              <a:rPr lang="en-US" b="1" dirty="0"/>
              <a:t>Adopt the amendment.</a:t>
            </a:r>
            <a:endParaRPr lang="en-US" dirty="0"/>
          </a:p>
        </p:txBody>
      </p:sp>
      <p:sp>
        <p:nvSpPr>
          <p:cNvPr id="2" name="Slide Number Placeholder 1"/>
          <p:cNvSpPr>
            <a:spLocks noGrp="1"/>
          </p:cNvSpPr>
          <p:nvPr>
            <p:ph type="sldNum" sz="quarter" idx="12"/>
          </p:nvPr>
        </p:nvSpPr>
        <p:spPr/>
        <p:txBody>
          <a:bodyPr/>
          <a:lstStyle/>
          <a:p>
            <a:fld id="{E1525F2D-791E-4540-9CAC-93D25907CCBF}" type="slidenum">
              <a:rPr lang="en-US" smtClean="0"/>
              <a:t>5</a:t>
            </a:fld>
            <a:endParaRPr lang="en-US" dirty="0"/>
          </a:p>
        </p:txBody>
      </p:sp>
    </p:spTree>
    <p:extLst>
      <p:ext uri="{BB962C8B-B14F-4D97-AF65-F5344CB8AC3E}">
        <p14:creationId xmlns:p14="http://schemas.microsoft.com/office/powerpoint/2010/main" val="308382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3264368" y="5233439"/>
            <a:ext cx="5817463" cy="1557394"/>
          </a:xfrm>
          <a:prstGeom prst="rect">
            <a:avLst/>
          </a:prstGeom>
          <a:solidFill>
            <a:srgbClr val="1A366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rgbClr val="5080B2"/>
              </a:solidFill>
            </a:endParaRPr>
          </a:p>
        </p:txBody>
      </p:sp>
      <p:sp>
        <p:nvSpPr>
          <p:cNvPr id="3" name="Subtitle 2"/>
          <p:cNvSpPr>
            <a:spLocks noGrp="1"/>
          </p:cNvSpPr>
          <p:nvPr>
            <p:ph type="subTitle" idx="1"/>
          </p:nvPr>
        </p:nvSpPr>
        <p:spPr>
          <a:xfrm>
            <a:off x="3371948" y="1920057"/>
            <a:ext cx="5568134" cy="3080519"/>
          </a:xfrm>
        </p:spPr>
        <p:txBody>
          <a:bodyPr>
            <a:normAutofit/>
          </a:bodyPr>
          <a:lstStyle/>
          <a:p>
            <a:pPr>
              <a:spcBef>
                <a:spcPts val="0"/>
              </a:spcBef>
            </a:pPr>
            <a:r>
              <a:rPr lang="en-US" sz="2800" b="1" dirty="0">
                <a:solidFill>
                  <a:srgbClr val="000000"/>
                </a:solidFill>
                <a:cs typeface="Arial Black"/>
              </a:rPr>
              <a:t>For Additional Information:</a:t>
            </a:r>
          </a:p>
          <a:p>
            <a:pPr algn="r">
              <a:spcBef>
                <a:spcPts val="0"/>
              </a:spcBef>
            </a:pPr>
            <a:endParaRPr lang="en-US" sz="2400" b="1" dirty="0">
              <a:solidFill>
                <a:srgbClr val="000000"/>
              </a:solidFill>
              <a:cs typeface="Arial Black"/>
            </a:endParaRPr>
          </a:p>
          <a:p>
            <a:pPr algn="l">
              <a:spcBef>
                <a:spcPts val="0"/>
              </a:spcBef>
            </a:pPr>
            <a:r>
              <a:rPr lang="en-US" sz="2400" b="1" dirty="0">
                <a:solidFill>
                  <a:srgbClr val="000000"/>
                </a:solidFill>
                <a:cs typeface="Arial Black"/>
              </a:rPr>
              <a:t>      </a:t>
            </a:r>
          </a:p>
          <a:p>
            <a:pPr algn="l">
              <a:spcBef>
                <a:spcPts val="0"/>
              </a:spcBef>
            </a:pPr>
            <a:r>
              <a:rPr lang="en-US" sz="2400" b="1" dirty="0">
                <a:solidFill>
                  <a:srgbClr val="000000"/>
                </a:solidFill>
                <a:cs typeface="Arial Black"/>
              </a:rPr>
              <a:t>     Call Stacy Clauson at 360-332-8311</a:t>
            </a:r>
          </a:p>
          <a:p>
            <a:pPr algn="l">
              <a:spcBef>
                <a:spcPts val="0"/>
              </a:spcBef>
            </a:pPr>
            <a:endParaRPr lang="en-US" sz="2400" b="1" dirty="0">
              <a:solidFill>
                <a:srgbClr val="000000"/>
              </a:solidFill>
              <a:cs typeface="Arial Black"/>
            </a:endParaRPr>
          </a:p>
          <a:p>
            <a:pPr algn="l">
              <a:spcBef>
                <a:spcPts val="0"/>
              </a:spcBef>
            </a:pPr>
            <a:r>
              <a:rPr lang="en-US" sz="2400" b="1" dirty="0">
                <a:solidFill>
                  <a:srgbClr val="000000"/>
                </a:solidFill>
                <a:cs typeface="Arial Black"/>
              </a:rPr>
              <a:t>     Email </a:t>
            </a:r>
            <a:r>
              <a:rPr lang="en-US" sz="2400" b="1">
                <a:solidFill>
                  <a:srgbClr val="000000"/>
                </a:solidFill>
                <a:cs typeface="Arial Black"/>
              </a:rPr>
              <a:t>to sclauson@cityofblaine.com</a:t>
            </a:r>
            <a:endParaRPr lang="en-US" sz="2400" b="1" dirty="0">
              <a:solidFill>
                <a:srgbClr val="000000"/>
              </a:solidFill>
              <a:cs typeface="Arial Black"/>
            </a:endParaRPr>
          </a:p>
          <a:p>
            <a:pPr algn="l">
              <a:spcBef>
                <a:spcPts val="0"/>
              </a:spcBef>
            </a:pPr>
            <a:endParaRPr lang="en-US" sz="2400" b="1" dirty="0">
              <a:solidFill>
                <a:srgbClr val="000000"/>
              </a:solidFill>
              <a:cs typeface="Arial Black"/>
            </a:endParaRPr>
          </a:p>
          <a:p>
            <a:pPr algn="r">
              <a:spcBef>
                <a:spcPts val="0"/>
              </a:spcBef>
            </a:pPr>
            <a:endParaRPr lang="en-US" sz="2400" b="1" dirty="0">
              <a:solidFill>
                <a:srgbClr val="000000"/>
              </a:solidFill>
              <a:cs typeface="Arial Black"/>
            </a:endParaRPr>
          </a:p>
        </p:txBody>
      </p:sp>
      <p:sp>
        <p:nvSpPr>
          <p:cNvPr id="13" name="Rectangle 12"/>
          <p:cNvSpPr/>
          <p:nvPr/>
        </p:nvSpPr>
        <p:spPr>
          <a:xfrm>
            <a:off x="65849" y="5215944"/>
            <a:ext cx="3132666" cy="1557394"/>
          </a:xfrm>
          <a:prstGeom prst="rect">
            <a:avLst/>
          </a:prstGeom>
          <a:solidFill>
            <a:srgbClr val="88A637"/>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rgbClr val="5080B2"/>
              </a:solidFill>
            </a:endParaRPr>
          </a:p>
        </p:txBody>
      </p:sp>
      <p:sp>
        <p:nvSpPr>
          <p:cNvPr id="9" name="Rectangle 8"/>
          <p:cNvSpPr/>
          <p:nvPr/>
        </p:nvSpPr>
        <p:spPr>
          <a:xfrm>
            <a:off x="65849" y="1409251"/>
            <a:ext cx="3132666" cy="3675665"/>
          </a:xfrm>
          <a:prstGeom prst="rect">
            <a:avLst/>
          </a:prstGeom>
          <a:solidFill>
            <a:srgbClr val="D7DEEA"/>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rgbClr val="5080B2"/>
              </a:solidFill>
            </a:endParaRPr>
          </a:p>
        </p:txBody>
      </p:sp>
      <p:sp>
        <p:nvSpPr>
          <p:cNvPr id="2" name="TextBox 1"/>
          <p:cNvSpPr txBox="1"/>
          <p:nvPr/>
        </p:nvSpPr>
        <p:spPr>
          <a:xfrm>
            <a:off x="3472666" y="5411972"/>
            <a:ext cx="5309828" cy="1323439"/>
          </a:xfrm>
          <a:prstGeom prst="rect">
            <a:avLst/>
          </a:prstGeom>
          <a:noFill/>
        </p:spPr>
        <p:txBody>
          <a:bodyPr wrap="square" rtlCol="0">
            <a:spAutoFit/>
          </a:bodyPr>
          <a:lstStyle/>
          <a:p>
            <a:r>
              <a:rPr lang="en-US" sz="2000" dirty="0">
                <a:solidFill>
                  <a:schemeClr val="bg1"/>
                </a:solidFill>
              </a:rPr>
              <a:t>Stacy Clauson</a:t>
            </a:r>
          </a:p>
          <a:p>
            <a:r>
              <a:rPr lang="en-US" sz="2000" dirty="0">
                <a:solidFill>
                  <a:schemeClr val="bg1"/>
                </a:solidFill>
              </a:rPr>
              <a:t>Community Planner II</a:t>
            </a:r>
          </a:p>
          <a:p>
            <a:endParaRPr lang="en-US" sz="2000" dirty="0">
              <a:solidFill>
                <a:schemeClr val="bg1"/>
              </a:solidFill>
            </a:endParaRPr>
          </a:p>
          <a:p>
            <a:r>
              <a:rPr lang="en-US" sz="2000" dirty="0">
                <a:solidFill>
                  <a:schemeClr val="bg1"/>
                </a:solidFill>
              </a:rPr>
              <a:t>City of Blaine Community Development Services</a:t>
            </a:r>
          </a:p>
        </p:txBody>
      </p:sp>
      <p:sp>
        <p:nvSpPr>
          <p:cNvPr id="4" name="TextBox 3"/>
          <p:cNvSpPr txBox="1"/>
          <p:nvPr/>
        </p:nvSpPr>
        <p:spPr>
          <a:xfrm>
            <a:off x="86881" y="1673477"/>
            <a:ext cx="3132666" cy="1938992"/>
          </a:xfrm>
          <a:prstGeom prst="rect">
            <a:avLst/>
          </a:prstGeom>
          <a:noFill/>
        </p:spPr>
        <p:txBody>
          <a:bodyPr wrap="square" rtlCol="0">
            <a:spAutoFit/>
          </a:bodyPr>
          <a:lstStyle/>
          <a:p>
            <a:endParaRPr lang="en-US" sz="2400" dirty="0"/>
          </a:p>
          <a:p>
            <a:endParaRPr lang="en-US" sz="2400" dirty="0"/>
          </a:p>
          <a:p>
            <a:r>
              <a:rPr lang="en-US" sz="2400" b="1" dirty="0"/>
              <a:t>City website: </a:t>
            </a:r>
          </a:p>
          <a:p>
            <a:endParaRPr lang="en-US" sz="2400" b="1" dirty="0"/>
          </a:p>
          <a:p>
            <a:r>
              <a:rPr lang="en-US" sz="2400" b="1" dirty="0">
                <a:solidFill>
                  <a:srgbClr val="1D239F"/>
                </a:solidFill>
                <a:hlinkClick r:id="rId3"/>
              </a:rPr>
              <a:t>www.ci.blaine.wa.us</a:t>
            </a:r>
            <a:r>
              <a:rPr lang="en-US" sz="2000" b="1" dirty="0">
                <a:solidFill>
                  <a:srgbClr val="1D239F"/>
                </a:solidFill>
              </a:rPr>
              <a:t> </a:t>
            </a:r>
            <a:endParaRPr lang="en-US" sz="2000" b="1" dirty="0"/>
          </a:p>
        </p:txBody>
      </p:sp>
      <p:pic>
        <p:nvPicPr>
          <p:cNvPr id="15" name="Picture 14"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94609" y="5340053"/>
            <a:ext cx="1132941" cy="86399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ctangle 5"/>
          <p:cNvSpPr/>
          <p:nvPr/>
        </p:nvSpPr>
        <p:spPr>
          <a:xfrm>
            <a:off x="4686" y="942922"/>
            <a:ext cx="6005696" cy="523220"/>
          </a:xfrm>
          <a:prstGeom prst="rect">
            <a:avLst/>
          </a:prstGeom>
        </p:spPr>
        <p:txBody>
          <a:bodyPr wrap="square">
            <a:spAutoFit/>
          </a:bodyPr>
          <a:lstStyle/>
          <a:p>
            <a:r>
              <a:rPr lang="en-US" sz="2800" b="1" dirty="0"/>
              <a:t>City of Blaine City Council</a:t>
            </a:r>
          </a:p>
        </p:txBody>
      </p:sp>
    </p:spTree>
    <p:extLst>
      <p:ext uri="{BB962C8B-B14F-4D97-AF65-F5344CB8AC3E}">
        <p14:creationId xmlns:p14="http://schemas.microsoft.com/office/powerpoint/2010/main" val="2583112022"/>
      </p:ext>
    </p:extLst>
  </p:cSld>
  <p:clrMapOvr>
    <a:masterClrMapping/>
  </p:clrMapOvr>
</p:sld>
</file>

<file path=ppt/theme/theme1.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F1D7FFEE5A703F42913FFBD88D357A72" ma:contentTypeVersion="1" ma:contentTypeDescription="Create a new document." ma:contentTypeScope="" ma:versionID="afc7409f99e5ca3af7c7eb03e93243b6">
  <xsd:schema xmlns:xsd="http://www.w3.org/2001/XMLSchema" xmlns:xs="http://www.w3.org/2001/XMLSchema" xmlns:p="http://schemas.microsoft.com/office/2006/metadata/properties" xmlns:ns2="d001729d-95b1-4eb4-8fec-e6363d62dab5" targetNamespace="http://schemas.microsoft.com/office/2006/metadata/properties" ma:root="true" ma:fieldsID="64aee1a1174c6b03e362bc1c13604f76" ns2:_="">
    <xsd:import namespace="d001729d-95b1-4eb4-8fec-e6363d62dab5"/>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01729d-95b1-4eb4-8fec-e6363d62dab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2"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1" ma:displayName="Subject"/>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d001729d-95b1-4eb4-8fec-e6363d62dab5">DNR53RKXWQDQ-132-7693</_dlc_DocId>
    <_dlc_DocIdUrl xmlns="d001729d-95b1-4eb4-8fec-e6363d62dab5">
      <Url>http://sharepoint/Planning/_layouts/15/DocIdRedir.aspx?ID=DNR53RKXWQDQ-132-7693</Url>
      <Description>DNR53RKXWQDQ-132-7693</Description>
    </_dlc_DocIdUrl>
  </documentManagement>
</p:properties>
</file>

<file path=customXml/itemProps1.xml><?xml version="1.0" encoding="utf-8"?>
<ds:datastoreItem xmlns:ds="http://schemas.openxmlformats.org/officeDocument/2006/customXml" ds:itemID="{8BEE2FFC-98C0-4EE3-9D43-776984E9ABAB}">
  <ds:schemaRefs>
    <ds:schemaRef ds:uri="http://schemas.microsoft.com/sharepoint/events"/>
  </ds:schemaRefs>
</ds:datastoreItem>
</file>

<file path=customXml/itemProps2.xml><?xml version="1.0" encoding="utf-8"?>
<ds:datastoreItem xmlns:ds="http://schemas.openxmlformats.org/officeDocument/2006/customXml" ds:itemID="{750AAA3B-4CE5-487B-A629-B86E113A6D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01729d-95b1-4eb4-8fec-e6363d62dab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55BC076-8EEB-4D0A-ABC8-C46010D86FE7}">
  <ds:schemaRefs>
    <ds:schemaRef ds:uri="http://schemas.microsoft.com/sharepoint/v3/contenttype/forms"/>
  </ds:schemaRefs>
</ds:datastoreItem>
</file>

<file path=customXml/itemProps4.xml><?xml version="1.0" encoding="utf-8"?>
<ds:datastoreItem xmlns:ds="http://schemas.openxmlformats.org/officeDocument/2006/customXml" ds:itemID="{28D07EF6-F9F3-4E97-8811-86F17433DEB5}">
  <ds:schemaRef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d001729d-95b1-4eb4-8fec-e6363d62dab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7251</TotalTime>
  <Words>970</Words>
  <Application>Microsoft Office PowerPoint</Application>
  <PresentationFormat>On-screen Show (4:3)</PresentationFormat>
  <Paragraphs>128</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PowerPoint Presentation</vt:lpstr>
      <vt:lpstr>Proposal </vt:lpstr>
      <vt:lpstr>Timeline of Amendments to Chapter 17.14 BMC</vt:lpstr>
      <vt:lpstr>Council Remand – Res. 1855-21</vt:lpstr>
      <vt:lpstr>Council Options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INTRODUCTION</dc:title>
  <dc:creator>Anne Fritzel</dc:creator>
  <cp:lastModifiedBy>Stacy Clauson</cp:lastModifiedBy>
  <cp:revision>274</cp:revision>
  <cp:lastPrinted>2019-12-12T23:54:17Z</cp:lastPrinted>
  <dcterms:created xsi:type="dcterms:W3CDTF">2014-03-18T06:14:22Z</dcterms:created>
  <dcterms:modified xsi:type="dcterms:W3CDTF">2021-08-09T23:44:11Z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0x010100F1D7FFEE5A703F42913FFBD88D357A72</vt:lpwstr>
  </property>
  <property fmtid="{D5CDD505-2E9C-101B-9397-08002B2CF9AE}" pid="3" name="_dlc_DocIdItemGuid">
    <vt:lpwstr>f7adc840-9b61-495e-8aaa-cca7f15cfa3c</vt:lpwstr>
  </property>
</Properties>
</file>