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4"/>
  </p:notesMasterIdLst>
  <p:handoutMasterIdLst>
    <p:handoutMasterId r:id="rId15"/>
  </p:handoutMasterIdLst>
  <p:sldIdLst>
    <p:sldId id="515" r:id="rId6"/>
    <p:sldId id="563" r:id="rId7"/>
    <p:sldId id="574" r:id="rId8"/>
    <p:sldId id="571" r:id="rId9"/>
    <p:sldId id="572" r:id="rId10"/>
    <p:sldId id="562" r:id="rId11"/>
    <p:sldId id="567" r:id="rId12"/>
    <p:sldId id="564" r:id="rId13"/>
  </p:sldIdLst>
  <p:sldSz cx="9144000" cy="6858000" type="screen4x3"/>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239F"/>
    <a:srgbClr val="ACB9A3"/>
    <a:srgbClr val="86A13C"/>
    <a:srgbClr val="1A3662"/>
    <a:srgbClr val="D7DEEA"/>
    <a:srgbClr val="0F0C54"/>
    <a:srgbClr val="93E5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80" autoAdjust="0"/>
    <p:restoredTop sz="82960" autoAdjust="0"/>
  </p:normalViewPr>
  <p:slideViewPr>
    <p:cSldViewPr snapToGrid="0" snapToObjects="1">
      <p:cViewPr varScale="1">
        <p:scale>
          <a:sx n="58" d="100"/>
          <a:sy n="58" d="100"/>
        </p:scale>
        <p:origin x="-96" y="-78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7F0CF-79BB-4D22-BBFE-52F54F98E9E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D680B677-4295-46BD-8FA3-F36CFD843812}">
      <dgm:prSet phldrT="[Text]" custT="1"/>
      <dgm:spPr/>
      <dgm:t>
        <a:bodyPr/>
        <a:lstStyle/>
        <a:p>
          <a:r>
            <a:rPr lang="en-US" sz="2000" dirty="0" smtClean="0"/>
            <a:t>Recommendation</a:t>
          </a:r>
          <a:endParaRPr lang="en-US" sz="2000" dirty="0"/>
        </a:p>
      </dgm:t>
    </dgm:pt>
    <dgm:pt modelId="{95B04B28-A90B-4E0C-A9DA-2DEFA923FF58}" type="parTrans" cxnId="{0B5513F4-4479-420B-8510-3D4E2B5D5CA7}">
      <dgm:prSet/>
      <dgm:spPr/>
      <dgm:t>
        <a:bodyPr/>
        <a:lstStyle/>
        <a:p>
          <a:endParaRPr lang="en-US"/>
        </a:p>
      </dgm:t>
    </dgm:pt>
    <dgm:pt modelId="{984F6251-21F3-4EF3-AD6B-86D4F4CA3FA2}" type="sibTrans" cxnId="{0B5513F4-4479-420B-8510-3D4E2B5D5CA7}">
      <dgm:prSet/>
      <dgm:spPr/>
      <dgm:t>
        <a:bodyPr/>
        <a:lstStyle/>
        <a:p>
          <a:endParaRPr lang="en-US"/>
        </a:p>
      </dgm:t>
    </dgm:pt>
    <dgm:pt modelId="{842F205A-342E-4BDE-A116-927D2E81FFF3}">
      <dgm:prSet phldrT="[Text]" custT="1"/>
      <dgm:spPr/>
      <dgm:t>
        <a:bodyPr/>
        <a:lstStyle/>
        <a:p>
          <a:r>
            <a:rPr lang="en-US" sz="2000" dirty="0" smtClean="0"/>
            <a:t>Project Proponent </a:t>
          </a:r>
        </a:p>
      </dgm:t>
    </dgm:pt>
    <dgm:pt modelId="{73F262EC-8B98-4825-90AF-4CF0251A0B2F}" type="parTrans" cxnId="{E46E0B1C-1160-4649-B47A-6DF1D0C89BF2}">
      <dgm:prSet/>
      <dgm:spPr/>
      <dgm:t>
        <a:bodyPr/>
        <a:lstStyle/>
        <a:p>
          <a:endParaRPr lang="en-US"/>
        </a:p>
      </dgm:t>
    </dgm:pt>
    <dgm:pt modelId="{8D44A079-25BF-4F6E-961A-800B2B1BC59F}" type="sibTrans" cxnId="{E46E0B1C-1160-4649-B47A-6DF1D0C89BF2}">
      <dgm:prSet/>
      <dgm:spPr/>
      <dgm:t>
        <a:bodyPr/>
        <a:lstStyle/>
        <a:p>
          <a:endParaRPr lang="en-US"/>
        </a:p>
      </dgm:t>
    </dgm:pt>
    <dgm:pt modelId="{F50F7571-31C6-420A-BE4F-32512078341B}">
      <dgm:prSet custT="1"/>
      <dgm:spPr/>
      <dgm:t>
        <a:bodyPr/>
        <a:lstStyle/>
        <a:p>
          <a:r>
            <a:rPr lang="en-US" sz="2000" dirty="0" smtClean="0"/>
            <a:t>Public Testimony</a:t>
          </a:r>
          <a:endParaRPr lang="en-US" sz="2000" dirty="0"/>
        </a:p>
      </dgm:t>
    </dgm:pt>
    <dgm:pt modelId="{A170C3AA-E596-4ACF-B32C-2E05A631029A}" type="parTrans" cxnId="{4A634A23-BBB2-4307-A1C5-061C405E7F5D}">
      <dgm:prSet/>
      <dgm:spPr/>
      <dgm:t>
        <a:bodyPr/>
        <a:lstStyle/>
        <a:p>
          <a:endParaRPr lang="en-US"/>
        </a:p>
      </dgm:t>
    </dgm:pt>
    <dgm:pt modelId="{EF2C3C29-514E-4E72-B0E7-B244C063695F}" type="sibTrans" cxnId="{4A634A23-BBB2-4307-A1C5-061C405E7F5D}">
      <dgm:prSet/>
      <dgm:spPr/>
      <dgm:t>
        <a:bodyPr/>
        <a:lstStyle/>
        <a:p>
          <a:endParaRPr lang="en-US"/>
        </a:p>
      </dgm:t>
    </dgm:pt>
    <dgm:pt modelId="{530C3E77-9DAC-4CB3-89F3-B6EEDCE67EF6}">
      <dgm:prSet custT="1"/>
      <dgm:spPr/>
      <dgm:t>
        <a:bodyPr/>
        <a:lstStyle/>
        <a:p>
          <a:r>
            <a:rPr lang="en-US" sz="2000" dirty="0" smtClean="0"/>
            <a:t>Next Steps: Ordinance</a:t>
          </a:r>
          <a:endParaRPr lang="en-US" sz="2000" dirty="0"/>
        </a:p>
      </dgm:t>
    </dgm:pt>
    <dgm:pt modelId="{1B7CF2EA-160A-4077-BF13-FAA7FA059117}" type="parTrans" cxnId="{FC7653E9-36E4-47F4-824C-1F9FD8C43C1E}">
      <dgm:prSet/>
      <dgm:spPr/>
      <dgm:t>
        <a:bodyPr/>
        <a:lstStyle/>
        <a:p>
          <a:endParaRPr lang="en-US"/>
        </a:p>
      </dgm:t>
    </dgm:pt>
    <dgm:pt modelId="{02BFC8A7-3238-40F4-89AF-B339D5A2D113}" type="sibTrans" cxnId="{FC7653E9-36E4-47F4-824C-1F9FD8C43C1E}">
      <dgm:prSet/>
      <dgm:spPr/>
      <dgm:t>
        <a:bodyPr/>
        <a:lstStyle/>
        <a:p>
          <a:endParaRPr lang="en-US"/>
        </a:p>
      </dgm:t>
    </dgm:pt>
    <dgm:pt modelId="{A4937CB5-D52C-4670-9570-33A12251FD98}">
      <dgm:prSet custT="1"/>
      <dgm:spPr/>
      <dgm:t>
        <a:bodyPr/>
        <a:lstStyle/>
        <a:p>
          <a:r>
            <a:rPr lang="en-US" sz="2000" dirty="0" smtClean="0"/>
            <a:t>Proposal and Timeline</a:t>
          </a:r>
          <a:endParaRPr lang="en-US" sz="2000" dirty="0"/>
        </a:p>
      </dgm:t>
    </dgm:pt>
    <dgm:pt modelId="{0996B5B0-E210-4A53-850E-73956408F675}" type="parTrans" cxnId="{C109CFD4-22D0-4E45-8026-B61BD9A26E75}">
      <dgm:prSet/>
      <dgm:spPr/>
      <dgm:t>
        <a:bodyPr/>
        <a:lstStyle/>
        <a:p>
          <a:endParaRPr lang="en-US"/>
        </a:p>
      </dgm:t>
    </dgm:pt>
    <dgm:pt modelId="{FFE29ABF-6876-445C-8981-CEA62713E781}" type="sibTrans" cxnId="{C109CFD4-22D0-4E45-8026-B61BD9A26E75}">
      <dgm:prSet/>
      <dgm:spPr/>
      <dgm:t>
        <a:bodyPr/>
        <a:lstStyle/>
        <a:p>
          <a:endParaRPr lang="en-US"/>
        </a:p>
      </dgm:t>
    </dgm:pt>
    <dgm:pt modelId="{65C8DD46-2AEE-4C71-A520-F200740558E3}" type="pres">
      <dgm:prSet presAssocID="{8CC7F0CF-79BB-4D22-BBFE-52F54F98E9EF}" presName="linear" presStyleCnt="0">
        <dgm:presLayoutVars>
          <dgm:dir/>
          <dgm:animLvl val="lvl"/>
          <dgm:resizeHandles val="exact"/>
        </dgm:presLayoutVars>
      </dgm:prSet>
      <dgm:spPr/>
      <dgm:t>
        <a:bodyPr/>
        <a:lstStyle/>
        <a:p>
          <a:endParaRPr lang="en-US"/>
        </a:p>
      </dgm:t>
    </dgm:pt>
    <dgm:pt modelId="{6D8914D0-36C0-49C6-B59C-D213DE6F5393}" type="pres">
      <dgm:prSet presAssocID="{A4937CB5-D52C-4670-9570-33A12251FD98}" presName="parentLin" presStyleCnt="0"/>
      <dgm:spPr/>
    </dgm:pt>
    <dgm:pt modelId="{C0DFCA11-C2E7-4DDB-9513-D099A3D6788A}" type="pres">
      <dgm:prSet presAssocID="{A4937CB5-D52C-4670-9570-33A12251FD98}" presName="parentLeftMargin" presStyleLbl="node1" presStyleIdx="0" presStyleCnt="5"/>
      <dgm:spPr/>
      <dgm:t>
        <a:bodyPr/>
        <a:lstStyle/>
        <a:p>
          <a:endParaRPr lang="en-US"/>
        </a:p>
      </dgm:t>
    </dgm:pt>
    <dgm:pt modelId="{EC993609-4FFE-49EF-8858-5C14DEADC9C5}" type="pres">
      <dgm:prSet presAssocID="{A4937CB5-D52C-4670-9570-33A12251FD98}" presName="parentText" presStyleLbl="node1" presStyleIdx="0" presStyleCnt="5">
        <dgm:presLayoutVars>
          <dgm:chMax val="0"/>
          <dgm:bulletEnabled val="1"/>
        </dgm:presLayoutVars>
      </dgm:prSet>
      <dgm:spPr/>
      <dgm:t>
        <a:bodyPr/>
        <a:lstStyle/>
        <a:p>
          <a:endParaRPr lang="en-US"/>
        </a:p>
      </dgm:t>
    </dgm:pt>
    <dgm:pt modelId="{17B3C99E-1614-4898-89D2-99C6A17DACE5}" type="pres">
      <dgm:prSet presAssocID="{A4937CB5-D52C-4670-9570-33A12251FD98}" presName="negativeSpace" presStyleCnt="0"/>
      <dgm:spPr/>
    </dgm:pt>
    <dgm:pt modelId="{17DEA51D-97D9-414A-AACA-A30EE65C3C15}" type="pres">
      <dgm:prSet presAssocID="{A4937CB5-D52C-4670-9570-33A12251FD98}" presName="childText" presStyleLbl="conFgAcc1" presStyleIdx="0" presStyleCnt="5">
        <dgm:presLayoutVars>
          <dgm:bulletEnabled val="1"/>
        </dgm:presLayoutVars>
      </dgm:prSet>
      <dgm:spPr/>
    </dgm:pt>
    <dgm:pt modelId="{7216B4CD-F141-4BD5-9B63-EABB93067A88}" type="pres">
      <dgm:prSet presAssocID="{FFE29ABF-6876-445C-8981-CEA62713E781}" presName="spaceBetweenRectangles" presStyleCnt="0"/>
      <dgm:spPr/>
    </dgm:pt>
    <dgm:pt modelId="{02806F4C-9E8C-4FD2-A0CD-62D35630EA27}" type="pres">
      <dgm:prSet presAssocID="{D680B677-4295-46BD-8FA3-F36CFD843812}" presName="parentLin" presStyleCnt="0"/>
      <dgm:spPr/>
    </dgm:pt>
    <dgm:pt modelId="{F0CE4B1C-555B-4BB5-9A18-C6935F91A2AA}" type="pres">
      <dgm:prSet presAssocID="{D680B677-4295-46BD-8FA3-F36CFD843812}" presName="parentLeftMargin" presStyleLbl="node1" presStyleIdx="0" presStyleCnt="5"/>
      <dgm:spPr/>
      <dgm:t>
        <a:bodyPr/>
        <a:lstStyle/>
        <a:p>
          <a:endParaRPr lang="en-US"/>
        </a:p>
      </dgm:t>
    </dgm:pt>
    <dgm:pt modelId="{1A51FFCA-626A-4787-AFD5-DCCD7CA4E164}" type="pres">
      <dgm:prSet presAssocID="{D680B677-4295-46BD-8FA3-F36CFD843812}" presName="parentText" presStyleLbl="node1" presStyleIdx="1" presStyleCnt="5" custLinFactNeighborX="6333" custLinFactNeighborY="2710">
        <dgm:presLayoutVars>
          <dgm:chMax val="0"/>
          <dgm:bulletEnabled val="1"/>
        </dgm:presLayoutVars>
      </dgm:prSet>
      <dgm:spPr/>
      <dgm:t>
        <a:bodyPr/>
        <a:lstStyle/>
        <a:p>
          <a:endParaRPr lang="en-US"/>
        </a:p>
      </dgm:t>
    </dgm:pt>
    <dgm:pt modelId="{D4065262-3A75-4ED8-80F4-720F8CDBE9CE}" type="pres">
      <dgm:prSet presAssocID="{D680B677-4295-46BD-8FA3-F36CFD843812}" presName="negativeSpace" presStyleCnt="0"/>
      <dgm:spPr/>
    </dgm:pt>
    <dgm:pt modelId="{30F15FB3-DBAD-4D91-A963-73665311A1EA}" type="pres">
      <dgm:prSet presAssocID="{D680B677-4295-46BD-8FA3-F36CFD843812}" presName="childText" presStyleLbl="conFgAcc1" presStyleIdx="1" presStyleCnt="5">
        <dgm:presLayoutVars>
          <dgm:bulletEnabled val="1"/>
        </dgm:presLayoutVars>
      </dgm:prSet>
      <dgm:spPr/>
    </dgm:pt>
    <dgm:pt modelId="{153BDD85-8011-480C-B433-DABCEF7B504A}" type="pres">
      <dgm:prSet presAssocID="{984F6251-21F3-4EF3-AD6B-86D4F4CA3FA2}" presName="spaceBetweenRectangles" presStyleCnt="0"/>
      <dgm:spPr/>
    </dgm:pt>
    <dgm:pt modelId="{6A449CDC-5D6F-4C6C-A721-4C1AC5CFD1D4}" type="pres">
      <dgm:prSet presAssocID="{842F205A-342E-4BDE-A116-927D2E81FFF3}" presName="parentLin" presStyleCnt="0"/>
      <dgm:spPr/>
    </dgm:pt>
    <dgm:pt modelId="{073B8375-97A4-4890-B533-63F98B422E09}" type="pres">
      <dgm:prSet presAssocID="{842F205A-342E-4BDE-A116-927D2E81FFF3}" presName="parentLeftMargin" presStyleLbl="node1" presStyleIdx="1" presStyleCnt="5"/>
      <dgm:spPr/>
      <dgm:t>
        <a:bodyPr/>
        <a:lstStyle/>
        <a:p>
          <a:endParaRPr lang="en-US"/>
        </a:p>
      </dgm:t>
    </dgm:pt>
    <dgm:pt modelId="{060CD9F1-185B-429C-A223-FE4475DC7F90}" type="pres">
      <dgm:prSet presAssocID="{842F205A-342E-4BDE-A116-927D2E81FFF3}" presName="parentText" presStyleLbl="node1" presStyleIdx="2" presStyleCnt="5" custScaleX="98177" custLinFactNeighborX="-10959" custLinFactNeighborY="3094">
        <dgm:presLayoutVars>
          <dgm:chMax val="0"/>
          <dgm:bulletEnabled val="1"/>
        </dgm:presLayoutVars>
      </dgm:prSet>
      <dgm:spPr/>
      <dgm:t>
        <a:bodyPr/>
        <a:lstStyle/>
        <a:p>
          <a:endParaRPr lang="en-US"/>
        </a:p>
      </dgm:t>
    </dgm:pt>
    <dgm:pt modelId="{E895F13B-65E6-4B43-B074-4D79F77AB1D3}" type="pres">
      <dgm:prSet presAssocID="{842F205A-342E-4BDE-A116-927D2E81FFF3}" presName="negativeSpace" presStyleCnt="0"/>
      <dgm:spPr/>
    </dgm:pt>
    <dgm:pt modelId="{F71DE0B7-F686-4FBE-9794-04AFF11A5043}" type="pres">
      <dgm:prSet presAssocID="{842F205A-342E-4BDE-A116-927D2E81FFF3}" presName="childText" presStyleLbl="conFgAcc1" presStyleIdx="2" presStyleCnt="5">
        <dgm:presLayoutVars>
          <dgm:bulletEnabled val="1"/>
        </dgm:presLayoutVars>
      </dgm:prSet>
      <dgm:spPr/>
      <dgm:t>
        <a:bodyPr/>
        <a:lstStyle/>
        <a:p>
          <a:endParaRPr lang="en-US"/>
        </a:p>
      </dgm:t>
    </dgm:pt>
    <dgm:pt modelId="{47451F8F-7A6B-4C73-8CEF-03687E2548DF}" type="pres">
      <dgm:prSet presAssocID="{8D44A079-25BF-4F6E-961A-800B2B1BC59F}" presName="spaceBetweenRectangles" presStyleCnt="0"/>
      <dgm:spPr/>
    </dgm:pt>
    <dgm:pt modelId="{FDD8B2A1-1D58-45FE-A48E-EB6D7AF7BB07}" type="pres">
      <dgm:prSet presAssocID="{F50F7571-31C6-420A-BE4F-32512078341B}" presName="parentLin" presStyleCnt="0"/>
      <dgm:spPr/>
    </dgm:pt>
    <dgm:pt modelId="{D380E836-A6B5-44D5-8C7E-14AAA49CA952}" type="pres">
      <dgm:prSet presAssocID="{F50F7571-31C6-420A-BE4F-32512078341B}" presName="parentLeftMargin" presStyleLbl="node1" presStyleIdx="2" presStyleCnt="5"/>
      <dgm:spPr/>
      <dgm:t>
        <a:bodyPr/>
        <a:lstStyle/>
        <a:p>
          <a:endParaRPr lang="en-US"/>
        </a:p>
      </dgm:t>
    </dgm:pt>
    <dgm:pt modelId="{15266066-516D-4236-B719-B9807868AF7C}" type="pres">
      <dgm:prSet presAssocID="{F50F7571-31C6-420A-BE4F-32512078341B}" presName="parentText" presStyleLbl="node1" presStyleIdx="3" presStyleCnt="5" custLinFactNeighborX="-7684" custLinFactNeighborY="-1676">
        <dgm:presLayoutVars>
          <dgm:chMax val="0"/>
          <dgm:bulletEnabled val="1"/>
        </dgm:presLayoutVars>
      </dgm:prSet>
      <dgm:spPr/>
      <dgm:t>
        <a:bodyPr/>
        <a:lstStyle/>
        <a:p>
          <a:endParaRPr lang="en-US"/>
        </a:p>
      </dgm:t>
    </dgm:pt>
    <dgm:pt modelId="{309F9D67-D5E8-4C7F-9C8F-514A5A8178FE}" type="pres">
      <dgm:prSet presAssocID="{F50F7571-31C6-420A-BE4F-32512078341B}" presName="negativeSpace" presStyleCnt="0"/>
      <dgm:spPr/>
    </dgm:pt>
    <dgm:pt modelId="{7B22C55B-E944-4547-B2E6-BBE59E056F7B}" type="pres">
      <dgm:prSet presAssocID="{F50F7571-31C6-420A-BE4F-32512078341B}" presName="childText" presStyleLbl="conFgAcc1" presStyleIdx="3" presStyleCnt="5" custLinFactNeighborY="-35259">
        <dgm:presLayoutVars>
          <dgm:bulletEnabled val="1"/>
        </dgm:presLayoutVars>
      </dgm:prSet>
      <dgm:spPr/>
    </dgm:pt>
    <dgm:pt modelId="{7FD64441-D2DC-4EE9-87B0-83A3803352C8}" type="pres">
      <dgm:prSet presAssocID="{EF2C3C29-514E-4E72-B0E7-B244C063695F}" presName="spaceBetweenRectangles" presStyleCnt="0"/>
      <dgm:spPr/>
    </dgm:pt>
    <dgm:pt modelId="{B226B4BB-B5B5-453D-A62F-60A7ED874A48}" type="pres">
      <dgm:prSet presAssocID="{530C3E77-9DAC-4CB3-89F3-B6EEDCE67EF6}" presName="parentLin" presStyleCnt="0"/>
      <dgm:spPr/>
    </dgm:pt>
    <dgm:pt modelId="{7F2A14CF-E258-4C18-A60E-7662811B2E36}" type="pres">
      <dgm:prSet presAssocID="{530C3E77-9DAC-4CB3-89F3-B6EEDCE67EF6}" presName="parentLeftMargin" presStyleLbl="node1" presStyleIdx="3" presStyleCnt="5"/>
      <dgm:spPr/>
      <dgm:t>
        <a:bodyPr/>
        <a:lstStyle/>
        <a:p>
          <a:endParaRPr lang="en-US"/>
        </a:p>
      </dgm:t>
    </dgm:pt>
    <dgm:pt modelId="{064FD560-A562-4999-8940-0C8856EB3F8A}" type="pres">
      <dgm:prSet presAssocID="{530C3E77-9DAC-4CB3-89F3-B6EEDCE67EF6}" presName="parentText" presStyleLbl="node1" presStyleIdx="4" presStyleCnt="5" custLinFactNeighborY="-6142">
        <dgm:presLayoutVars>
          <dgm:chMax val="0"/>
          <dgm:bulletEnabled val="1"/>
        </dgm:presLayoutVars>
      </dgm:prSet>
      <dgm:spPr/>
      <dgm:t>
        <a:bodyPr/>
        <a:lstStyle/>
        <a:p>
          <a:endParaRPr lang="en-US"/>
        </a:p>
      </dgm:t>
    </dgm:pt>
    <dgm:pt modelId="{91BFF403-C259-431C-B1DF-18FD95E78599}" type="pres">
      <dgm:prSet presAssocID="{530C3E77-9DAC-4CB3-89F3-B6EEDCE67EF6}" presName="negativeSpace" presStyleCnt="0"/>
      <dgm:spPr/>
    </dgm:pt>
    <dgm:pt modelId="{3FB41111-13FD-41E7-8EC7-F483A7C6C2A7}" type="pres">
      <dgm:prSet presAssocID="{530C3E77-9DAC-4CB3-89F3-B6EEDCE67EF6}" presName="childText" presStyleLbl="conFgAcc1" presStyleIdx="4" presStyleCnt="5">
        <dgm:presLayoutVars>
          <dgm:bulletEnabled val="1"/>
        </dgm:presLayoutVars>
      </dgm:prSet>
      <dgm:spPr/>
    </dgm:pt>
  </dgm:ptLst>
  <dgm:cxnLst>
    <dgm:cxn modelId="{3C1ED651-FFCE-4AFC-BC86-21CED128EB36}" type="presOf" srcId="{F50F7571-31C6-420A-BE4F-32512078341B}" destId="{15266066-516D-4236-B719-B9807868AF7C}" srcOrd="1" destOrd="0" presId="urn:microsoft.com/office/officeart/2005/8/layout/list1"/>
    <dgm:cxn modelId="{E826A11F-EF18-4284-B519-D1D06F95C9C7}" type="presOf" srcId="{F50F7571-31C6-420A-BE4F-32512078341B}" destId="{D380E836-A6B5-44D5-8C7E-14AAA49CA952}" srcOrd="0" destOrd="0" presId="urn:microsoft.com/office/officeart/2005/8/layout/list1"/>
    <dgm:cxn modelId="{3DCF3D70-7A68-4A78-AF42-923E3E39D608}" type="presOf" srcId="{D680B677-4295-46BD-8FA3-F36CFD843812}" destId="{1A51FFCA-626A-4787-AFD5-DCCD7CA4E164}" srcOrd="1" destOrd="0" presId="urn:microsoft.com/office/officeart/2005/8/layout/list1"/>
    <dgm:cxn modelId="{5EE9AD42-BC62-4472-8251-491182CFF18C}" type="presOf" srcId="{D680B677-4295-46BD-8FA3-F36CFD843812}" destId="{F0CE4B1C-555B-4BB5-9A18-C6935F91A2AA}" srcOrd="0" destOrd="0" presId="urn:microsoft.com/office/officeart/2005/8/layout/list1"/>
    <dgm:cxn modelId="{C109CFD4-22D0-4E45-8026-B61BD9A26E75}" srcId="{8CC7F0CF-79BB-4D22-BBFE-52F54F98E9EF}" destId="{A4937CB5-D52C-4670-9570-33A12251FD98}" srcOrd="0" destOrd="0" parTransId="{0996B5B0-E210-4A53-850E-73956408F675}" sibTransId="{FFE29ABF-6876-445C-8981-CEA62713E781}"/>
    <dgm:cxn modelId="{FC7653E9-36E4-47F4-824C-1F9FD8C43C1E}" srcId="{8CC7F0CF-79BB-4D22-BBFE-52F54F98E9EF}" destId="{530C3E77-9DAC-4CB3-89F3-B6EEDCE67EF6}" srcOrd="4" destOrd="0" parTransId="{1B7CF2EA-160A-4077-BF13-FAA7FA059117}" sibTransId="{02BFC8A7-3238-40F4-89AF-B339D5A2D113}"/>
    <dgm:cxn modelId="{47154F7B-7C4C-4500-B2DE-F5C6F9C99424}" type="presOf" srcId="{A4937CB5-D52C-4670-9570-33A12251FD98}" destId="{EC993609-4FFE-49EF-8858-5C14DEADC9C5}" srcOrd="1" destOrd="0" presId="urn:microsoft.com/office/officeart/2005/8/layout/list1"/>
    <dgm:cxn modelId="{0B5513F4-4479-420B-8510-3D4E2B5D5CA7}" srcId="{8CC7F0CF-79BB-4D22-BBFE-52F54F98E9EF}" destId="{D680B677-4295-46BD-8FA3-F36CFD843812}" srcOrd="1" destOrd="0" parTransId="{95B04B28-A90B-4E0C-A9DA-2DEFA923FF58}" sibTransId="{984F6251-21F3-4EF3-AD6B-86D4F4CA3FA2}"/>
    <dgm:cxn modelId="{50C625AB-EC95-4AC5-ABA1-9B4F57A3307A}" type="presOf" srcId="{8CC7F0CF-79BB-4D22-BBFE-52F54F98E9EF}" destId="{65C8DD46-2AEE-4C71-A520-F200740558E3}" srcOrd="0" destOrd="0" presId="urn:microsoft.com/office/officeart/2005/8/layout/list1"/>
    <dgm:cxn modelId="{F2002A1E-34BA-48B8-AB75-5D3EC38EE5CE}" type="presOf" srcId="{530C3E77-9DAC-4CB3-89F3-B6EEDCE67EF6}" destId="{7F2A14CF-E258-4C18-A60E-7662811B2E36}" srcOrd="0" destOrd="0" presId="urn:microsoft.com/office/officeart/2005/8/layout/list1"/>
    <dgm:cxn modelId="{711B3552-D70C-4B27-AE8C-7F08CFBD0DE9}" type="presOf" srcId="{A4937CB5-D52C-4670-9570-33A12251FD98}" destId="{C0DFCA11-C2E7-4DDB-9513-D099A3D6788A}" srcOrd="0" destOrd="0" presId="urn:microsoft.com/office/officeart/2005/8/layout/list1"/>
    <dgm:cxn modelId="{C71C7CD1-8BD3-463C-A081-430A619529E2}" type="presOf" srcId="{530C3E77-9DAC-4CB3-89F3-B6EEDCE67EF6}" destId="{064FD560-A562-4999-8940-0C8856EB3F8A}" srcOrd="1" destOrd="0" presId="urn:microsoft.com/office/officeart/2005/8/layout/list1"/>
    <dgm:cxn modelId="{4A634A23-BBB2-4307-A1C5-061C405E7F5D}" srcId="{8CC7F0CF-79BB-4D22-BBFE-52F54F98E9EF}" destId="{F50F7571-31C6-420A-BE4F-32512078341B}" srcOrd="3" destOrd="0" parTransId="{A170C3AA-E596-4ACF-B32C-2E05A631029A}" sibTransId="{EF2C3C29-514E-4E72-B0E7-B244C063695F}"/>
    <dgm:cxn modelId="{E46E0B1C-1160-4649-B47A-6DF1D0C89BF2}" srcId="{8CC7F0CF-79BB-4D22-BBFE-52F54F98E9EF}" destId="{842F205A-342E-4BDE-A116-927D2E81FFF3}" srcOrd="2" destOrd="0" parTransId="{73F262EC-8B98-4825-90AF-4CF0251A0B2F}" sibTransId="{8D44A079-25BF-4F6E-961A-800B2B1BC59F}"/>
    <dgm:cxn modelId="{553C97FB-64D2-449F-A8C9-7602C1C3E2E8}" type="presOf" srcId="{842F205A-342E-4BDE-A116-927D2E81FFF3}" destId="{060CD9F1-185B-429C-A223-FE4475DC7F90}" srcOrd="1" destOrd="0" presId="urn:microsoft.com/office/officeart/2005/8/layout/list1"/>
    <dgm:cxn modelId="{E0425916-61C6-4660-9A07-073468798BAB}" type="presOf" srcId="{842F205A-342E-4BDE-A116-927D2E81FFF3}" destId="{073B8375-97A4-4890-B533-63F98B422E09}" srcOrd="0" destOrd="0" presId="urn:microsoft.com/office/officeart/2005/8/layout/list1"/>
    <dgm:cxn modelId="{61E02F50-FEAC-46A9-A1B1-445F22259A6E}" type="presParOf" srcId="{65C8DD46-2AEE-4C71-A520-F200740558E3}" destId="{6D8914D0-36C0-49C6-B59C-D213DE6F5393}" srcOrd="0" destOrd="0" presId="urn:microsoft.com/office/officeart/2005/8/layout/list1"/>
    <dgm:cxn modelId="{374A3A25-31AD-419C-B1B8-8F91C473ACEB}" type="presParOf" srcId="{6D8914D0-36C0-49C6-B59C-D213DE6F5393}" destId="{C0DFCA11-C2E7-4DDB-9513-D099A3D6788A}" srcOrd="0" destOrd="0" presId="urn:microsoft.com/office/officeart/2005/8/layout/list1"/>
    <dgm:cxn modelId="{F6521062-0029-46E6-B2F7-B11FF3258469}" type="presParOf" srcId="{6D8914D0-36C0-49C6-B59C-D213DE6F5393}" destId="{EC993609-4FFE-49EF-8858-5C14DEADC9C5}" srcOrd="1" destOrd="0" presId="urn:microsoft.com/office/officeart/2005/8/layout/list1"/>
    <dgm:cxn modelId="{93BD75B5-81C9-4E2F-8303-126D8BBEA808}" type="presParOf" srcId="{65C8DD46-2AEE-4C71-A520-F200740558E3}" destId="{17B3C99E-1614-4898-89D2-99C6A17DACE5}" srcOrd="1" destOrd="0" presId="urn:microsoft.com/office/officeart/2005/8/layout/list1"/>
    <dgm:cxn modelId="{6C7BF633-1766-4EAA-AA63-5E4387F066B0}" type="presParOf" srcId="{65C8DD46-2AEE-4C71-A520-F200740558E3}" destId="{17DEA51D-97D9-414A-AACA-A30EE65C3C15}" srcOrd="2" destOrd="0" presId="urn:microsoft.com/office/officeart/2005/8/layout/list1"/>
    <dgm:cxn modelId="{73A5AACF-D4E9-4956-9B3C-2B11A44EC071}" type="presParOf" srcId="{65C8DD46-2AEE-4C71-A520-F200740558E3}" destId="{7216B4CD-F141-4BD5-9B63-EABB93067A88}" srcOrd="3" destOrd="0" presId="urn:microsoft.com/office/officeart/2005/8/layout/list1"/>
    <dgm:cxn modelId="{0F839C21-6656-4EF5-8ECA-69577AA60983}" type="presParOf" srcId="{65C8DD46-2AEE-4C71-A520-F200740558E3}" destId="{02806F4C-9E8C-4FD2-A0CD-62D35630EA27}" srcOrd="4" destOrd="0" presId="urn:microsoft.com/office/officeart/2005/8/layout/list1"/>
    <dgm:cxn modelId="{5E72D879-CCC8-4637-88B6-70583DC0E5B3}" type="presParOf" srcId="{02806F4C-9E8C-4FD2-A0CD-62D35630EA27}" destId="{F0CE4B1C-555B-4BB5-9A18-C6935F91A2AA}" srcOrd="0" destOrd="0" presId="urn:microsoft.com/office/officeart/2005/8/layout/list1"/>
    <dgm:cxn modelId="{B97FB3AD-F2D4-4508-98FE-6EA7A7C4E7A3}" type="presParOf" srcId="{02806F4C-9E8C-4FD2-A0CD-62D35630EA27}" destId="{1A51FFCA-626A-4787-AFD5-DCCD7CA4E164}" srcOrd="1" destOrd="0" presId="urn:microsoft.com/office/officeart/2005/8/layout/list1"/>
    <dgm:cxn modelId="{DDBAD92A-1AEA-44B6-9B8A-95D0731C8332}" type="presParOf" srcId="{65C8DD46-2AEE-4C71-A520-F200740558E3}" destId="{D4065262-3A75-4ED8-80F4-720F8CDBE9CE}" srcOrd="5" destOrd="0" presId="urn:microsoft.com/office/officeart/2005/8/layout/list1"/>
    <dgm:cxn modelId="{1DA10D27-6349-48EE-971B-AD51CDBCFC2E}" type="presParOf" srcId="{65C8DD46-2AEE-4C71-A520-F200740558E3}" destId="{30F15FB3-DBAD-4D91-A963-73665311A1EA}" srcOrd="6" destOrd="0" presId="urn:microsoft.com/office/officeart/2005/8/layout/list1"/>
    <dgm:cxn modelId="{C893A3DC-1BD7-40CD-BF52-593B01A10136}" type="presParOf" srcId="{65C8DD46-2AEE-4C71-A520-F200740558E3}" destId="{153BDD85-8011-480C-B433-DABCEF7B504A}" srcOrd="7" destOrd="0" presId="urn:microsoft.com/office/officeart/2005/8/layout/list1"/>
    <dgm:cxn modelId="{DD132204-A493-4D3C-825C-6B71BDB4B60C}" type="presParOf" srcId="{65C8DD46-2AEE-4C71-A520-F200740558E3}" destId="{6A449CDC-5D6F-4C6C-A721-4C1AC5CFD1D4}" srcOrd="8" destOrd="0" presId="urn:microsoft.com/office/officeart/2005/8/layout/list1"/>
    <dgm:cxn modelId="{FB722FCA-ADD4-4363-8BD4-743A09537C13}" type="presParOf" srcId="{6A449CDC-5D6F-4C6C-A721-4C1AC5CFD1D4}" destId="{073B8375-97A4-4890-B533-63F98B422E09}" srcOrd="0" destOrd="0" presId="urn:microsoft.com/office/officeart/2005/8/layout/list1"/>
    <dgm:cxn modelId="{6ED32F66-A0E1-4C56-905F-E63F4D0B4B71}" type="presParOf" srcId="{6A449CDC-5D6F-4C6C-A721-4C1AC5CFD1D4}" destId="{060CD9F1-185B-429C-A223-FE4475DC7F90}" srcOrd="1" destOrd="0" presId="urn:microsoft.com/office/officeart/2005/8/layout/list1"/>
    <dgm:cxn modelId="{1CA1EEEC-DABB-4576-A563-409E20A3FE51}" type="presParOf" srcId="{65C8DD46-2AEE-4C71-A520-F200740558E3}" destId="{E895F13B-65E6-4B43-B074-4D79F77AB1D3}" srcOrd="9" destOrd="0" presId="urn:microsoft.com/office/officeart/2005/8/layout/list1"/>
    <dgm:cxn modelId="{7C9E879E-C4E4-49F1-AA2A-BDE101403906}" type="presParOf" srcId="{65C8DD46-2AEE-4C71-A520-F200740558E3}" destId="{F71DE0B7-F686-4FBE-9794-04AFF11A5043}" srcOrd="10" destOrd="0" presId="urn:microsoft.com/office/officeart/2005/8/layout/list1"/>
    <dgm:cxn modelId="{E7884AC7-652B-4F99-B59F-8C92C7C015D3}" type="presParOf" srcId="{65C8DD46-2AEE-4C71-A520-F200740558E3}" destId="{47451F8F-7A6B-4C73-8CEF-03687E2548DF}" srcOrd="11" destOrd="0" presId="urn:microsoft.com/office/officeart/2005/8/layout/list1"/>
    <dgm:cxn modelId="{BEF5D1F3-E9CF-4B02-BD7A-6B03BCFCD7CF}" type="presParOf" srcId="{65C8DD46-2AEE-4C71-A520-F200740558E3}" destId="{FDD8B2A1-1D58-45FE-A48E-EB6D7AF7BB07}" srcOrd="12" destOrd="0" presId="urn:microsoft.com/office/officeart/2005/8/layout/list1"/>
    <dgm:cxn modelId="{7F258502-5029-4B03-A329-E885CBD87C03}" type="presParOf" srcId="{FDD8B2A1-1D58-45FE-A48E-EB6D7AF7BB07}" destId="{D380E836-A6B5-44D5-8C7E-14AAA49CA952}" srcOrd="0" destOrd="0" presId="urn:microsoft.com/office/officeart/2005/8/layout/list1"/>
    <dgm:cxn modelId="{A7B4325C-52C0-40C6-8AA1-EA8751143508}" type="presParOf" srcId="{FDD8B2A1-1D58-45FE-A48E-EB6D7AF7BB07}" destId="{15266066-516D-4236-B719-B9807868AF7C}" srcOrd="1" destOrd="0" presId="urn:microsoft.com/office/officeart/2005/8/layout/list1"/>
    <dgm:cxn modelId="{FA095199-AA1D-414D-B7DA-5F78386A4F72}" type="presParOf" srcId="{65C8DD46-2AEE-4C71-A520-F200740558E3}" destId="{309F9D67-D5E8-4C7F-9C8F-514A5A8178FE}" srcOrd="13" destOrd="0" presId="urn:microsoft.com/office/officeart/2005/8/layout/list1"/>
    <dgm:cxn modelId="{0BCF77C0-96D6-4B67-966C-BE9C9FAC8FE3}" type="presParOf" srcId="{65C8DD46-2AEE-4C71-A520-F200740558E3}" destId="{7B22C55B-E944-4547-B2E6-BBE59E056F7B}" srcOrd="14" destOrd="0" presId="urn:microsoft.com/office/officeart/2005/8/layout/list1"/>
    <dgm:cxn modelId="{0BCCA118-BDD5-4E53-BD94-11CA94584F21}" type="presParOf" srcId="{65C8DD46-2AEE-4C71-A520-F200740558E3}" destId="{7FD64441-D2DC-4EE9-87B0-83A3803352C8}" srcOrd="15" destOrd="0" presId="urn:microsoft.com/office/officeart/2005/8/layout/list1"/>
    <dgm:cxn modelId="{928B6850-1B7E-4CDA-8C9F-17482AE3E1B9}" type="presParOf" srcId="{65C8DD46-2AEE-4C71-A520-F200740558E3}" destId="{B226B4BB-B5B5-453D-A62F-60A7ED874A48}" srcOrd="16" destOrd="0" presId="urn:microsoft.com/office/officeart/2005/8/layout/list1"/>
    <dgm:cxn modelId="{667DAB98-20CD-4E22-914C-05680D1FFDCD}" type="presParOf" srcId="{B226B4BB-B5B5-453D-A62F-60A7ED874A48}" destId="{7F2A14CF-E258-4C18-A60E-7662811B2E36}" srcOrd="0" destOrd="0" presId="urn:microsoft.com/office/officeart/2005/8/layout/list1"/>
    <dgm:cxn modelId="{B35BA628-1256-47E2-89C0-16D3DC10F553}" type="presParOf" srcId="{B226B4BB-B5B5-453D-A62F-60A7ED874A48}" destId="{064FD560-A562-4999-8940-0C8856EB3F8A}" srcOrd="1" destOrd="0" presId="urn:microsoft.com/office/officeart/2005/8/layout/list1"/>
    <dgm:cxn modelId="{71D63C74-C925-4ACD-AB76-E74BE2130DBA}" type="presParOf" srcId="{65C8DD46-2AEE-4C71-A520-F200740558E3}" destId="{91BFF403-C259-431C-B1DF-18FD95E78599}" srcOrd="17" destOrd="0" presId="urn:microsoft.com/office/officeart/2005/8/layout/list1"/>
    <dgm:cxn modelId="{1D89A6B3-8B1B-4E5E-8CB9-FE144DEA0835}" type="presParOf" srcId="{65C8DD46-2AEE-4C71-A520-F200740558E3}" destId="{3FB41111-13FD-41E7-8EC7-F483A7C6C2A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263AE-CFF0-43B9-98FF-612C9CFDE274}"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1FE90D44-99F2-43D6-883A-2436D7D96B12}">
      <dgm:prSet phldrT="[Text]" custT="1"/>
      <dgm:spPr/>
      <dgm:t>
        <a:bodyPr/>
        <a:lstStyle/>
        <a:p>
          <a:r>
            <a:rPr lang="en-US" sz="1200" dirty="0" smtClean="0"/>
            <a:t>Consistency with goals, policies and objectives of the comprehensive plan.</a:t>
          </a:r>
          <a:endParaRPr lang="en-US" sz="1200" dirty="0"/>
        </a:p>
      </dgm:t>
    </dgm:pt>
    <dgm:pt modelId="{1F38C5CC-29F1-4FA4-B73C-D1BBAEB346B3}" type="parTrans" cxnId="{94C2DD67-6CCF-4A34-B60A-2D7D650F9AB4}">
      <dgm:prSet/>
      <dgm:spPr/>
      <dgm:t>
        <a:bodyPr/>
        <a:lstStyle/>
        <a:p>
          <a:endParaRPr lang="en-US" sz="1200"/>
        </a:p>
      </dgm:t>
    </dgm:pt>
    <dgm:pt modelId="{E12142AC-31B4-4221-B541-AA4A938F722C}" type="sibTrans" cxnId="{94C2DD67-6CCF-4A34-B60A-2D7D650F9AB4}">
      <dgm:prSet/>
      <dgm:spPr/>
      <dgm:t>
        <a:bodyPr/>
        <a:lstStyle/>
        <a:p>
          <a:endParaRPr lang="en-US" sz="1200"/>
        </a:p>
      </dgm:t>
    </dgm:pt>
    <dgm:pt modelId="{048C4FC7-EF86-4CAC-9325-87C5E1B9F3BA}">
      <dgm:prSet phldrT="[Text]" custT="1"/>
      <dgm:spPr/>
      <dgm:t>
        <a:bodyPr/>
        <a:lstStyle/>
        <a:p>
          <a:r>
            <a:rPr lang="en-US" sz="1200" dirty="0" smtClean="0"/>
            <a:t>Economic Goal 1</a:t>
          </a:r>
          <a:endParaRPr lang="en-US" sz="1200" dirty="0"/>
        </a:p>
      </dgm:t>
    </dgm:pt>
    <dgm:pt modelId="{D270A633-DAFB-430C-8FC2-67BC966EFC6D}" type="parTrans" cxnId="{1E690F49-74F6-48B1-AE4D-2416BE6001DB}">
      <dgm:prSet/>
      <dgm:spPr/>
      <dgm:t>
        <a:bodyPr/>
        <a:lstStyle/>
        <a:p>
          <a:endParaRPr lang="en-US" sz="1200"/>
        </a:p>
      </dgm:t>
    </dgm:pt>
    <dgm:pt modelId="{B33B089B-18E8-4C7B-8C9D-E2D17A1563EA}" type="sibTrans" cxnId="{1E690F49-74F6-48B1-AE4D-2416BE6001DB}">
      <dgm:prSet/>
      <dgm:spPr/>
      <dgm:t>
        <a:bodyPr/>
        <a:lstStyle/>
        <a:p>
          <a:endParaRPr lang="en-US" sz="1200"/>
        </a:p>
      </dgm:t>
    </dgm:pt>
    <dgm:pt modelId="{D2417625-A9BE-41AD-9B12-353058081243}">
      <dgm:prSet phldrT="[Text]" custT="1"/>
      <dgm:spPr/>
      <dgm:t>
        <a:bodyPr/>
        <a:lstStyle/>
        <a:p>
          <a:r>
            <a:rPr lang="en-US" sz="1200" dirty="0" smtClean="0"/>
            <a:t>Economic Goal 3</a:t>
          </a:r>
          <a:endParaRPr lang="en-US" sz="1200" dirty="0"/>
        </a:p>
      </dgm:t>
    </dgm:pt>
    <dgm:pt modelId="{1F57E315-BBEC-472B-8E3F-54BA3E0E9642}" type="parTrans" cxnId="{5102F7CE-BCC2-4FDC-9159-489F1B599A1E}">
      <dgm:prSet/>
      <dgm:spPr/>
      <dgm:t>
        <a:bodyPr/>
        <a:lstStyle/>
        <a:p>
          <a:endParaRPr lang="en-US" sz="1200"/>
        </a:p>
      </dgm:t>
    </dgm:pt>
    <dgm:pt modelId="{7FCC7934-A9DC-4C82-AB0B-4312826B151D}" type="sibTrans" cxnId="{5102F7CE-BCC2-4FDC-9159-489F1B599A1E}">
      <dgm:prSet/>
      <dgm:spPr/>
      <dgm:t>
        <a:bodyPr/>
        <a:lstStyle/>
        <a:p>
          <a:endParaRPr lang="en-US" sz="1200"/>
        </a:p>
      </dgm:t>
    </dgm:pt>
    <dgm:pt modelId="{61E35C63-253E-4DE1-98F3-D7E3AA8A7148}">
      <dgm:prSet phldrT="[Text]" custT="1"/>
      <dgm:spPr/>
      <dgm:t>
        <a:bodyPr/>
        <a:lstStyle/>
        <a:p>
          <a:r>
            <a:rPr lang="en-US" sz="1200" dirty="0" smtClean="0"/>
            <a:t>Compliance with any other special provisions as provided by BMC 17.04.080</a:t>
          </a:r>
          <a:r>
            <a:rPr lang="en-US" sz="1050" dirty="0" smtClean="0"/>
            <a:t>.</a:t>
          </a:r>
          <a:endParaRPr lang="en-US" sz="1050" dirty="0"/>
        </a:p>
      </dgm:t>
    </dgm:pt>
    <dgm:pt modelId="{5D05C719-433E-4410-8C40-716E46FE04C9}" type="parTrans" cxnId="{CD8E46F3-32CB-4CBB-A51D-AE2DDAE783C0}">
      <dgm:prSet/>
      <dgm:spPr/>
      <dgm:t>
        <a:bodyPr/>
        <a:lstStyle/>
        <a:p>
          <a:endParaRPr lang="en-US" sz="1200"/>
        </a:p>
      </dgm:t>
    </dgm:pt>
    <dgm:pt modelId="{360C9FE3-36CB-4BE6-8FB8-51FD832A0915}" type="sibTrans" cxnId="{CD8E46F3-32CB-4CBB-A51D-AE2DDAE783C0}">
      <dgm:prSet/>
      <dgm:spPr/>
      <dgm:t>
        <a:bodyPr/>
        <a:lstStyle/>
        <a:p>
          <a:endParaRPr lang="en-US" sz="1200"/>
        </a:p>
      </dgm:t>
    </dgm:pt>
    <dgm:pt modelId="{B1DD15E3-2279-4435-B194-F294C108B915}">
      <dgm:prSet phldrT="[Text]" custT="1"/>
      <dgm:spPr/>
      <dgm:t>
        <a:bodyPr/>
        <a:lstStyle/>
        <a:p>
          <a:r>
            <a:rPr lang="en-US" sz="1200" dirty="0" smtClean="0"/>
            <a:t>CDS-Initiated</a:t>
          </a:r>
          <a:endParaRPr lang="en-US" sz="1200" dirty="0"/>
        </a:p>
      </dgm:t>
    </dgm:pt>
    <dgm:pt modelId="{BDAABF10-4584-441D-97F0-28208855171C}" type="parTrans" cxnId="{180005D0-E49A-4F88-A595-F4418C88223F}">
      <dgm:prSet/>
      <dgm:spPr/>
      <dgm:t>
        <a:bodyPr/>
        <a:lstStyle/>
        <a:p>
          <a:endParaRPr lang="en-US" sz="1200"/>
        </a:p>
      </dgm:t>
    </dgm:pt>
    <dgm:pt modelId="{D449D1CA-5E04-4A95-B14F-085FB17D21EF}" type="sibTrans" cxnId="{180005D0-E49A-4F88-A595-F4418C88223F}">
      <dgm:prSet/>
      <dgm:spPr/>
      <dgm:t>
        <a:bodyPr/>
        <a:lstStyle/>
        <a:p>
          <a:endParaRPr lang="en-US" sz="1200"/>
        </a:p>
      </dgm:t>
    </dgm:pt>
    <dgm:pt modelId="{D96763CA-3EED-466D-ABB1-7AABC99EE63C}">
      <dgm:prSet phldrT="[Text]" custT="1"/>
      <dgm:spPr/>
      <dgm:t>
        <a:bodyPr/>
        <a:lstStyle/>
        <a:p>
          <a:r>
            <a:rPr lang="en-US" sz="1200" dirty="0" smtClean="0"/>
            <a:t>Authorized by Council for consideration</a:t>
          </a:r>
          <a:endParaRPr lang="en-US" sz="1200" dirty="0"/>
        </a:p>
      </dgm:t>
    </dgm:pt>
    <dgm:pt modelId="{96E2AD20-F2AE-4FCB-8F85-4F46389BFD6E}" type="parTrans" cxnId="{57BDF155-882D-4D20-BDC4-44B0666113D0}">
      <dgm:prSet/>
      <dgm:spPr/>
      <dgm:t>
        <a:bodyPr/>
        <a:lstStyle/>
        <a:p>
          <a:endParaRPr lang="en-US" sz="1200"/>
        </a:p>
      </dgm:t>
    </dgm:pt>
    <dgm:pt modelId="{B8A91DD3-0E10-4612-9847-62521BA64974}" type="sibTrans" cxnId="{57BDF155-882D-4D20-BDC4-44B0666113D0}">
      <dgm:prSet/>
      <dgm:spPr/>
      <dgm:t>
        <a:bodyPr/>
        <a:lstStyle/>
        <a:p>
          <a:endParaRPr lang="en-US" sz="1200"/>
        </a:p>
      </dgm:t>
    </dgm:pt>
    <dgm:pt modelId="{5E7C8D0D-1A82-491C-B494-9E3C4D57F444}">
      <dgm:prSet phldrT="[Text]" custT="1"/>
      <dgm:spPr/>
      <dgm:t>
        <a:bodyPr/>
        <a:lstStyle/>
        <a:p>
          <a:r>
            <a:rPr lang="en-US" sz="1200" dirty="0" smtClean="0"/>
            <a:t>Economic Goal 6</a:t>
          </a:r>
          <a:endParaRPr lang="en-US" sz="1200" dirty="0"/>
        </a:p>
      </dgm:t>
    </dgm:pt>
    <dgm:pt modelId="{A32184BC-ABE4-4D1B-A1DB-6D82670B5B3B}" type="parTrans" cxnId="{8AD57CFA-AA09-4C54-95E6-FDEC4C3EF9D1}">
      <dgm:prSet/>
      <dgm:spPr/>
      <dgm:t>
        <a:bodyPr/>
        <a:lstStyle/>
        <a:p>
          <a:endParaRPr lang="en-US" sz="1200"/>
        </a:p>
      </dgm:t>
    </dgm:pt>
    <dgm:pt modelId="{EC8F72E3-8533-4E6D-A5B4-6AA10D6A540D}" type="sibTrans" cxnId="{8AD57CFA-AA09-4C54-95E6-FDEC4C3EF9D1}">
      <dgm:prSet/>
      <dgm:spPr/>
      <dgm:t>
        <a:bodyPr/>
        <a:lstStyle/>
        <a:p>
          <a:endParaRPr lang="en-US" sz="1200"/>
        </a:p>
      </dgm:t>
    </dgm:pt>
    <dgm:pt modelId="{58777643-55F1-4706-B882-75282DA58929}">
      <dgm:prSet phldrT="[Text]" custT="1"/>
      <dgm:spPr/>
      <dgm:t>
        <a:bodyPr/>
        <a:lstStyle/>
        <a:p>
          <a:r>
            <a:rPr lang="en-US" sz="1200" dirty="0" smtClean="0"/>
            <a:t>Housing Goal 1</a:t>
          </a:r>
          <a:endParaRPr lang="en-US" sz="1200" dirty="0"/>
        </a:p>
      </dgm:t>
    </dgm:pt>
    <dgm:pt modelId="{DAD665BC-3C28-4B67-B556-8DDB626D2A4F}" type="parTrans" cxnId="{CBF39AF3-472C-47E0-943D-B31CA5480014}">
      <dgm:prSet/>
      <dgm:spPr/>
      <dgm:t>
        <a:bodyPr/>
        <a:lstStyle/>
        <a:p>
          <a:endParaRPr lang="en-US" sz="1200"/>
        </a:p>
      </dgm:t>
    </dgm:pt>
    <dgm:pt modelId="{E5569D02-6A48-4CEF-8D52-5B7DB1D6BC4B}" type="sibTrans" cxnId="{CBF39AF3-472C-47E0-943D-B31CA5480014}">
      <dgm:prSet/>
      <dgm:spPr/>
      <dgm:t>
        <a:bodyPr/>
        <a:lstStyle/>
        <a:p>
          <a:endParaRPr lang="en-US" sz="1200"/>
        </a:p>
      </dgm:t>
    </dgm:pt>
    <dgm:pt modelId="{3C7342ED-0AF0-41F3-A7D4-3F2B5CAF3C15}">
      <dgm:prSet phldrT="[Text]" custT="1"/>
      <dgm:spPr/>
      <dgm:t>
        <a:bodyPr/>
        <a:lstStyle/>
        <a:p>
          <a:r>
            <a:rPr lang="en-US" sz="1200" dirty="0" smtClean="0"/>
            <a:t>Continuation of earlier effort</a:t>
          </a:r>
          <a:endParaRPr lang="en-US" sz="1200" dirty="0"/>
        </a:p>
      </dgm:t>
    </dgm:pt>
    <dgm:pt modelId="{EA7640BA-CAC7-41D8-9DB6-D72B007D895E}" type="parTrans" cxnId="{3DBB129C-6557-4853-968A-6EE1D9B8C51B}">
      <dgm:prSet/>
      <dgm:spPr/>
      <dgm:t>
        <a:bodyPr/>
        <a:lstStyle/>
        <a:p>
          <a:endParaRPr lang="en-US" sz="1200"/>
        </a:p>
      </dgm:t>
    </dgm:pt>
    <dgm:pt modelId="{70E10CCF-5FA7-4BC5-9EF5-24758BAAA514}" type="sibTrans" cxnId="{3DBB129C-6557-4853-968A-6EE1D9B8C51B}">
      <dgm:prSet/>
      <dgm:spPr/>
      <dgm:t>
        <a:bodyPr/>
        <a:lstStyle/>
        <a:p>
          <a:endParaRPr lang="en-US" sz="1200"/>
        </a:p>
      </dgm:t>
    </dgm:pt>
    <dgm:pt modelId="{33524FC6-F99A-4743-B92C-03759FB54709}">
      <dgm:prSet phldrT="[Text]" custT="1"/>
      <dgm:spPr/>
      <dgm:t>
        <a:bodyPr/>
        <a:lstStyle/>
        <a:p>
          <a:r>
            <a:rPr lang="en-US" sz="1200" smtClean="0"/>
            <a:t>Procedural requirements</a:t>
          </a:r>
          <a:endParaRPr lang="en-US" sz="1200" dirty="0"/>
        </a:p>
      </dgm:t>
    </dgm:pt>
    <dgm:pt modelId="{7F3A15A1-77D9-484D-9CCA-109EF9D0F690}" type="parTrans" cxnId="{BDF273F8-F1FA-429D-813B-E308F515BD13}">
      <dgm:prSet/>
      <dgm:spPr/>
      <dgm:t>
        <a:bodyPr/>
        <a:lstStyle/>
        <a:p>
          <a:endParaRPr lang="en-US" sz="1200"/>
        </a:p>
      </dgm:t>
    </dgm:pt>
    <dgm:pt modelId="{9690D614-B95F-4A8F-B5EF-249B24732190}" type="sibTrans" cxnId="{BDF273F8-F1FA-429D-813B-E308F515BD13}">
      <dgm:prSet/>
      <dgm:spPr/>
      <dgm:t>
        <a:bodyPr/>
        <a:lstStyle/>
        <a:p>
          <a:endParaRPr lang="en-US" sz="1200"/>
        </a:p>
      </dgm:t>
    </dgm:pt>
    <dgm:pt modelId="{7C0F49EC-B137-4453-9FCD-684780E26924}" type="pres">
      <dgm:prSet presAssocID="{6BD263AE-CFF0-43B9-98FF-612C9CFDE274}" presName="diagram" presStyleCnt="0">
        <dgm:presLayoutVars>
          <dgm:chPref val="1"/>
          <dgm:dir/>
          <dgm:animOne val="branch"/>
          <dgm:animLvl val="lvl"/>
          <dgm:resizeHandles/>
        </dgm:presLayoutVars>
      </dgm:prSet>
      <dgm:spPr/>
      <dgm:t>
        <a:bodyPr/>
        <a:lstStyle/>
        <a:p>
          <a:endParaRPr lang="en-US"/>
        </a:p>
      </dgm:t>
    </dgm:pt>
    <dgm:pt modelId="{134254F1-4BC4-4FC5-ABB8-F4C0027F8940}" type="pres">
      <dgm:prSet presAssocID="{1FE90D44-99F2-43D6-883A-2436D7D96B12}" presName="root" presStyleCnt="0"/>
      <dgm:spPr/>
    </dgm:pt>
    <dgm:pt modelId="{A4E613AD-7DC0-42B1-AF84-D5C250EE5D74}" type="pres">
      <dgm:prSet presAssocID="{1FE90D44-99F2-43D6-883A-2436D7D96B12}" presName="rootComposite" presStyleCnt="0"/>
      <dgm:spPr/>
    </dgm:pt>
    <dgm:pt modelId="{843A5CE3-08A6-4FA9-AA04-0CF31C9899BB}" type="pres">
      <dgm:prSet presAssocID="{1FE90D44-99F2-43D6-883A-2436D7D96B12}" presName="rootText" presStyleLbl="node1" presStyleIdx="0" presStyleCnt="2"/>
      <dgm:spPr/>
      <dgm:t>
        <a:bodyPr/>
        <a:lstStyle/>
        <a:p>
          <a:endParaRPr lang="en-US"/>
        </a:p>
      </dgm:t>
    </dgm:pt>
    <dgm:pt modelId="{D88DC173-BF7A-4E2F-88B2-4CEB7FBA1532}" type="pres">
      <dgm:prSet presAssocID="{1FE90D44-99F2-43D6-883A-2436D7D96B12}" presName="rootConnector" presStyleLbl="node1" presStyleIdx="0" presStyleCnt="2"/>
      <dgm:spPr/>
      <dgm:t>
        <a:bodyPr/>
        <a:lstStyle/>
        <a:p>
          <a:endParaRPr lang="en-US"/>
        </a:p>
      </dgm:t>
    </dgm:pt>
    <dgm:pt modelId="{D8A4608D-1DA5-4055-83DF-61BD95B00D54}" type="pres">
      <dgm:prSet presAssocID="{1FE90D44-99F2-43D6-883A-2436D7D96B12}" presName="childShape" presStyleCnt="0"/>
      <dgm:spPr/>
    </dgm:pt>
    <dgm:pt modelId="{64E461BC-EC4E-4B80-8C58-03B2E11B7921}" type="pres">
      <dgm:prSet presAssocID="{D270A633-DAFB-430C-8FC2-67BC966EFC6D}" presName="Name13" presStyleLbl="parChTrans1D2" presStyleIdx="0" presStyleCnt="8"/>
      <dgm:spPr/>
      <dgm:t>
        <a:bodyPr/>
        <a:lstStyle/>
        <a:p>
          <a:endParaRPr lang="en-US"/>
        </a:p>
      </dgm:t>
    </dgm:pt>
    <dgm:pt modelId="{6B9955FA-7037-4410-946C-51915C80B5BF}" type="pres">
      <dgm:prSet presAssocID="{048C4FC7-EF86-4CAC-9325-87C5E1B9F3BA}" presName="childText" presStyleLbl="bgAcc1" presStyleIdx="0" presStyleCnt="8">
        <dgm:presLayoutVars>
          <dgm:bulletEnabled val="1"/>
        </dgm:presLayoutVars>
      </dgm:prSet>
      <dgm:spPr/>
      <dgm:t>
        <a:bodyPr/>
        <a:lstStyle/>
        <a:p>
          <a:endParaRPr lang="en-US"/>
        </a:p>
      </dgm:t>
    </dgm:pt>
    <dgm:pt modelId="{78538568-D2CD-4A0D-B9FD-22BDB32E7E91}" type="pres">
      <dgm:prSet presAssocID="{1F57E315-BBEC-472B-8E3F-54BA3E0E9642}" presName="Name13" presStyleLbl="parChTrans1D2" presStyleIdx="1" presStyleCnt="8"/>
      <dgm:spPr/>
      <dgm:t>
        <a:bodyPr/>
        <a:lstStyle/>
        <a:p>
          <a:endParaRPr lang="en-US"/>
        </a:p>
      </dgm:t>
    </dgm:pt>
    <dgm:pt modelId="{6E9D4E92-BCE2-495F-B85B-7795DFE6FC21}" type="pres">
      <dgm:prSet presAssocID="{D2417625-A9BE-41AD-9B12-353058081243}" presName="childText" presStyleLbl="bgAcc1" presStyleIdx="1" presStyleCnt="8">
        <dgm:presLayoutVars>
          <dgm:bulletEnabled val="1"/>
        </dgm:presLayoutVars>
      </dgm:prSet>
      <dgm:spPr/>
      <dgm:t>
        <a:bodyPr/>
        <a:lstStyle/>
        <a:p>
          <a:endParaRPr lang="en-US"/>
        </a:p>
      </dgm:t>
    </dgm:pt>
    <dgm:pt modelId="{A504CDF1-79DD-4659-A2B8-2B822FECB826}" type="pres">
      <dgm:prSet presAssocID="{A32184BC-ABE4-4D1B-A1DB-6D82670B5B3B}" presName="Name13" presStyleLbl="parChTrans1D2" presStyleIdx="2" presStyleCnt="8"/>
      <dgm:spPr/>
      <dgm:t>
        <a:bodyPr/>
        <a:lstStyle/>
        <a:p>
          <a:endParaRPr lang="en-US"/>
        </a:p>
      </dgm:t>
    </dgm:pt>
    <dgm:pt modelId="{147C4EBD-675B-49A4-8F98-8A6010CBD7F8}" type="pres">
      <dgm:prSet presAssocID="{5E7C8D0D-1A82-491C-B494-9E3C4D57F444}" presName="childText" presStyleLbl="bgAcc1" presStyleIdx="2" presStyleCnt="8">
        <dgm:presLayoutVars>
          <dgm:bulletEnabled val="1"/>
        </dgm:presLayoutVars>
      </dgm:prSet>
      <dgm:spPr/>
      <dgm:t>
        <a:bodyPr/>
        <a:lstStyle/>
        <a:p>
          <a:endParaRPr lang="en-US"/>
        </a:p>
      </dgm:t>
    </dgm:pt>
    <dgm:pt modelId="{6E37A682-3643-47B8-BDF4-DC8935526E2E}" type="pres">
      <dgm:prSet presAssocID="{DAD665BC-3C28-4B67-B556-8DDB626D2A4F}" presName="Name13" presStyleLbl="parChTrans1D2" presStyleIdx="3" presStyleCnt="8"/>
      <dgm:spPr/>
      <dgm:t>
        <a:bodyPr/>
        <a:lstStyle/>
        <a:p>
          <a:endParaRPr lang="en-US"/>
        </a:p>
      </dgm:t>
    </dgm:pt>
    <dgm:pt modelId="{A2FDCA7A-A1EE-47A5-9219-2106E3A53BCA}" type="pres">
      <dgm:prSet presAssocID="{58777643-55F1-4706-B882-75282DA58929}" presName="childText" presStyleLbl="bgAcc1" presStyleIdx="3" presStyleCnt="8">
        <dgm:presLayoutVars>
          <dgm:bulletEnabled val="1"/>
        </dgm:presLayoutVars>
      </dgm:prSet>
      <dgm:spPr/>
      <dgm:t>
        <a:bodyPr/>
        <a:lstStyle/>
        <a:p>
          <a:endParaRPr lang="en-US"/>
        </a:p>
      </dgm:t>
    </dgm:pt>
    <dgm:pt modelId="{5BD46718-AFF2-49A8-B11B-5242DCC01360}" type="pres">
      <dgm:prSet presAssocID="{61E35C63-253E-4DE1-98F3-D7E3AA8A7148}" presName="root" presStyleCnt="0"/>
      <dgm:spPr/>
    </dgm:pt>
    <dgm:pt modelId="{32F11C7A-4C97-45FD-A87B-BD6D5CFB2E55}" type="pres">
      <dgm:prSet presAssocID="{61E35C63-253E-4DE1-98F3-D7E3AA8A7148}" presName="rootComposite" presStyleCnt="0"/>
      <dgm:spPr/>
    </dgm:pt>
    <dgm:pt modelId="{2D797C88-A218-4912-9EC1-E6B101FAEF66}" type="pres">
      <dgm:prSet presAssocID="{61E35C63-253E-4DE1-98F3-D7E3AA8A7148}" presName="rootText" presStyleLbl="node1" presStyleIdx="1" presStyleCnt="2"/>
      <dgm:spPr/>
      <dgm:t>
        <a:bodyPr/>
        <a:lstStyle/>
        <a:p>
          <a:endParaRPr lang="en-US"/>
        </a:p>
      </dgm:t>
    </dgm:pt>
    <dgm:pt modelId="{87AAFFBD-2FC9-4090-8BBB-E3A66CC04828}" type="pres">
      <dgm:prSet presAssocID="{61E35C63-253E-4DE1-98F3-D7E3AA8A7148}" presName="rootConnector" presStyleLbl="node1" presStyleIdx="1" presStyleCnt="2"/>
      <dgm:spPr/>
      <dgm:t>
        <a:bodyPr/>
        <a:lstStyle/>
        <a:p>
          <a:endParaRPr lang="en-US"/>
        </a:p>
      </dgm:t>
    </dgm:pt>
    <dgm:pt modelId="{73ADD86B-AA41-4EF7-BD93-6D06062953CF}" type="pres">
      <dgm:prSet presAssocID="{61E35C63-253E-4DE1-98F3-D7E3AA8A7148}" presName="childShape" presStyleCnt="0"/>
      <dgm:spPr/>
    </dgm:pt>
    <dgm:pt modelId="{A090DF93-54FD-40BD-A206-8D663E2D4D53}" type="pres">
      <dgm:prSet presAssocID="{BDAABF10-4584-441D-97F0-28208855171C}" presName="Name13" presStyleLbl="parChTrans1D2" presStyleIdx="4" presStyleCnt="8"/>
      <dgm:spPr/>
      <dgm:t>
        <a:bodyPr/>
        <a:lstStyle/>
        <a:p>
          <a:endParaRPr lang="en-US"/>
        </a:p>
      </dgm:t>
    </dgm:pt>
    <dgm:pt modelId="{A3B02985-55B7-4D2F-9733-D7638402BCDC}" type="pres">
      <dgm:prSet presAssocID="{B1DD15E3-2279-4435-B194-F294C108B915}" presName="childText" presStyleLbl="bgAcc1" presStyleIdx="4" presStyleCnt="8">
        <dgm:presLayoutVars>
          <dgm:bulletEnabled val="1"/>
        </dgm:presLayoutVars>
      </dgm:prSet>
      <dgm:spPr/>
      <dgm:t>
        <a:bodyPr/>
        <a:lstStyle/>
        <a:p>
          <a:endParaRPr lang="en-US"/>
        </a:p>
      </dgm:t>
    </dgm:pt>
    <dgm:pt modelId="{AD02E1B4-55BA-4452-8ADB-D8CD1FC4D440}" type="pres">
      <dgm:prSet presAssocID="{96E2AD20-F2AE-4FCB-8F85-4F46389BFD6E}" presName="Name13" presStyleLbl="parChTrans1D2" presStyleIdx="5" presStyleCnt="8"/>
      <dgm:spPr/>
      <dgm:t>
        <a:bodyPr/>
        <a:lstStyle/>
        <a:p>
          <a:endParaRPr lang="en-US"/>
        </a:p>
      </dgm:t>
    </dgm:pt>
    <dgm:pt modelId="{392DF4F3-0BEC-42DA-9782-F6780FA32BD0}" type="pres">
      <dgm:prSet presAssocID="{D96763CA-3EED-466D-ABB1-7AABC99EE63C}" presName="childText" presStyleLbl="bgAcc1" presStyleIdx="5" presStyleCnt="8">
        <dgm:presLayoutVars>
          <dgm:bulletEnabled val="1"/>
        </dgm:presLayoutVars>
      </dgm:prSet>
      <dgm:spPr/>
      <dgm:t>
        <a:bodyPr/>
        <a:lstStyle/>
        <a:p>
          <a:endParaRPr lang="en-US"/>
        </a:p>
      </dgm:t>
    </dgm:pt>
    <dgm:pt modelId="{FE8C2387-580E-493B-B43C-72ADD103544F}" type="pres">
      <dgm:prSet presAssocID="{EA7640BA-CAC7-41D8-9DB6-D72B007D895E}" presName="Name13" presStyleLbl="parChTrans1D2" presStyleIdx="6" presStyleCnt="8"/>
      <dgm:spPr/>
      <dgm:t>
        <a:bodyPr/>
        <a:lstStyle/>
        <a:p>
          <a:endParaRPr lang="en-US"/>
        </a:p>
      </dgm:t>
    </dgm:pt>
    <dgm:pt modelId="{3B93D74C-628C-4806-967A-833556C0B6A3}" type="pres">
      <dgm:prSet presAssocID="{3C7342ED-0AF0-41F3-A7D4-3F2B5CAF3C15}" presName="childText" presStyleLbl="bgAcc1" presStyleIdx="6" presStyleCnt="8">
        <dgm:presLayoutVars>
          <dgm:bulletEnabled val="1"/>
        </dgm:presLayoutVars>
      </dgm:prSet>
      <dgm:spPr/>
      <dgm:t>
        <a:bodyPr/>
        <a:lstStyle/>
        <a:p>
          <a:endParaRPr lang="en-US"/>
        </a:p>
      </dgm:t>
    </dgm:pt>
    <dgm:pt modelId="{E68280CC-5025-49DE-ABF1-9B58FB6CFFD6}" type="pres">
      <dgm:prSet presAssocID="{7F3A15A1-77D9-484D-9CCA-109EF9D0F690}" presName="Name13" presStyleLbl="parChTrans1D2" presStyleIdx="7" presStyleCnt="8"/>
      <dgm:spPr/>
      <dgm:t>
        <a:bodyPr/>
        <a:lstStyle/>
        <a:p>
          <a:endParaRPr lang="en-US"/>
        </a:p>
      </dgm:t>
    </dgm:pt>
    <dgm:pt modelId="{26BD54DD-BDE6-4495-B5F7-EDE715FDF099}" type="pres">
      <dgm:prSet presAssocID="{33524FC6-F99A-4743-B92C-03759FB54709}" presName="childText" presStyleLbl="bgAcc1" presStyleIdx="7" presStyleCnt="8">
        <dgm:presLayoutVars>
          <dgm:bulletEnabled val="1"/>
        </dgm:presLayoutVars>
      </dgm:prSet>
      <dgm:spPr/>
      <dgm:t>
        <a:bodyPr/>
        <a:lstStyle/>
        <a:p>
          <a:endParaRPr lang="en-US"/>
        </a:p>
      </dgm:t>
    </dgm:pt>
  </dgm:ptLst>
  <dgm:cxnLst>
    <dgm:cxn modelId="{3DBB129C-6557-4853-968A-6EE1D9B8C51B}" srcId="{61E35C63-253E-4DE1-98F3-D7E3AA8A7148}" destId="{3C7342ED-0AF0-41F3-A7D4-3F2B5CAF3C15}" srcOrd="2" destOrd="0" parTransId="{EA7640BA-CAC7-41D8-9DB6-D72B007D895E}" sibTransId="{70E10CCF-5FA7-4BC5-9EF5-24758BAAA514}"/>
    <dgm:cxn modelId="{1E690F49-74F6-48B1-AE4D-2416BE6001DB}" srcId="{1FE90D44-99F2-43D6-883A-2436D7D96B12}" destId="{048C4FC7-EF86-4CAC-9325-87C5E1B9F3BA}" srcOrd="0" destOrd="0" parTransId="{D270A633-DAFB-430C-8FC2-67BC966EFC6D}" sibTransId="{B33B089B-18E8-4C7B-8C9D-E2D17A1563EA}"/>
    <dgm:cxn modelId="{0D7DE105-3C20-41DA-A6A4-6DC6562DD661}" type="presOf" srcId="{B1DD15E3-2279-4435-B194-F294C108B915}" destId="{A3B02985-55B7-4D2F-9733-D7638402BCDC}" srcOrd="0" destOrd="0" presId="urn:microsoft.com/office/officeart/2005/8/layout/hierarchy3"/>
    <dgm:cxn modelId="{64F00813-B3A3-4C52-BDD1-CBA8AC0FF8DB}" type="presOf" srcId="{5E7C8D0D-1A82-491C-B494-9E3C4D57F444}" destId="{147C4EBD-675B-49A4-8F98-8A6010CBD7F8}" srcOrd="0" destOrd="0" presId="urn:microsoft.com/office/officeart/2005/8/layout/hierarchy3"/>
    <dgm:cxn modelId="{BDF273F8-F1FA-429D-813B-E308F515BD13}" srcId="{61E35C63-253E-4DE1-98F3-D7E3AA8A7148}" destId="{33524FC6-F99A-4743-B92C-03759FB54709}" srcOrd="3" destOrd="0" parTransId="{7F3A15A1-77D9-484D-9CCA-109EF9D0F690}" sibTransId="{9690D614-B95F-4A8F-B5EF-249B24732190}"/>
    <dgm:cxn modelId="{0654DA4C-F8C7-4CF6-AA4F-F7350EFB863B}" type="presOf" srcId="{A32184BC-ABE4-4D1B-A1DB-6D82670B5B3B}" destId="{A504CDF1-79DD-4659-A2B8-2B822FECB826}" srcOrd="0" destOrd="0" presId="urn:microsoft.com/office/officeart/2005/8/layout/hierarchy3"/>
    <dgm:cxn modelId="{6481DF92-5E85-4F2E-9E6F-FE5D3C89DAE2}" type="presOf" srcId="{048C4FC7-EF86-4CAC-9325-87C5E1B9F3BA}" destId="{6B9955FA-7037-4410-946C-51915C80B5BF}" srcOrd="0" destOrd="0" presId="urn:microsoft.com/office/officeart/2005/8/layout/hierarchy3"/>
    <dgm:cxn modelId="{6794D59D-0FCC-4A0E-B04D-B0C1A6128B50}" type="presOf" srcId="{61E35C63-253E-4DE1-98F3-D7E3AA8A7148}" destId="{2D797C88-A218-4912-9EC1-E6B101FAEF66}" srcOrd="0" destOrd="0" presId="urn:microsoft.com/office/officeart/2005/8/layout/hierarchy3"/>
    <dgm:cxn modelId="{57BDF155-882D-4D20-BDC4-44B0666113D0}" srcId="{61E35C63-253E-4DE1-98F3-D7E3AA8A7148}" destId="{D96763CA-3EED-466D-ABB1-7AABC99EE63C}" srcOrd="1" destOrd="0" parTransId="{96E2AD20-F2AE-4FCB-8F85-4F46389BFD6E}" sibTransId="{B8A91DD3-0E10-4612-9847-62521BA64974}"/>
    <dgm:cxn modelId="{31A2F8F2-5611-4C07-92FD-BF5EFABA4668}" type="presOf" srcId="{BDAABF10-4584-441D-97F0-28208855171C}" destId="{A090DF93-54FD-40BD-A206-8D663E2D4D53}" srcOrd="0" destOrd="0" presId="urn:microsoft.com/office/officeart/2005/8/layout/hierarchy3"/>
    <dgm:cxn modelId="{33407C0A-60D5-47F5-90DA-F569F4E0E0ED}" type="presOf" srcId="{EA7640BA-CAC7-41D8-9DB6-D72B007D895E}" destId="{FE8C2387-580E-493B-B43C-72ADD103544F}" srcOrd="0" destOrd="0" presId="urn:microsoft.com/office/officeart/2005/8/layout/hierarchy3"/>
    <dgm:cxn modelId="{91A42139-1201-4D23-8821-EE7D4F21CC0E}" type="presOf" srcId="{7F3A15A1-77D9-484D-9CCA-109EF9D0F690}" destId="{E68280CC-5025-49DE-ABF1-9B58FB6CFFD6}" srcOrd="0" destOrd="0" presId="urn:microsoft.com/office/officeart/2005/8/layout/hierarchy3"/>
    <dgm:cxn modelId="{B409BDD6-95F5-4DC1-BD44-04920C2737E2}" type="presOf" srcId="{96E2AD20-F2AE-4FCB-8F85-4F46389BFD6E}" destId="{AD02E1B4-55BA-4452-8ADB-D8CD1FC4D440}" srcOrd="0" destOrd="0" presId="urn:microsoft.com/office/officeart/2005/8/layout/hierarchy3"/>
    <dgm:cxn modelId="{C5263685-D6C8-4BBD-BAEA-579DFE246ED6}" type="presOf" srcId="{DAD665BC-3C28-4B67-B556-8DDB626D2A4F}" destId="{6E37A682-3643-47B8-BDF4-DC8935526E2E}" srcOrd="0" destOrd="0" presId="urn:microsoft.com/office/officeart/2005/8/layout/hierarchy3"/>
    <dgm:cxn modelId="{CD8E46F3-32CB-4CBB-A51D-AE2DDAE783C0}" srcId="{6BD263AE-CFF0-43B9-98FF-612C9CFDE274}" destId="{61E35C63-253E-4DE1-98F3-D7E3AA8A7148}" srcOrd="1" destOrd="0" parTransId="{5D05C719-433E-4410-8C40-716E46FE04C9}" sibTransId="{360C9FE3-36CB-4BE6-8FB8-51FD832A0915}"/>
    <dgm:cxn modelId="{BEEA5B51-376E-4FEB-AE5F-E7B1041B7A96}" type="presOf" srcId="{1FE90D44-99F2-43D6-883A-2436D7D96B12}" destId="{D88DC173-BF7A-4E2F-88B2-4CEB7FBA1532}" srcOrd="1" destOrd="0" presId="urn:microsoft.com/office/officeart/2005/8/layout/hierarchy3"/>
    <dgm:cxn modelId="{EDB5A93F-C750-4CB6-ACB5-9F196EB15313}" type="presOf" srcId="{61E35C63-253E-4DE1-98F3-D7E3AA8A7148}" destId="{87AAFFBD-2FC9-4090-8BBB-E3A66CC04828}" srcOrd="1" destOrd="0" presId="urn:microsoft.com/office/officeart/2005/8/layout/hierarchy3"/>
    <dgm:cxn modelId="{CBF39AF3-472C-47E0-943D-B31CA5480014}" srcId="{1FE90D44-99F2-43D6-883A-2436D7D96B12}" destId="{58777643-55F1-4706-B882-75282DA58929}" srcOrd="3" destOrd="0" parTransId="{DAD665BC-3C28-4B67-B556-8DDB626D2A4F}" sibTransId="{E5569D02-6A48-4CEF-8D52-5B7DB1D6BC4B}"/>
    <dgm:cxn modelId="{E66C4387-12E7-4450-A2C2-94BE5EFF3046}" type="presOf" srcId="{3C7342ED-0AF0-41F3-A7D4-3F2B5CAF3C15}" destId="{3B93D74C-628C-4806-967A-833556C0B6A3}" srcOrd="0" destOrd="0" presId="urn:microsoft.com/office/officeart/2005/8/layout/hierarchy3"/>
    <dgm:cxn modelId="{180005D0-E49A-4F88-A595-F4418C88223F}" srcId="{61E35C63-253E-4DE1-98F3-D7E3AA8A7148}" destId="{B1DD15E3-2279-4435-B194-F294C108B915}" srcOrd="0" destOrd="0" parTransId="{BDAABF10-4584-441D-97F0-28208855171C}" sibTransId="{D449D1CA-5E04-4A95-B14F-085FB17D21EF}"/>
    <dgm:cxn modelId="{21F135C0-47DB-41ED-8B01-7EA015598DF9}" type="presOf" srcId="{33524FC6-F99A-4743-B92C-03759FB54709}" destId="{26BD54DD-BDE6-4495-B5F7-EDE715FDF099}" srcOrd="0" destOrd="0" presId="urn:microsoft.com/office/officeart/2005/8/layout/hierarchy3"/>
    <dgm:cxn modelId="{AE8B5BBF-85C5-4C2C-A1A3-1C28E448AFF9}" type="presOf" srcId="{D270A633-DAFB-430C-8FC2-67BC966EFC6D}" destId="{64E461BC-EC4E-4B80-8C58-03B2E11B7921}" srcOrd="0" destOrd="0" presId="urn:microsoft.com/office/officeart/2005/8/layout/hierarchy3"/>
    <dgm:cxn modelId="{D7591A3F-B34C-4170-BB88-F04653E48EF3}" type="presOf" srcId="{6BD263AE-CFF0-43B9-98FF-612C9CFDE274}" destId="{7C0F49EC-B137-4453-9FCD-684780E26924}" srcOrd="0" destOrd="0" presId="urn:microsoft.com/office/officeart/2005/8/layout/hierarchy3"/>
    <dgm:cxn modelId="{8F632D91-7C1C-4718-B875-9DB4E48224CF}" type="presOf" srcId="{D96763CA-3EED-466D-ABB1-7AABC99EE63C}" destId="{392DF4F3-0BEC-42DA-9782-F6780FA32BD0}" srcOrd="0" destOrd="0" presId="urn:microsoft.com/office/officeart/2005/8/layout/hierarchy3"/>
    <dgm:cxn modelId="{94C2DD67-6CCF-4A34-B60A-2D7D650F9AB4}" srcId="{6BD263AE-CFF0-43B9-98FF-612C9CFDE274}" destId="{1FE90D44-99F2-43D6-883A-2436D7D96B12}" srcOrd="0" destOrd="0" parTransId="{1F38C5CC-29F1-4FA4-B73C-D1BBAEB346B3}" sibTransId="{E12142AC-31B4-4221-B541-AA4A938F722C}"/>
    <dgm:cxn modelId="{4A5F0ABB-9FAD-41FA-BC30-9B30CFF337F3}" type="presOf" srcId="{1F57E315-BBEC-472B-8E3F-54BA3E0E9642}" destId="{78538568-D2CD-4A0D-B9FD-22BDB32E7E91}" srcOrd="0" destOrd="0" presId="urn:microsoft.com/office/officeart/2005/8/layout/hierarchy3"/>
    <dgm:cxn modelId="{5102F7CE-BCC2-4FDC-9159-489F1B599A1E}" srcId="{1FE90D44-99F2-43D6-883A-2436D7D96B12}" destId="{D2417625-A9BE-41AD-9B12-353058081243}" srcOrd="1" destOrd="0" parTransId="{1F57E315-BBEC-472B-8E3F-54BA3E0E9642}" sibTransId="{7FCC7934-A9DC-4C82-AB0B-4312826B151D}"/>
    <dgm:cxn modelId="{8AD57CFA-AA09-4C54-95E6-FDEC4C3EF9D1}" srcId="{1FE90D44-99F2-43D6-883A-2436D7D96B12}" destId="{5E7C8D0D-1A82-491C-B494-9E3C4D57F444}" srcOrd="2" destOrd="0" parTransId="{A32184BC-ABE4-4D1B-A1DB-6D82670B5B3B}" sibTransId="{EC8F72E3-8533-4E6D-A5B4-6AA10D6A540D}"/>
    <dgm:cxn modelId="{05C5056A-A658-4637-BF11-87BC8E96CEBB}" type="presOf" srcId="{D2417625-A9BE-41AD-9B12-353058081243}" destId="{6E9D4E92-BCE2-495F-B85B-7795DFE6FC21}" srcOrd="0" destOrd="0" presId="urn:microsoft.com/office/officeart/2005/8/layout/hierarchy3"/>
    <dgm:cxn modelId="{D2BB06AE-B358-49B9-A206-42CC80120767}" type="presOf" srcId="{1FE90D44-99F2-43D6-883A-2436D7D96B12}" destId="{843A5CE3-08A6-4FA9-AA04-0CF31C9899BB}" srcOrd="0" destOrd="0" presId="urn:microsoft.com/office/officeart/2005/8/layout/hierarchy3"/>
    <dgm:cxn modelId="{E3D95DFE-4BEB-4F5D-83B8-23BBB2E3DEAC}" type="presOf" srcId="{58777643-55F1-4706-B882-75282DA58929}" destId="{A2FDCA7A-A1EE-47A5-9219-2106E3A53BCA}" srcOrd="0" destOrd="0" presId="urn:microsoft.com/office/officeart/2005/8/layout/hierarchy3"/>
    <dgm:cxn modelId="{2C7D371E-CAAA-4D74-BFED-EA502497056E}" type="presParOf" srcId="{7C0F49EC-B137-4453-9FCD-684780E26924}" destId="{134254F1-4BC4-4FC5-ABB8-F4C0027F8940}" srcOrd="0" destOrd="0" presId="urn:microsoft.com/office/officeart/2005/8/layout/hierarchy3"/>
    <dgm:cxn modelId="{0311AF7D-7AA0-48EC-BA3E-6A65C1C766B4}" type="presParOf" srcId="{134254F1-4BC4-4FC5-ABB8-F4C0027F8940}" destId="{A4E613AD-7DC0-42B1-AF84-D5C250EE5D74}" srcOrd="0" destOrd="0" presId="urn:microsoft.com/office/officeart/2005/8/layout/hierarchy3"/>
    <dgm:cxn modelId="{437B9975-EB89-4DA7-879C-88E4658B9015}" type="presParOf" srcId="{A4E613AD-7DC0-42B1-AF84-D5C250EE5D74}" destId="{843A5CE3-08A6-4FA9-AA04-0CF31C9899BB}" srcOrd="0" destOrd="0" presId="urn:microsoft.com/office/officeart/2005/8/layout/hierarchy3"/>
    <dgm:cxn modelId="{BBF395D2-3B2E-421B-BD24-E3E29BB82942}" type="presParOf" srcId="{A4E613AD-7DC0-42B1-AF84-D5C250EE5D74}" destId="{D88DC173-BF7A-4E2F-88B2-4CEB7FBA1532}" srcOrd="1" destOrd="0" presId="urn:microsoft.com/office/officeart/2005/8/layout/hierarchy3"/>
    <dgm:cxn modelId="{86F999E5-C2E4-4A24-9DC7-F115E45308FA}" type="presParOf" srcId="{134254F1-4BC4-4FC5-ABB8-F4C0027F8940}" destId="{D8A4608D-1DA5-4055-83DF-61BD95B00D54}" srcOrd="1" destOrd="0" presId="urn:microsoft.com/office/officeart/2005/8/layout/hierarchy3"/>
    <dgm:cxn modelId="{F5524AF2-0E46-42E2-8D0E-CBEB9B4251DE}" type="presParOf" srcId="{D8A4608D-1DA5-4055-83DF-61BD95B00D54}" destId="{64E461BC-EC4E-4B80-8C58-03B2E11B7921}" srcOrd="0" destOrd="0" presId="urn:microsoft.com/office/officeart/2005/8/layout/hierarchy3"/>
    <dgm:cxn modelId="{793CA88E-55F5-4EC2-9008-A0C39DEF04D0}" type="presParOf" srcId="{D8A4608D-1DA5-4055-83DF-61BD95B00D54}" destId="{6B9955FA-7037-4410-946C-51915C80B5BF}" srcOrd="1" destOrd="0" presId="urn:microsoft.com/office/officeart/2005/8/layout/hierarchy3"/>
    <dgm:cxn modelId="{65615484-64C9-4B1D-8C93-D9BA205C2AED}" type="presParOf" srcId="{D8A4608D-1DA5-4055-83DF-61BD95B00D54}" destId="{78538568-D2CD-4A0D-B9FD-22BDB32E7E91}" srcOrd="2" destOrd="0" presId="urn:microsoft.com/office/officeart/2005/8/layout/hierarchy3"/>
    <dgm:cxn modelId="{7E1F2032-8BFF-4D07-878A-0C09FB29CB24}" type="presParOf" srcId="{D8A4608D-1DA5-4055-83DF-61BD95B00D54}" destId="{6E9D4E92-BCE2-495F-B85B-7795DFE6FC21}" srcOrd="3" destOrd="0" presId="urn:microsoft.com/office/officeart/2005/8/layout/hierarchy3"/>
    <dgm:cxn modelId="{DE8CF623-57DF-4072-BC6E-0D176AD62DCE}" type="presParOf" srcId="{D8A4608D-1DA5-4055-83DF-61BD95B00D54}" destId="{A504CDF1-79DD-4659-A2B8-2B822FECB826}" srcOrd="4" destOrd="0" presId="urn:microsoft.com/office/officeart/2005/8/layout/hierarchy3"/>
    <dgm:cxn modelId="{0D585F18-EE0A-4103-9EEB-D13984EB1D15}" type="presParOf" srcId="{D8A4608D-1DA5-4055-83DF-61BD95B00D54}" destId="{147C4EBD-675B-49A4-8F98-8A6010CBD7F8}" srcOrd="5" destOrd="0" presId="urn:microsoft.com/office/officeart/2005/8/layout/hierarchy3"/>
    <dgm:cxn modelId="{C3BA2C85-9371-4C3C-98F7-4086BC02BC80}" type="presParOf" srcId="{D8A4608D-1DA5-4055-83DF-61BD95B00D54}" destId="{6E37A682-3643-47B8-BDF4-DC8935526E2E}" srcOrd="6" destOrd="0" presId="urn:microsoft.com/office/officeart/2005/8/layout/hierarchy3"/>
    <dgm:cxn modelId="{C4BCA07C-4105-42B1-8C28-4973F9E613D3}" type="presParOf" srcId="{D8A4608D-1DA5-4055-83DF-61BD95B00D54}" destId="{A2FDCA7A-A1EE-47A5-9219-2106E3A53BCA}" srcOrd="7" destOrd="0" presId="urn:microsoft.com/office/officeart/2005/8/layout/hierarchy3"/>
    <dgm:cxn modelId="{AA421106-35CD-4184-95F3-44B25456F2BE}" type="presParOf" srcId="{7C0F49EC-B137-4453-9FCD-684780E26924}" destId="{5BD46718-AFF2-49A8-B11B-5242DCC01360}" srcOrd="1" destOrd="0" presId="urn:microsoft.com/office/officeart/2005/8/layout/hierarchy3"/>
    <dgm:cxn modelId="{5FB9F4BA-A059-46EC-917D-2E0CF293DD92}" type="presParOf" srcId="{5BD46718-AFF2-49A8-B11B-5242DCC01360}" destId="{32F11C7A-4C97-45FD-A87B-BD6D5CFB2E55}" srcOrd="0" destOrd="0" presId="urn:microsoft.com/office/officeart/2005/8/layout/hierarchy3"/>
    <dgm:cxn modelId="{950203C8-3215-436D-9692-6351FB5AC2A9}" type="presParOf" srcId="{32F11C7A-4C97-45FD-A87B-BD6D5CFB2E55}" destId="{2D797C88-A218-4912-9EC1-E6B101FAEF66}" srcOrd="0" destOrd="0" presId="urn:microsoft.com/office/officeart/2005/8/layout/hierarchy3"/>
    <dgm:cxn modelId="{AA9B3EDE-7287-4382-AD2C-B7B7E99F24A6}" type="presParOf" srcId="{32F11C7A-4C97-45FD-A87B-BD6D5CFB2E55}" destId="{87AAFFBD-2FC9-4090-8BBB-E3A66CC04828}" srcOrd="1" destOrd="0" presId="urn:microsoft.com/office/officeart/2005/8/layout/hierarchy3"/>
    <dgm:cxn modelId="{425C07DE-3635-40AD-8131-9A1DE888A1A4}" type="presParOf" srcId="{5BD46718-AFF2-49A8-B11B-5242DCC01360}" destId="{73ADD86B-AA41-4EF7-BD93-6D06062953CF}" srcOrd="1" destOrd="0" presId="urn:microsoft.com/office/officeart/2005/8/layout/hierarchy3"/>
    <dgm:cxn modelId="{28FE9FAE-0EA7-47C3-A602-A52C4D1DE8C5}" type="presParOf" srcId="{73ADD86B-AA41-4EF7-BD93-6D06062953CF}" destId="{A090DF93-54FD-40BD-A206-8D663E2D4D53}" srcOrd="0" destOrd="0" presId="urn:microsoft.com/office/officeart/2005/8/layout/hierarchy3"/>
    <dgm:cxn modelId="{82A2B358-6DA9-4ED1-AB3F-95312104E1BC}" type="presParOf" srcId="{73ADD86B-AA41-4EF7-BD93-6D06062953CF}" destId="{A3B02985-55B7-4D2F-9733-D7638402BCDC}" srcOrd="1" destOrd="0" presId="urn:microsoft.com/office/officeart/2005/8/layout/hierarchy3"/>
    <dgm:cxn modelId="{B1971828-6364-42CE-8ACB-353C8A6E80AD}" type="presParOf" srcId="{73ADD86B-AA41-4EF7-BD93-6D06062953CF}" destId="{AD02E1B4-55BA-4452-8ADB-D8CD1FC4D440}" srcOrd="2" destOrd="0" presId="urn:microsoft.com/office/officeart/2005/8/layout/hierarchy3"/>
    <dgm:cxn modelId="{A3E9E004-D12D-4629-9968-33D1042B072E}" type="presParOf" srcId="{73ADD86B-AA41-4EF7-BD93-6D06062953CF}" destId="{392DF4F3-0BEC-42DA-9782-F6780FA32BD0}" srcOrd="3" destOrd="0" presId="urn:microsoft.com/office/officeart/2005/8/layout/hierarchy3"/>
    <dgm:cxn modelId="{A0A35E2D-A992-4723-A3DE-F99B83D02511}" type="presParOf" srcId="{73ADD86B-AA41-4EF7-BD93-6D06062953CF}" destId="{FE8C2387-580E-493B-B43C-72ADD103544F}" srcOrd="4" destOrd="0" presId="urn:microsoft.com/office/officeart/2005/8/layout/hierarchy3"/>
    <dgm:cxn modelId="{1DA76123-9BDB-4767-9FD3-597C5240D1A2}" type="presParOf" srcId="{73ADD86B-AA41-4EF7-BD93-6D06062953CF}" destId="{3B93D74C-628C-4806-967A-833556C0B6A3}" srcOrd="5" destOrd="0" presId="urn:microsoft.com/office/officeart/2005/8/layout/hierarchy3"/>
    <dgm:cxn modelId="{12CDDC18-FC4F-4152-B686-54D037510CFE}" type="presParOf" srcId="{73ADD86B-AA41-4EF7-BD93-6D06062953CF}" destId="{E68280CC-5025-49DE-ABF1-9B58FB6CFFD6}" srcOrd="6" destOrd="0" presId="urn:microsoft.com/office/officeart/2005/8/layout/hierarchy3"/>
    <dgm:cxn modelId="{349DB092-C2F1-4393-9D10-3BACA291A6DF}" type="presParOf" srcId="{73ADD86B-AA41-4EF7-BD93-6D06062953CF}" destId="{26BD54DD-BDE6-4495-B5F7-EDE715FDF09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A51D-97D9-414A-AACA-A30EE65C3C15}">
      <dsp:nvSpPr>
        <dsp:cNvPr id="0" name=""/>
        <dsp:cNvSpPr/>
      </dsp:nvSpPr>
      <dsp:spPr>
        <a:xfrm>
          <a:off x="0" y="331949"/>
          <a:ext cx="6940269" cy="529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993609-4FFE-49EF-8858-5C14DEADC9C5}">
      <dsp:nvSpPr>
        <dsp:cNvPr id="0" name=""/>
        <dsp:cNvSpPr/>
      </dsp:nvSpPr>
      <dsp:spPr>
        <a:xfrm>
          <a:off x="347013" y="21989"/>
          <a:ext cx="4858188" cy="6199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lvl="0" algn="l" defTabSz="889000">
            <a:lnSpc>
              <a:spcPct val="90000"/>
            </a:lnSpc>
            <a:spcBef>
              <a:spcPct val="0"/>
            </a:spcBef>
            <a:spcAft>
              <a:spcPct val="35000"/>
            </a:spcAft>
          </a:pPr>
          <a:r>
            <a:rPr lang="en-US" sz="2000" kern="1200" dirty="0" smtClean="0"/>
            <a:t>Proposal and Timeline</a:t>
          </a:r>
          <a:endParaRPr lang="en-US" sz="2000" kern="1200" dirty="0"/>
        </a:p>
      </dsp:txBody>
      <dsp:txXfrm>
        <a:off x="377275" y="52251"/>
        <a:ext cx="4797664" cy="559396"/>
      </dsp:txXfrm>
    </dsp:sp>
    <dsp:sp modelId="{30F15FB3-DBAD-4D91-A963-73665311A1EA}">
      <dsp:nvSpPr>
        <dsp:cNvPr id="0" name=""/>
        <dsp:cNvSpPr/>
      </dsp:nvSpPr>
      <dsp:spPr>
        <a:xfrm>
          <a:off x="0" y="1284509"/>
          <a:ext cx="6940269" cy="529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51FFCA-626A-4787-AFD5-DCCD7CA4E164}">
      <dsp:nvSpPr>
        <dsp:cNvPr id="0" name=""/>
        <dsp:cNvSpPr/>
      </dsp:nvSpPr>
      <dsp:spPr>
        <a:xfrm>
          <a:off x="368989" y="991349"/>
          <a:ext cx="4858188" cy="6199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lvl="0" algn="l" defTabSz="889000">
            <a:lnSpc>
              <a:spcPct val="90000"/>
            </a:lnSpc>
            <a:spcBef>
              <a:spcPct val="0"/>
            </a:spcBef>
            <a:spcAft>
              <a:spcPct val="35000"/>
            </a:spcAft>
          </a:pPr>
          <a:r>
            <a:rPr lang="en-US" sz="2000" kern="1200" dirty="0" smtClean="0"/>
            <a:t>Recommendation</a:t>
          </a:r>
          <a:endParaRPr lang="en-US" sz="2000" kern="1200" dirty="0"/>
        </a:p>
      </dsp:txBody>
      <dsp:txXfrm>
        <a:off x="399251" y="1021611"/>
        <a:ext cx="4797664" cy="559396"/>
      </dsp:txXfrm>
    </dsp:sp>
    <dsp:sp modelId="{F71DE0B7-F686-4FBE-9794-04AFF11A5043}">
      <dsp:nvSpPr>
        <dsp:cNvPr id="0" name=""/>
        <dsp:cNvSpPr/>
      </dsp:nvSpPr>
      <dsp:spPr>
        <a:xfrm>
          <a:off x="0" y="2237070"/>
          <a:ext cx="6940269" cy="529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CD9F1-185B-429C-A223-FE4475DC7F90}">
      <dsp:nvSpPr>
        <dsp:cNvPr id="0" name=""/>
        <dsp:cNvSpPr/>
      </dsp:nvSpPr>
      <dsp:spPr>
        <a:xfrm>
          <a:off x="308984" y="1946290"/>
          <a:ext cx="4769623" cy="6199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lvl="0" algn="l" defTabSz="889000">
            <a:lnSpc>
              <a:spcPct val="90000"/>
            </a:lnSpc>
            <a:spcBef>
              <a:spcPct val="0"/>
            </a:spcBef>
            <a:spcAft>
              <a:spcPct val="35000"/>
            </a:spcAft>
          </a:pPr>
          <a:r>
            <a:rPr lang="en-US" sz="2000" kern="1200" dirty="0" smtClean="0"/>
            <a:t>Project Proponent </a:t>
          </a:r>
        </a:p>
      </dsp:txBody>
      <dsp:txXfrm>
        <a:off x="339246" y="1976552"/>
        <a:ext cx="4709099" cy="559396"/>
      </dsp:txXfrm>
    </dsp:sp>
    <dsp:sp modelId="{7B22C55B-E944-4547-B2E6-BBE59E056F7B}">
      <dsp:nvSpPr>
        <dsp:cNvPr id="0" name=""/>
        <dsp:cNvSpPr/>
      </dsp:nvSpPr>
      <dsp:spPr>
        <a:xfrm>
          <a:off x="0" y="3149646"/>
          <a:ext cx="6940269" cy="529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266066-516D-4236-B719-B9807868AF7C}">
      <dsp:nvSpPr>
        <dsp:cNvPr id="0" name=""/>
        <dsp:cNvSpPr/>
      </dsp:nvSpPr>
      <dsp:spPr>
        <a:xfrm>
          <a:off x="320348" y="2869280"/>
          <a:ext cx="4858188" cy="6199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lvl="0" algn="l" defTabSz="889000">
            <a:lnSpc>
              <a:spcPct val="90000"/>
            </a:lnSpc>
            <a:spcBef>
              <a:spcPct val="0"/>
            </a:spcBef>
            <a:spcAft>
              <a:spcPct val="35000"/>
            </a:spcAft>
          </a:pPr>
          <a:r>
            <a:rPr lang="en-US" sz="2000" kern="1200" dirty="0" smtClean="0"/>
            <a:t>Public Testimony</a:t>
          </a:r>
          <a:endParaRPr lang="en-US" sz="2000" kern="1200" dirty="0"/>
        </a:p>
      </dsp:txBody>
      <dsp:txXfrm>
        <a:off x="350610" y="2899542"/>
        <a:ext cx="4797664" cy="559396"/>
      </dsp:txXfrm>
    </dsp:sp>
    <dsp:sp modelId="{3FB41111-13FD-41E7-8EC7-F483A7C6C2A7}">
      <dsp:nvSpPr>
        <dsp:cNvPr id="0" name=""/>
        <dsp:cNvSpPr/>
      </dsp:nvSpPr>
      <dsp:spPr>
        <a:xfrm>
          <a:off x="0" y="4142190"/>
          <a:ext cx="6940269" cy="529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4FD560-A562-4999-8940-0C8856EB3F8A}">
      <dsp:nvSpPr>
        <dsp:cNvPr id="0" name=""/>
        <dsp:cNvSpPr/>
      </dsp:nvSpPr>
      <dsp:spPr>
        <a:xfrm>
          <a:off x="347013" y="3794154"/>
          <a:ext cx="4858188" cy="6199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628" tIns="0" rIns="183628" bIns="0" numCol="1" spcCol="1270" anchor="ctr" anchorCtr="0">
          <a:noAutofit/>
        </a:bodyPr>
        <a:lstStyle/>
        <a:p>
          <a:pPr lvl="0" algn="l" defTabSz="889000">
            <a:lnSpc>
              <a:spcPct val="90000"/>
            </a:lnSpc>
            <a:spcBef>
              <a:spcPct val="0"/>
            </a:spcBef>
            <a:spcAft>
              <a:spcPct val="35000"/>
            </a:spcAft>
          </a:pPr>
          <a:r>
            <a:rPr lang="en-US" sz="2000" kern="1200" dirty="0" smtClean="0"/>
            <a:t>Next Steps: Ordinance</a:t>
          </a:r>
          <a:endParaRPr lang="en-US" sz="2000" kern="1200" dirty="0"/>
        </a:p>
      </dsp:txBody>
      <dsp:txXfrm>
        <a:off x="377275" y="3824416"/>
        <a:ext cx="4797664"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A5CE3-08A6-4FA9-AA04-0CF31C9899BB}">
      <dsp:nvSpPr>
        <dsp:cNvPr id="0" name=""/>
        <dsp:cNvSpPr/>
      </dsp:nvSpPr>
      <dsp:spPr>
        <a:xfrm>
          <a:off x="1722280" y="849"/>
          <a:ext cx="1652550" cy="826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Consistency with goals, policies and objectives of the comprehensive plan.</a:t>
          </a:r>
          <a:endParaRPr lang="en-US" sz="1200" kern="1200" dirty="0"/>
        </a:p>
      </dsp:txBody>
      <dsp:txXfrm>
        <a:off x="1746481" y="25050"/>
        <a:ext cx="1604148" cy="777873"/>
      </dsp:txXfrm>
    </dsp:sp>
    <dsp:sp modelId="{64E461BC-EC4E-4B80-8C58-03B2E11B7921}">
      <dsp:nvSpPr>
        <dsp:cNvPr id="0" name=""/>
        <dsp:cNvSpPr/>
      </dsp:nvSpPr>
      <dsp:spPr>
        <a:xfrm>
          <a:off x="1887535" y="827124"/>
          <a:ext cx="165255" cy="619706"/>
        </a:xfrm>
        <a:custGeom>
          <a:avLst/>
          <a:gdLst/>
          <a:ahLst/>
          <a:cxnLst/>
          <a:rect l="0" t="0" r="0" b="0"/>
          <a:pathLst>
            <a:path>
              <a:moveTo>
                <a:pt x="0" y="0"/>
              </a:moveTo>
              <a:lnTo>
                <a:pt x="0" y="619706"/>
              </a:lnTo>
              <a:lnTo>
                <a:pt x="165255" y="6197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955FA-7037-4410-946C-51915C80B5BF}">
      <dsp:nvSpPr>
        <dsp:cNvPr id="0" name=""/>
        <dsp:cNvSpPr/>
      </dsp:nvSpPr>
      <dsp:spPr>
        <a:xfrm>
          <a:off x="2052790" y="1033693"/>
          <a:ext cx="1322040" cy="826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Economic Goal 1</a:t>
          </a:r>
          <a:endParaRPr lang="en-US" sz="1200" kern="1200" dirty="0"/>
        </a:p>
      </dsp:txBody>
      <dsp:txXfrm>
        <a:off x="2076991" y="1057894"/>
        <a:ext cx="1273638" cy="777873"/>
      </dsp:txXfrm>
    </dsp:sp>
    <dsp:sp modelId="{78538568-D2CD-4A0D-B9FD-22BDB32E7E91}">
      <dsp:nvSpPr>
        <dsp:cNvPr id="0" name=""/>
        <dsp:cNvSpPr/>
      </dsp:nvSpPr>
      <dsp:spPr>
        <a:xfrm>
          <a:off x="1887535" y="827124"/>
          <a:ext cx="165255" cy="1652550"/>
        </a:xfrm>
        <a:custGeom>
          <a:avLst/>
          <a:gdLst/>
          <a:ahLst/>
          <a:cxnLst/>
          <a:rect l="0" t="0" r="0" b="0"/>
          <a:pathLst>
            <a:path>
              <a:moveTo>
                <a:pt x="0" y="0"/>
              </a:moveTo>
              <a:lnTo>
                <a:pt x="0" y="1652550"/>
              </a:lnTo>
              <a:lnTo>
                <a:pt x="165255" y="16525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D4E92-BCE2-495F-B85B-7795DFE6FC21}">
      <dsp:nvSpPr>
        <dsp:cNvPr id="0" name=""/>
        <dsp:cNvSpPr/>
      </dsp:nvSpPr>
      <dsp:spPr>
        <a:xfrm>
          <a:off x="2052790" y="2066537"/>
          <a:ext cx="1322040" cy="826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Economic Goal 3</a:t>
          </a:r>
          <a:endParaRPr lang="en-US" sz="1200" kern="1200" dirty="0"/>
        </a:p>
      </dsp:txBody>
      <dsp:txXfrm>
        <a:off x="2076991" y="2090738"/>
        <a:ext cx="1273638" cy="777873"/>
      </dsp:txXfrm>
    </dsp:sp>
    <dsp:sp modelId="{A504CDF1-79DD-4659-A2B8-2B822FECB826}">
      <dsp:nvSpPr>
        <dsp:cNvPr id="0" name=""/>
        <dsp:cNvSpPr/>
      </dsp:nvSpPr>
      <dsp:spPr>
        <a:xfrm>
          <a:off x="1887535" y="827124"/>
          <a:ext cx="165255" cy="2685394"/>
        </a:xfrm>
        <a:custGeom>
          <a:avLst/>
          <a:gdLst/>
          <a:ahLst/>
          <a:cxnLst/>
          <a:rect l="0" t="0" r="0" b="0"/>
          <a:pathLst>
            <a:path>
              <a:moveTo>
                <a:pt x="0" y="0"/>
              </a:moveTo>
              <a:lnTo>
                <a:pt x="0" y="2685394"/>
              </a:lnTo>
              <a:lnTo>
                <a:pt x="165255" y="2685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7C4EBD-675B-49A4-8F98-8A6010CBD7F8}">
      <dsp:nvSpPr>
        <dsp:cNvPr id="0" name=""/>
        <dsp:cNvSpPr/>
      </dsp:nvSpPr>
      <dsp:spPr>
        <a:xfrm>
          <a:off x="2052790" y="3099381"/>
          <a:ext cx="1322040" cy="826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Economic Goal 6</a:t>
          </a:r>
          <a:endParaRPr lang="en-US" sz="1200" kern="1200" dirty="0"/>
        </a:p>
      </dsp:txBody>
      <dsp:txXfrm>
        <a:off x="2076991" y="3123582"/>
        <a:ext cx="1273638" cy="777873"/>
      </dsp:txXfrm>
    </dsp:sp>
    <dsp:sp modelId="{6E37A682-3643-47B8-BDF4-DC8935526E2E}">
      <dsp:nvSpPr>
        <dsp:cNvPr id="0" name=""/>
        <dsp:cNvSpPr/>
      </dsp:nvSpPr>
      <dsp:spPr>
        <a:xfrm>
          <a:off x="1887535" y="827124"/>
          <a:ext cx="165255" cy="3718238"/>
        </a:xfrm>
        <a:custGeom>
          <a:avLst/>
          <a:gdLst/>
          <a:ahLst/>
          <a:cxnLst/>
          <a:rect l="0" t="0" r="0" b="0"/>
          <a:pathLst>
            <a:path>
              <a:moveTo>
                <a:pt x="0" y="0"/>
              </a:moveTo>
              <a:lnTo>
                <a:pt x="0" y="3718238"/>
              </a:lnTo>
              <a:lnTo>
                <a:pt x="165255" y="3718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DCA7A-A1EE-47A5-9219-2106E3A53BCA}">
      <dsp:nvSpPr>
        <dsp:cNvPr id="0" name=""/>
        <dsp:cNvSpPr/>
      </dsp:nvSpPr>
      <dsp:spPr>
        <a:xfrm>
          <a:off x="2052790" y="4132225"/>
          <a:ext cx="1322040" cy="826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Housing Goal 1</a:t>
          </a:r>
          <a:endParaRPr lang="en-US" sz="1200" kern="1200" dirty="0"/>
        </a:p>
      </dsp:txBody>
      <dsp:txXfrm>
        <a:off x="2076991" y="4156426"/>
        <a:ext cx="1273638" cy="777873"/>
      </dsp:txXfrm>
    </dsp:sp>
    <dsp:sp modelId="{2D797C88-A218-4912-9EC1-E6B101FAEF66}">
      <dsp:nvSpPr>
        <dsp:cNvPr id="0" name=""/>
        <dsp:cNvSpPr/>
      </dsp:nvSpPr>
      <dsp:spPr>
        <a:xfrm>
          <a:off x="3787968" y="849"/>
          <a:ext cx="1652550" cy="826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Compliance with any other special provisions as provided by BMC 17.04.080</a:t>
          </a:r>
          <a:r>
            <a:rPr lang="en-US" sz="1050" kern="1200" dirty="0" smtClean="0"/>
            <a:t>.</a:t>
          </a:r>
          <a:endParaRPr lang="en-US" sz="1050" kern="1200" dirty="0"/>
        </a:p>
      </dsp:txBody>
      <dsp:txXfrm>
        <a:off x="3812169" y="25050"/>
        <a:ext cx="1604148" cy="777873"/>
      </dsp:txXfrm>
    </dsp:sp>
    <dsp:sp modelId="{A090DF93-54FD-40BD-A206-8D663E2D4D53}">
      <dsp:nvSpPr>
        <dsp:cNvPr id="0" name=""/>
        <dsp:cNvSpPr/>
      </dsp:nvSpPr>
      <dsp:spPr>
        <a:xfrm>
          <a:off x="3953223" y="827124"/>
          <a:ext cx="165255" cy="619706"/>
        </a:xfrm>
        <a:custGeom>
          <a:avLst/>
          <a:gdLst/>
          <a:ahLst/>
          <a:cxnLst/>
          <a:rect l="0" t="0" r="0" b="0"/>
          <a:pathLst>
            <a:path>
              <a:moveTo>
                <a:pt x="0" y="0"/>
              </a:moveTo>
              <a:lnTo>
                <a:pt x="0" y="619706"/>
              </a:lnTo>
              <a:lnTo>
                <a:pt x="165255" y="6197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02985-55B7-4D2F-9733-D7638402BCDC}">
      <dsp:nvSpPr>
        <dsp:cNvPr id="0" name=""/>
        <dsp:cNvSpPr/>
      </dsp:nvSpPr>
      <dsp:spPr>
        <a:xfrm>
          <a:off x="4118478" y="1033693"/>
          <a:ext cx="1322040" cy="826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CDS-Initiated</a:t>
          </a:r>
          <a:endParaRPr lang="en-US" sz="1200" kern="1200" dirty="0"/>
        </a:p>
      </dsp:txBody>
      <dsp:txXfrm>
        <a:off x="4142679" y="1057894"/>
        <a:ext cx="1273638" cy="777873"/>
      </dsp:txXfrm>
    </dsp:sp>
    <dsp:sp modelId="{AD02E1B4-55BA-4452-8ADB-D8CD1FC4D440}">
      <dsp:nvSpPr>
        <dsp:cNvPr id="0" name=""/>
        <dsp:cNvSpPr/>
      </dsp:nvSpPr>
      <dsp:spPr>
        <a:xfrm>
          <a:off x="3953223" y="827124"/>
          <a:ext cx="165255" cy="1652550"/>
        </a:xfrm>
        <a:custGeom>
          <a:avLst/>
          <a:gdLst/>
          <a:ahLst/>
          <a:cxnLst/>
          <a:rect l="0" t="0" r="0" b="0"/>
          <a:pathLst>
            <a:path>
              <a:moveTo>
                <a:pt x="0" y="0"/>
              </a:moveTo>
              <a:lnTo>
                <a:pt x="0" y="1652550"/>
              </a:lnTo>
              <a:lnTo>
                <a:pt x="165255" y="16525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2DF4F3-0BEC-42DA-9782-F6780FA32BD0}">
      <dsp:nvSpPr>
        <dsp:cNvPr id="0" name=""/>
        <dsp:cNvSpPr/>
      </dsp:nvSpPr>
      <dsp:spPr>
        <a:xfrm>
          <a:off x="4118478" y="2066537"/>
          <a:ext cx="1322040" cy="826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Authorized by Council for consideration</a:t>
          </a:r>
          <a:endParaRPr lang="en-US" sz="1200" kern="1200" dirty="0"/>
        </a:p>
      </dsp:txBody>
      <dsp:txXfrm>
        <a:off x="4142679" y="2090738"/>
        <a:ext cx="1273638" cy="777873"/>
      </dsp:txXfrm>
    </dsp:sp>
    <dsp:sp modelId="{FE8C2387-580E-493B-B43C-72ADD103544F}">
      <dsp:nvSpPr>
        <dsp:cNvPr id="0" name=""/>
        <dsp:cNvSpPr/>
      </dsp:nvSpPr>
      <dsp:spPr>
        <a:xfrm>
          <a:off x="3953223" y="827124"/>
          <a:ext cx="165255" cy="2685394"/>
        </a:xfrm>
        <a:custGeom>
          <a:avLst/>
          <a:gdLst/>
          <a:ahLst/>
          <a:cxnLst/>
          <a:rect l="0" t="0" r="0" b="0"/>
          <a:pathLst>
            <a:path>
              <a:moveTo>
                <a:pt x="0" y="0"/>
              </a:moveTo>
              <a:lnTo>
                <a:pt x="0" y="2685394"/>
              </a:lnTo>
              <a:lnTo>
                <a:pt x="165255" y="26853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93D74C-628C-4806-967A-833556C0B6A3}">
      <dsp:nvSpPr>
        <dsp:cNvPr id="0" name=""/>
        <dsp:cNvSpPr/>
      </dsp:nvSpPr>
      <dsp:spPr>
        <a:xfrm>
          <a:off x="4118478" y="3099381"/>
          <a:ext cx="1322040" cy="826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Continuation of earlier effort</a:t>
          </a:r>
          <a:endParaRPr lang="en-US" sz="1200" kern="1200" dirty="0"/>
        </a:p>
      </dsp:txBody>
      <dsp:txXfrm>
        <a:off x="4142679" y="3123582"/>
        <a:ext cx="1273638" cy="777873"/>
      </dsp:txXfrm>
    </dsp:sp>
    <dsp:sp modelId="{E68280CC-5025-49DE-ABF1-9B58FB6CFFD6}">
      <dsp:nvSpPr>
        <dsp:cNvPr id="0" name=""/>
        <dsp:cNvSpPr/>
      </dsp:nvSpPr>
      <dsp:spPr>
        <a:xfrm>
          <a:off x="3953223" y="827124"/>
          <a:ext cx="165255" cy="3718238"/>
        </a:xfrm>
        <a:custGeom>
          <a:avLst/>
          <a:gdLst/>
          <a:ahLst/>
          <a:cxnLst/>
          <a:rect l="0" t="0" r="0" b="0"/>
          <a:pathLst>
            <a:path>
              <a:moveTo>
                <a:pt x="0" y="0"/>
              </a:moveTo>
              <a:lnTo>
                <a:pt x="0" y="3718238"/>
              </a:lnTo>
              <a:lnTo>
                <a:pt x="165255" y="3718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BD54DD-BDE6-4495-B5F7-EDE715FDF099}">
      <dsp:nvSpPr>
        <dsp:cNvPr id="0" name=""/>
        <dsp:cNvSpPr/>
      </dsp:nvSpPr>
      <dsp:spPr>
        <a:xfrm>
          <a:off x="4118478" y="4132225"/>
          <a:ext cx="1322040" cy="826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smtClean="0"/>
            <a:t>Procedural requirements</a:t>
          </a:r>
          <a:endParaRPr lang="en-US" sz="1200" kern="1200" dirty="0"/>
        </a:p>
      </dsp:txBody>
      <dsp:txXfrm>
        <a:off x="4142679" y="4156426"/>
        <a:ext cx="1273638" cy="7778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sz="quarter" idx="1"/>
          </p:nvPr>
        </p:nvSpPr>
        <p:spPr>
          <a:xfrm>
            <a:off x="3971838" y="0"/>
            <a:ext cx="3038528" cy="464899"/>
          </a:xfrm>
          <a:prstGeom prst="rect">
            <a:avLst/>
          </a:prstGeom>
        </p:spPr>
        <p:txBody>
          <a:bodyPr vert="horz" lIns="91449" tIns="45725" rIns="91449" bIns="45725" rtlCol="0"/>
          <a:lstStyle>
            <a:lvl1pPr algn="r">
              <a:defRPr sz="1200"/>
            </a:lvl1pPr>
          </a:lstStyle>
          <a:p>
            <a:fld id="{74D2E62F-F3F6-4C55-9329-08DCCEEC425E}" type="datetimeFigureOut">
              <a:rPr lang="en-US" smtClean="0"/>
              <a:t>6/11/2021</a:t>
            </a:fld>
            <a:endParaRPr lang="en-US"/>
          </a:p>
        </p:txBody>
      </p:sp>
      <p:sp>
        <p:nvSpPr>
          <p:cNvPr id="4" name="Footer Placeholder 3"/>
          <p:cNvSpPr>
            <a:spLocks noGrp="1"/>
          </p:cNvSpPr>
          <p:nvPr>
            <p:ph type="ftr" sz="quarter" idx="2"/>
          </p:nvPr>
        </p:nvSpPr>
        <p:spPr>
          <a:xfrm>
            <a:off x="0" y="8831476"/>
            <a:ext cx="3038528" cy="464899"/>
          </a:xfrm>
          <a:prstGeom prst="rect">
            <a:avLst/>
          </a:prstGeom>
        </p:spPr>
        <p:txBody>
          <a:bodyPr vert="horz" lIns="91449" tIns="45725" rIns="91449" bIns="45725" rtlCol="0" anchor="b"/>
          <a:lstStyle>
            <a:lvl1pPr algn="l">
              <a:defRPr sz="1200"/>
            </a:lvl1pPr>
          </a:lstStyle>
          <a:p>
            <a:endParaRPr lang="en-US"/>
          </a:p>
        </p:txBody>
      </p:sp>
      <p:sp>
        <p:nvSpPr>
          <p:cNvPr id="5" name="Slide Number Placeholder 4"/>
          <p:cNvSpPr>
            <a:spLocks noGrp="1"/>
          </p:cNvSpPr>
          <p:nvPr>
            <p:ph type="sldNum" sz="quarter" idx="3"/>
          </p:nvPr>
        </p:nvSpPr>
        <p:spPr>
          <a:xfrm>
            <a:off x="3971838" y="8831476"/>
            <a:ext cx="3038528" cy="464899"/>
          </a:xfrm>
          <a:prstGeom prst="rect">
            <a:avLst/>
          </a:prstGeom>
        </p:spPr>
        <p:txBody>
          <a:bodyPr vert="horz" lIns="91449" tIns="45725" rIns="91449" bIns="45725" rtlCol="0" anchor="b"/>
          <a:lstStyle>
            <a:lvl1pPr algn="r">
              <a:defRPr sz="1200"/>
            </a:lvl1pPr>
          </a:lstStyle>
          <a:p>
            <a:fld id="{F3389EAA-0BCE-4C49-B13C-FCCCF9D27EAC}" type="slidenum">
              <a:rPr lang="en-US" smtClean="0"/>
              <a:t>‹#›</a:t>
            </a:fld>
            <a:endParaRPr lang="en-US"/>
          </a:p>
        </p:txBody>
      </p:sp>
    </p:spTree>
    <p:extLst>
      <p:ext uri="{BB962C8B-B14F-4D97-AF65-F5344CB8AC3E}">
        <p14:creationId xmlns:p14="http://schemas.microsoft.com/office/powerpoint/2010/main" val="164452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1449" tIns="45725" rIns="91449" bIns="45725" rtlCol="0"/>
          <a:lstStyle>
            <a:lvl1pPr algn="l">
              <a:defRPr sz="1200"/>
            </a:lvl1pPr>
          </a:lstStyle>
          <a:p>
            <a:endParaRPr lang="en-US" dirty="0"/>
          </a:p>
        </p:txBody>
      </p:sp>
      <p:sp>
        <p:nvSpPr>
          <p:cNvPr id="3" name="Date Placeholder 2"/>
          <p:cNvSpPr>
            <a:spLocks noGrp="1"/>
          </p:cNvSpPr>
          <p:nvPr>
            <p:ph type="dt" idx="1"/>
          </p:nvPr>
        </p:nvSpPr>
        <p:spPr>
          <a:xfrm>
            <a:off x="3971838" y="0"/>
            <a:ext cx="3038528" cy="464899"/>
          </a:xfrm>
          <a:prstGeom prst="rect">
            <a:avLst/>
          </a:prstGeom>
        </p:spPr>
        <p:txBody>
          <a:bodyPr vert="horz" lIns="91449" tIns="45725" rIns="91449" bIns="45725" rtlCol="0"/>
          <a:lstStyle>
            <a:lvl1pPr algn="r">
              <a:defRPr sz="1200"/>
            </a:lvl1pPr>
          </a:lstStyle>
          <a:p>
            <a:fld id="{E2582B25-BB1D-D741-B235-846D3BBBEED3}" type="datetimeFigureOut">
              <a:rPr lang="en-US" smtClean="0"/>
              <a:t>6/11/2021</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9" tIns="45725" rIns="91449" bIns="45725" rtlCol="0" anchor="ctr"/>
          <a:lstStyle/>
          <a:p>
            <a:endParaRPr lang="en-US" dirty="0"/>
          </a:p>
        </p:txBody>
      </p:sp>
      <p:sp>
        <p:nvSpPr>
          <p:cNvPr id="5" name="Notes Placeholder 4"/>
          <p:cNvSpPr>
            <a:spLocks noGrp="1"/>
          </p:cNvSpPr>
          <p:nvPr>
            <p:ph type="body" sz="quarter" idx="3"/>
          </p:nvPr>
        </p:nvSpPr>
        <p:spPr>
          <a:xfrm>
            <a:off x="701199" y="4416544"/>
            <a:ext cx="5609590" cy="4184095"/>
          </a:xfrm>
          <a:prstGeom prst="rect">
            <a:avLst/>
          </a:prstGeom>
        </p:spPr>
        <p:txBody>
          <a:bodyPr vert="horz" lIns="91449" tIns="45725" rIns="91449" bIns="457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1476"/>
            <a:ext cx="3038528" cy="464899"/>
          </a:xfrm>
          <a:prstGeom prst="rect">
            <a:avLst/>
          </a:prstGeom>
        </p:spPr>
        <p:txBody>
          <a:bodyPr vert="horz" lIns="91449" tIns="45725" rIns="91449" bIns="457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8" y="8831476"/>
            <a:ext cx="3038528" cy="464899"/>
          </a:xfrm>
          <a:prstGeom prst="rect">
            <a:avLst/>
          </a:prstGeom>
        </p:spPr>
        <p:txBody>
          <a:bodyPr vert="horz" lIns="91449" tIns="45725" rIns="91449" bIns="45725" rtlCol="0" anchor="b"/>
          <a:lstStyle>
            <a:lvl1pPr algn="r">
              <a:defRPr sz="1200"/>
            </a:lvl1pPr>
          </a:lstStyle>
          <a:p>
            <a:fld id="{72552505-AEFD-1F48-B6AD-7D2EBDFF5C3F}" type="slidenum">
              <a:rPr lang="en-US" smtClean="0"/>
              <a:t>‹#›</a:t>
            </a:fld>
            <a:endParaRPr lang="en-US" dirty="0"/>
          </a:p>
        </p:txBody>
      </p:sp>
    </p:spTree>
    <p:extLst>
      <p:ext uri="{BB962C8B-B14F-4D97-AF65-F5344CB8AC3E}">
        <p14:creationId xmlns:p14="http://schemas.microsoft.com/office/powerpoint/2010/main" val="2425882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i.blaine.wa.us/DocumentCenter/View/12327/Economic-Development-Element?bidI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i.blaine.wa.us/DocumentCenter/View/12326/Housing-Element?bidI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dirty="0" smtClean="0"/>
              <a:t>Good evening Planning</a:t>
            </a:r>
            <a:r>
              <a:rPr lang="en-US" baseline="0" dirty="0" smtClean="0"/>
              <a:t> commissioners and members of the public. Stacy Clauson, Community Planner II, </a:t>
            </a:r>
          </a:p>
          <a:p>
            <a:endParaRPr lang="en-US" baseline="0" dirty="0" smtClean="0"/>
          </a:p>
          <a:p>
            <a:r>
              <a:rPr lang="en-US" dirty="0" smtClean="0"/>
              <a:t>This public hearing has been continued to provide the public additional opportunity to comment on revisions to proposed code language requested by the Planning Commission at the May 13, 2021 meeting. </a:t>
            </a:r>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a:t>
            </a:fld>
            <a:endParaRPr lang="en-US" dirty="0"/>
          </a:p>
        </p:txBody>
      </p:sp>
    </p:spTree>
    <p:extLst>
      <p:ext uri="{BB962C8B-B14F-4D97-AF65-F5344CB8AC3E}">
        <p14:creationId xmlns:p14="http://schemas.microsoft.com/office/powerpoint/2010/main" val="139181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hearing will staff with a staff presentation,</a:t>
            </a:r>
            <a:r>
              <a:rPr lang="en-US" baseline="0" dirty="0" smtClean="0"/>
              <a:t> after which the applicant can address the Planning commission. At that point, we will take public testimony for any folks joining us by phone. </a:t>
            </a:r>
          </a:p>
          <a:p>
            <a:r>
              <a:rPr lang="en-US" dirty="0" smtClean="0"/>
              <a:t>Then,</a:t>
            </a:r>
            <a:r>
              <a:rPr lang="en-US" baseline="0" dirty="0" smtClean="0"/>
              <a:t> the Planning commission will have an opportunity to ask questions and deliberate.</a:t>
            </a:r>
          </a:p>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2</a:t>
            </a:fld>
            <a:endParaRPr lang="en-US" dirty="0"/>
          </a:p>
        </p:txBody>
      </p:sp>
    </p:spTree>
    <p:extLst>
      <p:ext uri="{BB962C8B-B14F-4D97-AF65-F5344CB8AC3E}">
        <p14:creationId xmlns:p14="http://schemas.microsoft.com/office/powerpoint/2010/main" val="248681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3</a:t>
            </a:fld>
            <a:endParaRPr lang="en-US" dirty="0"/>
          </a:p>
        </p:txBody>
      </p:sp>
    </p:spTree>
    <p:extLst>
      <p:ext uri="{BB962C8B-B14F-4D97-AF65-F5344CB8AC3E}">
        <p14:creationId xmlns:p14="http://schemas.microsoft.com/office/powerpoint/2010/main" val="288829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Proposal: Amend:</a:t>
            </a:r>
          </a:p>
          <a:p>
            <a:pPr lvl="1"/>
            <a:r>
              <a:rPr lang="en-US" dirty="0" smtClean="0"/>
              <a:t>Permitted and conditional uses</a:t>
            </a:r>
          </a:p>
          <a:p>
            <a:pPr lvl="1"/>
            <a:r>
              <a:rPr lang="en-US" dirty="0" smtClean="0"/>
              <a:t>Setback standards</a:t>
            </a:r>
          </a:p>
          <a:p>
            <a:pPr lvl="1"/>
            <a:r>
              <a:rPr lang="en-US" dirty="0" smtClean="0"/>
              <a:t>Height</a:t>
            </a:r>
          </a:p>
          <a:p>
            <a:pPr lvl="1"/>
            <a:r>
              <a:rPr lang="en-US" dirty="0" smtClean="0"/>
              <a:t>Parking and access</a:t>
            </a:r>
          </a:p>
          <a:p>
            <a:pPr lvl="1"/>
            <a:r>
              <a:rPr lang="en-US" dirty="0" smtClean="0"/>
              <a:t>Landscaping</a:t>
            </a:r>
          </a:p>
          <a:p>
            <a:r>
              <a:rPr lang="en-US" dirty="0" smtClean="0"/>
              <a:t>Purpose:</a:t>
            </a:r>
          </a:p>
          <a:p>
            <a:pPr lvl="1"/>
            <a:r>
              <a:rPr lang="en-US" dirty="0" smtClean="0"/>
              <a:t>Spur economic growth</a:t>
            </a:r>
          </a:p>
          <a:p>
            <a:pPr lvl="1"/>
            <a:r>
              <a:rPr lang="en-US" dirty="0" smtClean="0"/>
              <a:t>Modernize standards</a:t>
            </a:r>
          </a:p>
          <a:p>
            <a:pPr lvl="1"/>
            <a:r>
              <a:rPr lang="en-US" dirty="0" smtClean="0"/>
              <a:t>Align with Central Business District</a:t>
            </a:r>
          </a:p>
          <a:p>
            <a:endParaRPr lang="en-US" dirty="0" smtClean="0"/>
          </a:p>
          <a:p>
            <a:r>
              <a:rPr lang="en-US" dirty="0"/>
              <a:t>The purpose statement of the Highway Commercial notes that the zone is intended to provide for establishments offering accommodations or services to motorists, and to provide for non-pedestrian-oriented retail, wholesale, service and repair activities which do not contribute to the creation of unattractive, congested and unsafe highway conditions.. There are 4 subzones, and this proposal would apply to Subzone C. </a:t>
            </a:r>
          </a:p>
          <a:p>
            <a:r>
              <a:rPr lang="en-US" dirty="0"/>
              <a:t> </a:t>
            </a:r>
          </a:p>
          <a:p>
            <a:r>
              <a:rPr lang="en-US" dirty="0"/>
              <a:t>Subzone C is located just north and east of the Central Business District and is and is generally bound by C Street on the north side, F Street on the south side, 4th Street on the east side and </a:t>
            </a:r>
            <a:r>
              <a:rPr lang="en-US" dirty="0" err="1"/>
              <a:t>Semiahmoo</a:t>
            </a:r>
            <a:r>
              <a:rPr lang="en-US" dirty="0"/>
              <a:t> Bay on the west side. Subzone C’s purpose is to provide for businesses and services that support the Central Business District. This district is intended to service highway motorists, the auto-oriented demand from the central business (CB) district and adjacent residential neighbors, including those in this district. While not a part of the CB district, its character and function should be complementary to the CB district with little impact on the low-density neighbors to the south and east.</a:t>
            </a:r>
          </a:p>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4</a:t>
            </a:fld>
            <a:endParaRPr lang="en-US" dirty="0"/>
          </a:p>
        </p:txBody>
      </p:sp>
    </p:spTree>
    <p:extLst>
      <p:ext uri="{BB962C8B-B14F-4D97-AF65-F5344CB8AC3E}">
        <p14:creationId xmlns:p14="http://schemas.microsoft.com/office/powerpoint/2010/main" val="188924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 the Planning Commission requested additional design standards be included in proposed sections BMC 17.24.115 to implement the following new purpose statement proposed for this section: The purpose of this section is to ensure that new development in the Highway Commercial Subzone C visually is complementary to the Central Business District and acts as a gateway to the downtown, visually enhancing this route and providing a safe and welcoming pedestrian environment. The Planning Commission’s discussion was that the design standards did not contain sufficient provisions to ensure that the route would be visually enhanced and provide a safe and welcoming pedestrian environment. Staff was directed to bring back additional design standards for consideration.</a:t>
            </a: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5</a:t>
            </a:fld>
            <a:endParaRPr lang="en-US" dirty="0"/>
          </a:p>
        </p:txBody>
      </p:sp>
    </p:spTree>
    <p:extLst>
      <p:ext uri="{BB962C8B-B14F-4D97-AF65-F5344CB8AC3E}">
        <p14:creationId xmlns:p14="http://schemas.microsoft.com/office/powerpoint/2010/main" val="9637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Application has met the procedural compliance standards:</a:t>
            </a:r>
          </a:p>
          <a:p>
            <a:pPr marL="165290" indent="-165290">
              <a:buFont typeface="Arial" panose="020B0604020202020204" pitchFamily="34" charset="0"/>
              <a:buChar char="•"/>
            </a:pPr>
            <a:r>
              <a:rPr lang="en-US" dirty="0" smtClean="0"/>
              <a:t>Application has met the local public noticing requirements;</a:t>
            </a:r>
          </a:p>
          <a:p>
            <a:pPr marL="165290" indent="-165290">
              <a:buFont typeface="Arial" panose="020B0604020202020204" pitchFamily="34" charset="0"/>
              <a:buChar char="•"/>
            </a:pPr>
            <a:r>
              <a:rPr lang="en-US" dirty="0" smtClean="0"/>
              <a:t>Planning Commission is holding duly-noticed public hearing to accept public testimony, and to deliberate on the proposal.</a:t>
            </a:r>
          </a:p>
          <a:p>
            <a:endParaRPr lang="en-US" dirty="0" smtClean="0"/>
          </a:p>
          <a:p>
            <a:r>
              <a:rPr lang="en-US" dirty="0"/>
              <a:t>The proposal:</a:t>
            </a:r>
          </a:p>
          <a:p>
            <a:r>
              <a:rPr lang="en-US" dirty="0"/>
              <a:t> </a:t>
            </a:r>
          </a:p>
          <a:p>
            <a:pPr lvl="0"/>
            <a:r>
              <a:rPr lang="en-US" dirty="0"/>
              <a:t>Offers greater flexibility to configure development proposals in order to support and encourage development and redevelopment opportunities within the subzone;</a:t>
            </a:r>
          </a:p>
          <a:p>
            <a:pPr lvl="0"/>
            <a:r>
              <a:rPr lang="en-US" dirty="0"/>
              <a:t>Includes standards for adequate access, parking and attractive buildings and site design in vicinity of an I-5 interchange and within this commercial district adjoining the downtown core; and</a:t>
            </a:r>
          </a:p>
          <a:p>
            <a:pPr lvl="0"/>
            <a:r>
              <a:rPr lang="en-US" dirty="0"/>
              <a:t>Allows new opportunities to meet Blaine’s demand for housing.</a:t>
            </a:r>
          </a:p>
          <a:p>
            <a:r>
              <a:rPr lang="en-US" b="1" dirty="0"/>
              <a:t> </a:t>
            </a:r>
            <a:endParaRPr lang="en-US" dirty="0"/>
          </a:p>
          <a:p>
            <a:r>
              <a:rPr lang="en-US" dirty="0"/>
              <a:t>As such, the proposal is consistent with Economic Development Goals 1, 3, and 6, as well as with Housing Goal 1 of the Comprehensive Plan</a:t>
            </a:r>
            <a:r>
              <a:rPr lang="en-US" dirty="0" smtClean="0">
                <a:effectLst/>
              </a:rPr>
              <a:t> </a:t>
            </a:r>
          </a:p>
          <a:p>
            <a:endParaRPr lang="en-US" dirty="0"/>
          </a:p>
          <a:p>
            <a:endParaRPr lang="en-US" dirty="0"/>
          </a:p>
          <a:p>
            <a:r>
              <a:rPr lang="en-US" dirty="0"/>
              <a:t>GOAL 1: To encourage the development or expansion of businesses which will provide expanded employment opportunities for City residents; diversify the City economy; and generate a strong tax base to fund City services. GOAL 3: To encourage the development of automobile-oriented retail and service businesses malls and office parks in the Highway Commercial and Gateway zoning districts. </a:t>
            </a:r>
          </a:p>
          <a:p>
            <a:r>
              <a:rPr lang="en-US" dirty="0"/>
              <a:t>GOAL 6: To develop retail uses, restaurants, and hotels in the downtown core, along the SR-543 corridor, and at Interstate-5 interchanges.</a:t>
            </a:r>
          </a:p>
          <a:p>
            <a:r>
              <a:rPr lang="en-US" dirty="0"/>
              <a:t>Available here: </a:t>
            </a:r>
            <a:r>
              <a:rPr lang="en-US" dirty="0">
                <a:hlinkClick r:id="rId3"/>
              </a:rPr>
              <a:t>https://www.ci.blaine.wa.us/DocumentCenter/View/12327/Economic-Development-Element?bidId</a:t>
            </a:r>
            <a:r>
              <a:rPr lang="en-US" dirty="0"/>
              <a:t>= </a:t>
            </a:r>
          </a:p>
          <a:p>
            <a:r>
              <a:rPr lang="en-US" dirty="0"/>
              <a:t>GOAL 1: To encourage the development of a variety of housing types and prices, including an adequate supply of housing in a price range affordable to employees at available jobs in Blaine and housing which meets the needs of senior citizens. Available here: </a:t>
            </a:r>
            <a:r>
              <a:rPr lang="en-US" dirty="0">
                <a:hlinkClick r:id="rId4"/>
              </a:rPr>
              <a:t>https://www.ci.blaine.wa.us/DocumentCenter/View/12326/Housing-Element?bidId</a:t>
            </a:r>
            <a:r>
              <a:rPr lang="en-US" dirty="0"/>
              <a:t>= </a:t>
            </a:r>
          </a:p>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6</a:t>
            </a:fld>
            <a:endParaRPr lang="en-US" dirty="0"/>
          </a:p>
        </p:txBody>
      </p:sp>
    </p:spTree>
    <p:extLst>
      <p:ext uri="{BB962C8B-B14F-4D97-AF65-F5344CB8AC3E}">
        <p14:creationId xmlns:p14="http://schemas.microsoft.com/office/powerpoint/2010/main" val="142193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Commission is authorized by BMC 17.04.050.B.5 to recommend whether the amendment should be </a:t>
            </a:r>
            <a:r>
              <a:rPr lang="en-US" b="1" dirty="0"/>
              <a:t>approved, approved with modifications or denied</a:t>
            </a:r>
            <a:r>
              <a:rPr lang="en-US" dirty="0"/>
              <a:t> based on an evaluation of the amendment for consistency with the:</a:t>
            </a:r>
          </a:p>
          <a:p>
            <a:pPr lvl="0"/>
            <a:r>
              <a:rPr lang="en-US" dirty="0"/>
              <a:t>Goals, policies and objectives of the comprehensive plan; and</a:t>
            </a:r>
          </a:p>
          <a:p>
            <a:pPr lvl="0"/>
            <a:r>
              <a:rPr lang="en-US" dirty="0"/>
              <a:t>Compliance with any other special provisions as provided by BMC 17.04.080.</a:t>
            </a:r>
          </a:p>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7</a:t>
            </a:fld>
            <a:endParaRPr lang="en-US" dirty="0"/>
          </a:p>
        </p:txBody>
      </p:sp>
    </p:spTree>
    <p:extLst>
      <p:ext uri="{BB962C8B-B14F-4D97-AF65-F5344CB8AC3E}">
        <p14:creationId xmlns:p14="http://schemas.microsoft.com/office/powerpoint/2010/main" val="80119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8</a:t>
            </a:fld>
            <a:endParaRPr lang="en-US" dirty="0"/>
          </a:p>
        </p:txBody>
      </p:sp>
    </p:spTree>
    <p:extLst>
      <p:ext uri="{BB962C8B-B14F-4D97-AF65-F5344CB8AC3E}">
        <p14:creationId xmlns:p14="http://schemas.microsoft.com/office/powerpoint/2010/main" val="29512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BC84D-74D2-476A-8E27-DA47C3194310}" type="datetime1">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7441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A7033-682E-4D64-83CD-F3342C7C73C8}" type="datetime1">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73674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0C69B-92B9-47A9-9464-2240A7618FA9}" type="datetime1">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391677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43A2-3042-4EFE-BC73-55F208542206}" type="datetime1">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155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50FF9-AAE7-48B7-B395-ABEF63CE0FF2}" type="datetime1">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46159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3B4B17-0F41-4E92-9940-4B5F9C557A59}" type="datetime1">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23064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68DA3-C849-4069-A930-C1A5E73523BA}" type="datetime1">
              <a:rPr lang="en-US" smtClean="0"/>
              <a:t>6/11/2021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24968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11C208-55D5-4125-952E-C2D58B78C98A}" type="datetime1">
              <a:rPr lang="en-US" smtClean="0"/>
              <a:t>6/11/2021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36021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AA6A-9EBA-4903-8FC3-BFE0ACE7B2CE}" type="datetime1">
              <a:rPr lang="en-US" smtClean="0"/>
              <a:t>6/11/2021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68356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BBB09-5F23-4596-9E8C-3FEB77A01773}" type="datetime1">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408610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6EA91-2085-4720-AFA3-666E6DED65C9}" type="datetime1">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1913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62AC1-9D7A-4E2A-A3DE-B57666525055}" type="datetime1">
              <a:rPr lang="en-US" smtClean="0"/>
              <a:t>6/11/2021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5F2D-791E-4540-9CAC-93D25907CCBF}" type="slidenum">
              <a:rPr lang="en-US" smtClean="0"/>
              <a:t>‹#›</a:t>
            </a:fld>
            <a:endParaRPr lang="en-US" dirty="0"/>
          </a:p>
        </p:txBody>
      </p:sp>
      <p:grpSp>
        <p:nvGrpSpPr>
          <p:cNvPr id="7" name="Group 6"/>
          <p:cNvGrpSpPr/>
          <p:nvPr userDrawn="1"/>
        </p:nvGrpSpPr>
        <p:grpSpPr>
          <a:xfrm>
            <a:off x="60582" y="1417638"/>
            <a:ext cx="9022836" cy="228600"/>
            <a:chOff x="65849" y="1525834"/>
            <a:chExt cx="9022836" cy="228600"/>
          </a:xfrm>
        </p:grpSpPr>
        <p:sp>
          <p:nvSpPr>
            <p:cNvPr id="8" name="Rectangle 7"/>
            <p:cNvSpPr/>
            <p:nvPr userDrawn="1"/>
          </p:nvSpPr>
          <p:spPr>
            <a:xfrm>
              <a:off x="3254819" y="1525834"/>
              <a:ext cx="5833866" cy="228600"/>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9" name="Rectangle 8"/>
            <p:cNvSpPr/>
            <p:nvPr userDrawn="1"/>
          </p:nvSpPr>
          <p:spPr>
            <a:xfrm>
              <a:off x="65849" y="1525834"/>
              <a:ext cx="1533407" cy="228600"/>
            </a:xfrm>
            <a:prstGeom prst="rect">
              <a:avLst/>
            </a:prstGeom>
            <a:solidFill>
              <a:srgbClr val="86A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10" name="Rectangle 9"/>
            <p:cNvSpPr/>
            <p:nvPr userDrawn="1"/>
          </p:nvSpPr>
          <p:spPr>
            <a:xfrm>
              <a:off x="1665107" y="1525834"/>
              <a:ext cx="1533407" cy="228600"/>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grpSp>
    </p:spTree>
    <p:extLst>
      <p:ext uri="{BB962C8B-B14F-4D97-AF65-F5344CB8AC3E}">
        <p14:creationId xmlns:p14="http://schemas.microsoft.com/office/powerpoint/2010/main" val="347143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15944"/>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89032" y="1851819"/>
            <a:ext cx="5568134" cy="3080519"/>
          </a:xfrm>
        </p:spPr>
        <p:txBody>
          <a:bodyPr>
            <a:normAutofit/>
          </a:bodyPr>
          <a:lstStyle/>
          <a:p>
            <a:pPr algn="r">
              <a:spcBef>
                <a:spcPts val="0"/>
              </a:spcBef>
            </a:pPr>
            <a:endParaRPr lang="en-US" sz="2000" b="1" dirty="0" smtClean="0">
              <a:solidFill>
                <a:srgbClr val="000000"/>
              </a:solidFill>
              <a:cs typeface="Arial Black"/>
            </a:endParaRPr>
          </a:p>
          <a:p>
            <a:pPr algn="r">
              <a:spcBef>
                <a:spcPts val="0"/>
              </a:spcBef>
            </a:pPr>
            <a:r>
              <a:rPr lang="en-US" sz="3900" dirty="0" smtClean="0">
                <a:solidFill>
                  <a:srgbClr val="000000"/>
                </a:solidFill>
              </a:rPr>
              <a:t>Zoning Text Amendment:</a:t>
            </a:r>
          </a:p>
          <a:p>
            <a:pPr algn="r">
              <a:spcBef>
                <a:spcPts val="0"/>
              </a:spcBef>
            </a:pPr>
            <a:r>
              <a:rPr lang="en-US" sz="3900" dirty="0" smtClean="0">
                <a:solidFill>
                  <a:srgbClr val="000000"/>
                </a:solidFill>
              </a:rPr>
              <a:t>Highway Commercial, Subzone C</a:t>
            </a:r>
            <a:endParaRPr lang="en-US" sz="3900" dirty="0">
              <a:solidFill>
                <a:srgbClr val="000000"/>
              </a:solidFill>
            </a:endParaRP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2" name="TextBox 1"/>
          <p:cNvSpPr txBox="1"/>
          <p:nvPr/>
        </p:nvSpPr>
        <p:spPr>
          <a:xfrm>
            <a:off x="3534310" y="5411972"/>
            <a:ext cx="5248183" cy="1292662"/>
          </a:xfrm>
          <a:prstGeom prst="rect">
            <a:avLst/>
          </a:prstGeom>
          <a:noFill/>
        </p:spPr>
        <p:txBody>
          <a:bodyPr wrap="square" rtlCol="0">
            <a:spAutoFit/>
          </a:bodyPr>
          <a:lstStyle/>
          <a:p>
            <a:r>
              <a:rPr lang="en-US" sz="2000" dirty="0" smtClean="0">
                <a:solidFill>
                  <a:schemeClr val="bg1"/>
                </a:solidFill>
              </a:rPr>
              <a:t>Stacie Pratschner, AICP, RPA</a:t>
            </a:r>
          </a:p>
          <a:p>
            <a:r>
              <a:rPr lang="en-US" sz="2000" dirty="0" smtClean="0">
                <a:solidFill>
                  <a:schemeClr val="bg1"/>
                </a:solidFill>
              </a:rPr>
              <a:t>Community Development Director</a:t>
            </a:r>
          </a:p>
          <a:p>
            <a:endParaRPr lang="en-US" dirty="0">
              <a:solidFill>
                <a:schemeClr val="bg1"/>
              </a:solidFill>
            </a:endParaRPr>
          </a:p>
          <a:p>
            <a:r>
              <a:rPr lang="en-US" sz="2000" dirty="0" smtClean="0">
                <a:solidFill>
                  <a:schemeClr val="bg1"/>
                </a:solidFill>
              </a:rPr>
              <a:t>City of Blaine Community Development Services</a:t>
            </a:r>
          </a:p>
        </p:txBody>
      </p:sp>
      <p:sp>
        <p:nvSpPr>
          <p:cNvPr id="4" name="TextBox 3"/>
          <p:cNvSpPr txBox="1"/>
          <p:nvPr/>
        </p:nvSpPr>
        <p:spPr>
          <a:xfrm>
            <a:off x="314773" y="1486142"/>
            <a:ext cx="2700670" cy="2031325"/>
          </a:xfrm>
          <a:prstGeom prst="rect">
            <a:avLst/>
          </a:prstGeom>
          <a:noFill/>
        </p:spPr>
        <p:txBody>
          <a:bodyPr wrap="square" rtlCol="0">
            <a:spAutoFit/>
          </a:bodyPr>
          <a:lstStyle/>
          <a:p>
            <a:endParaRPr lang="en-US" sz="2400" dirty="0"/>
          </a:p>
          <a:p>
            <a:endParaRPr lang="en-US" sz="2400" dirty="0" smtClean="0"/>
          </a:p>
          <a:p>
            <a:endParaRPr lang="en-US" sz="2400" dirty="0" smtClean="0"/>
          </a:p>
          <a:p>
            <a:endParaRPr lang="en-US" dirty="0"/>
          </a:p>
          <a:p>
            <a:endParaRPr lang="en-US" dirty="0"/>
          </a:p>
          <a:p>
            <a:endParaRPr lang="en-US" dirty="0"/>
          </a:p>
        </p:txBody>
      </p:sp>
      <p:sp>
        <p:nvSpPr>
          <p:cNvPr id="8" name="TextBox 7"/>
          <p:cNvSpPr txBox="1"/>
          <p:nvPr/>
        </p:nvSpPr>
        <p:spPr>
          <a:xfrm>
            <a:off x="65849" y="2493818"/>
            <a:ext cx="3132665" cy="1015663"/>
          </a:xfrm>
          <a:prstGeom prst="rect">
            <a:avLst/>
          </a:prstGeom>
          <a:noFill/>
        </p:spPr>
        <p:txBody>
          <a:bodyPr wrap="square" rtlCol="0">
            <a:spAutoFit/>
          </a:bodyPr>
          <a:lstStyle/>
          <a:p>
            <a:r>
              <a:rPr lang="en-US" sz="2000" b="1" dirty="0" smtClean="0"/>
              <a:t>June 14 at 6 PM</a:t>
            </a:r>
          </a:p>
          <a:p>
            <a:endParaRPr lang="en-US" sz="2000" b="1" dirty="0"/>
          </a:p>
          <a:p>
            <a:r>
              <a:rPr lang="en-US" sz="2000" b="1" dirty="0" smtClean="0"/>
              <a:t>Zoom Meeting</a:t>
            </a:r>
            <a:endParaRPr lang="en-US" sz="2000" b="1" dirty="0"/>
          </a:p>
        </p:txBody>
      </p:sp>
      <p:sp>
        <p:nvSpPr>
          <p:cNvPr id="5" name="TextBox 4"/>
          <p:cNvSpPr txBox="1"/>
          <p:nvPr/>
        </p:nvSpPr>
        <p:spPr>
          <a:xfrm>
            <a:off x="-6701" y="901367"/>
            <a:ext cx="9088531" cy="584775"/>
          </a:xfrm>
          <a:prstGeom prst="rect">
            <a:avLst/>
          </a:prstGeom>
          <a:noFill/>
        </p:spPr>
        <p:txBody>
          <a:bodyPr wrap="square" rtlCol="0">
            <a:spAutoFit/>
          </a:bodyPr>
          <a:lstStyle/>
          <a:p>
            <a:r>
              <a:rPr lang="en-US" sz="3200" b="1" dirty="0" smtClean="0"/>
              <a:t>City Council Deliberations</a:t>
            </a:r>
            <a:endParaRPr lang="en-US" sz="3200" b="1"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447" y="5340053"/>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8211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8697691" cy="1440382"/>
          </a:xfrm>
        </p:spPr>
        <p:txBody>
          <a:bodyPr anchor="b">
            <a:normAutofit/>
          </a:bodyPr>
          <a:lstStyle/>
          <a:p>
            <a:pPr algn="l" eaLnBrk="1" hangingPunct="1"/>
            <a:r>
              <a:rPr lang="en-US" sz="3200" b="1" dirty="0" smtClean="0">
                <a:latin typeface="+mn-lt"/>
              </a:rPr>
              <a:t>Presentation Outline</a:t>
            </a:r>
            <a:endParaRPr lang="en-US" sz="32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2</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graphicFrame>
        <p:nvGraphicFramePr>
          <p:cNvPr id="6" name="Diagram 5"/>
          <p:cNvGraphicFramePr/>
          <p:nvPr>
            <p:extLst>
              <p:ext uri="{D42A27DB-BD31-4B8C-83A1-F6EECF244321}">
                <p14:modId xmlns:p14="http://schemas.microsoft.com/office/powerpoint/2010/main" val="934643119"/>
              </p:ext>
            </p:extLst>
          </p:nvPr>
        </p:nvGraphicFramePr>
        <p:xfrm>
          <a:off x="1208409" y="1804524"/>
          <a:ext cx="6940269" cy="4693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495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2589" y="71919"/>
            <a:ext cx="8634211" cy="1371600"/>
          </a:xfrm>
        </p:spPr>
        <p:txBody>
          <a:bodyPr anchor="b">
            <a:normAutofit/>
          </a:bodyPr>
          <a:lstStyle/>
          <a:p>
            <a:pPr algn="l" eaLnBrk="1" hangingPunct="1"/>
            <a:r>
              <a:rPr lang="en-US" sz="3200" b="1" dirty="0" smtClean="0">
                <a:latin typeface="+mn-lt"/>
              </a:rPr>
              <a:t>Timeline of Amendments to Chapter 17.24 BMC</a:t>
            </a:r>
            <a:endParaRPr lang="en-US" sz="32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07735901"/>
              </p:ext>
            </p:extLst>
          </p:nvPr>
        </p:nvGraphicFramePr>
        <p:xfrm>
          <a:off x="241851" y="1908921"/>
          <a:ext cx="8753061" cy="4346529"/>
        </p:xfrm>
        <a:graphic>
          <a:graphicData uri="http://schemas.openxmlformats.org/drawingml/2006/table">
            <a:tbl>
              <a:tblPr firstRow="1" bandRow="1">
                <a:tableStyleId>{5C22544A-7EE6-4342-B048-85BDC9FD1C3A}</a:tableStyleId>
              </a:tblPr>
              <a:tblGrid>
                <a:gridCol w="1369573"/>
                <a:gridCol w="3793445"/>
                <a:gridCol w="3590043"/>
              </a:tblGrid>
              <a:tr h="721323">
                <a:tc>
                  <a:txBody>
                    <a:bodyPr/>
                    <a:lstStyle/>
                    <a:p>
                      <a:r>
                        <a:rPr lang="en-US" dirty="0" smtClean="0"/>
                        <a:t>Date</a:t>
                      </a:r>
                      <a:endParaRPr lang="en-US" dirty="0"/>
                    </a:p>
                  </a:txBody>
                  <a:tcPr/>
                </a:tc>
                <a:tc>
                  <a:txBody>
                    <a:bodyPr/>
                    <a:lstStyle/>
                    <a:p>
                      <a:r>
                        <a:rPr lang="en-US" dirty="0" smtClean="0"/>
                        <a:t>Chapter 17.04 BMC</a:t>
                      </a:r>
                      <a:endParaRPr lang="en-US" dirty="0"/>
                    </a:p>
                  </a:txBody>
                  <a:tcPr/>
                </a:tc>
                <a:tc>
                  <a:txBody>
                    <a:bodyPr/>
                    <a:lstStyle/>
                    <a:p>
                      <a:r>
                        <a:rPr lang="en-US" dirty="0" smtClean="0"/>
                        <a:t>Actions</a:t>
                      </a:r>
                      <a:endParaRPr lang="en-US" dirty="0"/>
                    </a:p>
                  </a:txBody>
                  <a:tcPr/>
                </a:tc>
              </a:tr>
              <a:tr h="505607">
                <a:tc>
                  <a:txBody>
                    <a:bodyPr/>
                    <a:lstStyle/>
                    <a:p>
                      <a:r>
                        <a:rPr lang="en-US" sz="1600" dirty="0" smtClean="0"/>
                        <a:t>February 22</a:t>
                      </a:r>
                      <a:endParaRPr lang="en-US" sz="1600" dirty="0"/>
                    </a:p>
                  </a:txBody>
                  <a:tcPr/>
                </a:tc>
                <a:tc>
                  <a:txBody>
                    <a:bodyPr/>
                    <a:lstStyle/>
                    <a:p>
                      <a:r>
                        <a:rPr lang="en-US" sz="1600" dirty="0" smtClean="0"/>
                        <a:t>City Council Deliberations</a:t>
                      </a:r>
                      <a:endParaRPr lang="en-US" sz="1600" dirty="0"/>
                    </a:p>
                  </a:txBody>
                  <a:tcPr/>
                </a:tc>
                <a:tc>
                  <a:txBody>
                    <a:bodyPr/>
                    <a:lstStyle/>
                    <a:p>
                      <a:r>
                        <a:rPr lang="en-US" sz="1600" dirty="0" smtClean="0"/>
                        <a:t>Adopt Resolution</a:t>
                      </a:r>
                      <a:r>
                        <a:rPr lang="en-US" sz="1600" baseline="0" dirty="0" smtClean="0"/>
                        <a:t> #1843-21</a:t>
                      </a:r>
                      <a:endParaRPr lang="en-US" sz="1600" dirty="0"/>
                    </a:p>
                  </a:txBody>
                  <a:tcPr/>
                </a:tc>
              </a:tr>
              <a:tr h="410449">
                <a:tc>
                  <a:txBody>
                    <a:bodyPr/>
                    <a:lstStyle/>
                    <a:p>
                      <a:r>
                        <a:rPr lang="en-US" sz="1600" dirty="0" smtClean="0"/>
                        <a:t>March 10</a:t>
                      </a:r>
                      <a:endParaRPr lang="en-US" sz="1600" dirty="0"/>
                    </a:p>
                  </a:txBody>
                  <a:tcPr/>
                </a:tc>
                <a:tc>
                  <a:txBody>
                    <a:bodyPr/>
                    <a:lstStyle/>
                    <a:p>
                      <a:r>
                        <a:rPr lang="en-US" sz="1600" dirty="0" smtClean="0"/>
                        <a:t>Conduct SEPA Review</a:t>
                      </a:r>
                      <a:endParaRPr lang="en-US" sz="1600" dirty="0"/>
                    </a:p>
                  </a:txBody>
                  <a:tcPr/>
                </a:tc>
                <a:tc>
                  <a:txBody>
                    <a:bodyPr/>
                    <a:lstStyle/>
                    <a:p>
                      <a:r>
                        <a:rPr lang="en-US" sz="1600" dirty="0" smtClean="0"/>
                        <a:t>Determination</a:t>
                      </a:r>
                      <a:r>
                        <a:rPr lang="en-US" sz="1600" baseline="0" dirty="0" smtClean="0"/>
                        <a:t> of Non-Significance</a:t>
                      </a:r>
                      <a:endParaRPr lang="en-US" sz="1600" dirty="0"/>
                    </a:p>
                  </a:txBody>
                  <a:tcPr/>
                </a:tc>
              </a:tr>
              <a:tr h="382068">
                <a:tc>
                  <a:txBody>
                    <a:bodyPr/>
                    <a:lstStyle/>
                    <a:p>
                      <a:r>
                        <a:rPr lang="en-US" sz="1600" dirty="0" smtClean="0"/>
                        <a:t>March</a:t>
                      </a:r>
                      <a:r>
                        <a:rPr lang="en-US" sz="1600" baseline="0" dirty="0" smtClean="0"/>
                        <a:t> 11</a:t>
                      </a:r>
                      <a:endParaRPr lang="en-US" sz="1600" dirty="0"/>
                    </a:p>
                  </a:txBody>
                  <a:tcPr/>
                </a:tc>
                <a:tc>
                  <a:txBody>
                    <a:bodyPr/>
                    <a:lstStyle/>
                    <a:p>
                      <a:r>
                        <a:rPr lang="en-US" sz="1600" dirty="0" smtClean="0"/>
                        <a:t>Planning</a:t>
                      </a:r>
                      <a:r>
                        <a:rPr lang="en-US" sz="1600" baseline="0" dirty="0" smtClean="0"/>
                        <a:t> Commission Study Session</a:t>
                      </a:r>
                      <a:endParaRPr lang="en-US" sz="1600" dirty="0"/>
                    </a:p>
                  </a:txBody>
                  <a:tcPr/>
                </a:tc>
                <a:tc>
                  <a:txBody>
                    <a:bodyPr/>
                    <a:lstStyle/>
                    <a:p>
                      <a:r>
                        <a:rPr lang="en-US" sz="1600" dirty="0" smtClean="0"/>
                        <a:t>Introduce</a:t>
                      </a:r>
                      <a:r>
                        <a:rPr lang="en-US" sz="1600" baseline="0" dirty="0" smtClean="0"/>
                        <a:t> </a:t>
                      </a:r>
                      <a:r>
                        <a:rPr lang="en-US" sz="1600" dirty="0" smtClean="0"/>
                        <a:t>the proposed amendment.</a:t>
                      </a:r>
                      <a:endParaRPr lang="en-US" sz="1600" dirty="0"/>
                    </a:p>
                  </a:txBody>
                  <a:tcPr/>
                </a:tc>
              </a:tr>
              <a:tr h="427382">
                <a:tc>
                  <a:txBody>
                    <a:bodyPr/>
                    <a:lstStyle/>
                    <a:p>
                      <a:r>
                        <a:rPr lang="en-US" sz="1600" dirty="0" smtClean="0"/>
                        <a:t>April 2</a:t>
                      </a:r>
                      <a:endParaRPr lang="en-US" sz="1600" dirty="0"/>
                    </a:p>
                  </a:txBody>
                  <a:tcPr/>
                </a:tc>
                <a:tc>
                  <a:txBody>
                    <a:bodyPr/>
                    <a:lstStyle/>
                    <a:p>
                      <a:r>
                        <a:rPr lang="en-US" sz="1600" dirty="0" smtClean="0"/>
                        <a:t>Department of Commerce</a:t>
                      </a:r>
                      <a:endParaRPr lang="en-US" sz="1600" dirty="0"/>
                    </a:p>
                  </a:txBody>
                  <a:tcPr/>
                </a:tc>
                <a:tc>
                  <a:txBody>
                    <a:bodyPr/>
                    <a:lstStyle/>
                    <a:p>
                      <a:r>
                        <a:rPr lang="en-US" sz="1600" dirty="0" smtClean="0"/>
                        <a:t>60-day Notice of Intent</a:t>
                      </a:r>
                      <a:r>
                        <a:rPr lang="en-US" sz="1600" baseline="0" dirty="0" smtClean="0"/>
                        <a:t> issued.</a:t>
                      </a:r>
                      <a:endParaRPr lang="en-US" sz="1600" dirty="0"/>
                    </a:p>
                  </a:txBody>
                  <a:tcPr/>
                </a:tc>
              </a:tr>
              <a:tr h="477079">
                <a:tc>
                  <a:txBody>
                    <a:bodyPr/>
                    <a:lstStyle/>
                    <a:p>
                      <a:r>
                        <a:rPr lang="en-US" sz="1600" dirty="0" smtClean="0"/>
                        <a:t>April 22</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Planning</a:t>
                      </a:r>
                      <a:r>
                        <a:rPr lang="en-US" sz="1600" baseline="0" dirty="0" smtClean="0"/>
                        <a:t> Commission Study Session</a:t>
                      </a:r>
                      <a:endParaRPr lang="en-US" sz="1600" dirty="0" smtClean="0"/>
                    </a:p>
                    <a:p>
                      <a:endParaRPr lang="en-US" sz="1600" dirty="0"/>
                    </a:p>
                  </a:txBody>
                  <a:tcPr/>
                </a:tc>
                <a:tc>
                  <a:txBody>
                    <a:bodyPr/>
                    <a:lstStyle/>
                    <a:p>
                      <a:r>
                        <a:rPr lang="en-US" sz="1600" dirty="0" smtClean="0"/>
                        <a:t>Discuss zoning</a:t>
                      </a:r>
                      <a:r>
                        <a:rPr lang="en-US" sz="1600" baseline="0" dirty="0" smtClean="0"/>
                        <a:t> text amendment language.</a:t>
                      </a:r>
                      <a:endParaRPr lang="en-US" sz="1600" dirty="0"/>
                    </a:p>
                  </a:txBody>
                  <a:tcPr/>
                </a:tc>
              </a:tr>
              <a:tr h="465814">
                <a:tc>
                  <a:txBody>
                    <a:bodyPr/>
                    <a:lstStyle/>
                    <a:p>
                      <a:r>
                        <a:rPr lang="en-US" sz="1600" dirty="0" smtClean="0"/>
                        <a:t>April 30</a:t>
                      </a:r>
                      <a:endParaRPr lang="en-US" sz="1600" dirty="0"/>
                    </a:p>
                  </a:txBody>
                  <a:tcPr/>
                </a:tc>
                <a:tc>
                  <a:txBody>
                    <a:bodyPr/>
                    <a:lstStyle/>
                    <a:p>
                      <a:r>
                        <a:rPr lang="en-US" sz="1600" dirty="0" smtClean="0"/>
                        <a:t>Notice</a:t>
                      </a:r>
                      <a:r>
                        <a:rPr lang="en-US" sz="1600" baseline="0" dirty="0" smtClean="0"/>
                        <a:t> of Public Hearing</a:t>
                      </a:r>
                      <a:endParaRPr lang="en-US" sz="1600" dirty="0"/>
                    </a:p>
                  </a:txBody>
                  <a:tcPr/>
                </a:tc>
                <a:tc>
                  <a:txBody>
                    <a:bodyPr/>
                    <a:lstStyle/>
                    <a:p>
                      <a:r>
                        <a:rPr lang="en-US" sz="1600" dirty="0" smtClean="0"/>
                        <a:t>Published</a:t>
                      </a:r>
                      <a:r>
                        <a:rPr lang="en-US" sz="1600" baseline="0" dirty="0" smtClean="0"/>
                        <a:t> and posted.</a:t>
                      </a:r>
                      <a:endParaRPr lang="en-US" sz="1600" dirty="0"/>
                    </a:p>
                  </a:txBody>
                  <a:tcPr/>
                </a:tc>
              </a:tr>
              <a:tr h="427383">
                <a:tc>
                  <a:txBody>
                    <a:bodyPr/>
                    <a:lstStyle/>
                    <a:p>
                      <a:r>
                        <a:rPr lang="en-US" sz="1600" dirty="0" smtClean="0"/>
                        <a:t>May 13</a:t>
                      </a:r>
                      <a:endParaRPr lang="en-US" sz="1600" dirty="0"/>
                    </a:p>
                  </a:txBody>
                  <a:tcPr/>
                </a:tc>
                <a:tc>
                  <a:txBody>
                    <a:bodyPr/>
                    <a:lstStyle/>
                    <a:p>
                      <a:r>
                        <a:rPr lang="en-US" sz="1600" dirty="0" smtClean="0"/>
                        <a:t>Planning Commission Public Hearing</a:t>
                      </a:r>
                      <a:endParaRPr lang="en-US" sz="1600" dirty="0"/>
                    </a:p>
                  </a:txBody>
                  <a:tcPr/>
                </a:tc>
                <a:tc>
                  <a:txBody>
                    <a:bodyPr/>
                    <a:lstStyle/>
                    <a:p>
                      <a:r>
                        <a:rPr lang="en-US" sz="1600" dirty="0" smtClean="0"/>
                        <a:t>Commission</a:t>
                      </a:r>
                      <a:r>
                        <a:rPr lang="en-US" sz="1600" baseline="0" dirty="0" smtClean="0"/>
                        <a:t> request for changes</a:t>
                      </a:r>
                      <a:endParaRPr lang="en-US" sz="1600" dirty="0"/>
                    </a:p>
                  </a:txBody>
                  <a:tcPr/>
                </a:tc>
              </a:tr>
              <a:tr h="427383">
                <a:tc>
                  <a:txBody>
                    <a:bodyPr/>
                    <a:lstStyle/>
                    <a:p>
                      <a:r>
                        <a:rPr lang="en-US" sz="1600" dirty="0" smtClean="0"/>
                        <a:t>May 27</a:t>
                      </a:r>
                      <a:endParaRPr lang="en-US" sz="1600" dirty="0"/>
                    </a:p>
                  </a:txBody>
                  <a:tcPr/>
                </a:tc>
                <a:tc>
                  <a:txBody>
                    <a:bodyPr/>
                    <a:lstStyle/>
                    <a:p>
                      <a:r>
                        <a:rPr lang="en-US" sz="1600" dirty="0" smtClean="0"/>
                        <a:t>Continuation of </a:t>
                      </a:r>
                      <a:r>
                        <a:rPr lang="en-US" sz="1600" baseline="0" dirty="0" smtClean="0"/>
                        <a:t> </a:t>
                      </a:r>
                      <a:r>
                        <a:rPr lang="en-US" sz="1600" dirty="0" smtClean="0"/>
                        <a:t>Public Hearing</a:t>
                      </a:r>
                      <a:endParaRPr lang="en-US" sz="1600" dirty="0"/>
                    </a:p>
                  </a:txBody>
                  <a:tcPr/>
                </a:tc>
                <a:tc>
                  <a:txBody>
                    <a:bodyPr/>
                    <a:lstStyle/>
                    <a:p>
                      <a:r>
                        <a:rPr lang="en-US" sz="1600" dirty="0" smtClean="0"/>
                        <a:t>Recorded motion.</a:t>
                      </a:r>
                      <a:r>
                        <a:rPr lang="en-US" sz="1600" baseline="0" dirty="0" smtClean="0"/>
                        <a:t> </a:t>
                      </a:r>
                      <a:endParaRPr lang="en-US" sz="1600" dirty="0"/>
                    </a:p>
                  </a:txBody>
                  <a:tcPr/>
                </a:tc>
              </a:tr>
            </a:tbl>
          </a:graphicData>
        </a:graphic>
      </p:graphicFrame>
    </p:spTree>
    <p:extLst>
      <p:ext uri="{BB962C8B-B14F-4D97-AF65-F5344CB8AC3E}">
        <p14:creationId xmlns:p14="http://schemas.microsoft.com/office/powerpoint/2010/main" val="135886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5767"/>
            <a:ext cx="8229600" cy="747078"/>
          </a:xfrm>
        </p:spPr>
        <p:txBody>
          <a:bodyPr>
            <a:normAutofit fontScale="90000"/>
          </a:bodyPr>
          <a:lstStyle/>
          <a:p>
            <a:pPr algn="l"/>
            <a:r>
              <a:rPr lang="en-US" b="1" dirty="0" smtClean="0"/>
              <a:t/>
            </a:r>
            <a:br>
              <a:rPr lang="en-US" b="1" dirty="0" smtClean="0"/>
            </a:br>
            <a:r>
              <a:rPr lang="en-US" sz="3600" b="1" dirty="0" smtClean="0"/>
              <a:t>Municipal Code Amendment Proposal</a:t>
            </a:r>
            <a:r>
              <a:rPr lang="en-US" b="1" dirty="0"/>
              <a:t/>
            </a:r>
            <a:br>
              <a:rPr lang="en-US" b="1" dirty="0"/>
            </a:b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2063" y="1714975"/>
            <a:ext cx="3584985" cy="4641375"/>
          </a:xfrm>
        </p:spPr>
      </p:pic>
      <p:sp>
        <p:nvSpPr>
          <p:cNvPr id="5" name="Content Placeholder 4"/>
          <p:cNvSpPr>
            <a:spLocks noGrp="1"/>
          </p:cNvSpPr>
          <p:nvPr>
            <p:ph sz="half" idx="2"/>
          </p:nvPr>
        </p:nvSpPr>
        <p:spPr>
          <a:xfrm>
            <a:off x="4925602" y="1928973"/>
            <a:ext cx="4038600" cy="4525963"/>
          </a:xfrm>
        </p:spPr>
        <p:txBody>
          <a:bodyPr>
            <a:normAutofit fontScale="92500" lnSpcReduction="20000"/>
          </a:bodyPr>
          <a:lstStyle/>
          <a:p>
            <a:r>
              <a:rPr lang="en-US" dirty="0"/>
              <a:t>Purpose:</a:t>
            </a:r>
          </a:p>
          <a:p>
            <a:pPr lvl="1"/>
            <a:r>
              <a:rPr lang="en-US" dirty="0"/>
              <a:t>Spur economic growth</a:t>
            </a:r>
          </a:p>
          <a:p>
            <a:pPr lvl="1"/>
            <a:r>
              <a:rPr lang="en-US" dirty="0"/>
              <a:t>Modernize standards</a:t>
            </a:r>
          </a:p>
          <a:p>
            <a:pPr lvl="1"/>
            <a:r>
              <a:rPr lang="en-US" dirty="0"/>
              <a:t>Align with Central Business District</a:t>
            </a:r>
          </a:p>
          <a:p>
            <a:r>
              <a:rPr lang="en-US" dirty="0" smtClean="0"/>
              <a:t>Proposal to amend:</a:t>
            </a:r>
          </a:p>
          <a:p>
            <a:pPr lvl="1"/>
            <a:r>
              <a:rPr lang="en-US" dirty="0" smtClean="0"/>
              <a:t>Permitted and conditional uses</a:t>
            </a:r>
          </a:p>
          <a:p>
            <a:pPr lvl="1"/>
            <a:r>
              <a:rPr lang="en-US" dirty="0" smtClean="0"/>
              <a:t>Setback standards </a:t>
            </a:r>
          </a:p>
          <a:p>
            <a:pPr lvl="1"/>
            <a:r>
              <a:rPr lang="en-US" dirty="0" smtClean="0"/>
              <a:t>Height </a:t>
            </a:r>
            <a:r>
              <a:rPr lang="en-US" dirty="0"/>
              <a:t>allowances </a:t>
            </a:r>
            <a:endParaRPr lang="en-US" dirty="0" smtClean="0"/>
          </a:p>
          <a:p>
            <a:pPr lvl="1"/>
            <a:r>
              <a:rPr lang="en-US" dirty="0" smtClean="0"/>
              <a:t>Parking and access Landscaping </a:t>
            </a:r>
          </a:p>
          <a:p>
            <a:pPr lvl="1"/>
            <a:r>
              <a:rPr lang="en-US" dirty="0" smtClean="0"/>
              <a:t>Design Standards</a:t>
            </a:r>
          </a:p>
        </p:txBody>
      </p:sp>
      <p:sp>
        <p:nvSpPr>
          <p:cNvPr id="2" name="Slide Number Placeholder 1"/>
          <p:cNvSpPr>
            <a:spLocks noGrp="1"/>
          </p:cNvSpPr>
          <p:nvPr>
            <p:ph type="sldNum" sz="quarter" idx="12"/>
          </p:nvPr>
        </p:nvSpPr>
        <p:spPr/>
        <p:txBody>
          <a:bodyPr/>
          <a:lstStyle/>
          <a:p>
            <a:fld id="{E1525F2D-791E-4540-9CAC-93D25907CCBF}" type="slidenum">
              <a:rPr lang="en-US" smtClean="0"/>
              <a:t>4</a:t>
            </a:fld>
            <a:endParaRPr lang="en-US" dirty="0"/>
          </a:p>
        </p:txBody>
      </p:sp>
    </p:spTree>
    <p:extLst>
      <p:ext uri="{BB962C8B-B14F-4D97-AF65-F5344CB8AC3E}">
        <p14:creationId xmlns:p14="http://schemas.microsoft.com/office/powerpoint/2010/main" val="3454794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437"/>
            <a:ext cx="8229600" cy="1143000"/>
          </a:xfrm>
        </p:spPr>
        <p:txBody>
          <a:bodyPr>
            <a:normAutofit/>
          </a:bodyPr>
          <a:lstStyle/>
          <a:p>
            <a:pPr algn="l"/>
            <a:r>
              <a:rPr lang="en-US" sz="3200" b="1" dirty="0" smtClean="0"/>
              <a:t>Planning Commission Recorded Motion</a:t>
            </a:r>
            <a:endParaRPr lang="en-US" sz="3200" b="1" dirty="0"/>
          </a:p>
        </p:txBody>
      </p:sp>
      <p:sp>
        <p:nvSpPr>
          <p:cNvPr id="6" name="Text Placeholder 5"/>
          <p:cNvSpPr>
            <a:spLocks noGrp="1"/>
          </p:cNvSpPr>
          <p:nvPr>
            <p:ph type="body" idx="1"/>
          </p:nvPr>
        </p:nvSpPr>
        <p:spPr>
          <a:xfrm>
            <a:off x="457200" y="1604686"/>
            <a:ext cx="4040188" cy="639762"/>
          </a:xfrm>
        </p:spPr>
        <p:txBody>
          <a:bodyPr>
            <a:normAutofit fontScale="92500" lnSpcReduction="20000"/>
          </a:bodyPr>
          <a:lstStyle/>
          <a:p>
            <a:r>
              <a:rPr lang="en-US" dirty="0" smtClean="0"/>
              <a:t>Pedestrian Oriented Street Frontage</a:t>
            </a:r>
            <a:endParaRPr lang="en-US" dirty="0"/>
          </a:p>
        </p:txBody>
      </p:sp>
      <p:sp>
        <p:nvSpPr>
          <p:cNvPr id="7" name="Text Placeholder 6"/>
          <p:cNvSpPr>
            <a:spLocks noGrp="1"/>
          </p:cNvSpPr>
          <p:nvPr>
            <p:ph type="body" sz="quarter" idx="3"/>
          </p:nvPr>
        </p:nvSpPr>
        <p:spPr>
          <a:xfrm>
            <a:off x="4645025" y="1594747"/>
            <a:ext cx="4041775" cy="639762"/>
          </a:xfrm>
        </p:spPr>
        <p:txBody>
          <a:bodyPr>
            <a:normAutofit fontScale="92500" lnSpcReduction="20000"/>
          </a:bodyPr>
          <a:lstStyle/>
          <a:p>
            <a:r>
              <a:rPr lang="en-US" dirty="0" smtClean="0"/>
              <a:t>Building Setback and Landscaping</a:t>
            </a:r>
            <a:endParaRPr lang="en-US" dirty="0"/>
          </a:p>
        </p:txBody>
      </p:sp>
      <p:pic>
        <p:nvPicPr>
          <p:cNvPr id="9" name="Content Placeholder 8"/>
          <p:cNvPicPr>
            <a:picLocks noGrp="1" noChangeAspect="1"/>
          </p:cNvPicPr>
          <p:nvPr>
            <p:ph sz="quarter" idx="4"/>
          </p:nvPr>
        </p:nvPicPr>
        <p:blipFill>
          <a:blip r:embed="rId3"/>
          <a:stretch>
            <a:fillRect/>
          </a:stretch>
        </p:blipFill>
        <p:spPr>
          <a:xfrm>
            <a:off x="5688624" y="4104969"/>
            <a:ext cx="2862470" cy="2251381"/>
          </a:xfrm>
          <a:prstGeom prst="rect">
            <a:avLst/>
          </a:prstGeom>
        </p:spPr>
      </p:pic>
      <p:sp>
        <p:nvSpPr>
          <p:cNvPr id="5" name="Slide Number Placeholder 4"/>
          <p:cNvSpPr>
            <a:spLocks noGrp="1"/>
          </p:cNvSpPr>
          <p:nvPr>
            <p:ph type="sldNum" sz="quarter" idx="12"/>
          </p:nvPr>
        </p:nvSpPr>
        <p:spPr/>
        <p:txBody>
          <a:bodyPr/>
          <a:lstStyle/>
          <a:p>
            <a:fld id="{E1525F2D-791E-4540-9CAC-93D25907CCBF}" type="slidenum">
              <a:rPr lang="en-US" smtClean="0"/>
              <a:t>5</a:t>
            </a:fld>
            <a:endParaRPr lang="en-US" dirty="0"/>
          </a:p>
        </p:txBody>
      </p:sp>
      <p:pic>
        <p:nvPicPr>
          <p:cNvPr id="10" name="Picture 9"/>
          <p:cNvPicPr>
            <a:picLocks noChangeAspect="1"/>
          </p:cNvPicPr>
          <p:nvPr/>
        </p:nvPicPr>
        <p:blipFill>
          <a:blip r:embed="rId4"/>
          <a:stretch>
            <a:fillRect/>
          </a:stretch>
        </p:blipFill>
        <p:spPr>
          <a:xfrm>
            <a:off x="4497388" y="2292350"/>
            <a:ext cx="1687804" cy="2278892"/>
          </a:xfrm>
          <a:prstGeom prst="rect">
            <a:avLst/>
          </a:prstGeom>
        </p:spPr>
      </p:pic>
      <p:pic>
        <p:nvPicPr>
          <p:cNvPr id="11" name="Picture 10"/>
          <p:cNvPicPr>
            <a:picLocks noChangeAspect="1"/>
          </p:cNvPicPr>
          <p:nvPr/>
        </p:nvPicPr>
        <p:blipFill>
          <a:blip r:embed="rId5"/>
          <a:stretch>
            <a:fillRect/>
          </a:stretch>
        </p:blipFill>
        <p:spPr>
          <a:xfrm>
            <a:off x="1100275" y="9187775"/>
            <a:ext cx="1323218" cy="995778"/>
          </a:xfrm>
          <a:prstGeom prst="rect">
            <a:avLst/>
          </a:prstGeom>
        </p:spPr>
      </p:pic>
      <p:pic>
        <p:nvPicPr>
          <p:cNvPr id="1028" name="Picture 4" descr="https://www.codepublishing.com/WA/Blaine/html/images/17.22.070p.201119.png"/>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tretch>
            <a:fillRect/>
          </a:stretch>
        </p:blipFill>
        <p:spPr bwMode="auto">
          <a:xfrm>
            <a:off x="381084" y="2174875"/>
            <a:ext cx="1966055" cy="22777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a:srcRect l="4938" t="6245" r="17573" b="5674"/>
          <a:stretch/>
        </p:blipFill>
        <p:spPr>
          <a:xfrm>
            <a:off x="4313582" y="2335696"/>
            <a:ext cx="2494721" cy="2206487"/>
          </a:xfrm>
          <a:prstGeom prst="rect">
            <a:avLst/>
          </a:prstGeom>
        </p:spPr>
      </p:pic>
      <p:sp>
        <p:nvSpPr>
          <p:cNvPr id="14" name="Rectangle 13"/>
          <p:cNvSpPr/>
          <p:nvPr/>
        </p:nvSpPr>
        <p:spPr>
          <a:xfrm rot="1898056">
            <a:off x="4243115" y="3974150"/>
            <a:ext cx="979608" cy="566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1898056">
            <a:off x="455914" y="4117183"/>
            <a:ext cx="969678" cy="3413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5400000">
            <a:off x="-40945" y="3147137"/>
            <a:ext cx="1257538" cy="3332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703443" y="2335696"/>
            <a:ext cx="1232453" cy="1477328"/>
          </a:xfrm>
          <a:prstGeom prst="rect">
            <a:avLst/>
          </a:prstGeom>
          <a:noFill/>
        </p:spPr>
        <p:txBody>
          <a:bodyPr wrap="square" rtlCol="0">
            <a:spAutoFit/>
          </a:bodyPr>
          <a:lstStyle/>
          <a:p>
            <a:r>
              <a:rPr lang="en-US" dirty="0" smtClean="0"/>
              <a:t>A = 35%</a:t>
            </a:r>
          </a:p>
          <a:p>
            <a:r>
              <a:rPr lang="en-US" dirty="0" smtClean="0"/>
              <a:t>B = 5 ft.</a:t>
            </a:r>
          </a:p>
          <a:p>
            <a:r>
              <a:rPr lang="en-US" dirty="0" smtClean="0"/>
              <a:t>C = Over building entry</a:t>
            </a:r>
            <a:endParaRPr lang="en-US" dirty="0"/>
          </a:p>
        </p:txBody>
      </p:sp>
      <p:pic>
        <p:nvPicPr>
          <p:cNvPr id="1032" name="Picture 8" descr="https://www.codepublishing.com/WA/Blaine/html/images/17.22.080g.20111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6644" y="4136034"/>
            <a:ext cx="2960421" cy="222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9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13016"/>
            <a:ext cx="8634211" cy="1371600"/>
          </a:xfrm>
        </p:spPr>
        <p:txBody>
          <a:bodyPr anchor="b">
            <a:normAutofit/>
          </a:bodyPr>
          <a:lstStyle/>
          <a:p>
            <a:pPr algn="l"/>
            <a:r>
              <a:rPr lang="en-US" sz="3200" b="1" dirty="0" smtClean="0">
                <a:latin typeface="+mn-lt"/>
              </a:rPr>
              <a:t>Criteria for Analyzing Amendments: </a:t>
            </a:r>
            <a:br>
              <a:rPr lang="en-US" sz="3200" b="1" dirty="0" smtClean="0">
                <a:latin typeface="+mn-lt"/>
              </a:rPr>
            </a:br>
            <a:r>
              <a:rPr lang="en-US" sz="3200" b="1" dirty="0" smtClean="0">
                <a:latin typeface="+mn-lt"/>
              </a:rPr>
              <a:t>BMC 17.04.050.B.4</a:t>
            </a:r>
            <a:endParaRPr lang="en-US" sz="32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6</a:t>
            </a:fld>
            <a:endParaRPr lang="en-US" dirty="0"/>
          </a:p>
        </p:txBody>
      </p:sp>
      <p:graphicFrame>
        <p:nvGraphicFramePr>
          <p:cNvPr id="4" name="Diagram 3"/>
          <p:cNvGraphicFramePr/>
          <p:nvPr>
            <p:extLst>
              <p:ext uri="{D42A27DB-BD31-4B8C-83A1-F6EECF244321}">
                <p14:modId xmlns:p14="http://schemas.microsoft.com/office/powerpoint/2010/main" val="1824330483"/>
              </p:ext>
            </p:extLst>
          </p:nvPr>
        </p:nvGraphicFramePr>
        <p:xfrm>
          <a:off x="122583" y="1518482"/>
          <a:ext cx="7162800"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808922" y="6307628"/>
            <a:ext cx="5050538" cy="531056"/>
            <a:chOff x="2606896" y="6471157"/>
            <a:chExt cx="5050538" cy="531056"/>
          </a:xfrm>
        </p:grpSpPr>
        <p:sp>
          <p:nvSpPr>
            <p:cNvPr id="9" name="TextBox 8"/>
            <p:cNvSpPr txBox="1"/>
            <p:nvPr/>
          </p:nvSpPr>
          <p:spPr>
            <a:xfrm>
              <a:off x="5879997" y="6565612"/>
              <a:ext cx="1777437" cy="338554"/>
            </a:xfrm>
            <a:prstGeom prst="rect">
              <a:avLst/>
            </a:prstGeom>
            <a:noFill/>
          </p:spPr>
          <p:txBody>
            <a:bodyPr wrap="square" rtlCol="0">
              <a:spAutoFit/>
            </a:bodyPr>
            <a:lstStyle/>
            <a:p>
              <a:r>
                <a:rPr lang="en-US" sz="1600" dirty="0" smtClean="0"/>
                <a:t>= Not Consistent </a:t>
              </a:r>
              <a:endParaRPr lang="en-US" sz="1600" dirty="0"/>
            </a:p>
          </p:txBody>
        </p:sp>
        <p:grpSp>
          <p:nvGrpSpPr>
            <p:cNvPr id="10" name="Group 9"/>
            <p:cNvGrpSpPr/>
            <p:nvPr/>
          </p:nvGrpSpPr>
          <p:grpSpPr>
            <a:xfrm>
              <a:off x="2606896" y="6471157"/>
              <a:ext cx="1903015" cy="479675"/>
              <a:chOff x="457200" y="5876674"/>
              <a:chExt cx="1903015" cy="479675"/>
            </a:xfrm>
          </p:grpSpPr>
          <p:sp>
            <p:nvSpPr>
              <p:cNvPr id="12" name="TextBox 11"/>
              <p:cNvSpPr txBox="1"/>
              <p:nvPr/>
            </p:nvSpPr>
            <p:spPr>
              <a:xfrm>
                <a:off x="1013810" y="5999183"/>
                <a:ext cx="1346405" cy="338554"/>
              </a:xfrm>
              <a:prstGeom prst="rect">
                <a:avLst/>
              </a:prstGeom>
              <a:noFill/>
            </p:spPr>
            <p:txBody>
              <a:bodyPr wrap="square" rtlCol="0">
                <a:spAutoFit/>
              </a:bodyPr>
              <a:lstStyle/>
              <a:p>
                <a:r>
                  <a:rPr lang="en-US" sz="1600" dirty="0" smtClean="0"/>
                  <a:t>= Consistent </a:t>
                </a:r>
                <a:endParaRPr lang="en-US" sz="1600" dirty="0"/>
              </a:p>
            </p:txBody>
          </p:sp>
          <p:pic>
            <p:nvPicPr>
              <p:cNvPr id="13" name="Picture 5" descr="Image result for green check mark graph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876674"/>
                <a:ext cx="488336" cy="47967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6" descr="X Wrong Cross No Clip Art at Clker.com - vector clip art online, royalty  free &amp; public dom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5488" y="6486448"/>
              <a:ext cx="581690" cy="51576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5" descr="Image result for green check mark graph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2969" y="1277044"/>
            <a:ext cx="711906" cy="6992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Image result for green check mark graph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4032" y="1277044"/>
            <a:ext cx="711906" cy="69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90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84881"/>
            <a:ext cx="8229600" cy="1143000"/>
          </a:xfrm>
        </p:spPr>
        <p:txBody>
          <a:bodyPr>
            <a:normAutofit/>
          </a:bodyPr>
          <a:lstStyle/>
          <a:p>
            <a:pPr algn="l"/>
            <a:r>
              <a:rPr lang="en-US" sz="3200" b="1" dirty="0" smtClean="0"/>
              <a:t>Recommendation to Adopt</a:t>
            </a:r>
            <a:endParaRPr lang="en-US" sz="3200" b="1" dirty="0"/>
          </a:p>
        </p:txBody>
      </p:sp>
      <p:sp>
        <p:nvSpPr>
          <p:cNvPr id="5" name="Content Placeholder 4"/>
          <p:cNvSpPr>
            <a:spLocks noGrp="1"/>
          </p:cNvSpPr>
          <p:nvPr>
            <p:ph idx="1"/>
          </p:nvPr>
        </p:nvSpPr>
        <p:spPr/>
        <p:txBody>
          <a:bodyPr/>
          <a:lstStyle/>
          <a:p>
            <a:pPr marL="0" indent="0">
              <a:lnSpc>
                <a:spcPct val="119000"/>
              </a:lnSpc>
              <a:buNone/>
            </a:pPr>
            <a:r>
              <a:rPr lang="en-US" dirty="0" smtClean="0"/>
              <a:t>BMC 17.04.050(B)(7):</a:t>
            </a:r>
            <a:endParaRPr lang="en-US" dirty="0"/>
          </a:p>
          <a:p>
            <a:pPr>
              <a:lnSpc>
                <a:spcPct val="119000"/>
              </a:lnSpc>
              <a:buFont typeface="Wingdings" panose="05000000000000000000" pitchFamily="2" charset="2"/>
              <a:buChar char="Ø"/>
            </a:pPr>
            <a:r>
              <a:rPr lang="en-US" dirty="0" smtClean="0"/>
              <a:t> By ordinance, adopt the amendments.</a:t>
            </a:r>
          </a:p>
          <a:p>
            <a:pPr>
              <a:lnSpc>
                <a:spcPct val="119000"/>
              </a:lnSpc>
              <a:buFont typeface="Wingdings" panose="05000000000000000000" pitchFamily="2" charset="2"/>
              <a:buChar char="Ø"/>
            </a:pPr>
            <a:r>
              <a:rPr lang="en-US" dirty="0" smtClean="0"/>
              <a:t> By motion, reject the amendments. </a:t>
            </a:r>
          </a:p>
          <a:p>
            <a:pPr>
              <a:lnSpc>
                <a:spcPct val="119000"/>
              </a:lnSpc>
              <a:buFont typeface="Wingdings" panose="05000000000000000000" pitchFamily="2" charset="2"/>
              <a:buChar char="Ø"/>
            </a:pPr>
            <a:r>
              <a:rPr lang="en-US" dirty="0"/>
              <a:t> </a:t>
            </a:r>
            <a:r>
              <a:rPr lang="en-US" dirty="0" smtClean="0"/>
              <a:t>By resolution, remand the amendments back to the Planning Commission. </a:t>
            </a:r>
          </a:p>
          <a:p>
            <a:pPr>
              <a:lnSpc>
                <a:spcPct val="119000"/>
              </a:lnSpc>
              <a:buFont typeface="Wingdings" panose="05000000000000000000" pitchFamily="2" charset="2"/>
              <a:buChar char="Ø"/>
            </a:pPr>
            <a:r>
              <a:rPr lang="en-US" dirty="0"/>
              <a:t> </a:t>
            </a:r>
            <a:r>
              <a:rPr lang="en-US" dirty="0" smtClean="0"/>
              <a:t>Hold a City Council public hearing and depart from the recommendations. </a:t>
            </a:r>
          </a:p>
        </p:txBody>
      </p:sp>
      <p:sp>
        <p:nvSpPr>
          <p:cNvPr id="2" name="Slide Number Placeholder 1"/>
          <p:cNvSpPr>
            <a:spLocks noGrp="1"/>
          </p:cNvSpPr>
          <p:nvPr>
            <p:ph type="sldNum" sz="quarter" idx="12"/>
          </p:nvPr>
        </p:nvSpPr>
        <p:spPr/>
        <p:txBody>
          <a:bodyPr/>
          <a:lstStyle/>
          <a:p>
            <a:fld id="{E1525F2D-791E-4540-9CAC-93D25907CCBF}" type="slidenum">
              <a:rPr lang="en-US" smtClean="0"/>
              <a:t>7</a:t>
            </a:fld>
            <a:endParaRPr lang="en-US" dirty="0"/>
          </a:p>
        </p:txBody>
      </p:sp>
    </p:spTree>
    <p:extLst>
      <p:ext uri="{BB962C8B-B14F-4D97-AF65-F5344CB8AC3E}">
        <p14:creationId xmlns:p14="http://schemas.microsoft.com/office/powerpoint/2010/main" val="308382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33439"/>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71948" y="1920057"/>
            <a:ext cx="5568134" cy="3080519"/>
          </a:xfrm>
        </p:spPr>
        <p:txBody>
          <a:bodyPr>
            <a:normAutofit/>
          </a:bodyPr>
          <a:lstStyle/>
          <a:p>
            <a:pPr>
              <a:spcBef>
                <a:spcPts val="0"/>
              </a:spcBef>
            </a:pPr>
            <a:r>
              <a:rPr lang="en-US" sz="2800" b="1" dirty="0" smtClean="0">
                <a:solidFill>
                  <a:srgbClr val="000000"/>
                </a:solidFill>
                <a:cs typeface="Arial Black"/>
              </a:rPr>
              <a:t>For Additional Information:</a:t>
            </a:r>
          </a:p>
          <a:p>
            <a:pPr algn="r">
              <a:spcBef>
                <a:spcPts val="0"/>
              </a:spcBef>
            </a:pPr>
            <a:endParaRPr lang="en-US" sz="2400" b="1" dirty="0">
              <a:solidFill>
                <a:srgbClr val="000000"/>
              </a:solidFill>
              <a:cs typeface="Arial Black"/>
            </a:endParaRPr>
          </a:p>
          <a:p>
            <a:pPr algn="l">
              <a:spcBef>
                <a:spcPts val="0"/>
              </a:spcBef>
            </a:pPr>
            <a:r>
              <a:rPr lang="en-US" sz="2400" b="1" dirty="0" smtClean="0">
                <a:solidFill>
                  <a:srgbClr val="000000"/>
                </a:solidFill>
                <a:cs typeface="Arial Black"/>
              </a:rPr>
              <a:t>      </a:t>
            </a:r>
          </a:p>
          <a:p>
            <a:pPr algn="l">
              <a:spcBef>
                <a:spcPts val="0"/>
              </a:spcBef>
            </a:pPr>
            <a:r>
              <a:rPr lang="en-US" sz="2400" b="1" dirty="0">
                <a:solidFill>
                  <a:srgbClr val="000000"/>
                </a:solidFill>
                <a:cs typeface="Arial Black"/>
              </a:rPr>
              <a:t> </a:t>
            </a:r>
            <a:r>
              <a:rPr lang="en-US" sz="2400" b="1" dirty="0" smtClean="0">
                <a:solidFill>
                  <a:srgbClr val="000000"/>
                </a:solidFill>
                <a:cs typeface="Arial Black"/>
              </a:rPr>
              <a:t>    Call Stacie Pratschner at 360-332-8311</a:t>
            </a:r>
          </a:p>
          <a:p>
            <a:pPr algn="l">
              <a:spcBef>
                <a:spcPts val="0"/>
              </a:spcBef>
            </a:pPr>
            <a:endParaRPr lang="en-US" sz="2400" b="1" dirty="0" smtClean="0">
              <a:solidFill>
                <a:srgbClr val="000000"/>
              </a:solidFill>
              <a:cs typeface="Arial Black"/>
            </a:endParaRPr>
          </a:p>
          <a:p>
            <a:pPr algn="l">
              <a:spcBef>
                <a:spcPts val="0"/>
              </a:spcBef>
            </a:pPr>
            <a:r>
              <a:rPr lang="en-US" sz="2400" b="1" dirty="0" smtClean="0">
                <a:solidFill>
                  <a:srgbClr val="000000"/>
                </a:solidFill>
                <a:cs typeface="Arial Black"/>
              </a:rPr>
              <a:t>     Email </a:t>
            </a:r>
            <a:r>
              <a:rPr lang="en-US" sz="2400" b="1" dirty="0">
                <a:solidFill>
                  <a:srgbClr val="000000"/>
                </a:solidFill>
                <a:cs typeface="Arial Black"/>
              </a:rPr>
              <a:t>to </a:t>
            </a:r>
            <a:r>
              <a:rPr lang="en-US" sz="2400" b="1" dirty="0" smtClean="0">
                <a:solidFill>
                  <a:srgbClr val="000000"/>
                </a:solidFill>
                <a:cs typeface="Arial Black"/>
              </a:rPr>
              <a:t>spratschner@cityofblaine.com</a:t>
            </a:r>
            <a:endParaRPr lang="en-US" sz="2400" b="1" dirty="0">
              <a:solidFill>
                <a:srgbClr val="000000"/>
              </a:solidFill>
              <a:cs typeface="Arial Black"/>
            </a:endParaRPr>
          </a:p>
          <a:p>
            <a:pPr algn="l">
              <a:spcBef>
                <a:spcPts val="0"/>
              </a:spcBef>
            </a:pPr>
            <a:endParaRPr lang="en-US" sz="2400" b="1" dirty="0">
              <a:solidFill>
                <a:srgbClr val="000000"/>
              </a:solidFill>
              <a:cs typeface="Arial Black"/>
            </a:endParaRPr>
          </a:p>
          <a:p>
            <a:pPr algn="r">
              <a:spcBef>
                <a:spcPts val="0"/>
              </a:spcBef>
            </a:pPr>
            <a:endParaRPr lang="en-US" sz="2400" b="1" dirty="0" smtClean="0">
              <a:solidFill>
                <a:srgbClr val="000000"/>
              </a:solidFill>
              <a:cs typeface="Arial Black"/>
            </a:endParaRP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2" name="TextBox 1"/>
          <p:cNvSpPr txBox="1"/>
          <p:nvPr/>
        </p:nvSpPr>
        <p:spPr>
          <a:xfrm>
            <a:off x="3472666" y="5411972"/>
            <a:ext cx="5309828" cy="1323439"/>
          </a:xfrm>
          <a:prstGeom prst="rect">
            <a:avLst/>
          </a:prstGeom>
          <a:noFill/>
        </p:spPr>
        <p:txBody>
          <a:bodyPr wrap="square" rtlCol="0">
            <a:spAutoFit/>
          </a:bodyPr>
          <a:lstStyle/>
          <a:p>
            <a:r>
              <a:rPr lang="en-US" sz="2000" dirty="0" smtClean="0">
                <a:solidFill>
                  <a:schemeClr val="bg1"/>
                </a:solidFill>
              </a:rPr>
              <a:t>Stacie Pratschner, AICP, RPA</a:t>
            </a:r>
          </a:p>
          <a:p>
            <a:r>
              <a:rPr lang="en-US" sz="2000" dirty="0" smtClean="0">
                <a:solidFill>
                  <a:schemeClr val="bg1"/>
                </a:solidFill>
              </a:rPr>
              <a:t>Community Development Director</a:t>
            </a:r>
          </a:p>
          <a:p>
            <a:endParaRPr lang="en-US" sz="2000" dirty="0">
              <a:solidFill>
                <a:schemeClr val="bg1"/>
              </a:solidFill>
            </a:endParaRPr>
          </a:p>
          <a:p>
            <a:r>
              <a:rPr lang="en-US" sz="2000" dirty="0" smtClean="0">
                <a:solidFill>
                  <a:schemeClr val="bg1"/>
                </a:solidFill>
              </a:rPr>
              <a:t>City of Blaine Community Development Services</a:t>
            </a:r>
          </a:p>
        </p:txBody>
      </p:sp>
      <p:sp>
        <p:nvSpPr>
          <p:cNvPr id="4" name="TextBox 3"/>
          <p:cNvSpPr txBox="1"/>
          <p:nvPr/>
        </p:nvSpPr>
        <p:spPr>
          <a:xfrm>
            <a:off x="86881" y="1673477"/>
            <a:ext cx="3132666" cy="1938992"/>
          </a:xfrm>
          <a:prstGeom prst="rect">
            <a:avLst/>
          </a:prstGeom>
          <a:noFill/>
        </p:spPr>
        <p:txBody>
          <a:bodyPr wrap="square" rtlCol="0">
            <a:spAutoFit/>
          </a:bodyPr>
          <a:lstStyle/>
          <a:p>
            <a:endParaRPr lang="en-US" sz="2400" dirty="0"/>
          </a:p>
          <a:p>
            <a:endParaRPr lang="en-US" sz="2400" dirty="0"/>
          </a:p>
          <a:p>
            <a:r>
              <a:rPr lang="en-US" sz="2400" b="1" dirty="0" smtClean="0"/>
              <a:t>City website: </a:t>
            </a:r>
          </a:p>
          <a:p>
            <a:endParaRPr lang="en-US" sz="2400" b="1" dirty="0"/>
          </a:p>
          <a:p>
            <a:r>
              <a:rPr lang="en-US" sz="2400" b="1" dirty="0" smtClean="0">
                <a:solidFill>
                  <a:srgbClr val="1D239F"/>
                </a:solidFill>
              </a:rPr>
              <a:t>www.cityofblaine.com</a:t>
            </a:r>
            <a:r>
              <a:rPr lang="en-US" sz="2000" b="1" dirty="0" smtClean="0">
                <a:solidFill>
                  <a:srgbClr val="1D239F"/>
                </a:solidFill>
              </a:rPr>
              <a:t> </a:t>
            </a:r>
            <a:endParaRPr lang="en-US" sz="2000" b="1" dirty="0" smtClean="0"/>
          </a:p>
        </p:txBody>
      </p:sp>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609" y="5340053"/>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686" y="942922"/>
            <a:ext cx="6005696" cy="523220"/>
          </a:xfrm>
          <a:prstGeom prst="rect">
            <a:avLst/>
          </a:prstGeom>
        </p:spPr>
        <p:txBody>
          <a:bodyPr wrap="square">
            <a:spAutoFit/>
          </a:bodyPr>
          <a:lstStyle/>
          <a:p>
            <a:r>
              <a:rPr lang="en-US" sz="2800" b="1" dirty="0" smtClean="0"/>
              <a:t>City of Blaine Planning Commission</a:t>
            </a:r>
            <a:endParaRPr lang="en-US" sz="2800" b="1" dirty="0"/>
          </a:p>
        </p:txBody>
      </p:sp>
    </p:spTree>
    <p:extLst>
      <p:ext uri="{BB962C8B-B14F-4D97-AF65-F5344CB8AC3E}">
        <p14:creationId xmlns:p14="http://schemas.microsoft.com/office/powerpoint/2010/main" val="2583112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001729d-95b1-4eb4-8fec-e6363d62dab5">DNR53RKXWQDQ-132-7693</_dlc_DocId>
    <_dlc_DocIdUrl xmlns="d001729d-95b1-4eb4-8fec-e6363d62dab5">
      <Url>http://sharepoint/Planning/_layouts/15/DocIdRedir.aspx?ID=DNR53RKXWQDQ-132-7693</Url>
      <Description>DNR53RKXWQDQ-132-7693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1D7FFEE5A703F42913FFBD88D357A72" ma:contentTypeVersion="1" ma:contentTypeDescription="Create a new document." ma:contentTypeScope="" ma:versionID="afc7409f99e5ca3af7c7eb03e93243b6">
  <xsd:schema xmlns:xsd="http://www.w3.org/2001/XMLSchema" xmlns:xs="http://www.w3.org/2001/XMLSchema" xmlns:p="http://schemas.microsoft.com/office/2006/metadata/properties" xmlns:ns2="d001729d-95b1-4eb4-8fec-e6363d62dab5" targetNamespace="http://schemas.microsoft.com/office/2006/metadata/properties" ma:root="true" ma:fieldsID="64aee1a1174c6b03e362bc1c13604f76" ns2:_="">
    <xsd:import namespace="d001729d-95b1-4eb4-8fec-e6363d62dab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1729d-95b1-4eb4-8fec-e6363d62da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D07EF6-F9F3-4E97-8811-86F17433DEB5}">
  <ds:schemaRefs>
    <ds:schemaRef ds:uri="http://purl.org/dc/elements/1.1/"/>
    <ds:schemaRef ds:uri="d001729d-95b1-4eb4-8fec-e6363d62dab5"/>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BEE2FFC-98C0-4EE3-9D43-776984E9ABAB}">
  <ds:schemaRefs>
    <ds:schemaRef ds:uri="http://schemas.microsoft.com/sharepoint/events"/>
  </ds:schemaRefs>
</ds:datastoreItem>
</file>

<file path=customXml/itemProps3.xml><?xml version="1.0" encoding="utf-8"?>
<ds:datastoreItem xmlns:ds="http://schemas.openxmlformats.org/officeDocument/2006/customXml" ds:itemID="{750AAA3B-4CE5-487B-A629-B86E113A6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1729d-95b1-4eb4-8fec-e6363d62d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55BC076-8EEB-4D0A-ABC8-C46010D86F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7878</TotalTime>
  <Words>767</Words>
  <Application>Microsoft Office PowerPoint</Application>
  <PresentationFormat>On-screen Show (4:3)</PresentationFormat>
  <Paragraphs>155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Presentation Outline</vt:lpstr>
      <vt:lpstr>Timeline of Amendments to Chapter 17.24 BMC</vt:lpstr>
      <vt:lpstr> Municipal Code Amendment Proposal </vt:lpstr>
      <vt:lpstr>Planning Commission Recorded Motion</vt:lpstr>
      <vt:lpstr>Criteria for Analyzing Amendments:  BMC 17.04.050.B.4</vt:lpstr>
      <vt:lpstr>Recommendation to Adopt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dc:title>
  <dc:creator>Anne Fritzel</dc:creator>
  <cp:lastModifiedBy>Stacie Pratschner</cp:lastModifiedBy>
  <cp:revision>272</cp:revision>
  <cp:lastPrinted>2021-05-27T23:14:32Z</cp:lastPrinted>
  <dcterms:created xsi:type="dcterms:W3CDTF">2014-03-18T06:14:22Z</dcterms:created>
  <dcterms:modified xsi:type="dcterms:W3CDTF">2021-06-11T22:23:47Z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0x010100F1D7FFEE5A703F42913FFBD88D357A72</vt:lpwstr>
  </property>
  <property fmtid="{D5CDD505-2E9C-101B-9397-08002B2CF9AE}" pid="3" name="_dlc_DocIdItemGuid">
    <vt:lpwstr>f7adc840-9b61-495e-8aaa-cca7f15cfa3c</vt:lpwstr>
  </property>
</Properties>
</file>