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74" r:id="rId4"/>
  </p:sldMasterIdLst>
  <p:notesMasterIdLst>
    <p:notesMasterId r:id="rId19"/>
  </p:notesMasterIdLst>
  <p:sldIdLst>
    <p:sldId id="256" r:id="rId5"/>
    <p:sldId id="265" r:id="rId6"/>
    <p:sldId id="266" r:id="rId7"/>
    <p:sldId id="278" r:id="rId8"/>
    <p:sldId id="274" r:id="rId9"/>
    <p:sldId id="314" r:id="rId10"/>
    <p:sldId id="316" r:id="rId11"/>
    <p:sldId id="317" r:id="rId12"/>
    <p:sldId id="318" r:id="rId13"/>
    <p:sldId id="319" r:id="rId14"/>
    <p:sldId id="320" r:id="rId15"/>
    <p:sldId id="313" r:id="rId16"/>
    <p:sldId id="305" r:id="rId17"/>
    <p:sldId id="312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EFDAE-C950-4076-982D-A954C525A304}" v="1" dt="2021-06-09T18:35:45.990"/>
    <p1510:client id="{3E00DD24-6E9D-4318-8473-B21B161C08B7}" v="207" dt="2021-06-09T20:03:52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1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hna Murray" userId="7e4efa48-5169-4bb8-b08a-3528f689d385" providerId="ADAL" clId="{19DEFDAE-C950-4076-982D-A954C525A304}"/>
    <pc:docChg chg="modSld">
      <pc:chgData name="Briahna Murray" userId="7e4efa48-5169-4bb8-b08a-3528f689d385" providerId="ADAL" clId="{19DEFDAE-C950-4076-982D-A954C525A304}" dt="2021-06-09T18:35:45.991" v="0" actId="207"/>
      <pc:docMkLst>
        <pc:docMk/>
      </pc:docMkLst>
      <pc:sldChg chg="modSp mod">
        <pc:chgData name="Briahna Murray" userId="7e4efa48-5169-4bb8-b08a-3528f689d385" providerId="ADAL" clId="{19DEFDAE-C950-4076-982D-A954C525A304}" dt="2021-06-09T18:35:45.991" v="0" actId="207"/>
        <pc:sldMkLst>
          <pc:docMk/>
          <pc:sldMk cId="4040226316" sldId="314"/>
        </pc:sldMkLst>
        <pc:spChg chg="mod">
          <ac:chgData name="Briahna Murray" userId="7e4efa48-5169-4bb8-b08a-3528f689d385" providerId="ADAL" clId="{19DEFDAE-C950-4076-982D-A954C525A304}" dt="2021-06-09T18:35:45.991" v="0" actId="207"/>
          <ac:spMkLst>
            <pc:docMk/>
            <pc:sldMk cId="4040226316" sldId="314"/>
            <ac:spMk id="3" creationId="{294B9FDE-C4AA-4FB1-802C-08C37FE502EA}"/>
          </ac:spMkLst>
        </pc:spChg>
      </pc:sldChg>
    </pc:docChg>
  </pc:docChgLst>
  <pc:docChgLst>
    <pc:chgData name="Holly Cocci" userId="53ebc83e-7d03-4dff-858e-2996176e894c" providerId="ADAL" clId="{3E00DD24-6E9D-4318-8473-B21B161C08B7}"/>
    <pc:docChg chg="undo custSel modSld">
      <pc:chgData name="Holly Cocci" userId="53ebc83e-7d03-4dff-858e-2996176e894c" providerId="ADAL" clId="{3E00DD24-6E9D-4318-8473-B21B161C08B7}" dt="2021-06-09T20:03:12.407" v="562" actId="20577"/>
      <pc:docMkLst>
        <pc:docMk/>
      </pc:docMkLst>
      <pc:sldChg chg="modSp mod">
        <pc:chgData name="Holly Cocci" userId="53ebc83e-7d03-4dff-858e-2996176e894c" providerId="ADAL" clId="{3E00DD24-6E9D-4318-8473-B21B161C08B7}" dt="2021-06-09T19:58:17.053" v="484" actId="255"/>
        <pc:sldMkLst>
          <pc:docMk/>
          <pc:sldMk cId="1133455347" sldId="266"/>
        </pc:sldMkLst>
        <pc:spChg chg="mod">
          <ac:chgData name="Holly Cocci" userId="53ebc83e-7d03-4dff-858e-2996176e894c" providerId="ADAL" clId="{3E00DD24-6E9D-4318-8473-B21B161C08B7}" dt="2021-06-09T19:58:17.053" v="484" actId="255"/>
          <ac:spMkLst>
            <pc:docMk/>
            <pc:sldMk cId="1133455347" sldId="266"/>
            <ac:spMk id="3" creationId="{6B1D83BF-7C9B-49E0-AEE1-E2D761C84ACC}"/>
          </ac:spMkLst>
        </pc:spChg>
      </pc:sldChg>
      <pc:sldChg chg="modSp mod">
        <pc:chgData name="Holly Cocci" userId="53ebc83e-7d03-4dff-858e-2996176e894c" providerId="ADAL" clId="{3E00DD24-6E9D-4318-8473-B21B161C08B7}" dt="2021-06-09T19:58:27.740" v="485" actId="255"/>
        <pc:sldMkLst>
          <pc:docMk/>
          <pc:sldMk cId="267652759" sldId="274"/>
        </pc:sldMkLst>
        <pc:spChg chg="mod">
          <ac:chgData name="Holly Cocci" userId="53ebc83e-7d03-4dff-858e-2996176e894c" providerId="ADAL" clId="{3E00DD24-6E9D-4318-8473-B21B161C08B7}" dt="2021-06-09T19:58:27.740" v="485" actId="255"/>
          <ac:spMkLst>
            <pc:docMk/>
            <pc:sldMk cId="267652759" sldId="274"/>
            <ac:spMk id="3" creationId="{01BEE7F9-7B0C-496D-B269-65AA26C94179}"/>
          </ac:spMkLst>
        </pc:spChg>
      </pc:sldChg>
      <pc:sldChg chg="modSp mod">
        <pc:chgData name="Holly Cocci" userId="53ebc83e-7d03-4dff-858e-2996176e894c" providerId="ADAL" clId="{3E00DD24-6E9D-4318-8473-B21B161C08B7}" dt="2021-06-09T20:03:12.407" v="562" actId="20577"/>
        <pc:sldMkLst>
          <pc:docMk/>
          <pc:sldMk cId="134938484" sldId="305"/>
        </pc:sldMkLst>
        <pc:spChg chg="mod">
          <ac:chgData name="Holly Cocci" userId="53ebc83e-7d03-4dff-858e-2996176e894c" providerId="ADAL" clId="{3E00DD24-6E9D-4318-8473-B21B161C08B7}" dt="2021-06-09T20:03:12.407" v="562" actId="20577"/>
          <ac:spMkLst>
            <pc:docMk/>
            <pc:sldMk cId="134938484" sldId="305"/>
            <ac:spMk id="3" creationId="{D817A93F-0641-4AED-A728-264C5C243012}"/>
          </ac:spMkLst>
        </pc:spChg>
      </pc:sldChg>
      <pc:sldChg chg="modSp mod">
        <pc:chgData name="Holly Cocci" userId="53ebc83e-7d03-4dff-858e-2996176e894c" providerId="ADAL" clId="{3E00DD24-6E9D-4318-8473-B21B161C08B7}" dt="2021-06-09T20:02:16.196" v="551" actId="20577"/>
        <pc:sldMkLst>
          <pc:docMk/>
          <pc:sldMk cId="2171256987" sldId="313"/>
        </pc:sldMkLst>
        <pc:spChg chg="mod">
          <ac:chgData name="Holly Cocci" userId="53ebc83e-7d03-4dff-858e-2996176e894c" providerId="ADAL" clId="{3E00DD24-6E9D-4318-8473-B21B161C08B7}" dt="2021-06-09T20:02:16.196" v="551" actId="20577"/>
          <ac:spMkLst>
            <pc:docMk/>
            <pc:sldMk cId="2171256987" sldId="313"/>
            <ac:spMk id="3" creationId="{FD7E2DDE-22E8-4083-ADE9-9AAA85933F15}"/>
          </ac:spMkLst>
        </pc:spChg>
      </pc:sldChg>
      <pc:sldChg chg="modSp mod">
        <pc:chgData name="Holly Cocci" userId="53ebc83e-7d03-4dff-858e-2996176e894c" providerId="ADAL" clId="{3E00DD24-6E9D-4318-8473-B21B161C08B7}" dt="2021-06-09T19:59:00.728" v="489" actId="403"/>
        <pc:sldMkLst>
          <pc:docMk/>
          <pc:sldMk cId="4040226316" sldId="314"/>
        </pc:sldMkLst>
        <pc:spChg chg="mod">
          <ac:chgData name="Holly Cocci" userId="53ebc83e-7d03-4dff-858e-2996176e894c" providerId="ADAL" clId="{3E00DD24-6E9D-4318-8473-B21B161C08B7}" dt="2021-06-09T19:59:00.728" v="489" actId="403"/>
          <ac:spMkLst>
            <pc:docMk/>
            <pc:sldMk cId="4040226316" sldId="314"/>
            <ac:spMk id="3" creationId="{294B9FDE-C4AA-4FB1-802C-08C37FE502EA}"/>
          </ac:spMkLst>
        </pc:spChg>
      </pc:sldChg>
      <pc:sldChg chg="modSp mod">
        <pc:chgData name="Holly Cocci" userId="53ebc83e-7d03-4dff-858e-2996176e894c" providerId="ADAL" clId="{3E00DD24-6E9D-4318-8473-B21B161C08B7}" dt="2021-06-09T19:59:53.288" v="512" actId="5793"/>
        <pc:sldMkLst>
          <pc:docMk/>
          <pc:sldMk cId="523415722" sldId="316"/>
        </pc:sldMkLst>
        <pc:spChg chg="mod">
          <ac:chgData name="Holly Cocci" userId="53ebc83e-7d03-4dff-858e-2996176e894c" providerId="ADAL" clId="{3E00DD24-6E9D-4318-8473-B21B161C08B7}" dt="2021-06-09T19:59:53.288" v="512" actId="5793"/>
          <ac:spMkLst>
            <pc:docMk/>
            <pc:sldMk cId="523415722" sldId="316"/>
            <ac:spMk id="3" creationId="{C8CB7B46-035E-46A9-8D6C-0BE19312D597}"/>
          </ac:spMkLst>
        </pc:spChg>
      </pc:sldChg>
      <pc:sldChg chg="modSp mod">
        <pc:chgData name="Holly Cocci" userId="53ebc83e-7d03-4dff-858e-2996176e894c" providerId="ADAL" clId="{3E00DD24-6E9D-4318-8473-B21B161C08B7}" dt="2021-06-09T20:00:12.116" v="518" actId="27636"/>
        <pc:sldMkLst>
          <pc:docMk/>
          <pc:sldMk cId="3225640141" sldId="317"/>
        </pc:sldMkLst>
        <pc:spChg chg="mod">
          <ac:chgData name="Holly Cocci" userId="53ebc83e-7d03-4dff-858e-2996176e894c" providerId="ADAL" clId="{3E00DD24-6E9D-4318-8473-B21B161C08B7}" dt="2021-06-09T20:00:12.116" v="518" actId="27636"/>
          <ac:spMkLst>
            <pc:docMk/>
            <pc:sldMk cId="3225640141" sldId="317"/>
            <ac:spMk id="3" creationId="{C8CB7B46-035E-46A9-8D6C-0BE19312D597}"/>
          </ac:spMkLst>
        </pc:spChg>
      </pc:sldChg>
      <pc:sldChg chg="modSp mod">
        <pc:chgData name="Holly Cocci" userId="53ebc83e-7d03-4dff-858e-2996176e894c" providerId="ADAL" clId="{3E00DD24-6E9D-4318-8473-B21B161C08B7}" dt="2021-06-09T20:01:47.104" v="545" actId="14100"/>
        <pc:sldMkLst>
          <pc:docMk/>
          <pc:sldMk cId="1530195688" sldId="318"/>
        </pc:sldMkLst>
        <pc:spChg chg="mod">
          <ac:chgData name="Holly Cocci" userId="53ebc83e-7d03-4dff-858e-2996176e894c" providerId="ADAL" clId="{3E00DD24-6E9D-4318-8473-B21B161C08B7}" dt="2021-06-09T20:01:47.104" v="545" actId="14100"/>
          <ac:spMkLst>
            <pc:docMk/>
            <pc:sldMk cId="1530195688" sldId="318"/>
            <ac:spMk id="3" creationId="{C8CB7B46-035E-46A9-8D6C-0BE19312D597}"/>
          </ac:spMkLst>
        </pc:spChg>
      </pc:sldChg>
      <pc:sldChg chg="modSp mod">
        <pc:chgData name="Holly Cocci" userId="53ebc83e-7d03-4dff-858e-2996176e894c" providerId="ADAL" clId="{3E00DD24-6E9D-4318-8473-B21B161C08B7}" dt="2021-06-09T20:01:05.354" v="528" actId="255"/>
        <pc:sldMkLst>
          <pc:docMk/>
          <pc:sldMk cId="1269732553" sldId="319"/>
        </pc:sldMkLst>
        <pc:spChg chg="mod">
          <ac:chgData name="Holly Cocci" userId="53ebc83e-7d03-4dff-858e-2996176e894c" providerId="ADAL" clId="{3E00DD24-6E9D-4318-8473-B21B161C08B7}" dt="2021-06-09T20:01:05.354" v="528" actId="255"/>
          <ac:spMkLst>
            <pc:docMk/>
            <pc:sldMk cId="1269732553" sldId="319"/>
            <ac:spMk id="3" creationId="{C8CB7B46-035E-46A9-8D6C-0BE19312D597}"/>
          </ac:spMkLst>
        </pc:spChg>
      </pc:sldChg>
      <pc:sldChg chg="modSp mod">
        <pc:chgData name="Holly Cocci" userId="53ebc83e-7d03-4dff-858e-2996176e894c" providerId="ADAL" clId="{3E00DD24-6E9D-4318-8473-B21B161C08B7}" dt="2021-06-09T20:01:56.672" v="547" actId="20577"/>
        <pc:sldMkLst>
          <pc:docMk/>
          <pc:sldMk cId="2653490535" sldId="320"/>
        </pc:sldMkLst>
        <pc:spChg chg="mod">
          <ac:chgData name="Holly Cocci" userId="53ebc83e-7d03-4dff-858e-2996176e894c" providerId="ADAL" clId="{3E00DD24-6E9D-4318-8473-B21B161C08B7}" dt="2021-06-09T20:01:56.672" v="547" actId="20577"/>
          <ac:spMkLst>
            <pc:docMk/>
            <pc:sldMk cId="2653490535" sldId="320"/>
            <ac:spMk id="3" creationId="{AE41A4F2-61BB-4A50-AD24-99D1913F960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858E-ACEE-4120-A2F0-A2A0EFEE751A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47687-D1E1-493A-83CD-16CE54A63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45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62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3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39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85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57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85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8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19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1A8EC6-3E12-42F2-BC6C-83BCD41D5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67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54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09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86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47687-D1E1-493A-83CD-16CE54A637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5DC3DC-65C2-4AF8-A050-F6EEB31A7708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F65B5-3B35-4518-A298-6D058DB2EFCA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8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6891D85-8FD3-4353-AE16-8F53AC0915BE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7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40B9-280C-482F-B901-9551E5E4D795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C68EBE-2C68-4C06-979C-CD44D6C5D9C4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DAF4B-99F8-46BF-B1D8-41E6A368B99B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7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2D97-1C27-4DD3-9875-2F337F921FF8}" type="datetime1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8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666FE-2CC4-45D6-9629-7FF243078496}" type="datetime1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9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3A407-C32A-4630-A07D-B92C51C7F20C}" type="datetime1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6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E01735A-041C-46EA-A88F-DD011A1F0455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94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EE1CF-A42D-4A9C-84F8-CC373A10424E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629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3BEE1CF-A42D-4A9C-84F8-CC373A10424E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431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murray@gth-gov.co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FFAD1-E37E-44B4-8C98-26E1F940B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1029" y="2028998"/>
            <a:ext cx="7729942" cy="1765761"/>
          </a:xfrm>
        </p:spPr>
        <p:txBody>
          <a:bodyPr/>
          <a:lstStyle/>
          <a:p>
            <a:pPr algn="ctr"/>
            <a:br>
              <a:rPr lang="en-US" sz="4800"/>
            </a:br>
            <a:endParaRPr lang="en-US" sz="4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C8B71F-E211-48CE-8AA1-41AA7C9E8E4F}"/>
              </a:ext>
            </a:extLst>
          </p:cNvPr>
          <p:cNvSpPr/>
          <p:nvPr/>
        </p:nvSpPr>
        <p:spPr>
          <a:xfrm>
            <a:off x="448987" y="3580615"/>
            <a:ext cx="11262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Briahna Murray &amp; Holly Cocci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GORDON THOMAS HONEYWELL GOVERNMENTAL AFFAIRS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3CF2DC-C1AC-419F-91B9-65F2D8516B38}"/>
              </a:ext>
            </a:extLst>
          </p:cNvPr>
          <p:cNvSpPr/>
          <p:nvPr/>
        </p:nvSpPr>
        <p:spPr>
          <a:xfrm>
            <a:off x="1228436" y="586021"/>
            <a:ext cx="980902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cap="all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US" sz="3600" cap="all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City of Blaine</a:t>
            </a:r>
          </a:p>
          <a:p>
            <a:pPr algn="ctr"/>
            <a:endParaRPr lang="en-US" sz="2000" cap="all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en-US" sz="3600" cap="all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2021 LEGISLATIVE session</a:t>
            </a:r>
          </a:p>
          <a:p>
            <a:pPr algn="ctr"/>
            <a:br>
              <a:rPr lang="en-US" sz="3200" cap="all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3200" cap="all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2184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B7B46-035E-46A9-8D6C-0BE19312D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18597"/>
            <a:ext cx="11029615" cy="4402665"/>
          </a:xfrm>
        </p:spPr>
        <p:txBody>
          <a:bodyPr>
            <a:normAutofit fontScale="85000" lnSpcReduction="20000"/>
          </a:bodyPr>
          <a:lstStyle/>
          <a:p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AWC led legislation to provide cities flexibility on the use of existing revenues until 2023 - House Bill 1069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Further Flexibility for REET 2, Criminal Justice sales tax, 2019 limitations on levies, lien authority, Mental Health and Chemical Dependency sales tax</a:t>
            </a:r>
          </a:p>
          <a:p>
            <a:r>
              <a:rPr lang="en-US" sz="2400" dirty="0">
                <a:solidFill>
                  <a:schemeClr val="tx1"/>
                </a:solidFill>
              </a:rPr>
              <a:t>City supported proposal and specifically shared support for the REET 2 component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City testified in both the House and Senate sharing support and how REET 2 flexibility would benefit Blaine</a:t>
            </a:r>
          </a:p>
          <a:p>
            <a:r>
              <a:rPr lang="en-US" sz="2400" dirty="0">
                <a:solidFill>
                  <a:schemeClr val="tx1"/>
                </a:solidFill>
              </a:rPr>
              <a:t>Bill pass the Legislature and was signed into law on May 13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– Effective immediately 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Ends on December 31, 2023</a:t>
            </a:r>
          </a:p>
          <a:p>
            <a:r>
              <a:rPr lang="en-US" sz="2400" dirty="0">
                <a:solidFill>
                  <a:schemeClr val="tx1"/>
                </a:solidFill>
              </a:rPr>
              <a:t>City can use funds to support maintenance program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E339C-D223-4B31-BCD7-FAB6B444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259DDCC-FD34-422C-8B45-A3109DC4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REET Flexibility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3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B5ED2-9F01-49FE-9A06-E0C704C7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RCO Aquatic Lands Enhancement Program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1A4F2-61BB-4A50-AD24-99D1913F9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57493"/>
            <a:ext cx="11029615" cy="3833574"/>
          </a:xfrm>
        </p:spPr>
        <p:txBody>
          <a:bodyPr/>
          <a:lstStyle/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Recreation and Conservation Office Aquatic Land Enhancement Account: City applied and ranked 13</a:t>
            </a:r>
            <a:r>
              <a:rPr lang="en-US" sz="2000" baseline="30000" dirty="0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to receive $500,000 to rebuild the beach at Marine Park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Program funded through the Capital Budget </a:t>
            </a:r>
          </a:p>
          <a:p>
            <a:r>
              <a:rPr lang="en-US" sz="2000" dirty="0">
                <a:solidFill>
                  <a:schemeClr val="tx1"/>
                </a:solidFill>
              </a:rPr>
              <a:t>Final budget includes sufficient funds to include Marine Park – City will receive $500,000 grant award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513F1-A5B9-4D20-AF65-DA09F1737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90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7E198-7F3B-4C5C-8AEA-07218844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Legislative issues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E2DDE-22E8-4083-ADE9-9AAA85933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03306"/>
            <a:ext cx="11029615" cy="4954693"/>
          </a:xfr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endParaRPr lang="en-US" sz="2600" dirty="0">
              <a:solidFill>
                <a:schemeClr val="tx1"/>
              </a:solidFill>
            </a:endParaRPr>
          </a:p>
          <a:p>
            <a:endParaRPr lang="en-US" sz="5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</a:endParaRPr>
          </a:p>
          <a:p>
            <a:endParaRPr lang="en-US" sz="6200" dirty="0">
              <a:solidFill>
                <a:schemeClr val="tx1"/>
              </a:solidFill>
            </a:endParaRPr>
          </a:p>
          <a:p>
            <a:r>
              <a:rPr lang="en-US" sz="6200" dirty="0">
                <a:solidFill>
                  <a:schemeClr val="tx1"/>
                </a:solidFill>
              </a:rPr>
              <a:t>Main Street Program Tax Credit – HB 1279</a:t>
            </a:r>
          </a:p>
          <a:p>
            <a:pPr lvl="1"/>
            <a:r>
              <a:rPr lang="en-US" sz="4900" dirty="0">
                <a:solidFill>
                  <a:schemeClr val="tx1"/>
                </a:solidFill>
              </a:rPr>
              <a:t>Rep. Rule sponsored bill and City testified in support during public hearings </a:t>
            </a:r>
          </a:p>
          <a:p>
            <a:r>
              <a:rPr lang="en-US" sz="6200" dirty="0">
                <a:solidFill>
                  <a:schemeClr val="tx1"/>
                </a:solidFill>
              </a:rPr>
              <a:t>Tax Increment Financing – HB 1189</a:t>
            </a:r>
          </a:p>
          <a:p>
            <a:pPr lvl="1"/>
            <a:r>
              <a:rPr lang="en-US" sz="4900" dirty="0">
                <a:solidFill>
                  <a:schemeClr val="tx1"/>
                </a:solidFill>
              </a:rPr>
              <a:t>Blaine Council received memo during 2020 interim about program and approved to support during the 2021 session</a:t>
            </a:r>
          </a:p>
          <a:p>
            <a:pPr lvl="1"/>
            <a:r>
              <a:rPr lang="en-US" sz="4900" dirty="0">
                <a:solidFill>
                  <a:schemeClr val="tx1"/>
                </a:solidFill>
              </a:rPr>
              <a:t>Testified in support during public hearings</a:t>
            </a:r>
          </a:p>
          <a:p>
            <a:r>
              <a:rPr lang="en-US" sz="6200" dirty="0">
                <a:solidFill>
                  <a:schemeClr val="tx1"/>
                </a:solidFill>
              </a:rPr>
              <a:t>State-shared revenues fully funded and increased </a:t>
            </a:r>
          </a:p>
          <a:p>
            <a:r>
              <a:rPr lang="en-US" sz="6200" dirty="0">
                <a:solidFill>
                  <a:schemeClr val="tx1"/>
                </a:solidFill>
              </a:rPr>
              <a:t>Local control maintained. Exception - House Bill 1220</a:t>
            </a:r>
          </a:p>
          <a:p>
            <a:r>
              <a:rPr lang="en-US" sz="6200" dirty="0">
                <a:solidFill>
                  <a:schemeClr val="tx1"/>
                </a:solidFill>
              </a:rPr>
              <a:t>Police Reform </a:t>
            </a:r>
          </a:p>
          <a:p>
            <a:r>
              <a:rPr lang="en-US" sz="6200" dirty="0">
                <a:solidFill>
                  <a:schemeClr val="tx1"/>
                </a:solidFill>
              </a:rPr>
              <a:t>Legislation responding to Blake decision on controlled substances</a:t>
            </a:r>
          </a:p>
          <a:p>
            <a:endParaRPr lang="en-US" sz="5500" dirty="0">
              <a:solidFill>
                <a:schemeClr val="tx1"/>
              </a:solidFill>
            </a:endParaRPr>
          </a:p>
          <a:p>
            <a:endParaRPr lang="en-US" sz="5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B91CCF-0288-4694-AEF6-5D85A31C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56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02B01-0E3A-4F85-AA68-FFF6595B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7A93F-0641-4AED-A728-264C5C243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287890" cy="40588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Lobbying is a year-round effort. Over the interim, we will focus on: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Thanking the City’s legislative delegation  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Preparing for potential special session/transportation revenue package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Marine Drive Reconstruction Project  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Component to revenue package to authorize local gas tax increase or boarder gas tax legislation 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Following the activities of the Redistricting Commission </a:t>
            </a:r>
          </a:p>
          <a:p>
            <a:pPr lvl="1"/>
            <a:r>
              <a:rPr lang="en-US" sz="1700" dirty="0">
                <a:solidFill>
                  <a:schemeClr val="tx1"/>
                </a:solidFill>
              </a:rPr>
              <a:t>Recommendations on district boundaries due November 2021</a:t>
            </a:r>
          </a:p>
          <a:p>
            <a:r>
              <a:rPr lang="en-US" sz="2000" dirty="0">
                <a:solidFill>
                  <a:schemeClr val="tx1"/>
                </a:solidFill>
              </a:rPr>
              <a:t>2022 Legislative Session Begins:  January 10, 2022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B4B39-1F98-4E5C-81C9-89EEE1EA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8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99A12-37D7-4A30-AA59-13156DCBD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	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83EF02-2510-4ED9-874B-D2EC00F0D221}"/>
              </a:ext>
            </a:extLst>
          </p:cNvPr>
          <p:cNvSpPr/>
          <p:nvPr/>
        </p:nvSpPr>
        <p:spPr>
          <a:xfrm>
            <a:off x="581192" y="3157515"/>
            <a:ext cx="58427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Briahna Murray</a:t>
            </a: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Vice President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Cell: (253) 310-5477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E-mail: </a:t>
            </a:r>
            <a:r>
              <a:rPr lang="en-US" u="sng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bmurray@gth-gov.com</a:t>
            </a:r>
            <a:r>
              <a:rPr lang="en-US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AF1AA9-7DD4-494C-8B02-51717ECB1EC4}"/>
              </a:ext>
            </a:extLst>
          </p:cNvPr>
          <p:cNvSpPr/>
          <p:nvPr/>
        </p:nvSpPr>
        <p:spPr>
          <a:xfrm>
            <a:off x="6096000" y="3157515"/>
            <a:ext cx="493637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Holly Cocci</a:t>
            </a: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Governmental Affairs Consultant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Cell: (253) 509-2403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en-US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E-mail: </a:t>
            </a:r>
            <a:r>
              <a:rPr lang="en-US" u="sng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hcocci</a:t>
            </a:r>
            <a:r>
              <a:rPr lang="en-US" u="sng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@gth-gov.com</a:t>
            </a:r>
            <a:r>
              <a:rPr lang="en-US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88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C81F-7C59-45D0-A769-05C706DA4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D35E2-0C7B-4C29-B248-ED7F70024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6966"/>
            <a:ext cx="11297920" cy="4324296"/>
          </a:xfrm>
        </p:spPr>
        <p:txBody>
          <a:bodyPr anchor="t"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Overview of the 2021 Legislative Session</a:t>
            </a:r>
          </a:p>
          <a:p>
            <a:r>
              <a:rPr lang="en-US" sz="2200" dirty="0">
                <a:solidFill>
                  <a:schemeClr val="tx1"/>
                </a:solidFill>
              </a:rPr>
              <a:t>Outcome of 2021 City of Blaine State Legislative Priorities </a:t>
            </a:r>
          </a:p>
          <a:p>
            <a:r>
              <a:rPr lang="en-US" sz="2200" dirty="0">
                <a:solidFill>
                  <a:schemeClr val="tx1"/>
                </a:solidFill>
              </a:rPr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8DBFC-7522-470C-8B17-D3724A4F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2021 Legislative Session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D83BF-7C9B-49E0-AEE1-E2D761C84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6150"/>
            <a:ext cx="11297920" cy="4325112"/>
          </a:xfrm>
        </p:spPr>
        <p:txBody>
          <a:bodyPr anchor="t"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First year of the two-year legislative biennium</a:t>
            </a:r>
          </a:p>
          <a:p>
            <a:r>
              <a:rPr lang="en-US" sz="2000" dirty="0">
                <a:solidFill>
                  <a:schemeClr val="tx1"/>
                </a:solidFill>
              </a:rPr>
              <a:t>“Long” Session:  lasted 105 days, virtual format</a:t>
            </a:r>
          </a:p>
          <a:p>
            <a:r>
              <a:rPr lang="en-US" sz="2000" dirty="0">
                <a:solidFill>
                  <a:schemeClr val="tx1"/>
                </a:solidFill>
              </a:rPr>
              <a:t>Democrats held majority in both House of Representatives and Senate</a:t>
            </a:r>
          </a:p>
          <a:p>
            <a:r>
              <a:rPr lang="en-US" sz="2000" dirty="0">
                <a:solidFill>
                  <a:schemeClr val="tx1"/>
                </a:solidFill>
              </a:rPr>
              <a:t>Total of 1,075 bills considered, 334 passed the Legislature</a:t>
            </a:r>
          </a:p>
          <a:p>
            <a:r>
              <a:rPr lang="en-US" sz="2000" dirty="0">
                <a:solidFill>
                  <a:schemeClr val="tx1"/>
                </a:solidFill>
              </a:rPr>
              <a:t>Legislation that did not pass will “carry over” to 2022 session for consideration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Focused on adopting operating, capital, and transportation budgets</a:t>
            </a:r>
          </a:p>
          <a:p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5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724C-B1B1-45BE-A1DB-F7FBC519B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on 2021 Legislative Budgets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7BAFE-A941-4467-AD13-872560F45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73" y="1808018"/>
            <a:ext cx="11305309" cy="5049982"/>
          </a:xfrm>
        </p:spPr>
        <p:txBody>
          <a:bodyPr numCol="3">
            <a:noAutofit/>
          </a:bodyPr>
          <a:lstStyle/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Operating </a:t>
            </a:r>
          </a:p>
          <a:p>
            <a:r>
              <a:rPr lang="en-US" dirty="0">
                <a:solidFill>
                  <a:schemeClr val="tx1"/>
                </a:solidFill>
              </a:rPr>
              <a:t>Funds all state agency operations</a:t>
            </a:r>
          </a:p>
          <a:p>
            <a:r>
              <a:rPr lang="en-US" sz="1800" dirty="0">
                <a:solidFill>
                  <a:schemeClr val="tx1"/>
                </a:solidFill>
              </a:rPr>
              <a:t>March revenue forecast showed rebound to pre-pandemic levels</a:t>
            </a:r>
          </a:p>
          <a:p>
            <a:r>
              <a:rPr lang="en-US" dirty="0">
                <a:solidFill>
                  <a:schemeClr val="tx1"/>
                </a:solidFill>
              </a:rPr>
              <a:t>$4.25 billion in federal funding (spent by 2024)</a:t>
            </a:r>
          </a:p>
          <a:p>
            <a:r>
              <a:rPr lang="en-US" dirty="0">
                <a:solidFill>
                  <a:schemeClr val="tx1"/>
                </a:solidFill>
              </a:rPr>
              <a:t>$415 million in capital gains tax revenues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$59.2 billion total budget - $3.2 billion</a:t>
            </a:r>
          </a:p>
          <a:p>
            <a:r>
              <a:rPr lang="en-US" dirty="0">
                <a:solidFill>
                  <a:schemeClr val="tx1"/>
                </a:solidFill>
              </a:rPr>
              <a:t>Over $1 billion in reserves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Capital</a:t>
            </a:r>
          </a:p>
          <a:p>
            <a:r>
              <a:rPr lang="en-US" dirty="0">
                <a:solidFill>
                  <a:schemeClr val="tx1"/>
                </a:solidFill>
              </a:rPr>
              <a:t>Funds public and nonprofit construction projects (excluding transportation)</a:t>
            </a:r>
          </a:p>
          <a:p>
            <a:r>
              <a:rPr lang="en-US" dirty="0">
                <a:solidFill>
                  <a:schemeClr val="tx1"/>
                </a:solidFill>
              </a:rPr>
              <a:t>$3.9 billion in bonds ($80 million reserved for supplemental)</a:t>
            </a:r>
          </a:p>
          <a:p>
            <a:r>
              <a:rPr lang="en-US" dirty="0">
                <a:solidFill>
                  <a:schemeClr val="tx1"/>
                </a:solidFill>
              </a:rPr>
              <a:t>$589 million stimulus funds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Transportation</a:t>
            </a:r>
          </a:p>
          <a:p>
            <a:r>
              <a:rPr lang="en-US" dirty="0">
                <a:solidFill>
                  <a:schemeClr val="tx1"/>
                </a:solidFill>
              </a:rPr>
              <a:t>Revenue shortfall caused by COVID-19 pandemic</a:t>
            </a:r>
          </a:p>
          <a:p>
            <a:r>
              <a:rPr lang="en-US" dirty="0">
                <a:solidFill>
                  <a:schemeClr val="tx1"/>
                </a:solidFill>
              </a:rPr>
              <a:t>Court mandate to replace state-owned culverts. </a:t>
            </a:r>
          </a:p>
          <a:p>
            <a:r>
              <a:rPr lang="en-US" dirty="0">
                <a:solidFill>
                  <a:schemeClr val="tx1"/>
                </a:solidFill>
              </a:rPr>
              <a:t>Discussions on a transportation revenue package as part of the “grand bargain”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Vetoed connection to LCFS &amp; Cap and Invest</a:t>
            </a:r>
          </a:p>
          <a:p>
            <a:r>
              <a:rPr lang="en-US" dirty="0">
                <a:solidFill>
                  <a:schemeClr val="tx1"/>
                </a:solidFill>
              </a:rPr>
              <a:t>Adopted $11.7 billion budget to keep projects on schedule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045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771A2-06DD-4E77-A5B8-F2C966B8E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Blaine 2021 State Legislative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EE7F9-7B0C-496D-B269-65AA26C94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6150"/>
            <a:ext cx="11301984" cy="4325112"/>
          </a:xfrm>
        </p:spPr>
        <p:txBody>
          <a:bodyPr anchor="t"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Addressing Train/Vehicle Delays at Bell Road (SR 548)</a:t>
            </a:r>
          </a:p>
          <a:p>
            <a:r>
              <a:rPr lang="en-US" sz="2000" dirty="0">
                <a:solidFill>
                  <a:schemeClr val="tx1"/>
                </a:solidFill>
              </a:rPr>
              <a:t>Downtown Blaine Revitalization Project</a:t>
            </a:r>
          </a:p>
          <a:p>
            <a:r>
              <a:rPr lang="en-US" sz="2000" dirty="0">
                <a:solidFill>
                  <a:schemeClr val="tx1"/>
                </a:solidFill>
              </a:rPr>
              <a:t>Marine Drive Reconstruction Project </a:t>
            </a:r>
          </a:p>
          <a:p>
            <a:r>
              <a:rPr lang="en-US" sz="2000" dirty="0">
                <a:solidFill>
                  <a:schemeClr val="tx1"/>
                </a:solidFill>
              </a:rPr>
              <a:t>Local Transportation Revenue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REET Flexibility </a:t>
            </a:r>
          </a:p>
          <a:p>
            <a:r>
              <a:rPr lang="fr-FR" sz="2000" dirty="0">
                <a:solidFill>
                  <a:schemeClr val="tx1"/>
                </a:solidFill>
              </a:rPr>
              <a:t>RCO Aquatic Lands Enhancement Program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5B06E-287C-481B-BDE1-DEEF6DD25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BA15A-5362-427E-8A1C-16B266F8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Addressing Train/Vehicle Delays at Bell Road (SR 548)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B9FDE-C4AA-4FB1-802C-08C37FE50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017936"/>
            <a:ext cx="11029615" cy="4619931"/>
          </a:xfrm>
        </p:spPr>
        <p:txBody>
          <a:bodyPr>
            <a:normAutofit lnSpcReduction="10000"/>
          </a:bodyPr>
          <a:lstStyle/>
          <a:p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In 2020 secured $1.55 million for the Grade Separation Project</a:t>
            </a: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WSDOT established most recent grade separation design would no longer be feasible </a:t>
            </a:r>
          </a:p>
          <a:p>
            <a:pPr lvl="1"/>
            <a:r>
              <a:rPr lang="en-US" sz="1700" dirty="0">
                <a:solidFill>
                  <a:schemeClr val="tx1"/>
                </a:solidFill>
                <a:ea typeface="Times New Roman" panose="02020603050405020304" pitchFamily="18" charset="0"/>
              </a:rPr>
              <a:t>Alternative design was for a signalized Intersection at Bell Road and Peace Portal Dr. - $3 million</a:t>
            </a:r>
          </a:p>
          <a:p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Priorities for 2021 for new intersection design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: </a:t>
            </a:r>
          </a:p>
          <a:p>
            <a:pPr lvl="1"/>
            <a:r>
              <a:rPr lang="en-US" sz="17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Title and scope change for the existing $1.55 million within the budget for the previous Grade Separation Project</a:t>
            </a:r>
          </a:p>
          <a:p>
            <a:pPr lvl="1"/>
            <a:r>
              <a:rPr lang="en-US" sz="1700" dirty="0">
                <a:solidFill>
                  <a:schemeClr val="tx1"/>
                </a:solidFill>
                <a:ea typeface="Times New Roman" panose="02020603050405020304" pitchFamily="18" charset="0"/>
              </a:rPr>
              <a:t>Request an additional $1.45 million within existing budget to fully fund intersection </a:t>
            </a:r>
          </a:p>
          <a:p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Final 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2021-23 Transportation Budget includes existing $1.55 million and an additional $1.2 million for the project</a:t>
            </a:r>
          </a:p>
          <a:p>
            <a:pPr lvl="1"/>
            <a:r>
              <a:rPr lang="en-US" sz="1700" dirty="0">
                <a:solidFill>
                  <a:schemeClr val="tx1"/>
                </a:solidFill>
                <a:ea typeface="Times New Roman" panose="02020603050405020304" pitchFamily="18" charset="0"/>
              </a:rPr>
              <a:t>Total investment: $2.75 million</a:t>
            </a:r>
          </a:p>
          <a:p>
            <a:pPr marL="324000" lvl="1" indent="0" algn="ctr">
              <a:buNone/>
            </a:pP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 huge thank you to the 42</a:t>
            </a:r>
            <a:r>
              <a:rPr lang="en-US" sz="2000" b="1" baseline="30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nd</a:t>
            </a:r>
            <a:r>
              <a:rPr lang="en-US" sz="20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Legislative Delegation </a:t>
            </a:r>
          </a:p>
          <a:p>
            <a:pPr marL="0" indent="0">
              <a:buNone/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2D1A6-CBB8-46B8-A384-9B32CFCE6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26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C1A91-FEDF-43F6-9F66-92190369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Downtown Blaine Revitalization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B7B46-035E-46A9-8D6C-0BE19312D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8134"/>
            <a:ext cx="11029615" cy="4402665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Capital Budget Request: $1 million to make downtown improvements</a:t>
            </a:r>
          </a:p>
          <a:p>
            <a:pPr lvl="1"/>
            <a:r>
              <a:rPr lang="en-US" sz="1700" dirty="0">
                <a:solidFill>
                  <a:schemeClr val="tx1"/>
                </a:solidFill>
                <a:ea typeface="Times New Roman" panose="02020603050405020304" pitchFamily="18" charset="0"/>
              </a:rPr>
              <a:t>City Investment: $700,000</a:t>
            </a: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House capital budget included $500,000 and Senate did not include the project</a:t>
            </a: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Final budget includes $500,000 </a:t>
            </a:r>
          </a:p>
          <a:p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Again, a huge thank you to the 42</a:t>
            </a:r>
            <a:r>
              <a:rPr lang="en-US" sz="2000" baseline="30000" dirty="0">
                <a:solidFill>
                  <a:schemeClr val="tx1"/>
                </a:solidFill>
                <a:ea typeface="Times New Roman" panose="02020603050405020304" pitchFamily="18" charset="0"/>
              </a:rPr>
              <a:t>nd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</a:rPr>
              <a:t> Legislative Delegation</a:t>
            </a:r>
          </a:p>
          <a:p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9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E339C-D223-4B31-BCD7-FAB6B444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1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C1A91-FEDF-43F6-9F66-92190369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Marine Drive Reconstruction Project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B7B46-035E-46A9-8D6C-0BE19312D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038773"/>
            <a:ext cx="11029615" cy="4282489"/>
          </a:xfrm>
        </p:spPr>
        <p:txBody>
          <a:bodyPr>
            <a:normAutofit/>
          </a:bodyPr>
          <a:lstStyle/>
          <a:p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Transportation Budget Request: $3 million to reconstruct Marine Drive</a:t>
            </a:r>
          </a:p>
          <a:p>
            <a:r>
              <a:rPr lang="en-US" sz="2000" dirty="0">
                <a:solidFill>
                  <a:schemeClr val="tx1"/>
                </a:solidFill>
              </a:rPr>
              <a:t>Funding requires the Legislature to pass a transportation revenue package</a:t>
            </a:r>
          </a:p>
          <a:p>
            <a:r>
              <a:rPr lang="en-US" sz="2000" dirty="0">
                <a:solidFill>
                  <a:schemeClr val="tx1"/>
                </a:solidFill>
              </a:rPr>
              <a:t>Submitted transportation forms in both the House and Senate </a:t>
            </a:r>
          </a:p>
          <a:p>
            <a:r>
              <a:rPr lang="en-US" sz="2000" dirty="0">
                <a:solidFill>
                  <a:schemeClr val="tx1"/>
                </a:solidFill>
              </a:rPr>
              <a:t>Current House and Senate Transportation Chair package proposals do not include Marine Drive on project list </a:t>
            </a:r>
          </a:p>
          <a:p>
            <a:r>
              <a:rPr lang="en-US" sz="2000" dirty="0">
                <a:solidFill>
                  <a:schemeClr val="tx1"/>
                </a:solidFill>
              </a:rPr>
              <a:t>Transportation Revenue Package did not pass, but City will continue to advocate for Marine Drive funding and prepare for a possible special session/next session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sz="1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9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E339C-D223-4B31-BCD7-FAB6B444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40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B7B46-035E-46A9-8D6C-0BE19312D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74613"/>
            <a:ext cx="11029615" cy="4883574"/>
          </a:xfrm>
        </p:spPr>
        <p:txBody>
          <a:bodyPr>
            <a:normAutofit fontScale="47500" lnSpcReduction="20000"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Blaine worked with Rep. Shewmake to develop a bill to authorize border communities the ability to impose an additional second cent gas tax with voter approval – House Bill 1284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Unlikely to pass but introduced in an effort to advance conversations and solutions around local transportation needs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Received a public hearing and voted out of the House Transportation Committee – Blaine testified in support 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Did not pass – Will be reintroduced next session</a:t>
            </a:r>
          </a:p>
          <a:p>
            <a:r>
              <a:rPr lang="en-US" sz="3800" dirty="0">
                <a:solidFill>
                  <a:schemeClr val="tx1"/>
                </a:solidFill>
              </a:rPr>
              <a:t>2020 Session: Rep. Ramos introduced legislation that would authorize cities to councilmanically increase the sales tax by up to .04 percent of 1%, impose an additional 2% utility tax (above the current 6% cap), and impose a local 2-cent fuel tax, with an additional 2 cents (voter-approved). Did not pass. </a:t>
            </a:r>
          </a:p>
          <a:p>
            <a:r>
              <a:rPr lang="en-US" sz="3800" dirty="0">
                <a:solidFill>
                  <a:schemeClr val="tx1"/>
                </a:solidFill>
              </a:rPr>
              <a:t>Chair Fey, Rep. Ramos and others – intend to include this concept within a transportation revenue package</a:t>
            </a:r>
          </a:p>
          <a:p>
            <a:r>
              <a:rPr lang="en-US" sz="3800" dirty="0">
                <a:solidFill>
                  <a:schemeClr val="tx1"/>
                </a:solidFill>
              </a:rPr>
              <a:t>The House and Senate transportation revenue package proposals otherwise invested in city preservation: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House: $828 million through the Transportation Improvement Board (TIB) for local preservation projects</a:t>
            </a:r>
          </a:p>
          <a:p>
            <a:pPr lvl="1"/>
            <a:r>
              <a:rPr lang="en-US" sz="3400" dirty="0">
                <a:solidFill>
                  <a:schemeClr val="tx1"/>
                </a:solidFill>
              </a:rPr>
              <a:t>Senate: $354 million direct distribution to cities and counties; $100 million to the TIB</a:t>
            </a:r>
          </a:p>
          <a:p>
            <a:pPr lvl="1"/>
            <a:endParaRPr lang="en-US" sz="1700" dirty="0">
              <a:solidFill>
                <a:schemeClr val="tx1"/>
              </a:solidFill>
            </a:endParaRPr>
          </a:p>
          <a:p>
            <a:pPr lvl="1"/>
            <a:endParaRPr lang="en-US" sz="1700" dirty="0">
              <a:solidFill>
                <a:schemeClr val="tx1"/>
              </a:solidFill>
            </a:endParaRPr>
          </a:p>
          <a:p>
            <a:pPr lvl="1"/>
            <a:endParaRPr lang="en-US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E339C-D223-4B31-BCD7-FAB6B444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259DDCC-FD34-422C-8B45-A3109DC4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Local Transportation </a:t>
            </a:r>
            <a:r>
              <a:rPr lang="en-US">
                <a:ea typeface="Times New Roman" panose="02020603050405020304" pitchFamily="18" charset="0"/>
                <a:cs typeface="Times New Roman" panose="02020603050405020304" pitchFamily="18" charset="0"/>
              </a:rPr>
              <a:t>Revenue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5688"/>
      </p:ext>
    </p:extLst>
  </p:cSld>
  <p:clrMapOvr>
    <a:masterClrMapping/>
  </p:clrMapOvr>
</p:sld>
</file>

<file path=ppt/theme/theme1.xml><?xml version="1.0" encoding="utf-8"?>
<a:theme xmlns:a="http://schemas.openxmlformats.org/drawingml/2006/main" name="End of session 2019">
  <a:themeElements>
    <a:clrScheme name="Custom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66F8B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 of session 2019" id="{A68FF677-8F1F-4216-A8E9-99A456C3BA8B}" vid="{B3BAEF74-4299-4247-8506-A331FE3736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2119F42623E419A558C4E20B04E13" ma:contentTypeVersion="12" ma:contentTypeDescription="Create a new document." ma:contentTypeScope="" ma:versionID="e6351024927c28e3509f0178d8638113">
  <xsd:schema xmlns:xsd="http://www.w3.org/2001/XMLSchema" xmlns:xs="http://www.w3.org/2001/XMLSchema" xmlns:p="http://schemas.microsoft.com/office/2006/metadata/properties" xmlns:ns2="885f704c-4c85-47d0-8f5b-0306cfacb93a" xmlns:ns3="949b9281-932a-4e98-9284-3541f980030f" targetNamespace="http://schemas.microsoft.com/office/2006/metadata/properties" ma:root="true" ma:fieldsID="592f69b1a5233db389fe2db0b68cf510" ns2:_="" ns3:_="">
    <xsd:import namespace="885f704c-4c85-47d0-8f5b-0306cfacb93a"/>
    <xsd:import namespace="949b9281-932a-4e98-9284-3541f98003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5f704c-4c85-47d0-8f5b-0306cfacb9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b9281-932a-4e98-9284-3541f98003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517D04-AC90-46F8-9274-5890C61D07D2}">
  <ds:schemaRefs>
    <ds:schemaRef ds:uri="885f704c-4c85-47d0-8f5b-0306cfacb93a"/>
    <ds:schemaRef ds:uri="949b9281-932a-4e98-9284-3541f98003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923CA5D-D067-406A-A902-E876355624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21F34E-BC01-45CE-A4A6-D670613B546F}">
  <ds:schemaRefs>
    <ds:schemaRef ds:uri="885f704c-4c85-47d0-8f5b-0306cfacb93a"/>
    <ds:schemaRef ds:uri="949b9281-932a-4e98-9284-3541f98003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End of session 2019</Template>
  <TotalTime>0</TotalTime>
  <Words>1115</Words>
  <Application>Microsoft Office PowerPoint</Application>
  <PresentationFormat>Widescreen</PresentationFormat>
  <Paragraphs>241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Gill Sans MT</vt:lpstr>
      <vt:lpstr>Wingdings 2</vt:lpstr>
      <vt:lpstr>End of session 2019</vt:lpstr>
      <vt:lpstr> </vt:lpstr>
      <vt:lpstr>Purpose</vt:lpstr>
      <vt:lpstr>Overview of 2021 Legislative Session </vt:lpstr>
      <vt:lpstr>Background on 2021 Legislative Budgets</vt:lpstr>
      <vt:lpstr>Blaine 2021 State Legislative Priorities</vt:lpstr>
      <vt:lpstr>Addressing Train/Vehicle Delays at Bell Road (SR 548)  </vt:lpstr>
      <vt:lpstr>Downtown Blaine Revitalization Project</vt:lpstr>
      <vt:lpstr>Marine Drive Reconstruction Project </vt:lpstr>
      <vt:lpstr>Local Transportation Revenue</vt:lpstr>
      <vt:lpstr>REET Flexibility </vt:lpstr>
      <vt:lpstr>RCO Aquatic Lands Enhancement Program</vt:lpstr>
      <vt:lpstr>additional Legislative issues </vt:lpstr>
      <vt:lpstr>Next steps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Spokane Valley 2020 Legislative Agenda</dc:title>
  <dc:creator>Briahna Murray</dc:creator>
  <cp:lastModifiedBy>Holly Cocci</cp:lastModifiedBy>
  <cp:revision>1</cp:revision>
  <cp:lastPrinted>2019-12-11T23:00:54Z</cp:lastPrinted>
  <dcterms:created xsi:type="dcterms:W3CDTF">2018-07-10T14:47:13Z</dcterms:created>
  <dcterms:modified xsi:type="dcterms:W3CDTF">2021-06-09T20:03:56Z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0x010100FD32119F42623E419A558C4E20B04E13</vt:lpwstr>
  </property>
</Properties>
</file>