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3" r:id="rId4"/>
    <p:sldId id="257" r:id="rId5"/>
    <p:sldId id="259" r:id="rId6"/>
    <p:sldId id="260" r:id="rId7"/>
    <p:sldId id="262" r:id="rId8"/>
    <p:sldId id="274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C898D-1050-4597-83EB-7350F5741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9D3C7-78AB-4074-B67E-409C7C9FE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3AAB-D1AE-46DD-AE20-46C9AF5F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0687D-9B14-4C45-8F00-05E20DCF2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27920-CA43-4AEC-9190-BA250E18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9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F5168-03A2-45ED-A851-A3B52B04B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B5A4D-A85F-40F5-85CE-1164370B2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50655-20A0-4AC8-8F6E-B6856E961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2A130-20EF-473F-AECA-AA3D8B53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06EC0-2049-41A8-970C-72FCBDC4D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622A23-05A9-45BD-BFCD-C36DBD2C5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B57ACD-2089-4C67-9CF6-257339DF4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6EA6D-C89D-4B75-8881-2B654AE71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646F5-12F7-4424-A5EB-3D6EDB0BF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BB05-4E1B-4BA9-B8AB-81DF268F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9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9D52E-269D-451E-B51E-6825C2E9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09C53-12D0-4937-BD45-17E35CBF1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C9E61-DC15-4119-8D9C-97E19199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97126-3148-4F15-B4A0-FE3EC84ED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1EFA5-319D-4553-A4E3-44B479090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4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24B0C-1551-4052-928E-E0CC5B9E4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48709-076A-4582-BF76-BCE399B49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18E20-04EE-4995-849D-F8918D6C7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B800B-B6E0-4D21-B674-D39EE2453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52238-9FEE-4504-BFBD-B8610052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3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3E55-B6AE-463B-B424-BC7512907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E4B5-2879-4D79-BB92-18509ECBF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B7DB8-CE77-4EF8-8F62-2B1268756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F020E-DDA7-470E-B305-1A033457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590EC-8BFE-4008-ABF3-A676CC5C0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A26F0-230C-4E3D-BFEE-794D3EC0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1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C4440-0D98-47A8-BED3-F360EAD1D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C8EB6-162B-4EA2-843F-C5C8F6E51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808DF-431F-4BCA-BC8A-061E81778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E2FB73-5CF0-4CEB-9E99-F5B0A7643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EEA185-3040-4FE1-B9A8-8F1D43AFE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2BE6F7-B42B-47F6-AD65-CD0DDC36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033FB3-2E4B-456B-88D4-617FEFD6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E10DD4-06D9-4418-AFD9-3583030B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5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E05DD-3D35-48F4-BF4A-633B0A7FB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CACA64-37CB-41A4-8368-662BF085D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E09C09-C23F-43A5-A8A4-472471D1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C0710-19EE-41BA-8F29-6EC218AD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3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CE084-7DFF-4143-8F33-20DCB6C2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BC058-5B36-416E-9D63-EF1253422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B23C8-FD35-4E7C-B182-2301DB8B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1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1209-BF09-4FA5-8668-4F12F7278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023B8-075F-4F61-ACBE-C85142064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26973-5FD1-45A0-877E-1737E0221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F09EB-7D8C-436E-9AF3-BA9C5ACBC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93DC9-F344-41F6-93D7-41C6CDF5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18D47-B8AA-47C6-97BC-608B1C6D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4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092A-4EC2-4C52-9FE7-97652577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C4ADF2-FF6D-4948-B9D8-CF176E977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84CDB-99D6-42F2-BB85-270099674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2AA81-4F29-42BC-8078-94D6A3988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86C4D-4DA0-4273-919F-A2E1DD5B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63D1D-D3A5-4974-ACA0-8906A781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0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053944-2B5A-417B-8652-CB15FA51A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E6B38-D812-4386-88BD-D48E9ACD1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AD719-22C5-4B1C-BAC9-03E30B905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2E66E-35E8-4676-98ED-18E2ABC370EB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9CB5A-EB89-40A0-9381-483F2BD7A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959D5-63C5-4AEE-A665-86120C142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BA839-7663-4BC0-BD44-199AC3257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5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BE6154-935F-4A69-8FCD-20B47B685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</a:rPr>
              <a:t>Water System Plan </a:t>
            </a:r>
            <a:br>
              <a:rPr lang="en-US" sz="4800" b="1">
                <a:solidFill>
                  <a:srgbClr val="FFFFFF"/>
                </a:solidFill>
              </a:rPr>
            </a:br>
            <a:r>
              <a:rPr lang="en-US" sz="4800" b="1">
                <a:solidFill>
                  <a:srgbClr val="FFFFFF"/>
                </a:solidFill>
              </a:rPr>
              <a:t>2021 Revisions</a:t>
            </a:r>
            <a:endParaRPr lang="en-US" sz="4800" b="1" i="1">
              <a:solidFill>
                <a:srgbClr val="FFFFFF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8CFBB59-9CD1-40D7-B08B-20FA848DEA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Bernie Ziemianek and Greg Burg, Public Works</a:t>
            </a:r>
          </a:p>
          <a:p>
            <a:pPr algn="l"/>
            <a:endParaRPr lang="en-US"/>
          </a:p>
          <a:p>
            <a:pPr algn="l"/>
            <a:r>
              <a:rPr lang="en-US"/>
              <a:t>Rodney Langer David Evans and Associates, Inc.</a:t>
            </a:r>
          </a:p>
        </p:txBody>
      </p:sp>
    </p:spTree>
    <p:extLst>
      <p:ext uri="{BB962C8B-B14F-4D97-AF65-F5344CB8AC3E}">
        <p14:creationId xmlns:p14="http://schemas.microsoft.com/office/powerpoint/2010/main" val="329033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745C5-19AA-4A26-9E91-AE36DC279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700" dirty="0">
                <a:solidFill>
                  <a:srgbClr val="FFFFFF"/>
                </a:solidFill>
              </a:rPr>
              <a:t>Comprehensive Water System Plan Update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E1EF0-5562-4C7C-8C41-F1206D830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3200" dirty="0"/>
              <a:t>Required Every 6-10 years</a:t>
            </a:r>
          </a:p>
          <a:p>
            <a:r>
              <a:rPr lang="en-US" sz="3200" dirty="0"/>
              <a:t>Part of the City Comprehensive Plan</a:t>
            </a:r>
          </a:p>
          <a:p>
            <a:r>
              <a:rPr lang="en-US" sz="3200" dirty="0"/>
              <a:t>Demand Forecast - System Analysis – Capital Plan</a:t>
            </a:r>
          </a:p>
          <a:p>
            <a:r>
              <a:rPr lang="en-US" sz="3200" dirty="0"/>
              <a:t>Last WSP adopted 2010</a:t>
            </a:r>
          </a:p>
          <a:p>
            <a:r>
              <a:rPr lang="en-US" sz="3200" dirty="0"/>
              <a:t>SEPA/Public Hearing August 2019</a:t>
            </a:r>
          </a:p>
          <a:p>
            <a:r>
              <a:rPr lang="en-US" sz="3200" dirty="0"/>
              <a:t>Submitted for Review Fall 2019</a:t>
            </a:r>
          </a:p>
          <a:p>
            <a:r>
              <a:rPr lang="en-US" sz="3200" dirty="0"/>
              <a:t>Revised Version – April 2021</a:t>
            </a:r>
          </a:p>
          <a:p>
            <a:r>
              <a:rPr lang="en-US" sz="3200" dirty="0"/>
              <a:t>Council Adoption - May 2021</a:t>
            </a:r>
          </a:p>
          <a:p>
            <a:r>
              <a:rPr lang="en-US" sz="3200" dirty="0"/>
              <a:t>Submit for Approval – May 2021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818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Agency Comments and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3200" dirty="0"/>
              <a:t>Responding Agencies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Whatcom County Planning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State Department of Health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State Department of Ecology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3200" dirty="0"/>
              <a:t>Nature of Comments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Alignment with other plans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Clarification of calculation methodology and planning data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Water rights revisions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3000" dirty="0"/>
              <a:t>Mix of Responses and Revisions</a:t>
            </a:r>
          </a:p>
        </p:txBody>
      </p:sp>
    </p:spTree>
    <p:extLst>
      <p:ext uri="{BB962C8B-B14F-4D97-AF65-F5344CB8AC3E}">
        <p14:creationId xmlns:p14="http://schemas.microsoft.com/office/powerpoint/2010/main" val="147926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Alignment With Other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98858" y="827033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Local Government Consistency </a:t>
            </a:r>
          </a:p>
          <a:p>
            <a:pPr marL="800100" lvl="1" indent="-228600">
              <a:buFont typeface="Arial" panose="020B0604020202020204" pitchFamily="34" charset="0"/>
              <a:buChar char="•"/>
            </a:pPr>
            <a:r>
              <a:rPr lang="en-US" sz="3200" dirty="0"/>
              <a:t>City provided previously</a:t>
            </a:r>
          </a:p>
          <a:p>
            <a:pPr marL="800100" lvl="1" indent="-228600">
              <a:buFont typeface="Arial" panose="020B0604020202020204" pitchFamily="34" charset="0"/>
              <a:buChar char="•"/>
            </a:pPr>
            <a:r>
              <a:rPr lang="en-US" sz="3200" dirty="0"/>
              <a:t>County provided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Declaration of Water Service Area</a:t>
            </a:r>
          </a:p>
          <a:p>
            <a:pPr marL="800100" lvl="1" indent="-228600">
              <a:buFont typeface="Arial" panose="020B0604020202020204" pitchFamily="34" charset="0"/>
              <a:buChar char="•"/>
            </a:pPr>
            <a:r>
              <a:rPr lang="en-US" sz="3200" dirty="0"/>
              <a:t>By final adoption action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2018 Whatcom County Comprehensive Plan </a:t>
            </a:r>
          </a:p>
          <a:p>
            <a:pPr marL="800100" lvl="1" indent="-228600">
              <a:buFont typeface="Arial" panose="020B0604020202020204" pitchFamily="34" charset="0"/>
              <a:buChar char="•"/>
            </a:pPr>
            <a:r>
              <a:rPr lang="en-US" sz="3200" dirty="0"/>
              <a:t>Updated references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Coliform monitoring plan</a:t>
            </a:r>
          </a:p>
          <a:p>
            <a:pPr marL="800100" lvl="1" indent="-228600">
              <a:buFont typeface="Arial" panose="020B0604020202020204" pitchFamily="34" charset="0"/>
              <a:buChar char="•"/>
            </a:pPr>
            <a:r>
              <a:rPr lang="en-US" sz="3200" dirty="0"/>
              <a:t>revised for updated requirements</a:t>
            </a:r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025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57150" algn="r"/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Calculation Methodology and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04548" y="738257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Clarification of the water use forecast calculations 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Added data to appendix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Hydraulic model calibration summary</a:t>
            </a:r>
            <a:endParaRPr lang="en-US" sz="2000" dirty="0"/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3114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Wells and Water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Updated well pump capacities 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2019 and 2020 rehabilitation work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Revised supply analysis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Rights Adequate for 20 years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Recommend additional supply for redundancy and future growth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Revised water rights summary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Added documents to appendix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Clarified wells/rights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49028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CIP Revisions and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Revisions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Increased Main Replacement $$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Primary Capital Projects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Additional Supply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Additional Storage</a:t>
            </a:r>
          </a:p>
          <a:p>
            <a:pPr marL="1314450" lvl="2" indent="-228600">
              <a:buFont typeface="Arial" panose="020B0604020202020204" pitchFamily="34" charset="0"/>
              <a:buChar char="•"/>
            </a:pPr>
            <a:r>
              <a:rPr lang="en-US" sz="2800" dirty="0"/>
              <a:t>Reduce dead storage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Water Main Replacement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Replace Disinfection System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Reservoir Coating/Seismic Updates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East Blaine – New Pressure Zone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62406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E94-A9A3-4170-A06E-57B8E30C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5424A-1AD3-46AA-A40B-70F680E05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Recommend Council Adoption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April 2021 Water System Plan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Retail Water Service Area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2800" dirty="0"/>
              <a:t>Water Use Efficiency Program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Agency Approval Submittals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Whatcom County</a:t>
            </a:r>
          </a:p>
          <a:p>
            <a:pPr marL="857250" lvl="1" indent="-228600">
              <a:buFont typeface="Arial" panose="020B0604020202020204" pitchFamily="34" charset="0"/>
              <a:buChar char="•"/>
            </a:pPr>
            <a:r>
              <a:rPr lang="en-US" sz="3000" dirty="0"/>
              <a:t>Department of Health</a:t>
            </a:r>
          </a:p>
          <a:p>
            <a:pPr marL="131445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Department of Ecology</a:t>
            </a:r>
          </a:p>
          <a:p>
            <a:pPr marL="1314450" lvl="2" indent="-2286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2800" dirty="0"/>
              <a:t>Rate and GFF Study – Recently Initiated</a:t>
            </a:r>
          </a:p>
        </p:txBody>
      </p:sp>
    </p:spTree>
    <p:extLst>
      <p:ext uri="{BB962C8B-B14F-4D97-AF65-F5344CB8AC3E}">
        <p14:creationId xmlns:p14="http://schemas.microsoft.com/office/powerpoint/2010/main" val="400148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871B5B-5D26-42CB-B9AA-DAECB1908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Staff Conclusions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59C68-C74E-47F9-81CC-399BFA00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Revisions a team effort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Significant step for water system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New CIP and basis for Rates and Charges Study</a:t>
            </a:r>
          </a:p>
          <a:p>
            <a:pPr marL="400050" indent="-228600">
              <a:buFont typeface="Arial" panose="020B0604020202020204" pitchFamily="34" charset="0"/>
              <a:buChar char="•"/>
            </a:pPr>
            <a:r>
              <a:rPr lang="en-US" sz="3200" dirty="0"/>
              <a:t>Next Council Meeting – Adoption Ordinance</a:t>
            </a:r>
          </a:p>
        </p:txBody>
      </p:sp>
    </p:spTree>
    <p:extLst>
      <p:ext uri="{BB962C8B-B14F-4D97-AF65-F5344CB8AC3E}">
        <p14:creationId xmlns:p14="http://schemas.microsoft.com/office/powerpoint/2010/main" val="1729634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310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Water System Plan  2021 Revisions</vt:lpstr>
      <vt:lpstr>Comprehensive Water System Plan Update </vt:lpstr>
      <vt:lpstr>Agency Comments and Response</vt:lpstr>
      <vt:lpstr>Alignment With Other Plans</vt:lpstr>
      <vt:lpstr>Calculation Methodology and Data</vt:lpstr>
      <vt:lpstr>Wells and Water Rights</vt:lpstr>
      <vt:lpstr>CIP Revisions and Summary</vt:lpstr>
      <vt:lpstr>Next Steps</vt:lpstr>
      <vt:lpstr>Staff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Blaine  Sewer Capacity Review: East of I-5</dc:title>
  <dc:creator>Rodney Langer</dc:creator>
  <cp:lastModifiedBy>Rodney Langer</cp:lastModifiedBy>
  <cp:revision>76</cp:revision>
  <dcterms:created xsi:type="dcterms:W3CDTF">2021-01-29T05:57:11Z</dcterms:created>
  <dcterms:modified xsi:type="dcterms:W3CDTF">2021-05-04T18:07:27Z</dcterms:modified>
</cp:coreProperties>
</file>