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62" r:id="rId7"/>
    <p:sldId id="270" r:id="rId8"/>
    <p:sldId id="272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898D-1050-4597-83EB-7350F5741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9D3C7-78AB-4074-B67E-409C7C9FE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3AAB-D1AE-46DD-AE20-46C9AF5F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687D-9B14-4C45-8F00-05E20DCF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7920-CA43-4AEC-9190-BA250E18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9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5168-03A2-45ED-A851-A3B52B04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B5A4D-A85F-40F5-85CE-1164370B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0655-20A0-4AC8-8F6E-B6856E96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2A130-20EF-473F-AECA-AA3D8B53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06EC0-2049-41A8-970C-72FCBDC4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22A23-05A9-45BD-BFCD-C36DBD2C5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57ACD-2089-4C67-9CF6-257339DF4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EA6D-C89D-4B75-8881-2B654AE7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646F5-12F7-4424-A5EB-3D6EDB0B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BB05-4E1B-4BA9-B8AB-81DF268F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D52E-269D-451E-B51E-6825C2E9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9C53-12D0-4937-BD45-17E35CBF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9E61-DC15-4119-8D9C-97E19199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97126-3148-4F15-B4A0-FE3EC84E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EFA5-319D-4553-A4E3-44B47909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4B0C-1551-4052-928E-E0CC5B9E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48709-076A-4582-BF76-BCE399B4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8E20-04EE-4995-849D-F8918D6C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800B-B6E0-4D21-B674-D39EE245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2238-9FEE-4504-BFBD-B8610052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3E55-B6AE-463B-B424-BC75129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E4B5-2879-4D79-BB92-18509ECBF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B7DB8-CE77-4EF8-8F62-2B1268756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020E-DDA7-470E-B305-1A033457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590EC-8BFE-4008-ABF3-A676CC5C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26F0-230C-4E3D-BFEE-794D3EC0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4440-0D98-47A8-BED3-F360EAD1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C8EB6-162B-4EA2-843F-C5C8F6E5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808DF-431F-4BCA-BC8A-061E81778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FB73-5CF0-4CEB-9E99-F5B0A764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EA185-3040-4FE1-B9A8-8F1D43AFE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BE6F7-B42B-47F6-AD65-CD0DDC36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33FB3-2E4B-456B-88D4-617FEFD6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10DD4-06D9-4418-AFD9-3583030B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5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05DD-3D35-48F4-BF4A-633B0A7F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ACA64-37CB-41A4-8368-662BF085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9C09-C23F-43A5-A8A4-472471D1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C0710-19EE-41BA-8F29-6EC218AD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CE084-7DFF-4143-8F33-20DCB6C2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BC058-5B36-416E-9D63-EF125342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B23C8-FD35-4E7C-B182-2301DB8B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1209-BF09-4FA5-8668-4F12F727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23B8-075F-4F61-ACBE-C8514206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26973-5FD1-45A0-877E-1737E0221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09EB-7D8C-436E-9AF3-BA9C5ACB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93DC9-F344-41F6-93D7-41C6CDF5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18D47-B8AA-47C6-97BC-608B1C6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092A-4EC2-4C52-9FE7-97652577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4ADF2-FF6D-4948-B9D8-CF176E977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84CDB-99D6-42F2-BB85-270099674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2AA81-4F29-42BC-8078-94D6A398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86C4D-4DA0-4273-919F-A2E1DD5B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3D1D-D3A5-4974-ACA0-8906A781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53944-2B5A-417B-8652-CB15FA51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6B38-D812-4386-88BD-D48E9ACD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D719-22C5-4B1C-BAC9-03E30B90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E66E-35E8-4676-98ED-18E2ABC370E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9CB5A-EB89-40A0-9381-483F2BD7A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959D5-63C5-4AEE-A665-86120C142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A839-7663-4BC0-BD44-199AC325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6">
            <a:extLst>
              <a:ext uri="{FF2B5EF4-FFF2-40B4-BE49-F238E27FC236}">
                <a16:creationId xmlns:a16="http://schemas.microsoft.com/office/drawing/2014/main" id="{1E36F41E-685A-41F3-9D40-0E60698F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52" name="Rectangle 28">
            <a:extLst>
              <a:ext uri="{FF2B5EF4-FFF2-40B4-BE49-F238E27FC236}">
                <a16:creationId xmlns:a16="http://schemas.microsoft.com/office/drawing/2014/main" id="{A3B9EEB8-10D9-43AD-8876-D0E0F63E9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E6154-935F-4A69-8FCD-20B47B685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365403"/>
            <a:ext cx="6196391" cy="4127194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Blaine </a:t>
            </a:r>
            <a:b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Sewer Capacity Review:</a:t>
            </a:r>
            <a:b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b="1" i="1" dirty="0">
                <a:solidFill>
                  <a:schemeClr val="accent6">
                    <a:lumMod val="75000"/>
                  </a:schemeClr>
                </a:solidFill>
              </a:rPr>
              <a:t>East of I-5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CFBB59-9CD1-40D7-B08B-20FA848DE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488" y="1200627"/>
            <a:ext cx="3122763" cy="4456747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Bernie Ziemianek and Greg Burg, Public Works</a:t>
            </a:r>
          </a:p>
          <a:p>
            <a:pPr algn="l"/>
            <a:endParaRPr lang="en-US" sz="2800" dirty="0">
              <a:solidFill>
                <a:srgbClr val="FFFFFF"/>
              </a:solidFill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Rodney Langer David Evans and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329033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B08999-42A5-4621-B2A2-CF291719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0"/>
            <a:ext cx="9637776" cy="1336239"/>
          </a:xfrm>
        </p:spPr>
        <p:txBody>
          <a:bodyPr>
            <a:normAutofit/>
          </a:bodyPr>
          <a:lstStyle/>
          <a:p>
            <a:r>
              <a:rPr lang="en-US" b="1" dirty="0"/>
              <a:t>System Capacity </a:t>
            </a:r>
            <a:endParaRPr lang="en-US" b="1" i="1" u="sng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9E7CCA67-F8F1-43C3-B615-0219CA2A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Actual growth through 2020 about 60% of forecast City-wide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WITHOUT IMPROVEMENTS</a:t>
            </a:r>
          </a:p>
          <a:p>
            <a:pPr lvl="1"/>
            <a:r>
              <a:rPr lang="en-US" sz="1600" b="1" i="1" dirty="0"/>
              <a:t>Capacity deficiency – original projects planned for completion by 2009</a:t>
            </a:r>
          </a:p>
          <a:p>
            <a:pPr lvl="1"/>
            <a:r>
              <a:rPr lang="en-US" sz="1600" b="1" i="1" dirty="0"/>
              <a:t>Condition deficiency – structural and capacity-limiting conditions found, additional areas to investigate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 RECOMMENDED IMPROVEMENTS</a:t>
            </a:r>
          </a:p>
          <a:p>
            <a:pPr lvl="1"/>
            <a:r>
              <a:rPr lang="en-US" sz="1600" b="1" i="1" dirty="0"/>
              <a:t>Catch-up with core set of improvements recommended in 2005 for future growth</a:t>
            </a:r>
          </a:p>
          <a:p>
            <a:pPr lvl="1"/>
            <a:r>
              <a:rPr lang="en-US" sz="1600" b="1" i="1" dirty="0"/>
              <a:t>Add additional capacity in anticipation of growth not previously forecast</a:t>
            </a:r>
          </a:p>
          <a:p>
            <a:pPr lvl="1"/>
            <a:r>
              <a:rPr lang="en-US" sz="1600" b="1" i="1" dirty="0"/>
              <a:t>Address significant condition deficiencies in Trunk H5 and increase capacity for airport development area</a:t>
            </a:r>
          </a:p>
        </p:txBody>
      </p:sp>
    </p:spTree>
    <p:extLst>
      <p:ext uri="{BB962C8B-B14F-4D97-AF65-F5344CB8AC3E}">
        <p14:creationId xmlns:p14="http://schemas.microsoft.com/office/powerpoint/2010/main" val="338754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B08999-42A5-4621-B2A2-CF291719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r>
              <a:rPr lang="en-US" b="1" dirty="0"/>
              <a:t>System Benefits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9E7CCA67-F8F1-43C3-B615-0219CA2A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Targeted projects to increase capacity and remove structural deficiencies</a:t>
            </a:r>
          </a:p>
          <a:p>
            <a:r>
              <a:rPr lang="en-US" sz="2000" dirty="0"/>
              <a:t>Catch-up with 2005 GSP Recommended Improvements for 20-year forecast population</a:t>
            </a:r>
          </a:p>
          <a:p>
            <a:r>
              <a:rPr lang="en-US" sz="2000" dirty="0"/>
              <a:t>Allow time for more detailed analysis </a:t>
            </a:r>
          </a:p>
          <a:p>
            <a:pPr lvl="1"/>
            <a:r>
              <a:rPr lang="en-US" sz="1800" dirty="0"/>
              <a:t>New GSP - Future Projects:</a:t>
            </a:r>
          </a:p>
          <a:p>
            <a:pPr lvl="2"/>
            <a:r>
              <a:rPr lang="en-US" sz="1800" dirty="0"/>
              <a:t>I-5 Crossing upgrade or additional crossing</a:t>
            </a:r>
          </a:p>
          <a:p>
            <a:pPr lvl="2"/>
            <a:r>
              <a:rPr lang="en-US" sz="1800" dirty="0"/>
              <a:t>Other capacity or condition solutions</a:t>
            </a:r>
          </a:p>
        </p:txBody>
      </p:sp>
    </p:spTree>
    <p:extLst>
      <p:ext uri="{BB962C8B-B14F-4D97-AF65-F5344CB8AC3E}">
        <p14:creationId xmlns:p14="http://schemas.microsoft.com/office/powerpoint/2010/main" val="83944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Sewer System East of I-5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251588"/>
            <a:ext cx="3621779" cy="397223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Several sewer basins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Three “trunk” lines converge between G St and H St in one sewer main crossing under I-5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Other I-5 crossings to north</a:t>
            </a:r>
            <a:endParaRPr lang="en-US" sz="1800" dirty="0"/>
          </a:p>
          <a:p>
            <a:pPr marL="1200150" lvl="2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0E69D-B565-4164-850E-C3DEFCC6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3" y="604842"/>
            <a:ext cx="5719941" cy="56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2005 General Sewer Plan (GSP)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251588"/>
            <a:ext cx="3621779" cy="397223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Flow Data Collection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Population Growth – 20 years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4,100 to 10,900 persons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75% of growth east of I-5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Hydraulic Model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25-yr, 24-hour event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predict level of flow in pipes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Condition Assessment Recommended – need info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Projects recommended (not including I-5 crossing):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6,620 LF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$3.7 million (2020 $)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Prior to new treatment facility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BF03D0-8A2E-4A4F-BA35-CF6BDC07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84" y="655384"/>
            <a:ext cx="5537687" cy="5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Capacity and Surcharging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344154"/>
            <a:ext cx="3505494" cy="387966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Gravity Flow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Max. capacity at full pipe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Function of pipe slope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Pressure Flow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Flow &gt; Gravity capacity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“Surcharging”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Increased capacity but water level above pipe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Filling manholes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Backup in side-sewers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Impacts capacity upstream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C927F3-2251-47D5-B311-BAE45E6579E6}"/>
              </a:ext>
            </a:extLst>
          </p:cNvPr>
          <p:cNvGrpSpPr/>
          <p:nvPr/>
        </p:nvGrpSpPr>
        <p:grpSpPr>
          <a:xfrm>
            <a:off x="5383628" y="1449700"/>
            <a:ext cx="6063800" cy="3408659"/>
            <a:chOff x="5279666" y="976994"/>
            <a:chExt cx="6089628" cy="342317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9BD182-F53F-4C8D-9A57-98C2AA71F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9666" y="2178658"/>
              <a:ext cx="2438571" cy="192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FAA853-183F-400D-8547-BA71A2F55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539" y="976994"/>
              <a:ext cx="2798859" cy="1192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842321-8C4A-4CDF-B3F9-95FABF222B3B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V="1">
              <a:off x="5461819" y="3116826"/>
              <a:ext cx="2390384" cy="88691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95F0CC-31A9-4539-BD09-B6367337D3CC}"/>
                </a:ext>
              </a:extLst>
            </p:cNvPr>
            <p:cNvSpPr/>
            <p:nvPr/>
          </p:nvSpPr>
          <p:spPr>
            <a:xfrm>
              <a:off x="7718237" y="2178658"/>
              <a:ext cx="275303" cy="20172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480C7C-8AB3-439C-A18F-34CCC67D80C8}"/>
                </a:ext>
              </a:extLst>
            </p:cNvPr>
            <p:cNvSpPr/>
            <p:nvPr/>
          </p:nvSpPr>
          <p:spPr>
            <a:xfrm>
              <a:off x="7710863" y="3116826"/>
              <a:ext cx="282678" cy="10790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8042FE-BFA3-4078-966D-8618B7553846}"/>
                </a:ext>
              </a:extLst>
            </p:cNvPr>
            <p:cNvSpPr/>
            <p:nvPr/>
          </p:nvSpPr>
          <p:spPr>
            <a:xfrm rot="4924420">
              <a:off x="6579136" y="2988648"/>
              <a:ext cx="221960" cy="26010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7504A4-A360-4747-A9B0-AB580DD99BA5}"/>
                </a:ext>
              </a:extLst>
            </p:cNvPr>
            <p:cNvSpPr txBox="1"/>
            <p:nvPr/>
          </p:nvSpPr>
          <p:spPr>
            <a:xfrm>
              <a:off x="5461819" y="1852526"/>
              <a:ext cx="1683924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Ground Level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9EFC42-CD26-4BBC-9F15-BA783E3BA350}"/>
                </a:ext>
              </a:extLst>
            </p:cNvPr>
            <p:cNvSpPr txBox="1"/>
            <p:nvPr/>
          </p:nvSpPr>
          <p:spPr>
            <a:xfrm>
              <a:off x="9685370" y="3612871"/>
              <a:ext cx="1683924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/>
                <a:t>Sewer Main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EFB5D0-F923-47B3-8FBB-62E08D60A0BA}"/>
                </a:ext>
              </a:extLst>
            </p:cNvPr>
            <p:cNvSpPr txBox="1"/>
            <p:nvPr/>
          </p:nvSpPr>
          <p:spPr>
            <a:xfrm>
              <a:off x="5471608" y="3052712"/>
              <a:ext cx="1853423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/>
                <a:t>Surcharging Level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DBA410E-EA75-4E2C-8DEE-E4432A1B5BD8}"/>
              </a:ext>
            </a:extLst>
          </p:cNvPr>
          <p:cNvSpPr txBox="1"/>
          <p:nvPr/>
        </p:nvSpPr>
        <p:spPr>
          <a:xfrm>
            <a:off x="7388772" y="4930407"/>
            <a:ext cx="1157428" cy="3677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Manhole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2E188F-2855-4412-87C6-99970FA95517}"/>
              </a:ext>
            </a:extLst>
          </p:cNvPr>
          <p:cNvSpPr/>
          <p:nvPr/>
        </p:nvSpPr>
        <p:spPr>
          <a:xfrm rot="4155833">
            <a:off x="9509998" y="2274873"/>
            <a:ext cx="239819" cy="3384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779C19-70ED-484E-957F-9E4B34F32D76}"/>
              </a:ext>
            </a:extLst>
          </p:cNvPr>
          <p:cNvCxnSpPr>
            <a:cxnSpLocks/>
          </p:cNvCxnSpPr>
          <p:nvPr/>
        </p:nvCxnSpPr>
        <p:spPr>
          <a:xfrm flipV="1">
            <a:off x="7967486" y="2918068"/>
            <a:ext cx="3102925" cy="6824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1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Surcharging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05571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Anticipated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I-5 Crossing and upstream in Trunk H4 and Trunk H5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Surcharge to ground west of schools complex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Observed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Two locations west/southwest of schools complex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E5BEA-9576-4BBA-AF0B-6BCA7CA4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84" y="698402"/>
            <a:ext cx="5519520" cy="55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Focused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166151"/>
            <a:ext cx="3605571" cy="426128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Schematic Model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Interpret results of 2005 GSP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Data gaps/discrepancies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Defer Work Across I-5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Time, Permitting and Cost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Optimal long-term solution?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Upgrade Next Four Pipes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Reduce Surcharging Impact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Eliminate impact upstream in Trunk H5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14CAA-93DE-4E70-98B8-D34E0C47D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53" y="790085"/>
            <a:ext cx="5872782" cy="2705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60FCE-CE59-456F-9324-CB5D63FA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53" y="3567232"/>
            <a:ext cx="5872782" cy="26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DC3A-A332-418E-852E-C42FE2B9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 Plan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679ED-AADC-4B2C-9F91-5507A97B5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Sewer System Mapping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For design, future hydraulic model and updates in GIS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CCTV/Manhole Inspections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Bellies/Roots/Sediment?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Sewer Main Improvements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GSP Update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Future Improvements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Check List">
            <a:extLst>
              <a:ext uri="{FF2B5EF4-FFF2-40B4-BE49-F238E27FC236}">
                <a16:creationId xmlns:a16="http://schemas.microsoft.com/office/drawing/2014/main" id="{7ADDCC90-70B6-4956-B0FF-024315788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96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Trunk H5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Total Length – 3,300’ +/-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&gt; 50% PVC, slope deficiencies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Multiple significant bellies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 few structural defects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Preliminary Recommendation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12” – 2,500 feet +/-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08790BD-400C-4DDE-A4B4-55F80E77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97" y="663185"/>
            <a:ext cx="5521062" cy="552838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3065239">
            <a:off x="9797143" y="5140425"/>
            <a:ext cx="253093" cy="32657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415737" y="4604657"/>
            <a:ext cx="279227" cy="3102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Down Arrow 11"/>
          <p:cNvSpPr/>
          <p:nvPr/>
        </p:nvSpPr>
        <p:spPr>
          <a:xfrm rot="4734661">
            <a:off x="7697137" y="3677961"/>
            <a:ext cx="243824" cy="2794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Down Arrow 13"/>
          <p:cNvSpPr/>
          <p:nvPr/>
        </p:nvSpPr>
        <p:spPr>
          <a:xfrm rot="2446553">
            <a:off x="6998891" y="3154988"/>
            <a:ext cx="233853" cy="2677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02829" y="2930979"/>
            <a:ext cx="636994" cy="35790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5/6</a:t>
            </a:r>
          </a:p>
        </p:txBody>
      </p:sp>
      <p:sp>
        <p:nvSpPr>
          <p:cNvPr id="17" name="Down Arrow 16"/>
          <p:cNvSpPr/>
          <p:nvPr/>
        </p:nvSpPr>
        <p:spPr>
          <a:xfrm rot="2702075">
            <a:off x="6937530" y="2572869"/>
            <a:ext cx="309804" cy="30344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314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E94-A9A3-4170-A06E-57B8E30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Recommended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424A-1AD3-46AA-A40B-70F680E0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439" y="2305869"/>
            <a:ext cx="3786600" cy="379309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200" dirty="0"/>
              <a:t>Replace near I-5 (10” to 24”) </a:t>
            </a:r>
            <a:r>
              <a:rPr lang="en-US" sz="2200" dirty="0">
                <a:highlight>
                  <a:srgbClr val="FFFF00"/>
                </a:highlight>
              </a:rPr>
              <a:t> 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New trunk in G St. (18” &amp; 15”)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Replace near SR 543 (8” to 15”)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Replace in 8</a:t>
            </a:r>
            <a:r>
              <a:rPr lang="en-US" sz="2200" baseline="30000" dirty="0"/>
              <a:t>th</a:t>
            </a:r>
            <a:r>
              <a:rPr lang="en-US" sz="2200" dirty="0"/>
              <a:t> St. (8” to 12”)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Replace Trunk H5 (8” to 12”)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Replace lateral (6” to 8”)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6,800 feet +/-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$5 million project cost </a:t>
            </a:r>
            <a:r>
              <a:rPr lang="en-US" sz="1900" dirty="0"/>
              <a:t>(preliminary)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endParaRPr lang="en-US" sz="19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5421968-B399-42FC-92DB-3C69B45B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77" y="578194"/>
            <a:ext cx="5691501" cy="569150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184571" y="3069771"/>
            <a:ext cx="261258" cy="3592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26C322F-1453-4A5F-99F5-EDF145A62745}"/>
              </a:ext>
            </a:extLst>
          </p:cNvPr>
          <p:cNvSpPr/>
          <p:nvPr/>
        </p:nvSpPr>
        <p:spPr>
          <a:xfrm>
            <a:off x="6862439" y="3428998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B318229-AD68-4BC6-8B96-0EEB5B273F63}"/>
              </a:ext>
            </a:extLst>
          </p:cNvPr>
          <p:cNvSpPr/>
          <p:nvPr/>
        </p:nvSpPr>
        <p:spPr>
          <a:xfrm>
            <a:off x="8001428" y="3244332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240B6-2018-4BB8-A3FF-1A03D84F7C57}"/>
              </a:ext>
            </a:extLst>
          </p:cNvPr>
          <p:cNvSpPr txBox="1"/>
          <p:nvPr/>
        </p:nvSpPr>
        <p:spPr>
          <a:xfrm>
            <a:off x="8001660" y="3288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CDD3383-D82A-4AEB-BB8A-37D4C26A2A45}"/>
              </a:ext>
            </a:extLst>
          </p:cNvPr>
          <p:cNvSpPr/>
          <p:nvPr/>
        </p:nvSpPr>
        <p:spPr>
          <a:xfrm>
            <a:off x="10018724" y="3713745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D4ABD-E4D3-4EE7-B9E2-27901C180834}"/>
              </a:ext>
            </a:extLst>
          </p:cNvPr>
          <p:cNvSpPr txBox="1"/>
          <p:nvPr/>
        </p:nvSpPr>
        <p:spPr>
          <a:xfrm>
            <a:off x="10018956" y="3757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688E6CB-71E5-4EBB-8197-64661AF20CC7}"/>
              </a:ext>
            </a:extLst>
          </p:cNvPr>
          <p:cNvSpPr/>
          <p:nvPr/>
        </p:nvSpPr>
        <p:spPr>
          <a:xfrm>
            <a:off x="8522797" y="2656321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8C0FE-AAE4-43B0-B5E9-EFBE056506C5}"/>
              </a:ext>
            </a:extLst>
          </p:cNvPr>
          <p:cNvSpPr txBox="1"/>
          <p:nvPr/>
        </p:nvSpPr>
        <p:spPr>
          <a:xfrm>
            <a:off x="8523029" y="27004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564F9A8-F048-495F-AFB0-66CEBE15A6DA}"/>
              </a:ext>
            </a:extLst>
          </p:cNvPr>
          <p:cNvSpPr/>
          <p:nvPr/>
        </p:nvSpPr>
        <p:spPr>
          <a:xfrm>
            <a:off x="7633069" y="4083077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15938-0F03-4844-8C8D-5A6F06CF65F9}"/>
              </a:ext>
            </a:extLst>
          </p:cNvPr>
          <p:cNvSpPr txBox="1"/>
          <p:nvPr/>
        </p:nvSpPr>
        <p:spPr>
          <a:xfrm>
            <a:off x="7633301" y="41271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F6B9074-4A1D-4584-A77D-D79D3CA09A0E}"/>
              </a:ext>
            </a:extLst>
          </p:cNvPr>
          <p:cNvSpPr/>
          <p:nvPr/>
        </p:nvSpPr>
        <p:spPr>
          <a:xfrm>
            <a:off x="6862439" y="2909035"/>
            <a:ext cx="322132" cy="3592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B1DA3A-04EC-4757-9E2C-8513D19E1094}"/>
              </a:ext>
            </a:extLst>
          </p:cNvPr>
          <p:cNvSpPr txBox="1"/>
          <p:nvPr/>
        </p:nvSpPr>
        <p:spPr>
          <a:xfrm>
            <a:off x="6878001" y="3484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09E7A-61B7-4823-9C4D-4C95DBABF431}"/>
              </a:ext>
            </a:extLst>
          </p:cNvPr>
          <p:cNvSpPr txBox="1"/>
          <p:nvPr/>
        </p:nvSpPr>
        <p:spPr>
          <a:xfrm>
            <a:off x="6878001" y="2960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153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506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Blaine  Sewer Capacity Review: East of I-5</vt:lpstr>
      <vt:lpstr>Sewer System East of I-5</vt:lpstr>
      <vt:lpstr>2005 General Sewer Plan (GSP)</vt:lpstr>
      <vt:lpstr>Capacity and Surcharging</vt:lpstr>
      <vt:lpstr>Surcharging</vt:lpstr>
      <vt:lpstr>Focused Upgrades</vt:lpstr>
      <vt:lpstr>Action Plan </vt:lpstr>
      <vt:lpstr>Trunk H5 Condition</vt:lpstr>
      <vt:lpstr>Recommended Improvements</vt:lpstr>
      <vt:lpstr>System Capacity </vt:lpstr>
      <vt:lpstr>System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Blaine  Sewer Capacity Review: East of I-5</dc:title>
  <dc:creator>Rodney Langer</dc:creator>
  <cp:lastModifiedBy>Rodney Langer</cp:lastModifiedBy>
  <cp:revision>49</cp:revision>
  <dcterms:created xsi:type="dcterms:W3CDTF">2021-01-29T05:57:11Z</dcterms:created>
  <dcterms:modified xsi:type="dcterms:W3CDTF">2021-03-05T15:01:21Z</dcterms:modified>
</cp:coreProperties>
</file>