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4"/>
  </p:notesMasterIdLst>
  <p:handoutMasterIdLst>
    <p:handoutMasterId r:id="rId15"/>
  </p:handoutMasterIdLst>
  <p:sldIdLst>
    <p:sldId id="515" r:id="rId6"/>
    <p:sldId id="573" r:id="rId7"/>
    <p:sldId id="571" r:id="rId8"/>
    <p:sldId id="569" r:id="rId9"/>
    <p:sldId id="576" r:id="rId10"/>
    <p:sldId id="574" r:id="rId11"/>
    <p:sldId id="564" r:id="rId12"/>
    <p:sldId id="557"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ison Tompkins" initials="A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CB9A3"/>
    <a:srgbClr val="86A13C"/>
    <a:srgbClr val="1D239F"/>
    <a:srgbClr val="1A3662"/>
    <a:srgbClr val="D7DEEA"/>
    <a:srgbClr val="0F0C54"/>
    <a:srgbClr val="93E5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80" autoAdjust="0"/>
    <p:restoredTop sz="82414" autoAdjust="0"/>
  </p:normalViewPr>
  <p:slideViewPr>
    <p:cSldViewPr snapToGrid="0" snapToObjects="1">
      <p:cViewPr varScale="1">
        <p:scale>
          <a:sx n="70" d="100"/>
          <a:sy n="70" d="100"/>
        </p:scale>
        <p:origin x="1296" y="3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7F0CF-79BB-4D22-BBFE-52F54F98E9E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665D30FF-FB99-45B7-99E7-39AB799731DC}">
      <dgm:prSet phldrT="[Text]" custT="1"/>
      <dgm:spPr>
        <a:ln>
          <a:solidFill>
            <a:srgbClr val="86A13C"/>
          </a:solidFill>
        </a:ln>
      </dgm:spPr>
      <dgm:t>
        <a:bodyPr/>
        <a:lstStyle/>
        <a:p>
          <a:r>
            <a:rPr lang="en-US" sz="2000" dirty="0"/>
            <a:t>Regulatory Framework of Enforcement</a:t>
          </a:r>
        </a:p>
      </dgm:t>
    </dgm:pt>
    <dgm:pt modelId="{4E0855D0-E75F-4595-88FE-D3841DC91FE0}" type="parTrans" cxnId="{25DF0756-6CC9-4039-86E7-850DB5F330DC}">
      <dgm:prSet/>
      <dgm:spPr/>
      <dgm:t>
        <a:bodyPr/>
        <a:lstStyle/>
        <a:p>
          <a:endParaRPr lang="en-US"/>
        </a:p>
      </dgm:t>
    </dgm:pt>
    <dgm:pt modelId="{11679B23-D0D9-402B-B174-14E92C20EFEA}" type="sibTrans" cxnId="{25DF0756-6CC9-4039-86E7-850DB5F330DC}">
      <dgm:prSet/>
      <dgm:spPr/>
      <dgm:t>
        <a:bodyPr/>
        <a:lstStyle/>
        <a:p>
          <a:endParaRPr lang="en-US"/>
        </a:p>
      </dgm:t>
    </dgm:pt>
    <dgm:pt modelId="{D680B677-4295-46BD-8FA3-F36CFD843812}">
      <dgm:prSet phldrT="[Text]" custT="1"/>
      <dgm:spPr>
        <a:ln>
          <a:solidFill>
            <a:srgbClr val="86A13C"/>
          </a:solidFill>
        </a:ln>
      </dgm:spPr>
      <dgm:t>
        <a:bodyPr/>
        <a:lstStyle/>
        <a:p>
          <a:r>
            <a:rPr lang="en-US" sz="2000" dirty="0"/>
            <a:t>“Police Power” and local jurisdictions</a:t>
          </a:r>
        </a:p>
      </dgm:t>
    </dgm:pt>
    <dgm:pt modelId="{95B04B28-A90B-4E0C-A9DA-2DEFA923FF58}" type="parTrans" cxnId="{0B5513F4-4479-420B-8510-3D4E2B5D5CA7}">
      <dgm:prSet/>
      <dgm:spPr/>
      <dgm:t>
        <a:bodyPr/>
        <a:lstStyle/>
        <a:p>
          <a:endParaRPr lang="en-US"/>
        </a:p>
      </dgm:t>
    </dgm:pt>
    <dgm:pt modelId="{984F6251-21F3-4EF3-AD6B-86D4F4CA3FA2}" type="sibTrans" cxnId="{0B5513F4-4479-420B-8510-3D4E2B5D5CA7}">
      <dgm:prSet/>
      <dgm:spPr/>
      <dgm:t>
        <a:bodyPr/>
        <a:lstStyle/>
        <a:p>
          <a:endParaRPr lang="en-US"/>
        </a:p>
      </dgm:t>
    </dgm:pt>
    <dgm:pt modelId="{842F205A-342E-4BDE-A116-927D2E81FFF3}">
      <dgm:prSet phldrT="[Text]" custT="1"/>
      <dgm:spPr>
        <a:ln>
          <a:solidFill>
            <a:srgbClr val="86A13C"/>
          </a:solidFill>
        </a:ln>
      </dgm:spPr>
      <dgm:t>
        <a:bodyPr/>
        <a:lstStyle/>
        <a:p>
          <a:r>
            <a:rPr lang="en-US" sz="2000" dirty="0"/>
            <a:t> 2020 Accomplishments </a:t>
          </a:r>
        </a:p>
      </dgm:t>
    </dgm:pt>
    <dgm:pt modelId="{73F262EC-8B98-4825-90AF-4CF0251A0B2F}" type="parTrans" cxnId="{E46E0B1C-1160-4649-B47A-6DF1D0C89BF2}">
      <dgm:prSet/>
      <dgm:spPr/>
      <dgm:t>
        <a:bodyPr/>
        <a:lstStyle/>
        <a:p>
          <a:endParaRPr lang="en-US"/>
        </a:p>
      </dgm:t>
    </dgm:pt>
    <dgm:pt modelId="{8D44A079-25BF-4F6E-961A-800B2B1BC59F}" type="sibTrans" cxnId="{E46E0B1C-1160-4649-B47A-6DF1D0C89BF2}">
      <dgm:prSet/>
      <dgm:spPr/>
      <dgm:t>
        <a:bodyPr/>
        <a:lstStyle/>
        <a:p>
          <a:endParaRPr lang="en-US"/>
        </a:p>
      </dgm:t>
    </dgm:pt>
    <dgm:pt modelId="{F50F7571-31C6-420A-BE4F-32512078341B}">
      <dgm:prSet custT="1"/>
      <dgm:spPr>
        <a:ln>
          <a:solidFill>
            <a:srgbClr val="86A13C"/>
          </a:solidFill>
        </a:ln>
      </dgm:spPr>
      <dgm:t>
        <a:bodyPr/>
        <a:lstStyle/>
        <a:p>
          <a:r>
            <a:rPr lang="en-US" sz="2000" dirty="0"/>
            <a:t> 2021 Work Program</a:t>
          </a:r>
        </a:p>
      </dgm:t>
    </dgm:pt>
    <dgm:pt modelId="{A170C3AA-E596-4ACF-B32C-2E05A631029A}" type="parTrans" cxnId="{4A634A23-BBB2-4307-A1C5-061C405E7F5D}">
      <dgm:prSet/>
      <dgm:spPr/>
      <dgm:t>
        <a:bodyPr/>
        <a:lstStyle/>
        <a:p>
          <a:endParaRPr lang="en-US"/>
        </a:p>
      </dgm:t>
    </dgm:pt>
    <dgm:pt modelId="{EF2C3C29-514E-4E72-B0E7-B244C063695F}" type="sibTrans" cxnId="{4A634A23-BBB2-4307-A1C5-061C405E7F5D}">
      <dgm:prSet/>
      <dgm:spPr/>
      <dgm:t>
        <a:bodyPr/>
        <a:lstStyle/>
        <a:p>
          <a:endParaRPr lang="en-US"/>
        </a:p>
      </dgm:t>
    </dgm:pt>
    <dgm:pt modelId="{65C8DD46-2AEE-4C71-A520-F200740558E3}" type="pres">
      <dgm:prSet presAssocID="{8CC7F0CF-79BB-4D22-BBFE-52F54F98E9EF}" presName="linear" presStyleCnt="0">
        <dgm:presLayoutVars>
          <dgm:dir/>
          <dgm:animLvl val="lvl"/>
          <dgm:resizeHandles val="exact"/>
        </dgm:presLayoutVars>
      </dgm:prSet>
      <dgm:spPr/>
    </dgm:pt>
    <dgm:pt modelId="{D9737C5E-BDD8-41F8-8F39-32FDEB98EA22}" type="pres">
      <dgm:prSet presAssocID="{665D30FF-FB99-45B7-99E7-39AB799731DC}" presName="parentLin" presStyleCnt="0"/>
      <dgm:spPr/>
    </dgm:pt>
    <dgm:pt modelId="{A184CBD8-2A21-401C-8415-2012789018DD}" type="pres">
      <dgm:prSet presAssocID="{665D30FF-FB99-45B7-99E7-39AB799731DC}" presName="parentLeftMargin" presStyleLbl="node1" presStyleIdx="0" presStyleCnt="4"/>
      <dgm:spPr/>
    </dgm:pt>
    <dgm:pt modelId="{5090A683-4A9C-4509-BD21-8AC0EEBA27BC}" type="pres">
      <dgm:prSet presAssocID="{665D30FF-FB99-45B7-99E7-39AB799731DC}" presName="parentText" presStyleLbl="node1" presStyleIdx="0" presStyleCnt="4" custScaleX="97874" custLinFactNeighborX="2994" custLinFactNeighborY="8381">
        <dgm:presLayoutVars>
          <dgm:chMax val="0"/>
          <dgm:bulletEnabled val="1"/>
        </dgm:presLayoutVars>
      </dgm:prSet>
      <dgm:spPr/>
    </dgm:pt>
    <dgm:pt modelId="{9C121881-F4E5-42A7-B0F1-C9E00B2E5C62}" type="pres">
      <dgm:prSet presAssocID="{665D30FF-FB99-45B7-99E7-39AB799731DC}" presName="negativeSpace" presStyleCnt="0"/>
      <dgm:spPr/>
    </dgm:pt>
    <dgm:pt modelId="{1CD6CEB2-CE65-4EF1-88AE-09976231549B}" type="pres">
      <dgm:prSet presAssocID="{665D30FF-FB99-45B7-99E7-39AB799731DC}" presName="childText" presStyleLbl="conFgAcc1" presStyleIdx="0" presStyleCnt="4">
        <dgm:presLayoutVars>
          <dgm:bulletEnabled val="1"/>
        </dgm:presLayoutVars>
      </dgm:prSet>
      <dgm:spPr>
        <a:solidFill>
          <a:srgbClr val="ACB9A3">
            <a:alpha val="90000"/>
          </a:srgbClr>
        </a:solidFill>
        <a:ln>
          <a:solidFill>
            <a:srgbClr val="86A13C"/>
          </a:solidFill>
        </a:ln>
      </dgm:spPr>
    </dgm:pt>
    <dgm:pt modelId="{AF869227-9822-4859-92F7-219BAFCDCF82}" type="pres">
      <dgm:prSet presAssocID="{11679B23-D0D9-402B-B174-14E92C20EFEA}" presName="spaceBetweenRectangles" presStyleCnt="0"/>
      <dgm:spPr/>
    </dgm:pt>
    <dgm:pt modelId="{02806F4C-9E8C-4FD2-A0CD-62D35630EA27}" type="pres">
      <dgm:prSet presAssocID="{D680B677-4295-46BD-8FA3-F36CFD843812}" presName="parentLin" presStyleCnt="0"/>
      <dgm:spPr/>
    </dgm:pt>
    <dgm:pt modelId="{F0CE4B1C-555B-4BB5-9A18-C6935F91A2AA}" type="pres">
      <dgm:prSet presAssocID="{D680B677-4295-46BD-8FA3-F36CFD843812}" presName="parentLeftMargin" presStyleLbl="node1" presStyleIdx="0" presStyleCnt="4"/>
      <dgm:spPr/>
    </dgm:pt>
    <dgm:pt modelId="{1A51FFCA-626A-4787-AFD5-DCCD7CA4E164}" type="pres">
      <dgm:prSet presAssocID="{D680B677-4295-46BD-8FA3-F36CFD843812}" presName="parentText" presStyleLbl="node1" presStyleIdx="1" presStyleCnt="4" custScaleX="97874" custLinFactNeighborX="3372" custLinFactNeighborY="3930">
        <dgm:presLayoutVars>
          <dgm:chMax val="0"/>
          <dgm:bulletEnabled val="1"/>
        </dgm:presLayoutVars>
      </dgm:prSet>
      <dgm:spPr/>
    </dgm:pt>
    <dgm:pt modelId="{D4065262-3A75-4ED8-80F4-720F8CDBE9CE}" type="pres">
      <dgm:prSet presAssocID="{D680B677-4295-46BD-8FA3-F36CFD843812}" presName="negativeSpace" presStyleCnt="0"/>
      <dgm:spPr/>
    </dgm:pt>
    <dgm:pt modelId="{30F15FB3-DBAD-4D91-A963-73665311A1EA}" type="pres">
      <dgm:prSet presAssocID="{D680B677-4295-46BD-8FA3-F36CFD843812}" presName="childText" presStyleLbl="conFgAcc1" presStyleIdx="1" presStyleCnt="4">
        <dgm:presLayoutVars>
          <dgm:bulletEnabled val="1"/>
        </dgm:presLayoutVars>
      </dgm:prSet>
      <dgm:spPr>
        <a:solidFill>
          <a:srgbClr val="ACB9A3">
            <a:alpha val="90000"/>
          </a:srgbClr>
        </a:solidFill>
        <a:ln>
          <a:solidFill>
            <a:srgbClr val="86A13C"/>
          </a:solidFill>
        </a:ln>
      </dgm:spPr>
    </dgm:pt>
    <dgm:pt modelId="{153BDD85-8011-480C-B433-DABCEF7B504A}" type="pres">
      <dgm:prSet presAssocID="{984F6251-21F3-4EF3-AD6B-86D4F4CA3FA2}" presName="spaceBetweenRectangles" presStyleCnt="0"/>
      <dgm:spPr/>
    </dgm:pt>
    <dgm:pt modelId="{6A449CDC-5D6F-4C6C-A721-4C1AC5CFD1D4}" type="pres">
      <dgm:prSet presAssocID="{842F205A-342E-4BDE-A116-927D2E81FFF3}" presName="parentLin" presStyleCnt="0"/>
      <dgm:spPr/>
    </dgm:pt>
    <dgm:pt modelId="{073B8375-97A4-4890-B533-63F98B422E09}" type="pres">
      <dgm:prSet presAssocID="{842F205A-342E-4BDE-A116-927D2E81FFF3}" presName="parentLeftMargin" presStyleLbl="node1" presStyleIdx="1" presStyleCnt="4"/>
      <dgm:spPr/>
    </dgm:pt>
    <dgm:pt modelId="{060CD9F1-185B-429C-A223-FE4475DC7F90}" type="pres">
      <dgm:prSet presAssocID="{842F205A-342E-4BDE-A116-927D2E81FFF3}" presName="parentText" presStyleLbl="node1" presStyleIdx="2" presStyleCnt="4" custScaleX="97874" custLinFactNeighborX="9628" custLinFactNeighborY="5399">
        <dgm:presLayoutVars>
          <dgm:chMax val="0"/>
          <dgm:bulletEnabled val="1"/>
        </dgm:presLayoutVars>
      </dgm:prSet>
      <dgm:spPr/>
    </dgm:pt>
    <dgm:pt modelId="{E895F13B-65E6-4B43-B074-4D79F77AB1D3}" type="pres">
      <dgm:prSet presAssocID="{842F205A-342E-4BDE-A116-927D2E81FFF3}" presName="negativeSpace" presStyleCnt="0"/>
      <dgm:spPr/>
    </dgm:pt>
    <dgm:pt modelId="{F71DE0B7-F686-4FBE-9794-04AFF11A5043}" type="pres">
      <dgm:prSet presAssocID="{842F205A-342E-4BDE-A116-927D2E81FFF3}" presName="childText" presStyleLbl="conFgAcc1" presStyleIdx="2" presStyleCnt="4">
        <dgm:presLayoutVars>
          <dgm:bulletEnabled val="1"/>
        </dgm:presLayoutVars>
      </dgm:prSet>
      <dgm:spPr>
        <a:solidFill>
          <a:srgbClr val="ACB9A3">
            <a:alpha val="90000"/>
          </a:srgbClr>
        </a:solidFill>
        <a:ln>
          <a:solidFill>
            <a:srgbClr val="86A13C"/>
          </a:solidFill>
        </a:ln>
      </dgm:spPr>
    </dgm:pt>
    <dgm:pt modelId="{47451F8F-7A6B-4C73-8CEF-03687E2548DF}" type="pres">
      <dgm:prSet presAssocID="{8D44A079-25BF-4F6E-961A-800B2B1BC59F}" presName="spaceBetweenRectangles" presStyleCnt="0"/>
      <dgm:spPr/>
    </dgm:pt>
    <dgm:pt modelId="{FDD8B2A1-1D58-45FE-A48E-EB6D7AF7BB07}" type="pres">
      <dgm:prSet presAssocID="{F50F7571-31C6-420A-BE4F-32512078341B}" presName="parentLin" presStyleCnt="0"/>
      <dgm:spPr/>
    </dgm:pt>
    <dgm:pt modelId="{D380E836-A6B5-44D5-8C7E-14AAA49CA952}" type="pres">
      <dgm:prSet presAssocID="{F50F7571-31C6-420A-BE4F-32512078341B}" presName="parentLeftMargin" presStyleLbl="node1" presStyleIdx="2" presStyleCnt="4"/>
      <dgm:spPr/>
    </dgm:pt>
    <dgm:pt modelId="{15266066-516D-4236-B719-B9807868AF7C}" type="pres">
      <dgm:prSet presAssocID="{F50F7571-31C6-420A-BE4F-32512078341B}" presName="parentText" presStyleLbl="node1" presStyleIdx="3" presStyleCnt="4" custScaleX="97874" custLinFactNeighborX="550" custLinFactNeighborY="629">
        <dgm:presLayoutVars>
          <dgm:chMax val="0"/>
          <dgm:bulletEnabled val="1"/>
        </dgm:presLayoutVars>
      </dgm:prSet>
      <dgm:spPr/>
    </dgm:pt>
    <dgm:pt modelId="{309F9D67-D5E8-4C7F-9C8F-514A5A8178FE}" type="pres">
      <dgm:prSet presAssocID="{F50F7571-31C6-420A-BE4F-32512078341B}" presName="negativeSpace" presStyleCnt="0"/>
      <dgm:spPr/>
    </dgm:pt>
    <dgm:pt modelId="{7B22C55B-E944-4547-B2E6-BBE59E056F7B}" type="pres">
      <dgm:prSet presAssocID="{F50F7571-31C6-420A-BE4F-32512078341B}" presName="childText" presStyleLbl="conFgAcc1" presStyleIdx="3" presStyleCnt="4" custLinFactNeighborY="-35259">
        <dgm:presLayoutVars>
          <dgm:bulletEnabled val="1"/>
        </dgm:presLayoutVars>
      </dgm:prSet>
      <dgm:spPr>
        <a:solidFill>
          <a:srgbClr val="ACB9A3">
            <a:alpha val="90000"/>
          </a:srgbClr>
        </a:solidFill>
        <a:ln>
          <a:solidFill>
            <a:srgbClr val="86A13C"/>
          </a:solidFill>
        </a:ln>
      </dgm:spPr>
    </dgm:pt>
  </dgm:ptLst>
  <dgm:cxnLst>
    <dgm:cxn modelId="{2AE46C0A-6BCC-47E7-A4E2-81CFDECCB1C3}" type="presOf" srcId="{F50F7571-31C6-420A-BE4F-32512078341B}" destId="{D380E836-A6B5-44D5-8C7E-14AAA49CA952}" srcOrd="0" destOrd="0" presId="urn:microsoft.com/office/officeart/2005/8/layout/list1"/>
    <dgm:cxn modelId="{E46E0B1C-1160-4649-B47A-6DF1D0C89BF2}" srcId="{8CC7F0CF-79BB-4D22-BBFE-52F54F98E9EF}" destId="{842F205A-342E-4BDE-A116-927D2E81FFF3}" srcOrd="2" destOrd="0" parTransId="{73F262EC-8B98-4825-90AF-4CF0251A0B2F}" sibTransId="{8D44A079-25BF-4F6E-961A-800B2B1BC59F}"/>
    <dgm:cxn modelId="{4A634A23-BBB2-4307-A1C5-061C405E7F5D}" srcId="{8CC7F0CF-79BB-4D22-BBFE-52F54F98E9EF}" destId="{F50F7571-31C6-420A-BE4F-32512078341B}" srcOrd="3" destOrd="0" parTransId="{A170C3AA-E596-4ACF-B32C-2E05A631029A}" sibTransId="{EF2C3C29-514E-4E72-B0E7-B244C063695F}"/>
    <dgm:cxn modelId="{46AE953E-DFCB-4EDE-A7C9-319901F6C997}" type="presOf" srcId="{F50F7571-31C6-420A-BE4F-32512078341B}" destId="{15266066-516D-4236-B719-B9807868AF7C}" srcOrd="1" destOrd="0" presId="urn:microsoft.com/office/officeart/2005/8/layout/list1"/>
    <dgm:cxn modelId="{A5FF1148-2CC9-4A20-BFAE-A12D701A3838}" type="presOf" srcId="{8CC7F0CF-79BB-4D22-BBFE-52F54F98E9EF}" destId="{65C8DD46-2AEE-4C71-A520-F200740558E3}" srcOrd="0" destOrd="0" presId="urn:microsoft.com/office/officeart/2005/8/layout/list1"/>
    <dgm:cxn modelId="{25DF0756-6CC9-4039-86E7-850DB5F330DC}" srcId="{8CC7F0CF-79BB-4D22-BBFE-52F54F98E9EF}" destId="{665D30FF-FB99-45B7-99E7-39AB799731DC}" srcOrd="0" destOrd="0" parTransId="{4E0855D0-E75F-4595-88FE-D3841DC91FE0}" sibTransId="{11679B23-D0D9-402B-B174-14E92C20EFEA}"/>
    <dgm:cxn modelId="{F6BBE185-E8E5-49CE-B6E4-5FE933AC67C6}" type="presOf" srcId="{D680B677-4295-46BD-8FA3-F36CFD843812}" destId="{1A51FFCA-626A-4787-AFD5-DCCD7CA4E164}" srcOrd="1" destOrd="0" presId="urn:microsoft.com/office/officeart/2005/8/layout/list1"/>
    <dgm:cxn modelId="{E7691489-B4CB-4BC1-AEB4-32FC568CED53}" type="presOf" srcId="{665D30FF-FB99-45B7-99E7-39AB799731DC}" destId="{A184CBD8-2A21-401C-8415-2012789018DD}" srcOrd="0" destOrd="0" presId="urn:microsoft.com/office/officeart/2005/8/layout/list1"/>
    <dgm:cxn modelId="{A42AFE8A-4852-46BC-B2A6-971470CC6AE2}" type="presOf" srcId="{842F205A-342E-4BDE-A116-927D2E81FFF3}" destId="{060CD9F1-185B-429C-A223-FE4475DC7F90}" srcOrd="1" destOrd="0" presId="urn:microsoft.com/office/officeart/2005/8/layout/list1"/>
    <dgm:cxn modelId="{EEC79AC8-0C19-4190-A9BF-F46E01FA57D3}" type="presOf" srcId="{842F205A-342E-4BDE-A116-927D2E81FFF3}" destId="{073B8375-97A4-4890-B533-63F98B422E09}" srcOrd="0" destOrd="0" presId="urn:microsoft.com/office/officeart/2005/8/layout/list1"/>
    <dgm:cxn modelId="{268680DC-16FD-462F-B3EA-C820F62901FE}" type="presOf" srcId="{665D30FF-FB99-45B7-99E7-39AB799731DC}" destId="{5090A683-4A9C-4509-BD21-8AC0EEBA27BC}" srcOrd="1" destOrd="0" presId="urn:microsoft.com/office/officeart/2005/8/layout/list1"/>
    <dgm:cxn modelId="{526776EE-B0D7-4E65-A762-3D3BD9E91B92}" type="presOf" srcId="{D680B677-4295-46BD-8FA3-F36CFD843812}" destId="{F0CE4B1C-555B-4BB5-9A18-C6935F91A2AA}" srcOrd="0" destOrd="0" presId="urn:microsoft.com/office/officeart/2005/8/layout/list1"/>
    <dgm:cxn modelId="{0B5513F4-4479-420B-8510-3D4E2B5D5CA7}" srcId="{8CC7F0CF-79BB-4D22-BBFE-52F54F98E9EF}" destId="{D680B677-4295-46BD-8FA3-F36CFD843812}" srcOrd="1" destOrd="0" parTransId="{95B04B28-A90B-4E0C-A9DA-2DEFA923FF58}" sibTransId="{984F6251-21F3-4EF3-AD6B-86D4F4CA3FA2}"/>
    <dgm:cxn modelId="{15B154F5-76D5-453C-BE1F-8C3F0A8B9155}" type="presParOf" srcId="{65C8DD46-2AEE-4C71-A520-F200740558E3}" destId="{D9737C5E-BDD8-41F8-8F39-32FDEB98EA22}" srcOrd="0" destOrd="0" presId="urn:microsoft.com/office/officeart/2005/8/layout/list1"/>
    <dgm:cxn modelId="{F09BDD0F-E335-477A-8208-C315250BB60A}" type="presParOf" srcId="{D9737C5E-BDD8-41F8-8F39-32FDEB98EA22}" destId="{A184CBD8-2A21-401C-8415-2012789018DD}" srcOrd="0" destOrd="0" presId="urn:microsoft.com/office/officeart/2005/8/layout/list1"/>
    <dgm:cxn modelId="{57C0A0BA-67F5-427B-BD58-F8D683E7BE6F}" type="presParOf" srcId="{D9737C5E-BDD8-41F8-8F39-32FDEB98EA22}" destId="{5090A683-4A9C-4509-BD21-8AC0EEBA27BC}" srcOrd="1" destOrd="0" presId="urn:microsoft.com/office/officeart/2005/8/layout/list1"/>
    <dgm:cxn modelId="{9ABD8959-7B3C-4669-A3AE-BC13B9D3C6EC}" type="presParOf" srcId="{65C8DD46-2AEE-4C71-A520-F200740558E3}" destId="{9C121881-F4E5-42A7-B0F1-C9E00B2E5C62}" srcOrd="1" destOrd="0" presId="urn:microsoft.com/office/officeart/2005/8/layout/list1"/>
    <dgm:cxn modelId="{31AE5FD0-3757-4E5E-9DE8-EC464643882E}" type="presParOf" srcId="{65C8DD46-2AEE-4C71-A520-F200740558E3}" destId="{1CD6CEB2-CE65-4EF1-88AE-09976231549B}" srcOrd="2" destOrd="0" presId="urn:microsoft.com/office/officeart/2005/8/layout/list1"/>
    <dgm:cxn modelId="{D622192F-F96C-4E96-AA2D-22518E1EE34C}" type="presParOf" srcId="{65C8DD46-2AEE-4C71-A520-F200740558E3}" destId="{AF869227-9822-4859-92F7-219BAFCDCF82}" srcOrd="3" destOrd="0" presId="urn:microsoft.com/office/officeart/2005/8/layout/list1"/>
    <dgm:cxn modelId="{5A4F0552-24B1-4276-8327-B5191CAE1905}" type="presParOf" srcId="{65C8DD46-2AEE-4C71-A520-F200740558E3}" destId="{02806F4C-9E8C-4FD2-A0CD-62D35630EA27}" srcOrd="4" destOrd="0" presId="urn:microsoft.com/office/officeart/2005/8/layout/list1"/>
    <dgm:cxn modelId="{A743CBDE-3A08-4D69-8EB1-FD3584F17C46}" type="presParOf" srcId="{02806F4C-9E8C-4FD2-A0CD-62D35630EA27}" destId="{F0CE4B1C-555B-4BB5-9A18-C6935F91A2AA}" srcOrd="0" destOrd="0" presId="urn:microsoft.com/office/officeart/2005/8/layout/list1"/>
    <dgm:cxn modelId="{5893F67D-8DD9-44D0-AC24-8EF118270FF8}" type="presParOf" srcId="{02806F4C-9E8C-4FD2-A0CD-62D35630EA27}" destId="{1A51FFCA-626A-4787-AFD5-DCCD7CA4E164}" srcOrd="1" destOrd="0" presId="urn:microsoft.com/office/officeart/2005/8/layout/list1"/>
    <dgm:cxn modelId="{ADF09637-2E66-4F4C-B434-A17FB53EB7FD}" type="presParOf" srcId="{65C8DD46-2AEE-4C71-A520-F200740558E3}" destId="{D4065262-3A75-4ED8-80F4-720F8CDBE9CE}" srcOrd="5" destOrd="0" presId="urn:microsoft.com/office/officeart/2005/8/layout/list1"/>
    <dgm:cxn modelId="{ABB293CE-261C-4A7D-9D7A-D73EFD764976}" type="presParOf" srcId="{65C8DD46-2AEE-4C71-A520-F200740558E3}" destId="{30F15FB3-DBAD-4D91-A963-73665311A1EA}" srcOrd="6" destOrd="0" presId="urn:microsoft.com/office/officeart/2005/8/layout/list1"/>
    <dgm:cxn modelId="{44701BA3-C4E2-47E2-B574-D9B496F668F9}" type="presParOf" srcId="{65C8DD46-2AEE-4C71-A520-F200740558E3}" destId="{153BDD85-8011-480C-B433-DABCEF7B504A}" srcOrd="7" destOrd="0" presId="urn:microsoft.com/office/officeart/2005/8/layout/list1"/>
    <dgm:cxn modelId="{969A8D5E-9B82-4BF0-B83E-C16D6CF5307E}" type="presParOf" srcId="{65C8DD46-2AEE-4C71-A520-F200740558E3}" destId="{6A449CDC-5D6F-4C6C-A721-4C1AC5CFD1D4}" srcOrd="8" destOrd="0" presId="urn:microsoft.com/office/officeart/2005/8/layout/list1"/>
    <dgm:cxn modelId="{0DC904C7-DE8D-4B3B-BD9F-E15850948CF0}" type="presParOf" srcId="{6A449CDC-5D6F-4C6C-A721-4C1AC5CFD1D4}" destId="{073B8375-97A4-4890-B533-63F98B422E09}" srcOrd="0" destOrd="0" presId="urn:microsoft.com/office/officeart/2005/8/layout/list1"/>
    <dgm:cxn modelId="{A093C018-5729-404A-9C3C-4AE2F5CE1DD2}" type="presParOf" srcId="{6A449CDC-5D6F-4C6C-A721-4C1AC5CFD1D4}" destId="{060CD9F1-185B-429C-A223-FE4475DC7F90}" srcOrd="1" destOrd="0" presId="urn:microsoft.com/office/officeart/2005/8/layout/list1"/>
    <dgm:cxn modelId="{DD973BA1-4296-4902-A987-C15A25DD7E23}" type="presParOf" srcId="{65C8DD46-2AEE-4C71-A520-F200740558E3}" destId="{E895F13B-65E6-4B43-B074-4D79F77AB1D3}" srcOrd="9" destOrd="0" presId="urn:microsoft.com/office/officeart/2005/8/layout/list1"/>
    <dgm:cxn modelId="{DB5C82E2-8B0D-4D42-9FC8-32859B725E2C}" type="presParOf" srcId="{65C8DD46-2AEE-4C71-A520-F200740558E3}" destId="{F71DE0B7-F686-4FBE-9794-04AFF11A5043}" srcOrd="10" destOrd="0" presId="urn:microsoft.com/office/officeart/2005/8/layout/list1"/>
    <dgm:cxn modelId="{F6B2E70E-0EAB-4244-B467-9051EF67B825}" type="presParOf" srcId="{65C8DD46-2AEE-4C71-A520-F200740558E3}" destId="{47451F8F-7A6B-4C73-8CEF-03687E2548DF}" srcOrd="11" destOrd="0" presId="urn:microsoft.com/office/officeart/2005/8/layout/list1"/>
    <dgm:cxn modelId="{6BAA1E9E-D83F-4679-AE7F-A26D16C547CA}" type="presParOf" srcId="{65C8DD46-2AEE-4C71-A520-F200740558E3}" destId="{FDD8B2A1-1D58-45FE-A48E-EB6D7AF7BB07}" srcOrd="12" destOrd="0" presId="urn:microsoft.com/office/officeart/2005/8/layout/list1"/>
    <dgm:cxn modelId="{312B798B-7D5C-47C2-9B45-684ECD4201D2}" type="presParOf" srcId="{FDD8B2A1-1D58-45FE-A48E-EB6D7AF7BB07}" destId="{D380E836-A6B5-44D5-8C7E-14AAA49CA952}" srcOrd="0" destOrd="0" presId="urn:microsoft.com/office/officeart/2005/8/layout/list1"/>
    <dgm:cxn modelId="{5A7DB2B7-9641-4D9B-AD98-C5D255D0F1C5}" type="presParOf" srcId="{FDD8B2A1-1D58-45FE-A48E-EB6D7AF7BB07}" destId="{15266066-516D-4236-B719-B9807868AF7C}" srcOrd="1" destOrd="0" presId="urn:microsoft.com/office/officeart/2005/8/layout/list1"/>
    <dgm:cxn modelId="{118093B5-2AE4-478E-A031-8F905E7482B6}" type="presParOf" srcId="{65C8DD46-2AEE-4C71-A520-F200740558E3}" destId="{309F9D67-D5E8-4C7F-9C8F-514A5A8178FE}" srcOrd="13" destOrd="0" presId="urn:microsoft.com/office/officeart/2005/8/layout/list1"/>
    <dgm:cxn modelId="{235EB596-D2F1-4D9D-A207-DED2BABCBA47}" type="presParOf" srcId="{65C8DD46-2AEE-4C71-A520-F200740558E3}" destId="{7B22C55B-E944-4547-B2E6-BBE59E056F7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3A0F4-D1AD-41B3-9F61-400AEBB2ECF9}"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n-US"/>
        </a:p>
      </dgm:t>
    </dgm:pt>
    <dgm:pt modelId="{64D84A9B-CDD7-4FCC-A6F2-7BC3FB5336FA}">
      <dgm:prSet phldrT="[Text]"/>
      <dgm:spPr>
        <a:solidFill>
          <a:srgbClr val="ACB9A3"/>
        </a:solidFill>
      </dgm:spPr>
      <dgm:t>
        <a:bodyPr/>
        <a:lstStyle/>
        <a:p>
          <a:r>
            <a:rPr lang="en-US" dirty="0"/>
            <a:t>Zoning</a:t>
          </a:r>
        </a:p>
      </dgm:t>
    </dgm:pt>
    <dgm:pt modelId="{E721B5ED-5EBC-41E3-95B9-5C6DC47BE019}" type="parTrans" cxnId="{81E75DD2-98F9-428C-9E0A-384E2AB88B0F}">
      <dgm:prSet/>
      <dgm:spPr/>
      <dgm:t>
        <a:bodyPr/>
        <a:lstStyle/>
        <a:p>
          <a:endParaRPr lang="en-US"/>
        </a:p>
      </dgm:t>
    </dgm:pt>
    <dgm:pt modelId="{F1DAA4D3-DA41-4662-AB9C-DAF28F5B384C}" type="sibTrans" cxnId="{81E75DD2-98F9-428C-9E0A-384E2AB88B0F}">
      <dgm:prSet/>
      <dgm:spPr>
        <a:solidFill>
          <a:srgbClr val="ACB9A3"/>
        </a:solidFill>
      </dgm:spPr>
      <dgm:t>
        <a:bodyPr/>
        <a:lstStyle/>
        <a:p>
          <a:endParaRPr lang="en-US"/>
        </a:p>
      </dgm:t>
    </dgm:pt>
    <dgm:pt modelId="{D6B7E22C-81E6-4A9C-946D-EF7740097A7E}">
      <dgm:prSet phldrT="[Text]"/>
      <dgm:spPr>
        <a:solidFill>
          <a:srgbClr val="ACB9A3"/>
        </a:solidFill>
      </dgm:spPr>
      <dgm:t>
        <a:bodyPr/>
        <a:lstStyle/>
        <a:p>
          <a:r>
            <a:rPr lang="en-US" dirty="0"/>
            <a:t>Nuisances</a:t>
          </a:r>
        </a:p>
      </dgm:t>
    </dgm:pt>
    <dgm:pt modelId="{139A037F-5F13-44B8-A55B-55A715462962}" type="parTrans" cxnId="{3E307337-14F6-40F4-A547-2832B76C25EF}">
      <dgm:prSet/>
      <dgm:spPr/>
      <dgm:t>
        <a:bodyPr/>
        <a:lstStyle/>
        <a:p>
          <a:endParaRPr lang="en-US"/>
        </a:p>
      </dgm:t>
    </dgm:pt>
    <dgm:pt modelId="{F505D19E-E3FE-4DF5-B4A5-397433FD56D1}" type="sibTrans" cxnId="{3E307337-14F6-40F4-A547-2832B76C25EF}">
      <dgm:prSet/>
      <dgm:spPr/>
      <dgm:t>
        <a:bodyPr/>
        <a:lstStyle/>
        <a:p>
          <a:endParaRPr lang="en-US"/>
        </a:p>
      </dgm:t>
    </dgm:pt>
    <dgm:pt modelId="{396F67B4-5A35-4A07-8855-1221E88E9725}">
      <dgm:prSet phldrT="[Text]"/>
      <dgm:spPr>
        <a:solidFill>
          <a:srgbClr val="ACB9A3"/>
        </a:solidFill>
      </dgm:spPr>
      <dgm:t>
        <a:bodyPr/>
        <a:lstStyle/>
        <a:p>
          <a:r>
            <a:rPr lang="en-US" dirty="0"/>
            <a:t>Individual properties.</a:t>
          </a:r>
        </a:p>
      </dgm:t>
    </dgm:pt>
    <dgm:pt modelId="{26582364-D6AF-4E85-AE24-AAFA194AA95C}" type="parTrans" cxnId="{05AE7443-4C0D-4EC9-9A41-06E129B8503E}">
      <dgm:prSet/>
      <dgm:spPr/>
      <dgm:t>
        <a:bodyPr/>
        <a:lstStyle/>
        <a:p>
          <a:endParaRPr lang="en-US"/>
        </a:p>
      </dgm:t>
    </dgm:pt>
    <dgm:pt modelId="{F68AE0A6-863F-4EEF-9818-3E260B344C2C}" type="sibTrans" cxnId="{05AE7443-4C0D-4EC9-9A41-06E129B8503E}">
      <dgm:prSet/>
      <dgm:spPr/>
      <dgm:t>
        <a:bodyPr/>
        <a:lstStyle/>
        <a:p>
          <a:endParaRPr lang="en-US"/>
        </a:p>
      </dgm:t>
    </dgm:pt>
    <dgm:pt modelId="{9B1D030F-E49F-42F6-AD4A-137B42F4597D}">
      <dgm:prSet phldrT="[Text]"/>
      <dgm:spPr>
        <a:solidFill>
          <a:srgbClr val="ACB9A3"/>
        </a:solidFill>
      </dgm:spPr>
      <dgm:t>
        <a:bodyPr/>
        <a:lstStyle/>
        <a:p>
          <a:r>
            <a:rPr lang="en-US" dirty="0"/>
            <a:t>Applies a broad paintbrush to land uses.</a:t>
          </a:r>
        </a:p>
      </dgm:t>
    </dgm:pt>
    <dgm:pt modelId="{9B4EA65A-2FF7-4A3C-8F03-0C5D592967A2}" type="parTrans" cxnId="{DCDF08CC-4A47-46E6-82A8-CFED49A43B64}">
      <dgm:prSet/>
      <dgm:spPr/>
      <dgm:t>
        <a:bodyPr/>
        <a:lstStyle/>
        <a:p>
          <a:endParaRPr lang="en-US"/>
        </a:p>
      </dgm:t>
    </dgm:pt>
    <dgm:pt modelId="{DDA17C43-0EDF-442A-9545-A487D3A047DA}" type="sibTrans" cxnId="{DCDF08CC-4A47-46E6-82A8-CFED49A43B64}">
      <dgm:prSet/>
      <dgm:spPr/>
      <dgm:t>
        <a:bodyPr/>
        <a:lstStyle/>
        <a:p>
          <a:endParaRPr lang="en-US"/>
        </a:p>
      </dgm:t>
    </dgm:pt>
    <dgm:pt modelId="{E6C29BF7-EA7F-4DEC-ADE2-2ABAE89D7EFC}">
      <dgm:prSet phldrT="[Text]"/>
      <dgm:spPr>
        <a:solidFill>
          <a:srgbClr val="ACB9A3"/>
        </a:solidFill>
      </dgm:spPr>
      <dgm:t>
        <a:bodyPr/>
        <a:lstStyle/>
        <a:p>
          <a:r>
            <a:rPr lang="en-US" dirty="0"/>
            <a:t>Constitutional Powers</a:t>
          </a:r>
        </a:p>
      </dgm:t>
    </dgm:pt>
    <dgm:pt modelId="{364CD100-404D-44BC-96B6-D63009C980B9}" type="sibTrans" cxnId="{18CCA264-3286-48FA-B7F3-B354CEB41208}">
      <dgm:prSet/>
      <dgm:spPr>
        <a:solidFill>
          <a:srgbClr val="ACB9A3"/>
        </a:solidFill>
      </dgm:spPr>
      <dgm:t>
        <a:bodyPr/>
        <a:lstStyle/>
        <a:p>
          <a:endParaRPr lang="en-US"/>
        </a:p>
      </dgm:t>
    </dgm:pt>
    <dgm:pt modelId="{9D523C5C-6AEE-4DDE-A5B5-5319F8296C99}" type="parTrans" cxnId="{18CCA264-3286-48FA-B7F3-B354CEB41208}">
      <dgm:prSet/>
      <dgm:spPr/>
      <dgm:t>
        <a:bodyPr/>
        <a:lstStyle/>
        <a:p>
          <a:endParaRPr lang="en-US"/>
        </a:p>
      </dgm:t>
    </dgm:pt>
    <dgm:pt modelId="{207C3C95-84CF-4CEF-BBA5-4A1CC1250F7D}">
      <dgm:prSet phldrT="[Text]"/>
      <dgm:spPr>
        <a:solidFill>
          <a:srgbClr val="ACB9A3"/>
        </a:solidFill>
      </dgm:spPr>
      <dgm:t>
        <a:bodyPr/>
        <a:lstStyle/>
        <a:p>
          <a:r>
            <a:rPr lang="en-US" dirty="0"/>
            <a:t>Health, welfare and safety of the public</a:t>
          </a:r>
        </a:p>
      </dgm:t>
    </dgm:pt>
    <dgm:pt modelId="{CE81C55F-10E0-4671-8D02-50DBDF54222A}" type="sibTrans" cxnId="{F9FFE558-7ADE-48AC-ABD0-627E9C49760D}">
      <dgm:prSet/>
      <dgm:spPr/>
      <dgm:t>
        <a:bodyPr/>
        <a:lstStyle/>
        <a:p>
          <a:endParaRPr lang="en-US"/>
        </a:p>
      </dgm:t>
    </dgm:pt>
    <dgm:pt modelId="{3252E72C-9644-424F-8092-A984C6B15F62}" type="parTrans" cxnId="{F9FFE558-7ADE-48AC-ABD0-627E9C49760D}">
      <dgm:prSet/>
      <dgm:spPr/>
      <dgm:t>
        <a:bodyPr/>
        <a:lstStyle/>
        <a:p>
          <a:endParaRPr lang="en-US"/>
        </a:p>
      </dgm:t>
    </dgm:pt>
    <dgm:pt modelId="{4CBD1863-3858-43D4-96AF-1A7B6A077438}" type="pres">
      <dgm:prSet presAssocID="{7C33A0F4-D1AD-41B3-9F61-400AEBB2ECF9}" presName="Name0" presStyleCnt="0">
        <dgm:presLayoutVars>
          <dgm:dir/>
          <dgm:resizeHandles val="exact"/>
        </dgm:presLayoutVars>
      </dgm:prSet>
      <dgm:spPr/>
    </dgm:pt>
    <dgm:pt modelId="{45B5A77F-2324-4E6D-BFAC-699510CAEE35}" type="pres">
      <dgm:prSet presAssocID="{E6C29BF7-EA7F-4DEC-ADE2-2ABAE89D7EFC}" presName="composite" presStyleCnt="0"/>
      <dgm:spPr/>
    </dgm:pt>
    <dgm:pt modelId="{0C59A57E-C3CE-419C-B0D2-0AA4B7D9541E}" type="pres">
      <dgm:prSet presAssocID="{E6C29BF7-EA7F-4DEC-ADE2-2ABAE89D7EFC}"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FAD8492-DA3C-4117-B889-6376914F09C8}" type="pres">
      <dgm:prSet presAssocID="{E6C29BF7-EA7F-4DEC-ADE2-2ABAE89D7EFC}" presName="txNode" presStyleLbl="node1" presStyleIdx="0" presStyleCnt="3" custScaleX="104669" custScaleY="35601">
        <dgm:presLayoutVars>
          <dgm:bulletEnabled val="1"/>
        </dgm:presLayoutVars>
      </dgm:prSet>
      <dgm:spPr/>
    </dgm:pt>
    <dgm:pt modelId="{6A6183AD-25D5-4ACC-977F-213E81490CE7}" type="pres">
      <dgm:prSet presAssocID="{364CD100-404D-44BC-96B6-D63009C980B9}" presName="sibTrans" presStyleLbl="sibTrans2D1" presStyleIdx="0" presStyleCnt="2"/>
      <dgm:spPr/>
    </dgm:pt>
    <dgm:pt modelId="{0150DF84-F930-4FD7-8716-7685A29B1267}" type="pres">
      <dgm:prSet presAssocID="{364CD100-404D-44BC-96B6-D63009C980B9}" presName="connTx" presStyleLbl="sibTrans2D1" presStyleIdx="0" presStyleCnt="2"/>
      <dgm:spPr/>
    </dgm:pt>
    <dgm:pt modelId="{2F77B5FA-D422-4116-92D6-7904A5C128B5}" type="pres">
      <dgm:prSet presAssocID="{64D84A9B-CDD7-4FCC-A6F2-7BC3FB5336FA}" presName="composite" presStyleCnt="0"/>
      <dgm:spPr/>
    </dgm:pt>
    <dgm:pt modelId="{6BAF577E-3AB5-48EF-96CA-6E95AE859949}" type="pres">
      <dgm:prSet presAssocID="{64D84A9B-CDD7-4FCC-A6F2-7BC3FB5336FA}" presName="imagSh" presStyleLbl="bgImgPlace1" presStyleIdx="1" presStyleCnt="3" custLinFactNeighborX="817" custLinFactNeighborY="3556"/>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5A1FB9B4-914A-4DC5-A72D-00E8C110AA00}" type="pres">
      <dgm:prSet presAssocID="{64D84A9B-CDD7-4FCC-A6F2-7BC3FB5336FA}" presName="txNode" presStyleLbl="node1" presStyleIdx="1" presStyleCnt="3" custScaleX="104088" custScaleY="35758">
        <dgm:presLayoutVars>
          <dgm:bulletEnabled val="1"/>
        </dgm:presLayoutVars>
      </dgm:prSet>
      <dgm:spPr/>
    </dgm:pt>
    <dgm:pt modelId="{0172D333-A7FA-4032-A9B9-1B93C9300019}" type="pres">
      <dgm:prSet presAssocID="{F1DAA4D3-DA41-4662-AB9C-DAF28F5B384C}" presName="sibTrans" presStyleLbl="sibTrans2D1" presStyleIdx="1" presStyleCnt="2"/>
      <dgm:spPr/>
    </dgm:pt>
    <dgm:pt modelId="{CF2558C5-908D-4A0A-9344-47056F262D6F}" type="pres">
      <dgm:prSet presAssocID="{F1DAA4D3-DA41-4662-AB9C-DAF28F5B384C}" presName="connTx" presStyleLbl="sibTrans2D1" presStyleIdx="1" presStyleCnt="2"/>
      <dgm:spPr/>
    </dgm:pt>
    <dgm:pt modelId="{0456A561-4688-4CC3-8934-6F30F11193E6}" type="pres">
      <dgm:prSet presAssocID="{D6B7E22C-81E6-4A9C-946D-EF7740097A7E}" presName="composite" presStyleCnt="0"/>
      <dgm:spPr/>
    </dgm:pt>
    <dgm:pt modelId="{2870DA72-6518-4D00-AC17-36FCB708463A}" type="pres">
      <dgm:prSet presAssocID="{D6B7E22C-81E6-4A9C-946D-EF7740097A7E}"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5A3624D9-0F7C-4CAC-90EE-B8EC06169BAC}" type="pres">
      <dgm:prSet presAssocID="{D6B7E22C-81E6-4A9C-946D-EF7740097A7E}" presName="txNode" presStyleLbl="node1" presStyleIdx="2" presStyleCnt="3" custScaleX="103396" custScaleY="37216">
        <dgm:presLayoutVars>
          <dgm:bulletEnabled val="1"/>
        </dgm:presLayoutVars>
      </dgm:prSet>
      <dgm:spPr/>
    </dgm:pt>
  </dgm:ptLst>
  <dgm:cxnLst>
    <dgm:cxn modelId="{94675207-22D1-4BD9-B091-7F6BE1851109}" type="presOf" srcId="{F1DAA4D3-DA41-4662-AB9C-DAF28F5B384C}" destId="{CF2558C5-908D-4A0A-9344-47056F262D6F}" srcOrd="1" destOrd="0" presId="urn:microsoft.com/office/officeart/2005/8/layout/hProcess10"/>
    <dgm:cxn modelId="{9593190B-01FB-4DD4-B5CE-5AD70C88440D}" type="presOf" srcId="{7C33A0F4-D1AD-41B3-9F61-400AEBB2ECF9}" destId="{4CBD1863-3858-43D4-96AF-1A7B6A077438}" srcOrd="0" destOrd="0" presId="urn:microsoft.com/office/officeart/2005/8/layout/hProcess10"/>
    <dgm:cxn modelId="{3E307337-14F6-40F4-A547-2832B76C25EF}" srcId="{7C33A0F4-D1AD-41B3-9F61-400AEBB2ECF9}" destId="{D6B7E22C-81E6-4A9C-946D-EF7740097A7E}" srcOrd="2" destOrd="0" parTransId="{139A037F-5F13-44B8-A55B-55A715462962}" sibTransId="{F505D19E-E3FE-4DF5-B4A5-397433FD56D1}"/>
    <dgm:cxn modelId="{05AE7443-4C0D-4EC9-9A41-06E129B8503E}" srcId="{D6B7E22C-81E6-4A9C-946D-EF7740097A7E}" destId="{396F67B4-5A35-4A07-8855-1221E88E9725}" srcOrd="0" destOrd="0" parTransId="{26582364-D6AF-4E85-AE24-AAFA194AA95C}" sibTransId="{F68AE0A6-863F-4EEF-9818-3E260B344C2C}"/>
    <dgm:cxn modelId="{C8134F44-903D-4855-B0F6-40A118A84D9A}" type="presOf" srcId="{D6B7E22C-81E6-4A9C-946D-EF7740097A7E}" destId="{5A3624D9-0F7C-4CAC-90EE-B8EC06169BAC}" srcOrd="0" destOrd="0" presId="urn:microsoft.com/office/officeart/2005/8/layout/hProcess10"/>
    <dgm:cxn modelId="{18CCA264-3286-48FA-B7F3-B354CEB41208}" srcId="{7C33A0F4-D1AD-41B3-9F61-400AEBB2ECF9}" destId="{E6C29BF7-EA7F-4DEC-ADE2-2ABAE89D7EFC}" srcOrd="0" destOrd="0" parTransId="{9D523C5C-6AEE-4DDE-A5B5-5319F8296C99}" sibTransId="{364CD100-404D-44BC-96B6-D63009C980B9}"/>
    <dgm:cxn modelId="{6BB3E16E-07C5-42DA-B55E-8DD458DAF0B9}" type="presOf" srcId="{9B1D030F-E49F-42F6-AD4A-137B42F4597D}" destId="{5A1FB9B4-914A-4DC5-A72D-00E8C110AA00}" srcOrd="0" destOrd="1" presId="urn:microsoft.com/office/officeart/2005/8/layout/hProcess10"/>
    <dgm:cxn modelId="{F9FFE558-7ADE-48AC-ABD0-627E9C49760D}" srcId="{E6C29BF7-EA7F-4DEC-ADE2-2ABAE89D7EFC}" destId="{207C3C95-84CF-4CEF-BBA5-4A1CC1250F7D}" srcOrd="0" destOrd="0" parTransId="{3252E72C-9644-424F-8092-A984C6B15F62}" sibTransId="{CE81C55F-10E0-4671-8D02-50DBDF54222A}"/>
    <dgm:cxn modelId="{9FF06879-B6C1-41AE-9FDC-8BFF4C9D5D99}" type="presOf" srcId="{F1DAA4D3-DA41-4662-AB9C-DAF28F5B384C}" destId="{0172D333-A7FA-4032-A9B9-1B93C9300019}" srcOrd="0" destOrd="0" presId="urn:microsoft.com/office/officeart/2005/8/layout/hProcess10"/>
    <dgm:cxn modelId="{C23DE8A8-5CF2-4924-B584-D2D91ECA0686}" type="presOf" srcId="{64D84A9B-CDD7-4FCC-A6F2-7BC3FB5336FA}" destId="{5A1FB9B4-914A-4DC5-A72D-00E8C110AA00}" srcOrd="0" destOrd="0" presId="urn:microsoft.com/office/officeart/2005/8/layout/hProcess10"/>
    <dgm:cxn modelId="{69128BAA-4665-4F5E-8564-991C123B8C72}" type="presOf" srcId="{E6C29BF7-EA7F-4DEC-ADE2-2ABAE89D7EFC}" destId="{AFAD8492-DA3C-4117-B889-6376914F09C8}" srcOrd="0" destOrd="0" presId="urn:microsoft.com/office/officeart/2005/8/layout/hProcess10"/>
    <dgm:cxn modelId="{445925B6-38DB-4C0D-86EE-BA64EDC2FDAA}" type="presOf" srcId="{207C3C95-84CF-4CEF-BBA5-4A1CC1250F7D}" destId="{AFAD8492-DA3C-4117-B889-6376914F09C8}" srcOrd="0" destOrd="1" presId="urn:microsoft.com/office/officeart/2005/8/layout/hProcess10"/>
    <dgm:cxn modelId="{DCDF08CC-4A47-46E6-82A8-CFED49A43B64}" srcId="{64D84A9B-CDD7-4FCC-A6F2-7BC3FB5336FA}" destId="{9B1D030F-E49F-42F6-AD4A-137B42F4597D}" srcOrd="0" destOrd="0" parTransId="{9B4EA65A-2FF7-4A3C-8F03-0C5D592967A2}" sibTransId="{DDA17C43-0EDF-442A-9545-A487D3A047DA}"/>
    <dgm:cxn modelId="{81E75DD2-98F9-428C-9E0A-384E2AB88B0F}" srcId="{7C33A0F4-D1AD-41B3-9F61-400AEBB2ECF9}" destId="{64D84A9B-CDD7-4FCC-A6F2-7BC3FB5336FA}" srcOrd="1" destOrd="0" parTransId="{E721B5ED-5EBC-41E3-95B9-5C6DC47BE019}" sibTransId="{F1DAA4D3-DA41-4662-AB9C-DAF28F5B384C}"/>
    <dgm:cxn modelId="{3F0764D5-2124-41DC-8071-60AB89529EAB}" type="presOf" srcId="{364CD100-404D-44BC-96B6-D63009C980B9}" destId="{6A6183AD-25D5-4ACC-977F-213E81490CE7}" srcOrd="0" destOrd="0" presId="urn:microsoft.com/office/officeart/2005/8/layout/hProcess10"/>
    <dgm:cxn modelId="{AB4812FB-7C75-49CD-A5BA-CDE5677632FC}" type="presOf" srcId="{364CD100-404D-44BC-96B6-D63009C980B9}" destId="{0150DF84-F930-4FD7-8716-7685A29B1267}" srcOrd="1" destOrd="0" presId="urn:microsoft.com/office/officeart/2005/8/layout/hProcess10"/>
    <dgm:cxn modelId="{96EE4CFF-88CD-4976-A3A9-3DDA35ED72F0}" type="presOf" srcId="{396F67B4-5A35-4A07-8855-1221E88E9725}" destId="{5A3624D9-0F7C-4CAC-90EE-B8EC06169BAC}" srcOrd="0" destOrd="1" presId="urn:microsoft.com/office/officeart/2005/8/layout/hProcess10"/>
    <dgm:cxn modelId="{6DA0FE96-0EAB-4CBB-9D56-DAC6940BC2E1}" type="presParOf" srcId="{4CBD1863-3858-43D4-96AF-1A7B6A077438}" destId="{45B5A77F-2324-4E6D-BFAC-699510CAEE35}" srcOrd="0" destOrd="0" presId="urn:microsoft.com/office/officeart/2005/8/layout/hProcess10"/>
    <dgm:cxn modelId="{FE8D9F3D-C3EF-4040-B3B6-C1C5B10D6D88}" type="presParOf" srcId="{45B5A77F-2324-4E6D-BFAC-699510CAEE35}" destId="{0C59A57E-C3CE-419C-B0D2-0AA4B7D9541E}" srcOrd="0" destOrd="0" presId="urn:microsoft.com/office/officeart/2005/8/layout/hProcess10"/>
    <dgm:cxn modelId="{6983B918-C7E5-4ACA-BB4C-FAF45FCDC3D8}" type="presParOf" srcId="{45B5A77F-2324-4E6D-BFAC-699510CAEE35}" destId="{AFAD8492-DA3C-4117-B889-6376914F09C8}" srcOrd="1" destOrd="0" presId="urn:microsoft.com/office/officeart/2005/8/layout/hProcess10"/>
    <dgm:cxn modelId="{AEF5808F-72AE-45D5-9B81-CFF14DA87BFC}" type="presParOf" srcId="{4CBD1863-3858-43D4-96AF-1A7B6A077438}" destId="{6A6183AD-25D5-4ACC-977F-213E81490CE7}" srcOrd="1" destOrd="0" presId="urn:microsoft.com/office/officeart/2005/8/layout/hProcess10"/>
    <dgm:cxn modelId="{37000670-753B-42D8-93F3-61D40CBA9DA0}" type="presParOf" srcId="{6A6183AD-25D5-4ACC-977F-213E81490CE7}" destId="{0150DF84-F930-4FD7-8716-7685A29B1267}" srcOrd="0" destOrd="0" presId="urn:microsoft.com/office/officeart/2005/8/layout/hProcess10"/>
    <dgm:cxn modelId="{270AA901-A76D-4E50-A972-5B8E27CE8BB3}" type="presParOf" srcId="{4CBD1863-3858-43D4-96AF-1A7B6A077438}" destId="{2F77B5FA-D422-4116-92D6-7904A5C128B5}" srcOrd="2" destOrd="0" presId="urn:microsoft.com/office/officeart/2005/8/layout/hProcess10"/>
    <dgm:cxn modelId="{0B289A1F-1AA9-4775-B13F-7A27BA1240E4}" type="presParOf" srcId="{2F77B5FA-D422-4116-92D6-7904A5C128B5}" destId="{6BAF577E-3AB5-48EF-96CA-6E95AE859949}" srcOrd="0" destOrd="0" presId="urn:microsoft.com/office/officeart/2005/8/layout/hProcess10"/>
    <dgm:cxn modelId="{56058CA2-6F9D-43E0-B6E1-C0C86C4C771E}" type="presParOf" srcId="{2F77B5FA-D422-4116-92D6-7904A5C128B5}" destId="{5A1FB9B4-914A-4DC5-A72D-00E8C110AA00}" srcOrd="1" destOrd="0" presId="urn:microsoft.com/office/officeart/2005/8/layout/hProcess10"/>
    <dgm:cxn modelId="{48ADE469-A36E-411D-BD98-70D273B0D300}" type="presParOf" srcId="{4CBD1863-3858-43D4-96AF-1A7B6A077438}" destId="{0172D333-A7FA-4032-A9B9-1B93C9300019}" srcOrd="3" destOrd="0" presId="urn:microsoft.com/office/officeart/2005/8/layout/hProcess10"/>
    <dgm:cxn modelId="{53CF4A5F-14FC-431C-BCF5-7335CBFFECE2}" type="presParOf" srcId="{0172D333-A7FA-4032-A9B9-1B93C9300019}" destId="{CF2558C5-908D-4A0A-9344-47056F262D6F}" srcOrd="0" destOrd="0" presId="urn:microsoft.com/office/officeart/2005/8/layout/hProcess10"/>
    <dgm:cxn modelId="{2FC28385-FA92-4048-A510-FC5F1CC6B618}" type="presParOf" srcId="{4CBD1863-3858-43D4-96AF-1A7B6A077438}" destId="{0456A561-4688-4CC3-8934-6F30F11193E6}" srcOrd="4" destOrd="0" presId="urn:microsoft.com/office/officeart/2005/8/layout/hProcess10"/>
    <dgm:cxn modelId="{EB92CCFE-0D2E-43D9-8B20-68AA437D9235}" type="presParOf" srcId="{0456A561-4688-4CC3-8934-6F30F11193E6}" destId="{2870DA72-6518-4D00-AC17-36FCB708463A}" srcOrd="0" destOrd="0" presId="urn:microsoft.com/office/officeart/2005/8/layout/hProcess10"/>
    <dgm:cxn modelId="{870BFA22-7A40-40E1-908C-CA7DAD005C65}" type="presParOf" srcId="{0456A561-4688-4CC3-8934-6F30F11193E6}" destId="{5A3624D9-0F7C-4CAC-90EE-B8EC06169BAC}"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6119B0-18DF-4E36-9FC7-7A3C45324458}" type="doc">
      <dgm:prSet loTypeId="urn:microsoft.com/office/officeart/2005/8/layout/vList3" loCatId="list" qsTypeId="urn:microsoft.com/office/officeart/2005/8/quickstyle/3d4" qsCatId="3D" csTypeId="urn:microsoft.com/office/officeart/2005/8/colors/accent1_2" csCatId="accent1" phldr="1"/>
      <dgm:spPr/>
      <dgm:t>
        <a:bodyPr/>
        <a:lstStyle/>
        <a:p>
          <a:endParaRPr lang="en-US"/>
        </a:p>
      </dgm:t>
    </dgm:pt>
    <dgm:pt modelId="{EBA39E7B-D312-4C15-A360-4319E10DB65E}">
      <dgm:prSet phldrT="[Text]"/>
      <dgm:spPr>
        <a:solidFill>
          <a:srgbClr val="86A13C"/>
        </a:solidFill>
      </dgm:spPr>
      <dgm:t>
        <a:bodyPr/>
        <a:lstStyle/>
        <a:p>
          <a:pPr algn="l"/>
          <a:r>
            <a:rPr lang="en-US" dirty="0"/>
            <a:t>Supports a staff and community partnership</a:t>
          </a:r>
        </a:p>
      </dgm:t>
    </dgm:pt>
    <dgm:pt modelId="{BB46E100-037E-4618-BF4D-F84C48D6C682}" type="parTrans" cxnId="{C764874A-BD48-4B13-BD21-A330F47A4D21}">
      <dgm:prSet/>
      <dgm:spPr/>
      <dgm:t>
        <a:bodyPr/>
        <a:lstStyle/>
        <a:p>
          <a:endParaRPr lang="en-US"/>
        </a:p>
      </dgm:t>
    </dgm:pt>
    <dgm:pt modelId="{3DD522A4-EBB4-433E-9906-39E999084474}" type="sibTrans" cxnId="{C764874A-BD48-4B13-BD21-A330F47A4D21}">
      <dgm:prSet/>
      <dgm:spPr/>
      <dgm:t>
        <a:bodyPr/>
        <a:lstStyle/>
        <a:p>
          <a:endParaRPr lang="en-US"/>
        </a:p>
      </dgm:t>
    </dgm:pt>
    <dgm:pt modelId="{05EF63EC-1284-427A-BC2D-BB251C2C74AD}">
      <dgm:prSet phldrT="[Text]"/>
      <dgm:spPr>
        <a:solidFill>
          <a:srgbClr val="86A13C"/>
        </a:solidFill>
      </dgm:spPr>
      <dgm:t>
        <a:bodyPr/>
        <a:lstStyle/>
        <a:p>
          <a:pPr algn="l"/>
          <a:r>
            <a:rPr lang="en-US" dirty="0"/>
            <a:t>Relieves the administrative burden</a:t>
          </a:r>
        </a:p>
      </dgm:t>
    </dgm:pt>
    <dgm:pt modelId="{4652E0CF-ABA7-4196-B8B2-B2E4F7C4B6ED}" type="parTrans" cxnId="{DE362B99-619C-450F-9083-2901A60F0DCA}">
      <dgm:prSet/>
      <dgm:spPr/>
      <dgm:t>
        <a:bodyPr/>
        <a:lstStyle/>
        <a:p>
          <a:endParaRPr lang="en-US"/>
        </a:p>
      </dgm:t>
    </dgm:pt>
    <dgm:pt modelId="{8A8360C1-BC99-46C3-B631-7E232EDD1CEF}" type="sibTrans" cxnId="{DE362B99-619C-450F-9083-2901A60F0DCA}">
      <dgm:prSet/>
      <dgm:spPr/>
      <dgm:t>
        <a:bodyPr/>
        <a:lstStyle/>
        <a:p>
          <a:endParaRPr lang="en-US"/>
        </a:p>
      </dgm:t>
    </dgm:pt>
    <dgm:pt modelId="{71912281-A262-4619-8426-B9324351E6ED}">
      <dgm:prSet phldrT="[Text]"/>
      <dgm:spPr>
        <a:solidFill>
          <a:srgbClr val="86A13C"/>
        </a:solidFill>
      </dgm:spPr>
      <dgm:t>
        <a:bodyPr/>
        <a:lstStyle/>
        <a:p>
          <a:pPr algn="l"/>
          <a:r>
            <a:rPr lang="en-US" dirty="0"/>
            <a:t>Ensures that the City uses ethical and consistent enforcement practices.</a:t>
          </a:r>
        </a:p>
      </dgm:t>
    </dgm:pt>
    <dgm:pt modelId="{FD5AB0A8-6FAB-449C-9E8B-D76E53AC209D}" type="parTrans" cxnId="{B09DA813-71AF-4945-80AB-E2D2D69BC21E}">
      <dgm:prSet/>
      <dgm:spPr/>
      <dgm:t>
        <a:bodyPr/>
        <a:lstStyle/>
        <a:p>
          <a:endParaRPr lang="en-US"/>
        </a:p>
      </dgm:t>
    </dgm:pt>
    <dgm:pt modelId="{F465044D-4B97-475F-B8AA-CB8F7DC548F5}" type="sibTrans" cxnId="{B09DA813-71AF-4945-80AB-E2D2D69BC21E}">
      <dgm:prSet/>
      <dgm:spPr/>
      <dgm:t>
        <a:bodyPr/>
        <a:lstStyle/>
        <a:p>
          <a:endParaRPr lang="en-US"/>
        </a:p>
      </dgm:t>
    </dgm:pt>
    <dgm:pt modelId="{81007A9B-049C-4C34-A6A0-4C37D479602C}" type="pres">
      <dgm:prSet presAssocID="{C86119B0-18DF-4E36-9FC7-7A3C45324458}" presName="linearFlow" presStyleCnt="0">
        <dgm:presLayoutVars>
          <dgm:dir/>
          <dgm:resizeHandles val="exact"/>
        </dgm:presLayoutVars>
      </dgm:prSet>
      <dgm:spPr/>
    </dgm:pt>
    <dgm:pt modelId="{6437AD55-8098-46C3-A44F-3584671F9907}" type="pres">
      <dgm:prSet presAssocID="{EBA39E7B-D312-4C15-A360-4319E10DB65E}" presName="composite" presStyleCnt="0"/>
      <dgm:spPr/>
    </dgm:pt>
    <dgm:pt modelId="{8340171F-F8D3-4AA6-8236-A65A9275295F}" type="pres">
      <dgm:prSet presAssocID="{EBA39E7B-D312-4C15-A360-4319E10DB65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FBE3EE3F-E4DC-4BA9-B636-97607F547F40}" type="pres">
      <dgm:prSet presAssocID="{EBA39E7B-D312-4C15-A360-4319E10DB65E}" presName="txShp" presStyleLbl="node1" presStyleIdx="0" presStyleCnt="3">
        <dgm:presLayoutVars>
          <dgm:bulletEnabled val="1"/>
        </dgm:presLayoutVars>
      </dgm:prSet>
      <dgm:spPr/>
    </dgm:pt>
    <dgm:pt modelId="{DF382F3B-712F-4F9D-8B9A-ACCC4B3B50CA}" type="pres">
      <dgm:prSet presAssocID="{3DD522A4-EBB4-433E-9906-39E999084474}" presName="spacing" presStyleCnt="0"/>
      <dgm:spPr/>
    </dgm:pt>
    <dgm:pt modelId="{A8E7167A-C79A-4ED1-B3AE-CA4AD6F7C668}" type="pres">
      <dgm:prSet presAssocID="{05EF63EC-1284-427A-BC2D-BB251C2C74AD}" presName="composite" presStyleCnt="0"/>
      <dgm:spPr/>
    </dgm:pt>
    <dgm:pt modelId="{A855D596-5D97-4842-8C1B-52F7C9AB4FCF}" type="pres">
      <dgm:prSet presAssocID="{05EF63EC-1284-427A-BC2D-BB251C2C74A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2C216B4-EE7B-41E6-BA08-274C6F3EECF1}" type="pres">
      <dgm:prSet presAssocID="{05EF63EC-1284-427A-BC2D-BB251C2C74AD}" presName="txShp" presStyleLbl="node1" presStyleIdx="1" presStyleCnt="3">
        <dgm:presLayoutVars>
          <dgm:bulletEnabled val="1"/>
        </dgm:presLayoutVars>
      </dgm:prSet>
      <dgm:spPr/>
    </dgm:pt>
    <dgm:pt modelId="{DD882521-5387-4840-8E99-230BBC719708}" type="pres">
      <dgm:prSet presAssocID="{8A8360C1-BC99-46C3-B631-7E232EDD1CEF}" presName="spacing" presStyleCnt="0"/>
      <dgm:spPr/>
    </dgm:pt>
    <dgm:pt modelId="{52A89C3C-895C-453C-80DD-07C12EA0D716}" type="pres">
      <dgm:prSet presAssocID="{71912281-A262-4619-8426-B9324351E6ED}" presName="composite" presStyleCnt="0"/>
      <dgm:spPr/>
    </dgm:pt>
    <dgm:pt modelId="{C0A4790F-DE9B-49D9-AC4D-499FBD450829}" type="pres">
      <dgm:prSet presAssocID="{71912281-A262-4619-8426-B9324351E6ED}"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F1FF114-75F7-4F90-B151-F03C6DA2B7E9}" type="pres">
      <dgm:prSet presAssocID="{71912281-A262-4619-8426-B9324351E6ED}" presName="txShp" presStyleLbl="node1" presStyleIdx="2" presStyleCnt="3">
        <dgm:presLayoutVars>
          <dgm:bulletEnabled val="1"/>
        </dgm:presLayoutVars>
      </dgm:prSet>
      <dgm:spPr/>
    </dgm:pt>
  </dgm:ptLst>
  <dgm:cxnLst>
    <dgm:cxn modelId="{B09DA813-71AF-4945-80AB-E2D2D69BC21E}" srcId="{C86119B0-18DF-4E36-9FC7-7A3C45324458}" destId="{71912281-A262-4619-8426-B9324351E6ED}" srcOrd="2" destOrd="0" parTransId="{FD5AB0A8-6FAB-449C-9E8B-D76E53AC209D}" sibTransId="{F465044D-4B97-475F-B8AA-CB8F7DC548F5}"/>
    <dgm:cxn modelId="{2E3E8835-E7B6-4571-9B31-DA9BFDDE6D2C}" type="presOf" srcId="{C86119B0-18DF-4E36-9FC7-7A3C45324458}" destId="{81007A9B-049C-4C34-A6A0-4C37D479602C}" srcOrd="0" destOrd="0" presId="urn:microsoft.com/office/officeart/2005/8/layout/vList3"/>
    <dgm:cxn modelId="{C764874A-BD48-4B13-BD21-A330F47A4D21}" srcId="{C86119B0-18DF-4E36-9FC7-7A3C45324458}" destId="{EBA39E7B-D312-4C15-A360-4319E10DB65E}" srcOrd="0" destOrd="0" parTransId="{BB46E100-037E-4618-BF4D-F84C48D6C682}" sibTransId="{3DD522A4-EBB4-433E-9906-39E999084474}"/>
    <dgm:cxn modelId="{DE362B99-619C-450F-9083-2901A60F0DCA}" srcId="{C86119B0-18DF-4E36-9FC7-7A3C45324458}" destId="{05EF63EC-1284-427A-BC2D-BB251C2C74AD}" srcOrd="1" destOrd="0" parTransId="{4652E0CF-ABA7-4196-B8B2-B2E4F7C4B6ED}" sibTransId="{8A8360C1-BC99-46C3-B631-7E232EDD1CEF}"/>
    <dgm:cxn modelId="{7D32729F-E9BC-4104-AE2E-04A0FE657CB7}" type="presOf" srcId="{EBA39E7B-D312-4C15-A360-4319E10DB65E}" destId="{FBE3EE3F-E4DC-4BA9-B636-97607F547F40}" srcOrd="0" destOrd="0" presId="urn:microsoft.com/office/officeart/2005/8/layout/vList3"/>
    <dgm:cxn modelId="{94263FC6-5EAE-4C6A-BF2B-FD74D74E02BA}" type="presOf" srcId="{05EF63EC-1284-427A-BC2D-BB251C2C74AD}" destId="{12C216B4-EE7B-41E6-BA08-274C6F3EECF1}" srcOrd="0" destOrd="0" presId="urn:microsoft.com/office/officeart/2005/8/layout/vList3"/>
    <dgm:cxn modelId="{CC994DCD-A695-40BE-9903-15E073DA63B1}" type="presOf" srcId="{71912281-A262-4619-8426-B9324351E6ED}" destId="{9F1FF114-75F7-4F90-B151-F03C6DA2B7E9}" srcOrd="0" destOrd="0" presId="urn:microsoft.com/office/officeart/2005/8/layout/vList3"/>
    <dgm:cxn modelId="{E353C8E5-DF98-431D-9732-BA7409BDA5C6}" type="presParOf" srcId="{81007A9B-049C-4C34-A6A0-4C37D479602C}" destId="{6437AD55-8098-46C3-A44F-3584671F9907}" srcOrd="0" destOrd="0" presId="urn:microsoft.com/office/officeart/2005/8/layout/vList3"/>
    <dgm:cxn modelId="{455ACAF5-A916-43AB-87B4-5487F4D5C771}" type="presParOf" srcId="{6437AD55-8098-46C3-A44F-3584671F9907}" destId="{8340171F-F8D3-4AA6-8236-A65A9275295F}" srcOrd="0" destOrd="0" presId="urn:microsoft.com/office/officeart/2005/8/layout/vList3"/>
    <dgm:cxn modelId="{C573D2C9-573D-433E-B677-BF6EE2D115C7}" type="presParOf" srcId="{6437AD55-8098-46C3-A44F-3584671F9907}" destId="{FBE3EE3F-E4DC-4BA9-B636-97607F547F40}" srcOrd="1" destOrd="0" presId="urn:microsoft.com/office/officeart/2005/8/layout/vList3"/>
    <dgm:cxn modelId="{B569544F-0595-4822-AA79-564C727B89EE}" type="presParOf" srcId="{81007A9B-049C-4C34-A6A0-4C37D479602C}" destId="{DF382F3B-712F-4F9D-8B9A-ACCC4B3B50CA}" srcOrd="1" destOrd="0" presId="urn:microsoft.com/office/officeart/2005/8/layout/vList3"/>
    <dgm:cxn modelId="{1E6FB456-B14D-4004-A804-D01C2D49FF48}" type="presParOf" srcId="{81007A9B-049C-4C34-A6A0-4C37D479602C}" destId="{A8E7167A-C79A-4ED1-B3AE-CA4AD6F7C668}" srcOrd="2" destOrd="0" presId="urn:microsoft.com/office/officeart/2005/8/layout/vList3"/>
    <dgm:cxn modelId="{12E4B714-B97F-4208-80F1-6FACF8986857}" type="presParOf" srcId="{A8E7167A-C79A-4ED1-B3AE-CA4AD6F7C668}" destId="{A855D596-5D97-4842-8C1B-52F7C9AB4FCF}" srcOrd="0" destOrd="0" presId="urn:microsoft.com/office/officeart/2005/8/layout/vList3"/>
    <dgm:cxn modelId="{5661B24F-918E-4A9B-9EC9-208E77E697CB}" type="presParOf" srcId="{A8E7167A-C79A-4ED1-B3AE-CA4AD6F7C668}" destId="{12C216B4-EE7B-41E6-BA08-274C6F3EECF1}" srcOrd="1" destOrd="0" presId="urn:microsoft.com/office/officeart/2005/8/layout/vList3"/>
    <dgm:cxn modelId="{7276E077-2FC4-462B-9681-2FB606178DC2}" type="presParOf" srcId="{81007A9B-049C-4C34-A6A0-4C37D479602C}" destId="{DD882521-5387-4840-8E99-230BBC719708}" srcOrd="3" destOrd="0" presId="urn:microsoft.com/office/officeart/2005/8/layout/vList3"/>
    <dgm:cxn modelId="{652DD950-B374-4509-90C2-6D7976C92AD4}" type="presParOf" srcId="{81007A9B-049C-4C34-A6A0-4C37D479602C}" destId="{52A89C3C-895C-453C-80DD-07C12EA0D716}" srcOrd="4" destOrd="0" presId="urn:microsoft.com/office/officeart/2005/8/layout/vList3"/>
    <dgm:cxn modelId="{42803770-68B7-4181-9679-3F7648D8B964}" type="presParOf" srcId="{52A89C3C-895C-453C-80DD-07C12EA0D716}" destId="{C0A4790F-DE9B-49D9-AC4D-499FBD450829}" srcOrd="0" destOrd="0" presId="urn:microsoft.com/office/officeart/2005/8/layout/vList3"/>
    <dgm:cxn modelId="{04E82B54-4302-4DFD-AA48-16A27FDF8EB4}" type="presParOf" srcId="{52A89C3C-895C-453C-80DD-07C12EA0D716}" destId="{9F1FF114-75F7-4F90-B151-F03C6DA2B7E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541CD3-8102-4D9C-85A9-E5179FA1C6E4}"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n-US"/>
        </a:p>
      </dgm:t>
    </dgm:pt>
    <dgm:pt modelId="{408E88E7-1EB2-4065-9700-8E41974C3D86}">
      <dgm:prSet phldrT="[Text]"/>
      <dgm:spPr>
        <a:solidFill>
          <a:srgbClr val="86A13C"/>
        </a:solidFill>
      </dgm:spPr>
      <dgm:t>
        <a:bodyPr/>
        <a:lstStyle/>
        <a:p>
          <a:r>
            <a:rPr lang="en-US" dirty="0"/>
            <a:t>Neighborhood Outreach</a:t>
          </a:r>
        </a:p>
      </dgm:t>
    </dgm:pt>
    <dgm:pt modelId="{D5A8E5FE-C062-453C-A947-F1F4FA75CCFC}" type="parTrans" cxnId="{4470FA33-43C9-439B-9ACB-24414BD9BB71}">
      <dgm:prSet/>
      <dgm:spPr/>
      <dgm:t>
        <a:bodyPr/>
        <a:lstStyle/>
        <a:p>
          <a:endParaRPr lang="en-US"/>
        </a:p>
      </dgm:t>
    </dgm:pt>
    <dgm:pt modelId="{C2B8BE19-2461-4061-87D5-88203D0402A8}" type="sibTrans" cxnId="{4470FA33-43C9-439B-9ACB-24414BD9BB71}">
      <dgm:prSet/>
      <dgm:spPr/>
      <dgm:t>
        <a:bodyPr/>
        <a:lstStyle/>
        <a:p>
          <a:endParaRPr lang="en-US"/>
        </a:p>
      </dgm:t>
    </dgm:pt>
    <dgm:pt modelId="{F9BF3BC1-6EE7-4A1E-AC47-0D7F4C5143C6}">
      <dgm:prSet phldrT="[Text]"/>
      <dgm:spPr/>
      <dgm:t>
        <a:bodyPr/>
        <a:lstStyle/>
        <a:p>
          <a:r>
            <a:rPr lang="en-US" dirty="0"/>
            <a:t>Identify Active Neighborhood Association;</a:t>
          </a:r>
        </a:p>
      </dgm:t>
    </dgm:pt>
    <dgm:pt modelId="{0707EEC6-D6A0-4C95-B319-8BC18BB47C35}" type="parTrans" cxnId="{B92018A7-175D-4447-9A86-4CF56C185718}">
      <dgm:prSet/>
      <dgm:spPr/>
      <dgm:t>
        <a:bodyPr/>
        <a:lstStyle/>
        <a:p>
          <a:endParaRPr lang="en-US"/>
        </a:p>
      </dgm:t>
    </dgm:pt>
    <dgm:pt modelId="{70BE3ECB-852C-4D73-B108-E932E43BE1D3}" type="sibTrans" cxnId="{B92018A7-175D-4447-9A86-4CF56C185718}">
      <dgm:prSet/>
      <dgm:spPr/>
      <dgm:t>
        <a:bodyPr/>
        <a:lstStyle/>
        <a:p>
          <a:endParaRPr lang="en-US"/>
        </a:p>
      </dgm:t>
    </dgm:pt>
    <dgm:pt modelId="{B9BA6095-08C6-4EC4-9DAC-4C382E6245DA}">
      <dgm:prSet phldrT="[Text]"/>
      <dgm:spPr/>
      <dgm:t>
        <a:bodyPr/>
        <a:lstStyle/>
        <a:p>
          <a:r>
            <a:rPr lang="en-US" dirty="0"/>
            <a:t>Establish the types  of information neighborhoods need to address enforcement concerns;</a:t>
          </a:r>
        </a:p>
      </dgm:t>
    </dgm:pt>
    <dgm:pt modelId="{A2669878-492D-40D0-9803-23457E529F14}" type="parTrans" cxnId="{093DA962-319C-4506-BFCD-D47FA64D7588}">
      <dgm:prSet/>
      <dgm:spPr/>
      <dgm:t>
        <a:bodyPr/>
        <a:lstStyle/>
        <a:p>
          <a:endParaRPr lang="en-US"/>
        </a:p>
      </dgm:t>
    </dgm:pt>
    <dgm:pt modelId="{097AAD65-ECF7-4C69-970A-5D421E299C62}" type="sibTrans" cxnId="{093DA962-319C-4506-BFCD-D47FA64D7588}">
      <dgm:prSet/>
      <dgm:spPr/>
      <dgm:t>
        <a:bodyPr/>
        <a:lstStyle/>
        <a:p>
          <a:endParaRPr lang="en-US"/>
        </a:p>
      </dgm:t>
    </dgm:pt>
    <dgm:pt modelId="{C3BA6DDB-4307-4F42-BBED-6862E7B4ADF2}">
      <dgm:prSet phldrT="[Text]"/>
      <dgm:spPr/>
      <dgm:t>
        <a:bodyPr/>
        <a:lstStyle/>
        <a:p>
          <a:r>
            <a:rPr lang="en-US" dirty="0"/>
            <a:t>Attend meetings and present on the City’s enforcement program. </a:t>
          </a:r>
        </a:p>
      </dgm:t>
    </dgm:pt>
    <dgm:pt modelId="{2674B6CD-6446-4074-98E1-9A18C3A22891}" type="parTrans" cxnId="{4EE1A195-6C69-4208-99A0-E23AC9A12BE3}">
      <dgm:prSet/>
      <dgm:spPr/>
      <dgm:t>
        <a:bodyPr/>
        <a:lstStyle/>
        <a:p>
          <a:endParaRPr lang="en-US"/>
        </a:p>
      </dgm:t>
    </dgm:pt>
    <dgm:pt modelId="{18F1A7F6-CD5D-4956-A8EA-46E22E5B242C}" type="sibTrans" cxnId="{4EE1A195-6C69-4208-99A0-E23AC9A12BE3}">
      <dgm:prSet/>
      <dgm:spPr/>
      <dgm:t>
        <a:bodyPr/>
        <a:lstStyle/>
        <a:p>
          <a:endParaRPr lang="en-US"/>
        </a:p>
      </dgm:t>
    </dgm:pt>
    <dgm:pt modelId="{B8E3BE3D-A663-463E-A972-4FDDE4F1A80B}" type="pres">
      <dgm:prSet presAssocID="{DC541CD3-8102-4D9C-85A9-E5179FA1C6E4}" presName="linear" presStyleCnt="0">
        <dgm:presLayoutVars>
          <dgm:animLvl val="lvl"/>
          <dgm:resizeHandles val="exact"/>
        </dgm:presLayoutVars>
      </dgm:prSet>
      <dgm:spPr/>
    </dgm:pt>
    <dgm:pt modelId="{B9ABC6F5-F7D8-4E96-83A1-D2AD66392DB6}" type="pres">
      <dgm:prSet presAssocID="{408E88E7-1EB2-4065-9700-8E41974C3D86}" presName="parentText" presStyleLbl="node1" presStyleIdx="0" presStyleCnt="1">
        <dgm:presLayoutVars>
          <dgm:chMax val="0"/>
          <dgm:bulletEnabled val="1"/>
        </dgm:presLayoutVars>
      </dgm:prSet>
      <dgm:spPr/>
    </dgm:pt>
    <dgm:pt modelId="{7CE5271F-54B2-428D-8B58-2C95E8DA79A2}" type="pres">
      <dgm:prSet presAssocID="{408E88E7-1EB2-4065-9700-8E41974C3D86}" presName="childText" presStyleLbl="revTx" presStyleIdx="0" presStyleCnt="1">
        <dgm:presLayoutVars>
          <dgm:bulletEnabled val="1"/>
        </dgm:presLayoutVars>
      </dgm:prSet>
      <dgm:spPr/>
    </dgm:pt>
  </dgm:ptLst>
  <dgm:cxnLst>
    <dgm:cxn modelId="{5E5F9B04-B72B-4619-AED9-90AE57C618D6}" type="presOf" srcId="{DC541CD3-8102-4D9C-85A9-E5179FA1C6E4}" destId="{B8E3BE3D-A663-463E-A972-4FDDE4F1A80B}" srcOrd="0" destOrd="0" presId="urn:microsoft.com/office/officeart/2005/8/layout/vList2"/>
    <dgm:cxn modelId="{1473511A-978F-42F6-9C60-56BC97095EC6}" type="presOf" srcId="{F9BF3BC1-6EE7-4A1E-AC47-0D7F4C5143C6}" destId="{7CE5271F-54B2-428D-8B58-2C95E8DA79A2}" srcOrd="0" destOrd="0" presId="urn:microsoft.com/office/officeart/2005/8/layout/vList2"/>
    <dgm:cxn modelId="{4470FA33-43C9-439B-9ACB-24414BD9BB71}" srcId="{DC541CD3-8102-4D9C-85A9-E5179FA1C6E4}" destId="{408E88E7-1EB2-4065-9700-8E41974C3D86}" srcOrd="0" destOrd="0" parTransId="{D5A8E5FE-C062-453C-A947-F1F4FA75CCFC}" sibTransId="{C2B8BE19-2461-4061-87D5-88203D0402A8}"/>
    <dgm:cxn modelId="{5EDCCA60-DD25-484E-B08F-38A15A2CA896}" type="presOf" srcId="{B9BA6095-08C6-4EC4-9DAC-4C382E6245DA}" destId="{7CE5271F-54B2-428D-8B58-2C95E8DA79A2}" srcOrd="0" destOrd="1" presId="urn:microsoft.com/office/officeart/2005/8/layout/vList2"/>
    <dgm:cxn modelId="{093DA962-319C-4506-BFCD-D47FA64D7588}" srcId="{408E88E7-1EB2-4065-9700-8E41974C3D86}" destId="{B9BA6095-08C6-4EC4-9DAC-4C382E6245DA}" srcOrd="1" destOrd="0" parTransId="{A2669878-492D-40D0-9803-23457E529F14}" sibTransId="{097AAD65-ECF7-4C69-970A-5D421E299C62}"/>
    <dgm:cxn modelId="{BEE10093-C326-47E7-861B-0E05CB29DFCA}" type="presOf" srcId="{408E88E7-1EB2-4065-9700-8E41974C3D86}" destId="{B9ABC6F5-F7D8-4E96-83A1-D2AD66392DB6}" srcOrd="0" destOrd="0" presId="urn:microsoft.com/office/officeart/2005/8/layout/vList2"/>
    <dgm:cxn modelId="{4EE1A195-6C69-4208-99A0-E23AC9A12BE3}" srcId="{408E88E7-1EB2-4065-9700-8E41974C3D86}" destId="{C3BA6DDB-4307-4F42-BBED-6862E7B4ADF2}" srcOrd="2" destOrd="0" parTransId="{2674B6CD-6446-4074-98E1-9A18C3A22891}" sibTransId="{18F1A7F6-CD5D-4956-A8EA-46E22E5B242C}"/>
    <dgm:cxn modelId="{B92018A7-175D-4447-9A86-4CF56C185718}" srcId="{408E88E7-1EB2-4065-9700-8E41974C3D86}" destId="{F9BF3BC1-6EE7-4A1E-AC47-0D7F4C5143C6}" srcOrd="0" destOrd="0" parTransId="{0707EEC6-D6A0-4C95-B319-8BC18BB47C35}" sibTransId="{70BE3ECB-852C-4D73-B108-E932E43BE1D3}"/>
    <dgm:cxn modelId="{1132C6DC-3751-4D78-973B-669FA302BD1E}" type="presOf" srcId="{C3BA6DDB-4307-4F42-BBED-6862E7B4ADF2}" destId="{7CE5271F-54B2-428D-8B58-2C95E8DA79A2}" srcOrd="0" destOrd="2" presId="urn:microsoft.com/office/officeart/2005/8/layout/vList2"/>
    <dgm:cxn modelId="{D3D78634-47FE-4135-AE65-3F8360225D6B}" type="presParOf" srcId="{B8E3BE3D-A663-463E-A972-4FDDE4F1A80B}" destId="{B9ABC6F5-F7D8-4E96-83A1-D2AD66392DB6}" srcOrd="0" destOrd="0" presId="urn:microsoft.com/office/officeart/2005/8/layout/vList2"/>
    <dgm:cxn modelId="{82FF7CDE-1952-4A82-965C-0608E25B79F1}" type="presParOf" srcId="{B8E3BE3D-A663-463E-A972-4FDDE4F1A80B}" destId="{7CE5271F-54B2-428D-8B58-2C95E8DA79A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6CEB2-CE65-4EF1-88AE-09976231549B}">
      <dsp:nvSpPr>
        <dsp:cNvPr id="0" name=""/>
        <dsp:cNvSpPr/>
      </dsp:nvSpPr>
      <dsp:spPr>
        <a:xfrm>
          <a:off x="0" y="441929"/>
          <a:ext cx="6940269" cy="655200"/>
        </a:xfrm>
        <a:prstGeom prst="rect">
          <a:avLst/>
        </a:prstGeom>
        <a:solidFill>
          <a:srgbClr val="ACB9A3">
            <a:alpha val="90000"/>
          </a:srgbClr>
        </a:solidFill>
        <a:ln w="25400" cap="flat" cmpd="sng" algn="ctr">
          <a:solidFill>
            <a:srgbClr val="86A13C"/>
          </a:solidFill>
          <a:prstDash val="solid"/>
        </a:ln>
        <a:effectLst/>
      </dsp:spPr>
      <dsp:style>
        <a:lnRef idx="2">
          <a:scrgbClr r="0" g="0" b="0"/>
        </a:lnRef>
        <a:fillRef idx="1">
          <a:scrgbClr r="0" g="0" b="0"/>
        </a:fillRef>
        <a:effectRef idx="0">
          <a:scrgbClr r="0" g="0" b="0"/>
        </a:effectRef>
        <a:fontRef idx="minor"/>
      </dsp:style>
    </dsp:sp>
    <dsp:sp modelId="{5090A683-4A9C-4509-BD21-8AC0EEBA27BC}">
      <dsp:nvSpPr>
        <dsp:cNvPr id="0" name=""/>
        <dsp:cNvSpPr/>
      </dsp:nvSpPr>
      <dsp:spPr>
        <a:xfrm>
          <a:off x="357403" y="122495"/>
          <a:ext cx="4754903" cy="767520"/>
        </a:xfrm>
        <a:prstGeom prst="roundRect">
          <a:avLst/>
        </a:prstGeom>
        <a:solidFill>
          <a:schemeClr val="lt1">
            <a:hueOff val="0"/>
            <a:satOff val="0"/>
            <a:lumOff val="0"/>
            <a:alphaOff val="0"/>
          </a:schemeClr>
        </a:solidFill>
        <a:ln w="25400" cap="flat" cmpd="sng" algn="ctr">
          <a:solidFill>
            <a:srgbClr val="86A1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marL="0" lvl="0" indent="0" algn="l" defTabSz="889000">
            <a:lnSpc>
              <a:spcPct val="90000"/>
            </a:lnSpc>
            <a:spcBef>
              <a:spcPct val="0"/>
            </a:spcBef>
            <a:spcAft>
              <a:spcPct val="35000"/>
            </a:spcAft>
            <a:buNone/>
          </a:pPr>
          <a:r>
            <a:rPr lang="en-US" sz="2000" kern="1200" dirty="0"/>
            <a:t>Regulatory Framework of Enforcement</a:t>
          </a:r>
        </a:p>
      </dsp:txBody>
      <dsp:txXfrm>
        <a:off x="394870" y="159962"/>
        <a:ext cx="4679969" cy="692586"/>
      </dsp:txXfrm>
    </dsp:sp>
    <dsp:sp modelId="{30F15FB3-DBAD-4D91-A963-73665311A1EA}">
      <dsp:nvSpPr>
        <dsp:cNvPr id="0" name=""/>
        <dsp:cNvSpPr/>
      </dsp:nvSpPr>
      <dsp:spPr>
        <a:xfrm>
          <a:off x="0" y="1621289"/>
          <a:ext cx="6940269" cy="655200"/>
        </a:xfrm>
        <a:prstGeom prst="rect">
          <a:avLst/>
        </a:prstGeom>
        <a:solidFill>
          <a:srgbClr val="ACB9A3">
            <a:alpha val="90000"/>
          </a:srgbClr>
        </a:solidFill>
        <a:ln w="25400" cap="flat" cmpd="sng" algn="ctr">
          <a:solidFill>
            <a:srgbClr val="86A13C"/>
          </a:solidFill>
          <a:prstDash val="solid"/>
        </a:ln>
        <a:effectLst/>
      </dsp:spPr>
      <dsp:style>
        <a:lnRef idx="2">
          <a:scrgbClr r="0" g="0" b="0"/>
        </a:lnRef>
        <a:fillRef idx="1">
          <a:scrgbClr r="0" g="0" b="0"/>
        </a:fillRef>
        <a:effectRef idx="0">
          <a:scrgbClr r="0" g="0" b="0"/>
        </a:effectRef>
        <a:fontRef idx="minor"/>
      </dsp:style>
    </dsp:sp>
    <dsp:sp modelId="{1A51FFCA-626A-4787-AFD5-DCCD7CA4E164}">
      <dsp:nvSpPr>
        <dsp:cNvPr id="0" name=""/>
        <dsp:cNvSpPr/>
      </dsp:nvSpPr>
      <dsp:spPr>
        <a:xfrm>
          <a:off x="358714" y="1267693"/>
          <a:ext cx="4754903" cy="767520"/>
        </a:xfrm>
        <a:prstGeom prst="roundRect">
          <a:avLst/>
        </a:prstGeom>
        <a:solidFill>
          <a:schemeClr val="lt1">
            <a:hueOff val="0"/>
            <a:satOff val="0"/>
            <a:lumOff val="0"/>
            <a:alphaOff val="0"/>
          </a:schemeClr>
        </a:solidFill>
        <a:ln w="25400" cap="flat" cmpd="sng" algn="ctr">
          <a:solidFill>
            <a:srgbClr val="86A1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marL="0" lvl="0" indent="0" algn="l" defTabSz="889000">
            <a:lnSpc>
              <a:spcPct val="90000"/>
            </a:lnSpc>
            <a:spcBef>
              <a:spcPct val="0"/>
            </a:spcBef>
            <a:spcAft>
              <a:spcPct val="35000"/>
            </a:spcAft>
            <a:buNone/>
          </a:pPr>
          <a:r>
            <a:rPr lang="en-US" sz="2000" kern="1200" dirty="0"/>
            <a:t>“Police Power” and local jurisdictions</a:t>
          </a:r>
        </a:p>
      </dsp:txBody>
      <dsp:txXfrm>
        <a:off x="396181" y="1305160"/>
        <a:ext cx="4679969" cy="692586"/>
      </dsp:txXfrm>
    </dsp:sp>
    <dsp:sp modelId="{F71DE0B7-F686-4FBE-9794-04AFF11A5043}">
      <dsp:nvSpPr>
        <dsp:cNvPr id="0" name=""/>
        <dsp:cNvSpPr/>
      </dsp:nvSpPr>
      <dsp:spPr>
        <a:xfrm>
          <a:off x="0" y="2800649"/>
          <a:ext cx="6940269" cy="655200"/>
        </a:xfrm>
        <a:prstGeom prst="rect">
          <a:avLst/>
        </a:prstGeom>
        <a:solidFill>
          <a:srgbClr val="ACB9A3">
            <a:alpha val="90000"/>
          </a:srgbClr>
        </a:solidFill>
        <a:ln w="25400" cap="flat" cmpd="sng" algn="ctr">
          <a:solidFill>
            <a:srgbClr val="86A13C"/>
          </a:solidFill>
          <a:prstDash val="solid"/>
        </a:ln>
        <a:effectLst/>
      </dsp:spPr>
      <dsp:style>
        <a:lnRef idx="2">
          <a:scrgbClr r="0" g="0" b="0"/>
        </a:lnRef>
        <a:fillRef idx="1">
          <a:scrgbClr r="0" g="0" b="0"/>
        </a:fillRef>
        <a:effectRef idx="0">
          <a:scrgbClr r="0" g="0" b="0"/>
        </a:effectRef>
        <a:fontRef idx="minor"/>
      </dsp:style>
    </dsp:sp>
    <dsp:sp modelId="{060CD9F1-185B-429C-A223-FE4475DC7F90}">
      <dsp:nvSpPr>
        <dsp:cNvPr id="0" name=""/>
        <dsp:cNvSpPr/>
      </dsp:nvSpPr>
      <dsp:spPr>
        <a:xfrm>
          <a:off x="380423" y="2458328"/>
          <a:ext cx="4754903" cy="767520"/>
        </a:xfrm>
        <a:prstGeom prst="roundRect">
          <a:avLst/>
        </a:prstGeom>
        <a:solidFill>
          <a:schemeClr val="lt1">
            <a:hueOff val="0"/>
            <a:satOff val="0"/>
            <a:lumOff val="0"/>
            <a:alphaOff val="0"/>
          </a:schemeClr>
        </a:solidFill>
        <a:ln w="25400" cap="flat" cmpd="sng" algn="ctr">
          <a:solidFill>
            <a:srgbClr val="86A1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marL="0" lvl="0" indent="0" algn="l" defTabSz="889000">
            <a:lnSpc>
              <a:spcPct val="90000"/>
            </a:lnSpc>
            <a:spcBef>
              <a:spcPct val="0"/>
            </a:spcBef>
            <a:spcAft>
              <a:spcPct val="35000"/>
            </a:spcAft>
            <a:buNone/>
          </a:pPr>
          <a:r>
            <a:rPr lang="en-US" sz="2000" kern="1200" dirty="0"/>
            <a:t> 2020 Accomplishments </a:t>
          </a:r>
        </a:p>
      </dsp:txBody>
      <dsp:txXfrm>
        <a:off x="417890" y="2495795"/>
        <a:ext cx="4679969" cy="692586"/>
      </dsp:txXfrm>
    </dsp:sp>
    <dsp:sp modelId="{7B22C55B-E944-4547-B2E6-BBE59E056F7B}">
      <dsp:nvSpPr>
        <dsp:cNvPr id="0" name=""/>
        <dsp:cNvSpPr/>
      </dsp:nvSpPr>
      <dsp:spPr>
        <a:xfrm>
          <a:off x="0" y="3844700"/>
          <a:ext cx="6940269" cy="655200"/>
        </a:xfrm>
        <a:prstGeom prst="rect">
          <a:avLst/>
        </a:prstGeom>
        <a:solidFill>
          <a:srgbClr val="ACB9A3">
            <a:alpha val="90000"/>
          </a:srgbClr>
        </a:solidFill>
        <a:ln w="25400" cap="flat" cmpd="sng" algn="ctr">
          <a:solidFill>
            <a:srgbClr val="86A13C"/>
          </a:solidFill>
          <a:prstDash val="solid"/>
        </a:ln>
        <a:effectLst/>
      </dsp:spPr>
      <dsp:style>
        <a:lnRef idx="2">
          <a:scrgbClr r="0" g="0" b="0"/>
        </a:lnRef>
        <a:fillRef idx="1">
          <a:scrgbClr r="0" g="0" b="0"/>
        </a:fillRef>
        <a:effectRef idx="0">
          <a:scrgbClr r="0" g="0" b="0"/>
        </a:effectRef>
        <a:fontRef idx="minor"/>
      </dsp:style>
    </dsp:sp>
    <dsp:sp modelId="{15266066-516D-4236-B719-B9807868AF7C}">
      <dsp:nvSpPr>
        <dsp:cNvPr id="0" name=""/>
        <dsp:cNvSpPr/>
      </dsp:nvSpPr>
      <dsp:spPr>
        <a:xfrm>
          <a:off x="348922" y="3601077"/>
          <a:ext cx="4754903" cy="767520"/>
        </a:xfrm>
        <a:prstGeom prst="roundRect">
          <a:avLst/>
        </a:prstGeom>
        <a:solidFill>
          <a:schemeClr val="lt1">
            <a:hueOff val="0"/>
            <a:satOff val="0"/>
            <a:lumOff val="0"/>
            <a:alphaOff val="0"/>
          </a:schemeClr>
        </a:solidFill>
        <a:ln w="25400" cap="flat" cmpd="sng" algn="ctr">
          <a:solidFill>
            <a:srgbClr val="86A1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marL="0" lvl="0" indent="0" algn="l" defTabSz="889000">
            <a:lnSpc>
              <a:spcPct val="90000"/>
            </a:lnSpc>
            <a:spcBef>
              <a:spcPct val="0"/>
            </a:spcBef>
            <a:spcAft>
              <a:spcPct val="35000"/>
            </a:spcAft>
            <a:buNone/>
          </a:pPr>
          <a:r>
            <a:rPr lang="en-US" sz="2000" kern="1200" dirty="0"/>
            <a:t> 2021 Work Program</a:t>
          </a:r>
        </a:p>
      </dsp:txBody>
      <dsp:txXfrm>
        <a:off x="386389" y="3638544"/>
        <a:ext cx="4679969"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9A57E-C3CE-419C-B0D2-0AA4B7D9541E}">
      <dsp:nvSpPr>
        <dsp:cNvPr id="0" name=""/>
        <dsp:cNvSpPr/>
      </dsp:nvSpPr>
      <dsp:spPr>
        <a:xfrm>
          <a:off x="5724" y="888161"/>
          <a:ext cx="2060576" cy="20605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AD8492-DA3C-4117-B889-6376914F09C8}">
      <dsp:nvSpPr>
        <dsp:cNvPr id="0" name=""/>
        <dsp:cNvSpPr/>
      </dsp:nvSpPr>
      <dsp:spPr>
        <a:xfrm>
          <a:off x="293063" y="2788002"/>
          <a:ext cx="2156784" cy="733585"/>
        </a:xfrm>
        <a:prstGeom prst="roundRect">
          <a:avLst>
            <a:gd name="adj" fmla="val 10000"/>
          </a:avLst>
        </a:prstGeom>
        <a:solidFill>
          <a:srgbClr val="ACB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Constitutional Powers</a:t>
          </a:r>
        </a:p>
        <a:p>
          <a:pPr marL="57150" lvl="1" indent="-57150" algn="l" defTabSz="488950">
            <a:lnSpc>
              <a:spcPct val="90000"/>
            </a:lnSpc>
            <a:spcBef>
              <a:spcPct val="0"/>
            </a:spcBef>
            <a:spcAft>
              <a:spcPct val="15000"/>
            </a:spcAft>
            <a:buChar char="•"/>
          </a:pPr>
          <a:r>
            <a:rPr lang="en-US" sz="1100" kern="1200" dirty="0"/>
            <a:t>Health, welfare and safety of the public</a:t>
          </a:r>
        </a:p>
      </dsp:txBody>
      <dsp:txXfrm>
        <a:off x="314549" y="2809488"/>
        <a:ext cx="2113812" cy="690613"/>
      </dsp:txXfrm>
    </dsp:sp>
    <dsp:sp modelId="{6A6183AD-25D5-4ACC-977F-213E81490CE7}">
      <dsp:nvSpPr>
        <dsp:cNvPr id="0" name=""/>
        <dsp:cNvSpPr/>
      </dsp:nvSpPr>
      <dsp:spPr>
        <a:xfrm rot="76414">
          <a:off x="2485890" y="1707784"/>
          <a:ext cx="419744" cy="495127"/>
        </a:xfrm>
        <a:prstGeom prst="rightArrow">
          <a:avLst>
            <a:gd name="adj1" fmla="val 60000"/>
            <a:gd name="adj2" fmla="val 50000"/>
          </a:avLst>
        </a:prstGeom>
        <a:solidFill>
          <a:srgbClr val="ACB9A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85906" y="1805410"/>
        <a:ext cx="293821" cy="297077"/>
      </dsp:txXfrm>
    </dsp:sp>
    <dsp:sp modelId="{6BAF577E-3AB5-48EF-96CA-6E95AE859949}">
      <dsp:nvSpPr>
        <dsp:cNvPr id="0" name=""/>
        <dsp:cNvSpPr/>
      </dsp:nvSpPr>
      <dsp:spPr>
        <a:xfrm>
          <a:off x="3265275" y="960626"/>
          <a:ext cx="2060576" cy="20605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FB9B4-914A-4DC5-A72D-00E8C110AA00}">
      <dsp:nvSpPr>
        <dsp:cNvPr id="0" name=""/>
        <dsp:cNvSpPr/>
      </dsp:nvSpPr>
      <dsp:spPr>
        <a:xfrm>
          <a:off x="3541765" y="2785576"/>
          <a:ext cx="2144812" cy="736820"/>
        </a:xfrm>
        <a:prstGeom prst="roundRect">
          <a:avLst>
            <a:gd name="adj" fmla="val 10000"/>
          </a:avLst>
        </a:prstGeom>
        <a:solidFill>
          <a:srgbClr val="ACB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Zoning</a:t>
          </a:r>
        </a:p>
        <a:p>
          <a:pPr marL="57150" lvl="1" indent="-57150" algn="l" defTabSz="488950">
            <a:lnSpc>
              <a:spcPct val="90000"/>
            </a:lnSpc>
            <a:spcBef>
              <a:spcPct val="0"/>
            </a:spcBef>
            <a:spcAft>
              <a:spcPct val="15000"/>
            </a:spcAft>
            <a:buChar char="•"/>
          </a:pPr>
          <a:r>
            <a:rPr lang="en-US" sz="1100" kern="1200" dirty="0"/>
            <a:t>Applies a broad paintbrush to land uses.</a:t>
          </a:r>
        </a:p>
      </dsp:txBody>
      <dsp:txXfrm>
        <a:off x="3563346" y="2807157"/>
        <a:ext cx="2101650" cy="693658"/>
      </dsp:txXfrm>
    </dsp:sp>
    <dsp:sp modelId="{0172D333-A7FA-4032-A9B9-1B93C9300019}">
      <dsp:nvSpPr>
        <dsp:cNvPr id="0" name=""/>
        <dsp:cNvSpPr/>
      </dsp:nvSpPr>
      <dsp:spPr>
        <a:xfrm rot="21513767">
          <a:off x="5731549" y="1702231"/>
          <a:ext cx="405889" cy="495127"/>
        </a:xfrm>
        <a:prstGeom prst="rightArrow">
          <a:avLst>
            <a:gd name="adj1" fmla="val 60000"/>
            <a:gd name="adj2" fmla="val 50000"/>
          </a:avLst>
        </a:prstGeom>
        <a:solidFill>
          <a:srgbClr val="ACB9A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31568" y="1802783"/>
        <a:ext cx="284122" cy="297077"/>
      </dsp:txXfrm>
    </dsp:sp>
    <dsp:sp modelId="{2870DA72-6518-4D00-AC17-36FCB708463A}">
      <dsp:nvSpPr>
        <dsp:cNvPr id="0" name=""/>
        <dsp:cNvSpPr/>
      </dsp:nvSpPr>
      <dsp:spPr>
        <a:xfrm>
          <a:off x="6485170" y="879842"/>
          <a:ext cx="2060576" cy="20605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3624D9-0F7C-4CAC-90EE-B8EC06169BAC}">
      <dsp:nvSpPr>
        <dsp:cNvPr id="0" name=""/>
        <dsp:cNvSpPr/>
      </dsp:nvSpPr>
      <dsp:spPr>
        <a:xfrm>
          <a:off x="6785624" y="2763043"/>
          <a:ext cx="2130553" cy="766864"/>
        </a:xfrm>
        <a:prstGeom prst="roundRect">
          <a:avLst>
            <a:gd name="adj" fmla="val 10000"/>
          </a:avLst>
        </a:prstGeom>
        <a:solidFill>
          <a:srgbClr val="ACB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Nuisances</a:t>
          </a:r>
        </a:p>
        <a:p>
          <a:pPr marL="57150" lvl="1" indent="-57150" algn="l" defTabSz="488950">
            <a:lnSpc>
              <a:spcPct val="90000"/>
            </a:lnSpc>
            <a:spcBef>
              <a:spcPct val="0"/>
            </a:spcBef>
            <a:spcAft>
              <a:spcPct val="15000"/>
            </a:spcAft>
            <a:buChar char="•"/>
          </a:pPr>
          <a:r>
            <a:rPr lang="en-US" sz="1100" kern="1200" dirty="0"/>
            <a:t>Individual properties.</a:t>
          </a:r>
        </a:p>
      </dsp:txBody>
      <dsp:txXfrm>
        <a:off x="6808085" y="2785504"/>
        <a:ext cx="2085631" cy="721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3EE3F-E4DC-4BA9-B636-97607F547F40}">
      <dsp:nvSpPr>
        <dsp:cNvPr id="0" name=""/>
        <dsp:cNvSpPr/>
      </dsp:nvSpPr>
      <dsp:spPr>
        <a:xfrm rot="10800000">
          <a:off x="1031107" y="1176"/>
          <a:ext cx="2932423" cy="1169959"/>
        </a:xfrm>
        <a:prstGeom prst="homePlate">
          <a:avLst/>
        </a:prstGeom>
        <a:solidFill>
          <a:srgbClr val="86A13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592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dirty="0"/>
            <a:t>Supports a staff and community partnership</a:t>
          </a:r>
        </a:p>
      </dsp:txBody>
      <dsp:txXfrm rot="10800000">
        <a:off x="1323597" y="1176"/>
        <a:ext cx="2639933" cy="1169959"/>
      </dsp:txXfrm>
    </dsp:sp>
    <dsp:sp modelId="{8340171F-F8D3-4AA6-8236-A65A9275295F}">
      <dsp:nvSpPr>
        <dsp:cNvPr id="0" name=""/>
        <dsp:cNvSpPr/>
      </dsp:nvSpPr>
      <dsp:spPr>
        <a:xfrm>
          <a:off x="446128" y="1176"/>
          <a:ext cx="1169959" cy="11699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2C216B4-EE7B-41E6-BA08-274C6F3EECF1}">
      <dsp:nvSpPr>
        <dsp:cNvPr id="0" name=""/>
        <dsp:cNvSpPr/>
      </dsp:nvSpPr>
      <dsp:spPr>
        <a:xfrm rot="10800000">
          <a:off x="1031107" y="1520377"/>
          <a:ext cx="2932423" cy="1169959"/>
        </a:xfrm>
        <a:prstGeom prst="homePlate">
          <a:avLst/>
        </a:prstGeom>
        <a:solidFill>
          <a:srgbClr val="86A13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592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dirty="0"/>
            <a:t>Relieves the administrative burden</a:t>
          </a:r>
        </a:p>
      </dsp:txBody>
      <dsp:txXfrm rot="10800000">
        <a:off x="1323597" y="1520377"/>
        <a:ext cx="2639933" cy="1169959"/>
      </dsp:txXfrm>
    </dsp:sp>
    <dsp:sp modelId="{A855D596-5D97-4842-8C1B-52F7C9AB4FCF}">
      <dsp:nvSpPr>
        <dsp:cNvPr id="0" name=""/>
        <dsp:cNvSpPr/>
      </dsp:nvSpPr>
      <dsp:spPr>
        <a:xfrm>
          <a:off x="446128" y="1520377"/>
          <a:ext cx="1169959" cy="116995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F1FF114-75F7-4F90-B151-F03C6DA2B7E9}">
      <dsp:nvSpPr>
        <dsp:cNvPr id="0" name=""/>
        <dsp:cNvSpPr/>
      </dsp:nvSpPr>
      <dsp:spPr>
        <a:xfrm rot="10800000">
          <a:off x="1031107" y="3039578"/>
          <a:ext cx="2932423" cy="1169959"/>
        </a:xfrm>
        <a:prstGeom prst="homePlate">
          <a:avLst/>
        </a:prstGeom>
        <a:solidFill>
          <a:srgbClr val="86A13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592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dirty="0"/>
            <a:t>Ensures that the City uses ethical and consistent enforcement practices.</a:t>
          </a:r>
        </a:p>
      </dsp:txBody>
      <dsp:txXfrm rot="10800000">
        <a:off x="1323597" y="3039578"/>
        <a:ext cx="2639933" cy="1169959"/>
      </dsp:txXfrm>
    </dsp:sp>
    <dsp:sp modelId="{C0A4790F-DE9B-49D9-AC4D-499FBD450829}">
      <dsp:nvSpPr>
        <dsp:cNvPr id="0" name=""/>
        <dsp:cNvSpPr/>
      </dsp:nvSpPr>
      <dsp:spPr>
        <a:xfrm>
          <a:off x="446128" y="3039578"/>
          <a:ext cx="1169959" cy="116995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BC6F5-F7D8-4E96-83A1-D2AD66392DB6}">
      <dsp:nvSpPr>
        <dsp:cNvPr id="0" name=""/>
        <dsp:cNvSpPr/>
      </dsp:nvSpPr>
      <dsp:spPr>
        <a:xfrm>
          <a:off x="0" y="292830"/>
          <a:ext cx="7728857" cy="959400"/>
        </a:xfrm>
        <a:prstGeom prst="roundRect">
          <a:avLst/>
        </a:prstGeom>
        <a:solidFill>
          <a:srgbClr val="86A13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Neighborhood Outreach</a:t>
          </a:r>
        </a:p>
      </dsp:txBody>
      <dsp:txXfrm>
        <a:off x="46834" y="339664"/>
        <a:ext cx="7635189" cy="865732"/>
      </dsp:txXfrm>
    </dsp:sp>
    <dsp:sp modelId="{7CE5271F-54B2-428D-8B58-2C95E8DA79A2}">
      <dsp:nvSpPr>
        <dsp:cNvPr id="0" name=""/>
        <dsp:cNvSpPr/>
      </dsp:nvSpPr>
      <dsp:spPr>
        <a:xfrm>
          <a:off x="0" y="1252230"/>
          <a:ext cx="7728857" cy="289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91"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Identify Active Neighborhood Association;</a:t>
          </a:r>
        </a:p>
        <a:p>
          <a:pPr marL="285750" lvl="1" indent="-285750" algn="l" defTabSz="1377950">
            <a:lnSpc>
              <a:spcPct val="90000"/>
            </a:lnSpc>
            <a:spcBef>
              <a:spcPct val="0"/>
            </a:spcBef>
            <a:spcAft>
              <a:spcPct val="20000"/>
            </a:spcAft>
            <a:buChar char="•"/>
          </a:pPr>
          <a:r>
            <a:rPr lang="en-US" sz="3100" kern="1200" dirty="0"/>
            <a:t>Establish the types  of information neighborhoods need to address enforcement concerns;</a:t>
          </a:r>
        </a:p>
        <a:p>
          <a:pPr marL="285750" lvl="1" indent="-285750" algn="l" defTabSz="1377950">
            <a:lnSpc>
              <a:spcPct val="90000"/>
            </a:lnSpc>
            <a:spcBef>
              <a:spcPct val="0"/>
            </a:spcBef>
            <a:spcAft>
              <a:spcPct val="20000"/>
            </a:spcAft>
            <a:buChar char="•"/>
          </a:pPr>
          <a:r>
            <a:rPr lang="en-US" sz="3100" kern="1200" dirty="0"/>
            <a:t>Attend meetings and present on the City’s enforcement program. </a:t>
          </a:r>
        </a:p>
      </dsp:txBody>
      <dsp:txXfrm>
        <a:off x="0" y="1252230"/>
        <a:ext cx="7728857" cy="2898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D2E62F-F3F6-4C55-9329-08DCCEEC425E}" type="datetimeFigureOut">
              <a:rPr lang="en-US" smtClean="0"/>
              <a:t>3/8/2021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3389EAA-0BCE-4C49-B13C-FCCCF9D27EAC}" type="slidenum">
              <a:rPr lang="en-US" smtClean="0"/>
              <a:t>‹#›</a:t>
            </a:fld>
            <a:endParaRPr lang="en-US"/>
          </a:p>
        </p:txBody>
      </p:sp>
    </p:spTree>
    <p:extLst>
      <p:ext uri="{BB962C8B-B14F-4D97-AF65-F5344CB8AC3E}">
        <p14:creationId xmlns:p14="http://schemas.microsoft.com/office/powerpoint/2010/main" val="164452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582B25-BB1D-D741-B235-846D3BBBEED3}" type="datetimeFigureOut">
              <a:rPr lang="en-US" smtClean="0"/>
              <a:t>3/8/2021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552505-AEFD-1F48-B6AD-7D2EBDFF5C3F}" type="slidenum">
              <a:rPr lang="en-US" smtClean="0"/>
              <a:t>‹#›</a:t>
            </a:fld>
            <a:endParaRPr lang="en-US" dirty="0"/>
          </a:p>
        </p:txBody>
      </p:sp>
    </p:spTree>
    <p:extLst>
      <p:ext uri="{BB962C8B-B14F-4D97-AF65-F5344CB8AC3E}">
        <p14:creationId xmlns:p14="http://schemas.microsoft.com/office/powerpoint/2010/main" val="24258820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a:t>
            </a:fld>
            <a:endParaRPr lang="en-US" dirty="0"/>
          </a:p>
        </p:txBody>
      </p:sp>
    </p:spTree>
    <p:extLst>
      <p:ext uri="{BB962C8B-B14F-4D97-AF65-F5344CB8AC3E}">
        <p14:creationId xmlns:p14="http://schemas.microsoft.com/office/powerpoint/2010/main" val="139181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Police =</a:t>
            </a:r>
            <a:r>
              <a:rPr lang="en-US" baseline="0" dirty="0"/>
              <a:t> Constitutional Power</a:t>
            </a:r>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2</a:t>
            </a:fld>
            <a:endParaRPr lang="en-US" dirty="0"/>
          </a:p>
        </p:txBody>
      </p:sp>
    </p:spTree>
    <p:extLst>
      <p:ext uri="{BB962C8B-B14F-4D97-AF65-F5344CB8AC3E}">
        <p14:creationId xmlns:p14="http://schemas.microsoft.com/office/powerpoint/2010/main" val="248681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 police power comes from the Tenth Amendment to the Constitution, which gives states the rights and powers which are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not delegated to the Federal</a:t>
            </a:r>
            <a:r>
              <a:rPr lang="en-US" sz="1200" b="0" i="0" kern="1200" baseline="0" dirty="0">
                <a:solidFill>
                  <a:schemeClr val="tx1"/>
                </a:solidFill>
                <a:effectLst/>
                <a:latin typeface="+mn-lt"/>
                <a:ea typeface="+mn-ea"/>
                <a:cs typeface="+mn-cs"/>
              </a:rPr>
              <a:t> Government. </a:t>
            </a:r>
            <a:r>
              <a:rPr lang="en-US" sz="1200" b="0" i="0" kern="1200" dirty="0">
                <a:solidFill>
                  <a:schemeClr val="tx1"/>
                </a:solidFill>
                <a:effectLst/>
                <a:latin typeface="+mn-lt"/>
                <a:ea typeface="+mn-ea"/>
                <a:cs typeface="+mn-cs"/>
              </a:rPr>
              <a:t>States are thus granted the power to establish and enforce laws protecting the </a:t>
            </a:r>
            <a:r>
              <a:rPr lang="en-US" sz="1200" b="1" i="0" kern="1200" dirty="0">
                <a:solidFill>
                  <a:schemeClr val="tx1"/>
                </a:solidFill>
                <a:effectLst/>
                <a:latin typeface="+mn-lt"/>
                <a:ea typeface="+mn-ea"/>
                <a:cs typeface="+mn-cs"/>
              </a:rPr>
              <a:t>welfare, safety, and health of the public.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 the early 20</a:t>
            </a:r>
            <a:r>
              <a:rPr lang="en-US" sz="1200" b="1" i="0" kern="1200" baseline="30000" dirty="0">
                <a:solidFill>
                  <a:schemeClr val="tx1"/>
                </a:solidFill>
                <a:effectLst/>
                <a:latin typeface="+mn-lt"/>
                <a:ea typeface="+mn-ea"/>
                <a:cs typeface="+mn-cs"/>
              </a:rPr>
              <a:t>th</a:t>
            </a:r>
            <a:r>
              <a:rPr lang="en-US" sz="1200" b="1" i="0" kern="1200" dirty="0">
                <a:solidFill>
                  <a:schemeClr val="tx1"/>
                </a:solidFill>
                <a:effectLst/>
                <a:latin typeface="+mn-lt"/>
                <a:ea typeface="+mn-ea"/>
                <a:cs typeface="+mn-cs"/>
              </a:rPr>
              <a:t> century, municipalities began developed zoning ordinance under the10</a:t>
            </a:r>
            <a:r>
              <a:rPr lang="en-US" sz="1200" b="1" i="0" kern="1200" baseline="30000" dirty="0">
                <a:solidFill>
                  <a:schemeClr val="tx1"/>
                </a:solidFill>
                <a:effectLst/>
                <a:latin typeface="+mn-lt"/>
                <a:ea typeface="+mn-ea"/>
                <a:cs typeface="+mn-cs"/>
              </a:rPr>
              <a:t>th</a:t>
            </a:r>
            <a:r>
              <a:rPr lang="en-US" sz="1200" b="1" i="0" kern="1200" dirty="0">
                <a:solidFill>
                  <a:schemeClr val="tx1"/>
                </a:solidFill>
                <a:effectLst/>
                <a:latin typeface="+mn-lt"/>
                <a:ea typeface="+mn-ea"/>
                <a:cs typeface="+mn-cs"/>
              </a:rPr>
              <a:t> amendment, which looked to separate hazardous and harmful land uses from residential development and public spaces on a city wide scale. Along with this came regulations and processes for abating nuisances on individual properties that pose harm to the public on a neighborhood scale.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On a State level. Local jurisdictions are granted power through the RCW, WAC and growth management act to develop, regulate and enforce land use and zoning standards.</a:t>
            </a:r>
            <a:endParaRPr lang="en-US" b="0" dirty="0"/>
          </a:p>
        </p:txBody>
      </p:sp>
      <p:sp>
        <p:nvSpPr>
          <p:cNvPr id="4" name="Slide Number Placeholder 3"/>
          <p:cNvSpPr>
            <a:spLocks noGrp="1"/>
          </p:cNvSpPr>
          <p:nvPr>
            <p:ph type="sldNum" sz="quarter" idx="10"/>
          </p:nvPr>
        </p:nvSpPr>
        <p:spPr/>
        <p:txBody>
          <a:bodyPr/>
          <a:lstStyle/>
          <a:p>
            <a:fld id="{72552505-AEFD-1F48-B6AD-7D2EBDFF5C3F}" type="slidenum">
              <a:rPr lang="en-US" smtClean="0"/>
              <a:t>3</a:t>
            </a:fld>
            <a:endParaRPr lang="en-US" dirty="0"/>
          </a:p>
        </p:txBody>
      </p:sp>
    </p:spTree>
    <p:extLst>
      <p:ext uri="{BB962C8B-B14F-4D97-AF65-F5344CB8AC3E}">
        <p14:creationId xmlns:p14="http://schemas.microsoft.com/office/powerpoint/2010/main" val="274720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a local level, police power is exercised</a:t>
            </a:r>
            <a:r>
              <a:rPr lang="en-US" sz="1200" b="0" i="0" kern="1200" baseline="0" dirty="0">
                <a:solidFill>
                  <a:schemeClr val="tx1"/>
                </a:solidFill>
                <a:effectLst/>
                <a:latin typeface="+mn-lt"/>
                <a:ea typeface="+mn-ea"/>
                <a:cs typeface="+mn-cs"/>
              </a:rPr>
              <a:t> through complaint based policies… which hold the community and staff members equally responsible for enforcing nuisances.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Most code enforcement programs are complaint-driven. Complaints result in an inspection and a warning letter to the violator, followed by a notice of citation if action to correct the violation have not been taken by the property owner. This is followed by official abatement proceedings if the violator still has not take care of the problem within a specified period of time. As an alternative to abatement, some cities use neighborhood mediation centers and voluntary agreements. Except for situations of imminent or immediate danger, the enforcement of nuisance provisions is a policy issue dependent on the level of service a community can provide with available resources.</a:t>
            </a:r>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4</a:t>
            </a:fld>
            <a:endParaRPr lang="en-US" dirty="0"/>
          </a:p>
        </p:txBody>
      </p:sp>
    </p:spTree>
    <p:extLst>
      <p:ext uri="{BB962C8B-B14F-4D97-AF65-F5344CB8AC3E}">
        <p14:creationId xmlns:p14="http://schemas.microsoft.com/office/powerpoint/2010/main" val="548972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52505-AEFD-1F48-B6AD-7D2EBDFF5C3F}" type="slidenum">
              <a:rPr lang="en-US" smtClean="0"/>
              <a:t>5</a:t>
            </a:fld>
            <a:endParaRPr lang="en-US" dirty="0"/>
          </a:p>
        </p:txBody>
      </p:sp>
    </p:spTree>
    <p:extLst>
      <p:ext uri="{BB962C8B-B14F-4D97-AF65-F5344CB8AC3E}">
        <p14:creationId xmlns:p14="http://schemas.microsoft.com/office/powerpoint/2010/main" val="407664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7</a:t>
            </a:fld>
            <a:endParaRPr lang="en-US" dirty="0"/>
          </a:p>
        </p:txBody>
      </p:sp>
    </p:spTree>
    <p:extLst>
      <p:ext uri="{BB962C8B-B14F-4D97-AF65-F5344CB8AC3E}">
        <p14:creationId xmlns:p14="http://schemas.microsoft.com/office/powerpoint/2010/main" val="228508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8</a:t>
            </a:fld>
            <a:endParaRPr lang="en-US" dirty="0"/>
          </a:p>
        </p:txBody>
      </p:sp>
    </p:spTree>
    <p:extLst>
      <p:ext uri="{BB962C8B-B14F-4D97-AF65-F5344CB8AC3E}">
        <p14:creationId xmlns:p14="http://schemas.microsoft.com/office/powerpoint/2010/main" val="29512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BC84D-74D2-476A-8E27-DA47C3194310}"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7441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A7033-682E-4D64-83CD-F3342C7C73C8}"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73674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0C69B-92B9-47A9-9464-2240A7618FA9}"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391677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43A2-3042-4EFE-BC73-55F208542206}"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155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50FF9-AAE7-48B7-B395-ABEF63CE0FF2}"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46159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3B4B17-0F41-4E92-9940-4B5F9C557A59}"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23064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68DA3-C849-4069-A930-C1A5E73523BA}" type="datetime1">
              <a:rPr lang="en-US" smtClean="0"/>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24968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1C208-55D5-4125-952E-C2D58B78C98A}" type="datetime1">
              <a:rPr lang="en-US" smtClean="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36021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AA6A-9EBA-4903-8FC3-BFE0ACE7B2CE}" type="datetime1">
              <a:rPr lang="en-US" smtClean="0"/>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68356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BBB09-5F23-4596-9E8C-3FEB77A01773}"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408610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6EA91-2085-4720-AFA3-666E6DED65C9}"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1913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62AC1-9D7A-4E2A-A3DE-B57666525055}" type="datetime1">
              <a:rPr lang="en-US" smtClean="0"/>
              <a:t>3/8/2021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5F2D-791E-4540-9CAC-93D25907CCBF}" type="slidenum">
              <a:rPr lang="en-US" smtClean="0"/>
              <a:t>‹#›</a:t>
            </a:fld>
            <a:endParaRPr lang="en-US" dirty="0"/>
          </a:p>
        </p:txBody>
      </p:sp>
      <p:grpSp>
        <p:nvGrpSpPr>
          <p:cNvPr id="7" name="Group 6"/>
          <p:cNvGrpSpPr/>
          <p:nvPr/>
        </p:nvGrpSpPr>
        <p:grpSpPr>
          <a:xfrm>
            <a:off x="60582" y="1417638"/>
            <a:ext cx="9022836" cy="228600"/>
            <a:chOff x="65849" y="1525834"/>
            <a:chExt cx="9022836" cy="228600"/>
          </a:xfrm>
        </p:grpSpPr>
        <p:sp>
          <p:nvSpPr>
            <p:cNvPr id="8" name="Rectangle 7"/>
            <p:cNvSpPr/>
            <p:nvPr userDrawn="1"/>
          </p:nvSpPr>
          <p:spPr>
            <a:xfrm>
              <a:off x="3254819" y="1525834"/>
              <a:ext cx="5833866" cy="228600"/>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9" name="Rectangle 8"/>
            <p:cNvSpPr/>
            <p:nvPr userDrawn="1"/>
          </p:nvSpPr>
          <p:spPr>
            <a:xfrm>
              <a:off x="65849" y="1525834"/>
              <a:ext cx="1533407" cy="228600"/>
            </a:xfrm>
            <a:prstGeom prst="rect">
              <a:avLst/>
            </a:prstGeom>
            <a:solidFill>
              <a:srgbClr val="86A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10" name="Rectangle 9"/>
            <p:cNvSpPr/>
            <p:nvPr userDrawn="1"/>
          </p:nvSpPr>
          <p:spPr>
            <a:xfrm>
              <a:off x="1665107" y="1525834"/>
              <a:ext cx="1533407" cy="228600"/>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grpSp>
    </p:spTree>
    <p:extLst>
      <p:ext uri="{BB962C8B-B14F-4D97-AF65-F5344CB8AC3E}">
        <p14:creationId xmlns:p14="http://schemas.microsoft.com/office/powerpoint/2010/main" val="347143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cityofblaine.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8" y="5215944"/>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3" name="Subtitle 2"/>
          <p:cNvSpPr>
            <a:spLocks noGrp="1"/>
          </p:cNvSpPr>
          <p:nvPr>
            <p:ph type="subTitle" idx="1"/>
          </p:nvPr>
        </p:nvSpPr>
        <p:spPr>
          <a:xfrm>
            <a:off x="3389032" y="1851819"/>
            <a:ext cx="5568134" cy="3080519"/>
          </a:xfrm>
        </p:spPr>
        <p:txBody>
          <a:bodyPr>
            <a:normAutofit/>
          </a:bodyPr>
          <a:lstStyle/>
          <a:p>
            <a:pPr algn="r">
              <a:spcBef>
                <a:spcPts val="0"/>
              </a:spcBef>
            </a:pPr>
            <a:endParaRPr lang="en-US" sz="2000" b="1" dirty="0">
              <a:solidFill>
                <a:srgbClr val="000000"/>
              </a:solidFill>
              <a:cs typeface="Arial Black"/>
            </a:endParaRPr>
          </a:p>
          <a:p>
            <a:pPr algn="r">
              <a:spcBef>
                <a:spcPts val="0"/>
              </a:spcBef>
            </a:pPr>
            <a:endParaRPr lang="en-US" sz="3900" dirty="0">
              <a:solidFill>
                <a:srgbClr val="000000"/>
              </a:solidFill>
            </a:endParaRPr>
          </a:p>
        </p:txBody>
      </p:sp>
      <p:sp>
        <p:nvSpPr>
          <p:cNvPr id="13" name="Rectangle 12"/>
          <p:cNvSpPr/>
          <p:nvPr/>
        </p:nvSpPr>
        <p:spPr>
          <a:xfrm>
            <a:off x="65849" y="5215944"/>
            <a:ext cx="3132666" cy="1557394"/>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9" name="Rectangle 8"/>
          <p:cNvSpPr/>
          <p:nvPr/>
        </p:nvSpPr>
        <p:spPr>
          <a:xfrm>
            <a:off x="65849" y="1409251"/>
            <a:ext cx="3132666" cy="3675665"/>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2" name="TextBox 1"/>
          <p:cNvSpPr txBox="1"/>
          <p:nvPr/>
        </p:nvSpPr>
        <p:spPr>
          <a:xfrm>
            <a:off x="3700130" y="5296010"/>
            <a:ext cx="5082363" cy="1477328"/>
          </a:xfrm>
          <a:prstGeom prst="rect">
            <a:avLst/>
          </a:prstGeom>
          <a:noFill/>
        </p:spPr>
        <p:txBody>
          <a:bodyPr wrap="square" rtlCol="0">
            <a:spAutoFit/>
          </a:bodyPr>
          <a:lstStyle/>
          <a:p>
            <a:r>
              <a:rPr lang="en-US" dirty="0">
                <a:solidFill>
                  <a:schemeClr val="bg1"/>
                </a:solidFill>
              </a:rPr>
              <a:t>Allison Tompkins</a:t>
            </a:r>
          </a:p>
          <a:p>
            <a:r>
              <a:rPr lang="en-US" dirty="0">
                <a:solidFill>
                  <a:schemeClr val="bg1"/>
                </a:solidFill>
              </a:rPr>
              <a:t>Community Planner I</a:t>
            </a:r>
          </a:p>
          <a:p>
            <a:r>
              <a:rPr lang="en-US" dirty="0">
                <a:solidFill>
                  <a:schemeClr val="bg1"/>
                </a:solidFill>
              </a:rPr>
              <a:t>Code Enforcement Officer</a:t>
            </a:r>
          </a:p>
          <a:p>
            <a:endParaRPr lang="en-US" dirty="0">
              <a:solidFill>
                <a:schemeClr val="bg1"/>
              </a:solidFill>
            </a:endParaRPr>
          </a:p>
          <a:p>
            <a:r>
              <a:rPr lang="en-US" dirty="0">
                <a:solidFill>
                  <a:schemeClr val="bg1"/>
                </a:solidFill>
              </a:rPr>
              <a:t>City of Blaine Community Development Services</a:t>
            </a:r>
          </a:p>
        </p:txBody>
      </p:sp>
      <p:sp>
        <p:nvSpPr>
          <p:cNvPr id="4" name="TextBox 3"/>
          <p:cNvSpPr txBox="1"/>
          <p:nvPr/>
        </p:nvSpPr>
        <p:spPr>
          <a:xfrm>
            <a:off x="314773" y="1486142"/>
            <a:ext cx="2700670" cy="2031325"/>
          </a:xfrm>
          <a:prstGeom prst="rect">
            <a:avLst/>
          </a:prstGeom>
          <a:noFill/>
        </p:spPr>
        <p:txBody>
          <a:bodyPr wrap="square" rtlCol="0">
            <a:spAutoFit/>
          </a:bodyPr>
          <a:lstStyle/>
          <a:p>
            <a:endParaRPr lang="en-US" sz="2400" dirty="0"/>
          </a:p>
          <a:p>
            <a:endParaRPr lang="en-US" sz="2400" dirty="0"/>
          </a:p>
          <a:p>
            <a:endParaRPr lang="en-US" sz="2400" dirty="0"/>
          </a:p>
          <a:p>
            <a:endParaRPr lang="en-US" dirty="0"/>
          </a:p>
          <a:p>
            <a:endParaRPr lang="en-US" dirty="0"/>
          </a:p>
          <a:p>
            <a:endParaRPr lang="en-US" dirty="0"/>
          </a:p>
        </p:txBody>
      </p:sp>
      <p:sp>
        <p:nvSpPr>
          <p:cNvPr id="8" name="TextBox 7"/>
          <p:cNvSpPr txBox="1"/>
          <p:nvPr/>
        </p:nvSpPr>
        <p:spPr>
          <a:xfrm>
            <a:off x="65848" y="2493818"/>
            <a:ext cx="3323183" cy="1631216"/>
          </a:xfrm>
          <a:prstGeom prst="rect">
            <a:avLst/>
          </a:prstGeom>
          <a:noFill/>
        </p:spPr>
        <p:txBody>
          <a:bodyPr wrap="square" rtlCol="0">
            <a:spAutoFit/>
          </a:bodyPr>
          <a:lstStyle/>
          <a:p>
            <a:r>
              <a:rPr lang="en-US" sz="2000" b="1" dirty="0"/>
              <a:t>March 8 at 6:00 PM</a:t>
            </a:r>
          </a:p>
          <a:p>
            <a:endParaRPr lang="en-US" sz="2000" b="1" dirty="0"/>
          </a:p>
          <a:p>
            <a:r>
              <a:rPr lang="en-US" sz="2000" b="1" dirty="0"/>
              <a:t>Zoom Meeting</a:t>
            </a:r>
          </a:p>
          <a:p>
            <a:endParaRPr lang="en-US" sz="2000" b="1" dirty="0"/>
          </a:p>
          <a:p>
            <a:endParaRPr lang="en-US" sz="2000" b="1" dirty="0"/>
          </a:p>
        </p:txBody>
      </p:sp>
      <p:sp>
        <p:nvSpPr>
          <p:cNvPr id="5" name="TextBox 4"/>
          <p:cNvSpPr txBox="1"/>
          <p:nvPr/>
        </p:nvSpPr>
        <p:spPr>
          <a:xfrm>
            <a:off x="65849" y="762920"/>
            <a:ext cx="8560286" cy="646331"/>
          </a:xfrm>
          <a:prstGeom prst="rect">
            <a:avLst/>
          </a:prstGeom>
          <a:noFill/>
        </p:spPr>
        <p:txBody>
          <a:bodyPr wrap="square" rtlCol="0">
            <a:spAutoFit/>
          </a:bodyPr>
          <a:lstStyle/>
          <a:p>
            <a:r>
              <a:rPr lang="en-US" sz="3600" b="1" dirty="0"/>
              <a:t>City of Blaine Council</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609" y="5340053"/>
            <a:ext cx="1132941" cy="86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264368" y="2455192"/>
            <a:ext cx="5692798" cy="1077218"/>
          </a:xfrm>
          <a:prstGeom prst="rect">
            <a:avLst/>
          </a:prstGeom>
          <a:noFill/>
        </p:spPr>
        <p:txBody>
          <a:bodyPr wrap="square" rtlCol="0">
            <a:spAutoFit/>
          </a:bodyPr>
          <a:lstStyle/>
          <a:p>
            <a:pPr algn="r"/>
            <a:r>
              <a:rPr lang="en-US" sz="3200" b="1" dirty="0"/>
              <a:t>  City Of Blaine Land Use Code Enforcement</a:t>
            </a:r>
          </a:p>
        </p:txBody>
      </p:sp>
    </p:spTree>
    <p:extLst>
      <p:ext uri="{BB962C8B-B14F-4D97-AF65-F5344CB8AC3E}">
        <p14:creationId xmlns:p14="http://schemas.microsoft.com/office/powerpoint/2010/main" val="352821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8697691" cy="1440382"/>
          </a:xfrm>
        </p:spPr>
        <p:txBody>
          <a:bodyPr anchor="b">
            <a:normAutofit/>
          </a:bodyPr>
          <a:lstStyle/>
          <a:p>
            <a:pPr algn="l" eaLnBrk="1" hangingPunct="1"/>
            <a:r>
              <a:rPr lang="en-US" sz="2800" b="1" dirty="0">
                <a:latin typeface="+mn-lt"/>
              </a:rPr>
              <a:t>Study Session Outline</a:t>
            </a:r>
          </a:p>
        </p:txBody>
      </p:sp>
      <p:sp>
        <p:nvSpPr>
          <p:cNvPr id="3" name="Slide Number Placeholder 2"/>
          <p:cNvSpPr>
            <a:spLocks noGrp="1"/>
          </p:cNvSpPr>
          <p:nvPr>
            <p:ph type="sldNum" sz="quarter" idx="12"/>
          </p:nvPr>
        </p:nvSpPr>
        <p:spPr/>
        <p:txBody>
          <a:bodyPr/>
          <a:lstStyle/>
          <a:p>
            <a:fld id="{E1525F2D-791E-4540-9CAC-93D25907CCBF}" type="slidenum">
              <a:rPr lang="en-US" smtClean="0"/>
              <a:t>2</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graphicFrame>
        <p:nvGraphicFramePr>
          <p:cNvPr id="6" name="Diagram 5"/>
          <p:cNvGraphicFramePr/>
          <p:nvPr>
            <p:extLst>
              <p:ext uri="{D42A27DB-BD31-4B8C-83A1-F6EECF244321}">
                <p14:modId xmlns:p14="http://schemas.microsoft.com/office/powerpoint/2010/main" val="2273472384"/>
              </p:ext>
            </p:extLst>
          </p:nvPr>
        </p:nvGraphicFramePr>
        <p:xfrm>
          <a:off x="1208409" y="1804524"/>
          <a:ext cx="6940269" cy="4693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562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525F2D-791E-4540-9CAC-93D25907CCBF}" type="slidenum">
              <a:rPr lang="en-US" smtClean="0"/>
              <a:t>3</a:t>
            </a:fld>
            <a:endParaRPr lang="en-US" dirty="0"/>
          </a:p>
        </p:txBody>
      </p:sp>
      <p:sp>
        <p:nvSpPr>
          <p:cNvPr id="4" name="Rectangle 3"/>
          <p:cNvSpPr/>
          <p:nvPr/>
        </p:nvSpPr>
        <p:spPr>
          <a:xfrm>
            <a:off x="133197" y="854510"/>
            <a:ext cx="8455632" cy="523220"/>
          </a:xfrm>
          <a:prstGeom prst="rect">
            <a:avLst/>
          </a:prstGeom>
        </p:spPr>
        <p:txBody>
          <a:bodyPr wrap="square">
            <a:spAutoFit/>
          </a:bodyPr>
          <a:lstStyle/>
          <a:p>
            <a:r>
              <a:rPr lang="en-US" sz="2800" b="1" dirty="0"/>
              <a:t> </a:t>
            </a:r>
            <a:endParaRPr lang="en-US" sz="2800" dirty="0"/>
          </a:p>
        </p:txBody>
      </p:sp>
      <p:sp>
        <p:nvSpPr>
          <p:cNvPr id="16" name="TextBox 15"/>
          <p:cNvSpPr txBox="1"/>
          <p:nvPr/>
        </p:nvSpPr>
        <p:spPr>
          <a:xfrm>
            <a:off x="-1" y="1003455"/>
            <a:ext cx="6072027" cy="523220"/>
          </a:xfrm>
          <a:prstGeom prst="rect">
            <a:avLst/>
          </a:prstGeom>
          <a:noFill/>
        </p:spPr>
        <p:txBody>
          <a:bodyPr wrap="square" rtlCol="0">
            <a:spAutoFit/>
          </a:bodyPr>
          <a:lstStyle/>
          <a:p>
            <a:r>
              <a:rPr lang="en-US" sz="2800" b="1" dirty="0"/>
              <a:t>History of Police Power</a:t>
            </a:r>
          </a:p>
        </p:txBody>
      </p:sp>
      <p:sp>
        <p:nvSpPr>
          <p:cNvPr id="5" name="AutoShape 4" descr="Image result for zo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Diagram 2">
            <a:extLst>
              <a:ext uri="{FF2B5EF4-FFF2-40B4-BE49-F238E27FC236}">
                <a16:creationId xmlns:a16="http://schemas.microsoft.com/office/drawing/2014/main" id="{39FD6384-2D06-48C1-9B6F-91F5DC737BF8}"/>
              </a:ext>
            </a:extLst>
          </p:cNvPr>
          <p:cNvGraphicFramePr/>
          <p:nvPr>
            <p:extLst>
              <p:ext uri="{D42A27DB-BD31-4B8C-83A1-F6EECF244321}">
                <p14:modId xmlns:p14="http://schemas.microsoft.com/office/powerpoint/2010/main" val="3225625079"/>
              </p:ext>
            </p:extLst>
          </p:nvPr>
        </p:nvGraphicFramePr>
        <p:xfrm>
          <a:off x="133196" y="1825950"/>
          <a:ext cx="8921903" cy="440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14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62256" y="6446640"/>
            <a:ext cx="2133600" cy="365125"/>
          </a:xfrm>
        </p:spPr>
        <p:txBody>
          <a:bodyPr/>
          <a:lstStyle/>
          <a:p>
            <a:fld id="{E1525F2D-791E-4540-9CAC-93D25907CCBF}" type="slidenum">
              <a:rPr lang="en-US" smtClean="0"/>
              <a:t>4</a:t>
            </a:fld>
            <a:endParaRPr lang="en-US" dirty="0"/>
          </a:p>
        </p:txBody>
      </p:sp>
      <p:sp>
        <p:nvSpPr>
          <p:cNvPr id="10" name="TextBox 9"/>
          <p:cNvSpPr txBox="1"/>
          <p:nvPr/>
        </p:nvSpPr>
        <p:spPr>
          <a:xfrm>
            <a:off x="6678202" y="4714983"/>
            <a:ext cx="1818526" cy="369332"/>
          </a:xfrm>
          <a:prstGeom prst="rect">
            <a:avLst/>
          </a:prstGeom>
          <a:noFill/>
        </p:spPr>
        <p:txBody>
          <a:bodyPr wrap="square" rtlCol="0">
            <a:spAutoFit/>
          </a:bodyPr>
          <a:lstStyle/>
          <a:p>
            <a:endParaRPr lang="en-US" dirty="0"/>
          </a:p>
        </p:txBody>
      </p:sp>
      <p:sp>
        <p:nvSpPr>
          <p:cNvPr id="5" name="TextBox 4"/>
          <p:cNvSpPr txBox="1"/>
          <p:nvPr/>
        </p:nvSpPr>
        <p:spPr>
          <a:xfrm>
            <a:off x="739736" y="1510437"/>
            <a:ext cx="7489861" cy="461665"/>
          </a:xfrm>
          <a:prstGeom prst="rect">
            <a:avLst/>
          </a:prstGeom>
          <a:noFill/>
        </p:spPr>
        <p:txBody>
          <a:bodyPr wrap="square" rtlCol="0">
            <a:spAutoFit/>
          </a:bodyPr>
          <a:lstStyle/>
          <a:p>
            <a:pPr lvl="1"/>
            <a:r>
              <a:rPr lang="en-US" sz="2400" dirty="0"/>
              <a:t>	</a:t>
            </a:r>
          </a:p>
        </p:txBody>
      </p:sp>
      <p:sp>
        <p:nvSpPr>
          <p:cNvPr id="7" name="Rectangle 2"/>
          <p:cNvSpPr txBox="1">
            <a:spLocks noChangeArrowheads="1"/>
          </p:cNvSpPr>
          <p:nvPr/>
        </p:nvSpPr>
        <p:spPr>
          <a:xfrm>
            <a:off x="0" y="138837"/>
            <a:ext cx="8634211" cy="137160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a:latin typeface="+mn-lt"/>
            </a:endParaRPr>
          </a:p>
        </p:txBody>
      </p:sp>
      <p:sp>
        <p:nvSpPr>
          <p:cNvPr id="11" name="TextBox 10"/>
          <p:cNvSpPr txBox="1"/>
          <p:nvPr/>
        </p:nvSpPr>
        <p:spPr>
          <a:xfrm>
            <a:off x="-1" y="1003455"/>
            <a:ext cx="6758610" cy="523220"/>
          </a:xfrm>
          <a:prstGeom prst="rect">
            <a:avLst/>
          </a:prstGeom>
          <a:noFill/>
        </p:spPr>
        <p:txBody>
          <a:bodyPr wrap="square" rtlCol="0">
            <a:spAutoFit/>
          </a:bodyPr>
          <a:lstStyle/>
          <a:p>
            <a:r>
              <a:rPr lang="en-US" sz="2800" b="1" dirty="0"/>
              <a:t>Complaint Based Enforcement</a:t>
            </a:r>
          </a:p>
        </p:txBody>
      </p:sp>
      <p:pic>
        <p:nvPicPr>
          <p:cNvPr id="2050" name="Picture 2" descr="Write a complaint letter for you. Get a refund or compensation for £10 :  RMwriting - fivesqu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030" y="2134327"/>
            <a:ext cx="2680567" cy="35465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314247164"/>
              </p:ext>
            </p:extLst>
          </p:nvPr>
        </p:nvGraphicFramePr>
        <p:xfrm>
          <a:off x="412712" y="2044197"/>
          <a:ext cx="4409660" cy="4210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263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AFDA2A-ACD8-4148-970C-CB1043B2D61F}"/>
              </a:ext>
            </a:extLst>
          </p:cNvPr>
          <p:cNvSpPr>
            <a:spLocks noGrp="1"/>
          </p:cNvSpPr>
          <p:nvPr>
            <p:ph type="sldNum" sz="quarter" idx="12"/>
          </p:nvPr>
        </p:nvSpPr>
        <p:spPr/>
        <p:txBody>
          <a:bodyPr/>
          <a:lstStyle/>
          <a:p>
            <a:fld id="{E1525F2D-791E-4540-9CAC-93D25907CCBF}" type="slidenum">
              <a:rPr lang="en-US" smtClean="0"/>
              <a:t>5</a:t>
            </a:fld>
            <a:endParaRPr lang="en-US" dirty="0"/>
          </a:p>
        </p:txBody>
      </p:sp>
      <p:graphicFrame>
        <p:nvGraphicFramePr>
          <p:cNvPr id="3" name="Table 3">
            <a:extLst>
              <a:ext uri="{FF2B5EF4-FFF2-40B4-BE49-F238E27FC236}">
                <a16:creationId xmlns:a16="http://schemas.microsoft.com/office/drawing/2014/main" id="{73204E32-0395-44C1-A8ED-23C34D401855}"/>
              </a:ext>
            </a:extLst>
          </p:cNvPr>
          <p:cNvGraphicFramePr>
            <a:graphicFrameLocks noGrp="1"/>
          </p:cNvGraphicFramePr>
          <p:nvPr>
            <p:extLst>
              <p:ext uri="{D42A27DB-BD31-4B8C-83A1-F6EECF244321}">
                <p14:modId xmlns:p14="http://schemas.microsoft.com/office/powerpoint/2010/main" val="2026891787"/>
              </p:ext>
            </p:extLst>
          </p:nvPr>
        </p:nvGraphicFramePr>
        <p:xfrm>
          <a:off x="1718838" y="2477508"/>
          <a:ext cx="5845631" cy="1902984"/>
        </p:xfrm>
        <a:graphic>
          <a:graphicData uri="http://schemas.openxmlformats.org/drawingml/2006/table">
            <a:tbl>
              <a:tblPr firstRow="1" bandRow="1">
                <a:tableStyleId>{3B4B98B0-60AC-42C2-AFA5-B58CD77FA1E5}</a:tableStyleId>
              </a:tblPr>
              <a:tblGrid>
                <a:gridCol w="1948543">
                  <a:extLst>
                    <a:ext uri="{9D8B030D-6E8A-4147-A177-3AD203B41FA5}">
                      <a16:colId xmlns:a16="http://schemas.microsoft.com/office/drawing/2014/main" val="1210329219"/>
                    </a:ext>
                  </a:extLst>
                </a:gridCol>
                <a:gridCol w="1763487">
                  <a:extLst>
                    <a:ext uri="{9D8B030D-6E8A-4147-A177-3AD203B41FA5}">
                      <a16:colId xmlns:a16="http://schemas.microsoft.com/office/drawing/2014/main" val="2859418291"/>
                    </a:ext>
                  </a:extLst>
                </a:gridCol>
                <a:gridCol w="2133601">
                  <a:extLst>
                    <a:ext uri="{9D8B030D-6E8A-4147-A177-3AD203B41FA5}">
                      <a16:colId xmlns:a16="http://schemas.microsoft.com/office/drawing/2014/main" val="1860743090"/>
                    </a:ext>
                  </a:extLst>
                </a:gridCol>
              </a:tblGrid>
              <a:tr h="439944">
                <a:tc gridSpan="3">
                  <a:txBody>
                    <a:bodyPr/>
                    <a:lstStyle/>
                    <a:p>
                      <a:pPr algn="ctr"/>
                      <a:r>
                        <a:rPr lang="en-US" dirty="0"/>
                        <a:t>Code Enforcement Summary Report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7444913"/>
                  </a:ext>
                </a:extLst>
              </a:tr>
              <a:tr h="251501">
                <a:tc>
                  <a:txBody>
                    <a:bodyPr/>
                    <a:lstStyle/>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2020</a:t>
                      </a:r>
                    </a:p>
                  </a:txBody>
                  <a:tcPr/>
                </a:tc>
                <a:tc>
                  <a:txBody>
                    <a:bodyPr/>
                    <a:lstStyle/>
                    <a:p>
                      <a:pPr algn="ctr"/>
                      <a:r>
                        <a:rPr lang="en-US" dirty="0"/>
                        <a:t>2021</a:t>
                      </a:r>
                    </a:p>
                  </a:txBody>
                  <a:tcPr/>
                </a:tc>
                <a:extLst>
                  <a:ext uri="{0D108BD9-81ED-4DB2-BD59-A6C34878D82A}">
                    <a16:rowId xmlns:a16="http://schemas.microsoft.com/office/drawing/2014/main" val="611268764"/>
                  </a:ext>
                </a:extLst>
              </a:tr>
              <a:tr h="341650">
                <a:tc>
                  <a:txBody>
                    <a:bodyPr/>
                    <a:lstStyle/>
                    <a:p>
                      <a:pPr algn="ctr"/>
                      <a:r>
                        <a:rPr lang="en-US" dirty="0"/>
                        <a:t>Closed</a:t>
                      </a:r>
                    </a:p>
                  </a:txBody>
                  <a:tcPr/>
                </a:tc>
                <a:tc>
                  <a:txBody>
                    <a:bodyPr/>
                    <a:lstStyle/>
                    <a:p>
                      <a:pPr algn="ctr"/>
                      <a:r>
                        <a:rPr lang="en-US" dirty="0"/>
                        <a:t>13</a:t>
                      </a:r>
                    </a:p>
                  </a:txBody>
                  <a:tcPr/>
                </a:tc>
                <a:tc>
                  <a:txBody>
                    <a:bodyPr/>
                    <a:lstStyle/>
                    <a:p>
                      <a:pPr algn="ctr"/>
                      <a:r>
                        <a:rPr lang="en-US" dirty="0"/>
                        <a:t>N/A</a:t>
                      </a:r>
                    </a:p>
                  </a:txBody>
                  <a:tcPr/>
                </a:tc>
                <a:extLst>
                  <a:ext uri="{0D108BD9-81ED-4DB2-BD59-A6C34878D82A}">
                    <a16:rowId xmlns:a16="http://schemas.microsoft.com/office/drawing/2014/main" val="1872681265"/>
                  </a:ext>
                </a:extLst>
              </a:tr>
              <a:tr h="341650">
                <a:tc>
                  <a:txBody>
                    <a:bodyPr/>
                    <a:lstStyle/>
                    <a:p>
                      <a:pPr algn="ctr"/>
                      <a:r>
                        <a:rPr lang="en-US" dirty="0"/>
                        <a:t>No Violation</a:t>
                      </a:r>
                    </a:p>
                  </a:txBody>
                  <a:tcPr/>
                </a:tc>
                <a:tc>
                  <a:txBody>
                    <a:bodyPr/>
                    <a:lstStyle/>
                    <a:p>
                      <a:pPr algn="ctr"/>
                      <a:r>
                        <a:rPr lang="en-US" dirty="0"/>
                        <a:t>15</a:t>
                      </a:r>
                    </a:p>
                  </a:txBody>
                  <a:tcPr/>
                </a:tc>
                <a:tc>
                  <a:txBody>
                    <a:bodyPr/>
                    <a:lstStyle/>
                    <a:p>
                      <a:pPr algn="ctr"/>
                      <a:r>
                        <a:rPr lang="en-US" dirty="0"/>
                        <a:t>N/A</a:t>
                      </a:r>
                    </a:p>
                  </a:txBody>
                  <a:tcPr/>
                </a:tc>
                <a:extLst>
                  <a:ext uri="{0D108BD9-81ED-4DB2-BD59-A6C34878D82A}">
                    <a16:rowId xmlns:a16="http://schemas.microsoft.com/office/drawing/2014/main" val="1104458257"/>
                  </a:ext>
                </a:extLst>
              </a:tr>
              <a:tr h="358543">
                <a:tc>
                  <a:txBody>
                    <a:bodyPr/>
                    <a:lstStyle/>
                    <a:p>
                      <a:pPr algn="ctr"/>
                      <a:r>
                        <a:rPr lang="en-US" dirty="0"/>
                        <a:t>Open</a:t>
                      </a:r>
                    </a:p>
                  </a:txBody>
                  <a:tcPr/>
                </a:tc>
                <a:tc>
                  <a:txBody>
                    <a:bodyPr/>
                    <a:lstStyle/>
                    <a:p>
                      <a:pPr algn="ctr"/>
                      <a:r>
                        <a:rPr lang="en-US" dirty="0"/>
                        <a:t>3</a:t>
                      </a:r>
                    </a:p>
                  </a:txBody>
                  <a:tcPr/>
                </a:tc>
                <a:tc>
                  <a:txBody>
                    <a:bodyPr/>
                    <a:lstStyle/>
                    <a:p>
                      <a:pPr algn="ctr"/>
                      <a:r>
                        <a:rPr lang="en-US" dirty="0"/>
                        <a:t>2</a:t>
                      </a:r>
                    </a:p>
                  </a:txBody>
                  <a:tcPr/>
                </a:tc>
                <a:extLst>
                  <a:ext uri="{0D108BD9-81ED-4DB2-BD59-A6C34878D82A}">
                    <a16:rowId xmlns:a16="http://schemas.microsoft.com/office/drawing/2014/main" val="3527095419"/>
                  </a:ext>
                </a:extLst>
              </a:tr>
            </a:tbl>
          </a:graphicData>
        </a:graphic>
      </p:graphicFrame>
      <p:sp>
        <p:nvSpPr>
          <p:cNvPr id="4" name="TextBox 3">
            <a:extLst>
              <a:ext uri="{FF2B5EF4-FFF2-40B4-BE49-F238E27FC236}">
                <a16:creationId xmlns:a16="http://schemas.microsoft.com/office/drawing/2014/main" id="{DC52AA76-C06D-41F3-A10B-7E24CC62F291}"/>
              </a:ext>
            </a:extLst>
          </p:cNvPr>
          <p:cNvSpPr txBox="1"/>
          <p:nvPr/>
        </p:nvSpPr>
        <p:spPr>
          <a:xfrm>
            <a:off x="-1" y="1030365"/>
            <a:ext cx="6072027" cy="461665"/>
          </a:xfrm>
          <a:prstGeom prst="rect">
            <a:avLst/>
          </a:prstGeom>
          <a:noFill/>
        </p:spPr>
        <p:txBody>
          <a:bodyPr wrap="square" rtlCol="0">
            <a:spAutoFit/>
          </a:bodyPr>
          <a:lstStyle/>
          <a:p>
            <a:r>
              <a:rPr lang="en-US" sz="2400" b="1" dirty="0"/>
              <a:t>Goals and Accomplishments of 2020</a:t>
            </a:r>
          </a:p>
        </p:txBody>
      </p:sp>
    </p:spTree>
    <p:extLst>
      <p:ext uri="{BB962C8B-B14F-4D97-AF65-F5344CB8AC3E}">
        <p14:creationId xmlns:p14="http://schemas.microsoft.com/office/powerpoint/2010/main" val="41345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525F2D-791E-4540-9CAC-93D25907CCBF}" type="slidenum">
              <a:rPr lang="en-US" smtClean="0"/>
              <a:t>6</a:t>
            </a:fld>
            <a:endParaRPr lang="en-US" dirty="0"/>
          </a:p>
        </p:txBody>
      </p:sp>
      <p:pic>
        <p:nvPicPr>
          <p:cNvPr id="4" name="Picture 3" descr="Text&#10;&#10;Description automatically generated">
            <a:extLst>
              <a:ext uri="{FF2B5EF4-FFF2-40B4-BE49-F238E27FC236}">
                <a16:creationId xmlns:a16="http://schemas.microsoft.com/office/drawing/2014/main" id="{3A058DE0-C074-45AD-83A0-C001FC90A877}"/>
              </a:ext>
            </a:extLst>
          </p:cNvPr>
          <p:cNvPicPr>
            <a:picLocks noChangeAspect="1"/>
          </p:cNvPicPr>
          <p:nvPr/>
        </p:nvPicPr>
        <p:blipFill>
          <a:blip r:embed="rId2"/>
          <a:stretch>
            <a:fillRect/>
          </a:stretch>
        </p:blipFill>
        <p:spPr>
          <a:xfrm>
            <a:off x="14317" y="363147"/>
            <a:ext cx="4498571" cy="5821680"/>
          </a:xfrm>
          <a:prstGeom prst="rect">
            <a:avLst/>
          </a:prstGeom>
        </p:spPr>
      </p:pic>
      <p:pic>
        <p:nvPicPr>
          <p:cNvPr id="6" name="Picture 5" descr="Text&#10;&#10;Description automatically generated">
            <a:extLst>
              <a:ext uri="{FF2B5EF4-FFF2-40B4-BE49-F238E27FC236}">
                <a16:creationId xmlns:a16="http://schemas.microsoft.com/office/drawing/2014/main" id="{8ED0377C-98FA-485E-A60D-0AF87AEDD457}"/>
              </a:ext>
            </a:extLst>
          </p:cNvPr>
          <p:cNvPicPr>
            <a:picLocks noChangeAspect="1"/>
          </p:cNvPicPr>
          <p:nvPr/>
        </p:nvPicPr>
        <p:blipFill>
          <a:blip r:embed="rId3"/>
          <a:stretch>
            <a:fillRect/>
          </a:stretch>
        </p:blipFill>
        <p:spPr>
          <a:xfrm>
            <a:off x="4512888" y="363147"/>
            <a:ext cx="4631112" cy="5993203"/>
          </a:xfrm>
          <a:prstGeom prst="rect">
            <a:avLst/>
          </a:prstGeom>
        </p:spPr>
      </p:pic>
    </p:spTree>
    <p:extLst>
      <p:ext uri="{BB962C8B-B14F-4D97-AF65-F5344CB8AC3E}">
        <p14:creationId xmlns:p14="http://schemas.microsoft.com/office/powerpoint/2010/main" val="339559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84057"/>
            <a:ext cx="8634211" cy="1371600"/>
          </a:xfrm>
        </p:spPr>
        <p:txBody>
          <a:bodyPr anchor="b">
            <a:normAutofit/>
          </a:bodyPr>
          <a:lstStyle/>
          <a:p>
            <a:pPr algn="l" eaLnBrk="1" hangingPunct="1"/>
            <a:r>
              <a:rPr lang="en-US" sz="2800" b="1" dirty="0">
                <a:latin typeface="+mn-lt"/>
              </a:rPr>
              <a:t>2021 Work Program</a:t>
            </a:r>
          </a:p>
        </p:txBody>
      </p:sp>
      <p:sp>
        <p:nvSpPr>
          <p:cNvPr id="3" name="Slide Number Placeholder 2"/>
          <p:cNvSpPr>
            <a:spLocks noGrp="1"/>
          </p:cNvSpPr>
          <p:nvPr>
            <p:ph type="sldNum" sz="quarter" idx="12"/>
          </p:nvPr>
        </p:nvSpPr>
        <p:spPr/>
        <p:txBody>
          <a:bodyPr/>
          <a:lstStyle/>
          <a:p>
            <a:fld id="{E1525F2D-791E-4540-9CAC-93D25907CCBF}" type="slidenum">
              <a:rPr lang="en-US" smtClean="0"/>
              <a:t>7</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graphicFrame>
        <p:nvGraphicFramePr>
          <p:cNvPr id="4" name="Diagram 3"/>
          <p:cNvGraphicFramePr/>
          <p:nvPr>
            <p:extLst>
              <p:ext uri="{D42A27DB-BD31-4B8C-83A1-F6EECF244321}">
                <p14:modId xmlns:p14="http://schemas.microsoft.com/office/powerpoint/2010/main" val="2041097750"/>
              </p:ext>
            </p:extLst>
          </p:nvPr>
        </p:nvGraphicFramePr>
        <p:xfrm>
          <a:off x="685800" y="1718253"/>
          <a:ext cx="7728857" cy="4443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471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8" y="5233439"/>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3" name="Subtitle 2"/>
          <p:cNvSpPr>
            <a:spLocks noGrp="1"/>
          </p:cNvSpPr>
          <p:nvPr>
            <p:ph type="subTitle" idx="1"/>
          </p:nvPr>
        </p:nvSpPr>
        <p:spPr>
          <a:xfrm>
            <a:off x="3371948" y="1920057"/>
            <a:ext cx="5568134" cy="3080519"/>
          </a:xfrm>
        </p:spPr>
        <p:txBody>
          <a:bodyPr>
            <a:normAutofit/>
          </a:bodyPr>
          <a:lstStyle/>
          <a:p>
            <a:pPr>
              <a:spcBef>
                <a:spcPts val="0"/>
              </a:spcBef>
            </a:pPr>
            <a:r>
              <a:rPr lang="en-US" sz="2800" b="1" dirty="0">
                <a:solidFill>
                  <a:srgbClr val="000000"/>
                </a:solidFill>
                <a:cs typeface="Arial Black"/>
              </a:rPr>
              <a:t>For Additional Information:</a:t>
            </a:r>
          </a:p>
          <a:p>
            <a:pPr algn="r">
              <a:spcBef>
                <a:spcPts val="0"/>
              </a:spcBef>
            </a:pPr>
            <a:endParaRPr lang="en-US" sz="2400" b="1" dirty="0">
              <a:solidFill>
                <a:srgbClr val="000000"/>
              </a:solidFill>
              <a:cs typeface="Arial Black"/>
            </a:endParaRPr>
          </a:p>
          <a:p>
            <a:pPr algn="l">
              <a:spcBef>
                <a:spcPts val="0"/>
              </a:spcBef>
            </a:pPr>
            <a:r>
              <a:rPr lang="en-US" sz="2400" b="1" dirty="0">
                <a:solidFill>
                  <a:srgbClr val="000000"/>
                </a:solidFill>
                <a:cs typeface="Arial Black"/>
              </a:rPr>
              <a:t>      </a:t>
            </a:r>
          </a:p>
          <a:p>
            <a:pPr algn="l">
              <a:spcBef>
                <a:spcPts val="0"/>
              </a:spcBef>
            </a:pPr>
            <a:r>
              <a:rPr lang="en-US" sz="2400" b="1" dirty="0">
                <a:solidFill>
                  <a:srgbClr val="000000"/>
                </a:solidFill>
                <a:cs typeface="Arial Black"/>
              </a:rPr>
              <a:t>     Call Allison Tompkins at 360-332-8311</a:t>
            </a:r>
          </a:p>
          <a:p>
            <a:pPr algn="l">
              <a:spcBef>
                <a:spcPts val="0"/>
              </a:spcBef>
            </a:pPr>
            <a:endParaRPr lang="en-US" sz="2400" b="1" dirty="0">
              <a:solidFill>
                <a:srgbClr val="000000"/>
              </a:solidFill>
              <a:cs typeface="Arial Black"/>
            </a:endParaRPr>
          </a:p>
          <a:p>
            <a:pPr algn="l">
              <a:spcBef>
                <a:spcPts val="0"/>
              </a:spcBef>
            </a:pPr>
            <a:r>
              <a:rPr lang="en-US" sz="2400" b="1" dirty="0">
                <a:solidFill>
                  <a:srgbClr val="000000"/>
                </a:solidFill>
                <a:cs typeface="Arial Black"/>
              </a:rPr>
              <a:t>      Email: atompkins@cityofblaine.com</a:t>
            </a:r>
          </a:p>
          <a:p>
            <a:pPr algn="l">
              <a:spcBef>
                <a:spcPts val="0"/>
              </a:spcBef>
            </a:pPr>
            <a:endParaRPr lang="en-US" sz="2400" b="1" dirty="0">
              <a:solidFill>
                <a:srgbClr val="000000"/>
              </a:solidFill>
              <a:cs typeface="Arial Black"/>
            </a:endParaRPr>
          </a:p>
          <a:p>
            <a:pPr algn="r">
              <a:spcBef>
                <a:spcPts val="0"/>
              </a:spcBef>
            </a:pPr>
            <a:endParaRPr lang="en-US" sz="2400" b="1" dirty="0">
              <a:solidFill>
                <a:srgbClr val="000000"/>
              </a:solidFill>
              <a:cs typeface="Arial Black"/>
            </a:endParaRPr>
          </a:p>
        </p:txBody>
      </p:sp>
      <p:sp>
        <p:nvSpPr>
          <p:cNvPr id="13" name="Rectangle 12"/>
          <p:cNvSpPr/>
          <p:nvPr/>
        </p:nvSpPr>
        <p:spPr>
          <a:xfrm>
            <a:off x="65849" y="5215944"/>
            <a:ext cx="3132666" cy="1557394"/>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9" name="Rectangle 8"/>
          <p:cNvSpPr/>
          <p:nvPr/>
        </p:nvSpPr>
        <p:spPr>
          <a:xfrm>
            <a:off x="65849" y="1409251"/>
            <a:ext cx="3132666" cy="3675665"/>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2" name="TextBox 1"/>
          <p:cNvSpPr txBox="1"/>
          <p:nvPr/>
        </p:nvSpPr>
        <p:spPr>
          <a:xfrm>
            <a:off x="3700129" y="5328529"/>
            <a:ext cx="5082363" cy="1477328"/>
          </a:xfrm>
          <a:prstGeom prst="rect">
            <a:avLst/>
          </a:prstGeom>
          <a:noFill/>
        </p:spPr>
        <p:txBody>
          <a:bodyPr wrap="square" rtlCol="0">
            <a:spAutoFit/>
          </a:bodyPr>
          <a:lstStyle/>
          <a:p>
            <a:r>
              <a:rPr lang="en-US" dirty="0">
                <a:solidFill>
                  <a:schemeClr val="bg1"/>
                </a:solidFill>
              </a:rPr>
              <a:t>Allison Tompkins</a:t>
            </a:r>
          </a:p>
          <a:p>
            <a:r>
              <a:rPr lang="en-US" dirty="0">
                <a:solidFill>
                  <a:schemeClr val="bg1"/>
                </a:solidFill>
              </a:rPr>
              <a:t>Community Planner I</a:t>
            </a:r>
          </a:p>
          <a:p>
            <a:r>
              <a:rPr lang="en-US" dirty="0">
                <a:solidFill>
                  <a:schemeClr val="bg1"/>
                </a:solidFill>
              </a:rPr>
              <a:t>Code Enforcement Officer</a:t>
            </a:r>
          </a:p>
          <a:p>
            <a:endParaRPr lang="en-US" dirty="0">
              <a:solidFill>
                <a:schemeClr val="bg1"/>
              </a:solidFill>
            </a:endParaRPr>
          </a:p>
          <a:p>
            <a:r>
              <a:rPr lang="en-US" dirty="0">
                <a:solidFill>
                  <a:schemeClr val="bg1"/>
                </a:solidFill>
              </a:rPr>
              <a:t>City of Blaine Community Development Services</a:t>
            </a:r>
          </a:p>
        </p:txBody>
      </p:sp>
      <p:sp>
        <p:nvSpPr>
          <p:cNvPr id="4" name="TextBox 3"/>
          <p:cNvSpPr txBox="1"/>
          <p:nvPr/>
        </p:nvSpPr>
        <p:spPr>
          <a:xfrm>
            <a:off x="86881" y="1673477"/>
            <a:ext cx="3132666" cy="1938992"/>
          </a:xfrm>
          <a:prstGeom prst="rect">
            <a:avLst/>
          </a:prstGeom>
          <a:noFill/>
        </p:spPr>
        <p:txBody>
          <a:bodyPr wrap="square" rtlCol="0">
            <a:spAutoFit/>
          </a:bodyPr>
          <a:lstStyle/>
          <a:p>
            <a:endParaRPr lang="en-US" sz="2400" dirty="0"/>
          </a:p>
          <a:p>
            <a:endParaRPr lang="en-US" sz="2400" dirty="0"/>
          </a:p>
          <a:p>
            <a:r>
              <a:rPr lang="en-US" sz="2400" b="1" dirty="0"/>
              <a:t>City website: </a:t>
            </a:r>
          </a:p>
          <a:p>
            <a:endParaRPr lang="en-US" sz="2400" b="1" dirty="0"/>
          </a:p>
          <a:p>
            <a:r>
              <a:rPr lang="en-US" sz="2400" b="1" dirty="0">
                <a:solidFill>
                  <a:srgbClr val="1D239F"/>
                </a:solidFill>
                <a:hlinkClick r:id="rId3"/>
              </a:rPr>
              <a:t>www.cityofblaine.com</a:t>
            </a:r>
            <a:r>
              <a:rPr lang="en-US" sz="2400" b="1" dirty="0">
                <a:solidFill>
                  <a:srgbClr val="1D239F"/>
                </a:solidFill>
              </a:rPr>
              <a:t> </a:t>
            </a:r>
            <a:r>
              <a:rPr lang="en-US" sz="2000" b="1" dirty="0">
                <a:solidFill>
                  <a:srgbClr val="1D239F"/>
                </a:solidFill>
              </a:rPr>
              <a:t> </a:t>
            </a:r>
            <a:endParaRPr lang="en-US" sz="2000" b="1" dirty="0"/>
          </a:p>
        </p:txBody>
      </p:sp>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609" y="5340053"/>
            <a:ext cx="1132941" cy="86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0" y="762920"/>
            <a:ext cx="6005696" cy="646331"/>
          </a:xfrm>
          <a:prstGeom prst="rect">
            <a:avLst/>
          </a:prstGeom>
        </p:spPr>
        <p:txBody>
          <a:bodyPr wrap="square">
            <a:spAutoFit/>
          </a:bodyPr>
          <a:lstStyle/>
          <a:p>
            <a:r>
              <a:rPr lang="en-US" sz="3600" b="1" dirty="0"/>
              <a:t>City of Blaine Council</a:t>
            </a:r>
          </a:p>
        </p:txBody>
      </p:sp>
    </p:spTree>
    <p:extLst>
      <p:ext uri="{BB962C8B-B14F-4D97-AF65-F5344CB8AC3E}">
        <p14:creationId xmlns:p14="http://schemas.microsoft.com/office/powerpoint/2010/main" val="1179782957"/>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D7FFEE5A703F42913FFBD88D357A72" ma:contentTypeVersion="1" ma:contentTypeDescription="Create a new document." ma:contentTypeScope="" ma:versionID="afc7409f99e5ca3af7c7eb03e93243b6">
  <xsd:schema xmlns:xsd="http://www.w3.org/2001/XMLSchema" xmlns:xs="http://www.w3.org/2001/XMLSchema" xmlns:p="http://schemas.microsoft.com/office/2006/metadata/properties" xmlns:ns2="d001729d-95b1-4eb4-8fec-e6363d62dab5" targetNamespace="http://schemas.microsoft.com/office/2006/metadata/properties" ma:root="true" ma:fieldsID="64aee1a1174c6b03e362bc1c13604f76" ns2:_="">
    <xsd:import namespace="d001729d-95b1-4eb4-8fec-e6363d62dab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1729d-95b1-4eb4-8fec-e6363d62da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d001729d-95b1-4eb4-8fec-e6363d62dab5">DNR53RKXWQDQ-132-7721</_dlc_DocId>
    <_dlc_DocIdUrl xmlns="d001729d-95b1-4eb4-8fec-e6363d62dab5">
      <Url>http://sharepoint/Planning/_layouts/15/DocIdRedir.aspx?ID=DNR53RKXWQDQ-132-7721</Url>
      <Description>DNR53RKXWQDQ-132-7721</Description>
    </_dlc_DocIdUrl>
  </documentManagement>
</p:properties>
</file>

<file path=customXml/itemProps1.xml><?xml version="1.0" encoding="utf-8"?>
<ds:datastoreItem xmlns:ds="http://schemas.openxmlformats.org/officeDocument/2006/customXml" ds:itemID="{E55BC076-8EEB-4D0A-ABC8-C46010D86FE7}">
  <ds:schemaRefs>
    <ds:schemaRef ds:uri="http://schemas.microsoft.com/sharepoint/v3/contenttype/forms"/>
  </ds:schemaRefs>
</ds:datastoreItem>
</file>

<file path=customXml/itemProps2.xml><?xml version="1.0" encoding="utf-8"?>
<ds:datastoreItem xmlns:ds="http://schemas.openxmlformats.org/officeDocument/2006/customXml" ds:itemID="{750AAA3B-4CE5-487B-A629-B86E113A6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1729d-95b1-4eb4-8fec-e6363d62d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E2FFC-98C0-4EE3-9D43-776984E9ABAB}">
  <ds:schemaRefs>
    <ds:schemaRef ds:uri="http://schemas.microsoft.com/sharepoint/events"/>
  </ds:schemaRefs>
</ds:datastoreItem>
</file>

<file path=customXml/itemProps4.xml><?xml version="1.0" encoding="utf-8"?>
<ds:datastoreItem xmlns:ds="http://schemas.openxmlformats.org/officeDocument/2006/customXml" ds:itemID="{28D07EF6-F9F3-4E97-8811-86F17433DEB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001729d-95b1-4eb4-8fec-e6363d62dab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20048</TotalTime>
  <Words>509</Words>
  <Application>Microsoft Office PowerPoint</Application>
  <PresentationFormat>On-screen Show (4:3)</PresentationFormat>
  <Paragraphs>87</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Study Session Outline</vt:lpstr>
      <vt:lpstr>PowerPoint Presentation</vt:lpstr>
      <vt:lpstr>PowerPoint Presentation</vt:lpstr>
      <vt:lpstr>PowerPoint Presentation</vt:lpstr>
      <vt:lpstr>PowerPoint Presentation</vt:lpstr>
      <vt:lpstr>2021 Work Program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dc:title>
  <dc:creator>Anne Fritzel</dc:creator>
  <cp:lastModifiedBy>Allison Tompkins</cp:lastModifiedBy>
  <cp:revision>454</cp:revision>
  <cp:lastPrinted>2019-11-25T23:22:07Z</cp:lastPrinted>
  <dcterms:created xsi:type="dcterms:W3CDTF">2014-03-18T06:14:22Z</dcterms:created>
  <dcterms:modified xsi:type="dcterms:W3CDTF">2021-03-09T01:07:18Z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0x010100F1D7FFEE5A703F42913FFBD88D357A72</vt:lpwstr>
  </property>
  <property fmtid="{D5CDD505-2E9C-101B-9397-08002B2CF9AE}" pid="3" name="_dlc_DocIdItemGuid">
    <vt:lpwstr>8e8f74b7-b867-47a2-8935-d47f37aadfb4</vt:lpwstr>
  </property>
</Properties>
</file>