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5" r:id="rId11"/>
    <p:sldId id="266" r:id="rId12"/>
  </p:sldIdLst>
  <p:sldSz cx="9144000" cy="5143500" type="screen16x9"/>
  <p:notesSz cx="6858000" cy="9144000"/>
  <p:embeddedFontLs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PT Sans Narrow" panose="020B0604020202020204" charset="0"/>
      <p:regular r:id="rId18"/>
      <p:bold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347" autoAdjust="0"/>
  </p:normalViewPr>
  <p:slideViewPr>
    <p:cSldViewPr snapToGrid="0">
      <p:cViewPr>
        <p:scale>
          <a:sx n="50" d="100"/>
          <a:sy n="50" d="100"/>
        </p:scale>
        <p:origin x="1956" y="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9b0a948d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9b0a948d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9b0a948de_0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9b0a948de_0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2055b732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2055b732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95649ea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95649ea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387382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3873827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dfc51b5d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dfc51b5d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9b0a948de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9b0a948de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b="1" dirty="0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2411ba65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2411ba65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9b0a948de_0_1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9b0a948de_0_1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08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dfc51b5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dfc51b5d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savidana@cob.org" TargetMode="External"/><Relationship Id="rId3" Type="http://schemas.openxmlformats.org/officeDocument/2006/relationships/hyperlink" Target="mailto:celder@co.whatcom.wa.us" TargetMode="External"/><Relationship Id="rId7" Type="http://schemas.openxmlformats.org/officeDocument/2006/relationships/hyperlink" Target="mailto:cfogelsong@cob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kurb@portofbellingham.com" TargetMode="External"/><Relationship Id="rId5" Type="http://schemas.openxmlformats.org/officeDocument/2006/relationships/hyperlink" Target="mailto:adrienneh@portofbellingham.com" TargetMode="External"/><Relationship Id="rId10" Type="http://schemas.openxmlformats.org/officeDocument/2006/relationships/hyperlink" Target="mailto:scp2@wwu.edu" TargetMode="External"/><Relationship Id="rId4" Type="http://schemas.openxmlformats.org/officeDocument/2006/relationships/hyperlink" Target="mailto:jennifern@portofbellingham.com" TargetMode="External"/><Relationship Id="rId9" Type="http://schemas.openxmlformats.org/officeDocument/2006/relationships/hyperlink" Target="mailto:macdonl6@wwu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l="17557" r="17557"/>
          <a:stretch/>
        </p:blipFill>
        <p:spPr>
          <a:xfrm>
            <a:off x="0" y="0"/>
            <a:ext cx="49422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5108775" y="938375"/>
            <a:ext cx="3792600" cy="37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00"/>
                </a:solidFill>
              </a:rPr>
              <a:t>Building Community Resilience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rgbClr val="000000"/>
                </a:solidFill>
              </a:rPr>
              <a:t>Climate Action Coordination and Planning in Whatcom County</a:t>
            </a:r>
            <a:endParaRPr sz="2000"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5150775" y="3299889"/>
            <a:ext cx="3708600" cy="6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Blaine City Council Meeting</a:t>
            </a:r>
            <a:br>
              <a:rPr lang="en-US" sz="1900" dirty="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en" sz="1900" dirty="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February 8, 2021</a:t>
            </a:r>
            <a:endParaRPr sz="1900" dirty="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5" name="Google Shape;68;p13">
            <a:extLst>
              <a:ext uri="{FF2B5EF4-FFF2-40B4-BE49-F238E27FC236}">
                <a16:creationId xmlns:a16="http://schemas.microsoft.com/office/drawing/2014/main" id="{C20D358A-2D27-4EBE-86BC-A38EDC05CFC8}"/>
              </a:ext>
            </a:extLst>
          </p:cNvPr>
          <p:cNvSpPr txBox="1">
            <a:spLocks/>
          </p:cNvSpPr>
          <p:nvPr/>
        </p:nvSpPr>
        <p:spPr>
          <a:xfrm>
            <a:off x="5108775" y="4412375"/>
            <a:ext cx="3951225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r>
              <a:rPr lang="en-US" sz="1200" dirty="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Sarah Parker, SCP Graduate Assistant, Western Washington University</a:t>
            </a:r>
          </a:p>
          <a:p>
            <a:pPr marL="0" indent="0" algn="ctr">
              <a:buFont typeface="Open Sans"/>
              <a:buNone/>
            </a:pPr>
            <a:r>
              <a:rPr lang="en-US" sz="1200" dirty="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Chris Elder, Watershed Planner, Whatcom County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Open Sans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063900" y="1864350"/>
            <a:ext cx="30162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0000"/>
                </a:solidFill>
              </a:rPr>
              <a:t>Questions?</a:t>
            </a:r>
            <a:endParaRPr sz="5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Steering Committee: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Whatcom County</a:t>
            </a:r>
            <a:b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 Elder</a:t>
            </a:r>
            <a:endParaRPr sz="11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Senior Planner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celder@co.whatcom.wa.us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 of Bellingham</a:t>
            </a:r>
            <a:endParaRPr sz="11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Jennifer Noveck</a:t>
            </a:r>
            <a:endParaRPr sz="11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and Communications Manager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jennifern@portofbellingham.com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Adrienne Hegedus</a:t>
            </a:r>
            <a:endParaRPr sz="11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Sustainability Program Manager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adrienneh@portofbellingham.com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Kurt Baumgarten</a:t>
            </a:r>
            <a:endParaRPr sz="11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Environmental Planner 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kurb@portofbellingham.com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3"/>
          <p:cNvSpPr txBox="1"/>
          <p:nvPr/>
        </p:nvSpPr>
        <p:spPr>
          <a:xfrm>
            <a:off x="3535575" y="1266325"/>
            <a:ext cx="46545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Times New Roman"/>
                <a:ea typeface="Times New Roman"/>
                <a:cs typeface="Times New Roman"/>
                <a:sym typeface="Times New Roman"/>
              </a:rPr>
              <a:t>City of Bellingham</a:t>
            </a:r>
            <a:endParaRPr sz="1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Times New Roman"/>
                <a:ea typeface="Times New Roman"/>
                <a:cs typeface="Times New Roman"/>
                <a:sym typeface="Times New Roman"/>
              </a:rPr>
              <a:t>Clare Fogelsong</a:t>
            </a:r>
            <a:endParaRPr sz="11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Environmental Resources Manager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cfogelsong@cob.org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Times New Roman"/>
                <a:ea typeface="Times New Roman"/>
                <a:cs typeface="Times New Roman"/>
                <a:sym typeface="Times New Roman"/>
              </a:rPr>
              <a:t>Seth Vidaña</a:t>
            </a:r>
            <a:endParaRPr sz="11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Climate and Energy Manager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savidana@cob.org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Times New Roman"/>
                <a:ea typeface="Times New Roman"/>
                <a:cs typeface="Times New Roman"/>
                <a:sym typeface="Times New Roman"/>
              </a:rPr>
              <a:t>Western Washington University</a:t>
            </a:r>
            <a:endParaRPr sz="1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Times New Roman"/>
                <a:ea typeface="Times New Roman"/>
                <a:cs typeface="Times New Roman"/>
                <a:sym typeface="Times New Roman"/>
              </a:rPr>
              <a:t>Lindsey MacDonald</a:t>
            </a:r>
            <a:endParaRPr sz="11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Director of the Office of Sustainability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macdonl6@wwu.edu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Times New Roman"/>
                <a:ea typeface="Times New Roman"/>
                <a:cs typeface="Times New Roman"/>
                <a:sym typeface="Times New Roman"/>
              </a:rPr>
              <a:t>Sarah Parker</a:t>
            </a:r>
            <a:endParaRPr sz="11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Huxley Graduate Student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Sustainable Community Partnership Graduate Assistant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scp2@wwu.edu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Agenda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11700" y="1673175"/>
            <a:ext cx="8520600" cy="28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n" sz="1900" dirty="0">
                <a:solidFill>
                  <a:srgbClr val="000000"/>
                </a:solidFill>
              </a:rPr>
              <a:t>Project overview</a:t>
            </a:r>
            <a:endParaRPr sz="1900" dirty="0">
              <a:solidFill>
                <a:srgbClr val="000000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n" sz="1900" dirty="0">
                <a:solidFill>
                  <a:srgbClr val="000000"/>
                </a:solidFill>
              </a:rPr>
              <a:t>Project details and WWU partnership</a:t>
            </a:r>
            <a:endParaRPr sz="1900" dirty="0">
              <a:solidFill>
                <a:srgbClr val="000000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n" sz="1900" dirty="0">
                <a:solidFill>
                  <a:srgbClr val="000000"/>
                </a:solidFill>
              </a:rPr>
              <a:t>Questions?</a:t>
            </a:r>
            <a:endParaRPr sz="1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25" y="1419575"/>
            <a:ext cx="3656100" cy="20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84615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" sz="1600">
                <a:solidFill>
                  <a:srgbClr val="6E767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Funding was provided for integrating climate change planning and actions into GMA comprehensive plans.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74" y="147725"/>
            <a:ext cx="3656175" cy="122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2200" y="438575"/>
            <a:ext cx="4929125" cy="280913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957700" y="3712600"/>
            <a:ext cx="31290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Planning Grants were awarded to: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2850" y="3396468"/>
            <a:ext cx="3656175" cy="1537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Project Overview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11700" y="139577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1600" b="1" dirty="0">
                <a:solidFill>
                  <a:srgbClr val="000000"/>
                </a:solidFill>
              </a:rPr>
              <a:t>Goal: </a:t>
            </a:r>
            <a:r>
              <a:rPr lang="en" sz="1600" dirty="0">
                <a:solidFill>
                  <a:srgbClr val="000000"/>
                </a:solidFill>
              </a:rPr>
              <a:t>Build community preparedness and resilience </a:t>
            </a:r>
            <a:r>
              <a:rPr lang="en-US" sz="1600" dirty="0">
                <a:solidFill>
                  <a:srgbClr val="000000"/>
                </a:solidFill>
              </a:rPr>
              <a:t>within Whatcom County </a:t>
            </a:r>
            <a:r>
              <a:rPr lang="en" sz="1600" dirty="0">
                <a:solidFill>
                  <a:srgbClr val="000000"/>
                </a:solidFill>
              </a:rPr>
              <a:t>by supporting coordinated climate and natural hazard planning amongst jurisdictions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00"/>
                </a:solidFill>
              </a:rPr>
              <a:t>How: </a:t>
            </a:r>
            <a:r>
              <a:rPr lang="en" sz="1600" dirty="0">
                <a:solidFill>
                  <a:srgbClr val="000000"/>
                </a:solidFill>
              </a:rPr>
              <a:t>Students in a WWU course led by Dr. Tammi Laninga will develop recommended language for jurisdictions to consider adopting into existing Comprehensive Plans. </a:t>
            </a:r>
          </a:p>
          <a:p>
            <a:pPr marL="0" lvl="0" indent="0" algn="ctr">
              <a:spcBef>
                <a:spcPts val="1600"/>
              </a:spcBef>
              <a:buNone/>
            </a:pPr>
            <a:r>
              <a:rPr lang="en" sz="1600" dirty="0">
                <a:solidFill>
                  <a:srgbClr val="000000"/>
                </a:solidFill>
              </a:rPr>
              <a:t>**</a:t>
            </a:r>
            <a:r>
              <a:rPr lang="en-US" sz="1600" dirty="0">
                <a:solidFill>
                  <a:srgbClr val="020202"/>
                </a:solidFill>
              </a:rPr>
              <a:t> This is an opportunity to participate in a planning exercise and does not constitute a policy decision commitment.**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9753" y="3757009"/>
            <a:ext cx="915299" cy="91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4653" y="3861616"/>
            <a:ext cx="1963823" cy="755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3002" y="3861625"/>
            <a:ext cx="758586" cy="7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8077" y="3757685"/>
            <a:ext cx="915300" cy="9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422807" y="167258"/>
            <a:ext cx="8044770" cy="5977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00000"/>
                </a:solidFill>
              </a:rPr>
              <a:t>Climate and Natural Hazard Resilience Planning</a:t>
            </a:r>
            <a:endParaRPr sz="2800" dirty="0">
              <a:solidFill>
                <a:srgbClr val="000000"/>
              </a:solidFill>
            </a:endParaRPr>
          </a:p>
        </p:txBody>
      </p:sp>
      <p:grpSp>
        <p:nvGrpSpPr>
          <p:cNvPr id="99" name="Google Shape;99;p17"/>
          <p:cNvGrpSpPr/>
          <p:nvPr/>
        </p:nvGrpSpPr>
        <p:grpSpPr>
          <a:xfrm>
            <a:off x="979308" y="899410"/>
            <a:ext cx="6931768" cy="4107514"/>
            <a:chOff x="3729725" y="1770735"/>
            <a:chExt cx="5473600" cy="3780153"/>
          </a:xfrm>
        </p:grpSpPr>
        <p:pic>
          <p:nvPicPr>
            <p:cNvPr id="100" name="Google Shape;100;p17"/>
            <p:cNvPicPr preferRelativeResize="0"/>
            <p:nvPr/>
          </p:nvPicPr>
          <p:blipFill rotWithShape="1">
            <a:blip r:embed="rId3">
              <a:alphaModFix/>
            </a:blip>
            <a:srcRect t="7677"/>
            <a:stretch/>
          </p:blipFill>
          <p:spPr>
            <a:xfrm>
              <a:off x="3729725" y="1770735"/>
              <a:ext cx="5473600" cy="3780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7"/>
            <p:cNvSpPr txBox="1"/>
            <p:nvPr/>
          </p:nvSpPr>
          <p:spPr>
            <a:xfrm>
              <a:off x="4131675" y="2065565"/>
              <a:ext cx="1926001" cy="311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latin typeface="Open Sans"/>
                  <a:ea typeface="Open Sans"/>
                  <a:cs typeface="Open Sans"/>
                  <a:sym typeface="Open Sans"/>
                </a:rPr>
                <a:t>    </a:t>
              </a:r>
              <a:r>
                <a:rPr lang="en" sz="1600" b="1" u="sng" dirty="0">
                  <a:latin typeface="Open Sans"/>
                  <a:ea typeface="Open Sans"/>
                  <a:cs typeface="Open Sans"/>
                  <a:sym typeface="Open Sans"/>
                </a:rPr>
                <a:t>MITIGATION</a:t>
              </a:r>
              <a:endParaRPr sz="1600" b="1" u="sng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dirty="0">
                  <a:latin typeface="Open Sans"/>
                  <a:ea typeface="Open Sans"/>
                  <a:cs typeface="Open Sans"/>
                  <a:sym typeface="Open Sans"/>
                </a:rPr>
                <a:t>R</a:t>
              </a:r>
              <a:r>
                <a:rPr lang="en" b="1" dirty="0">
                  <a:latin typeface="Open Sans"/>
                  <a:ea typeface="Open Sans"/>
                  <a:cs typeface="Open Sans"/>
                  <a:sym typeface="Open Sans"/>
                </a:rPr>
                <a:t>educing greenhouse gas emissions</a:t>
              </a:r>
              <a:endParaRPr b="1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304800" algn="l" rtl="0">
                <a:spcBef>
                  <a:spcPts val="0"/>
                </a:spcBef>
                <a:spcAft>
                  <a:spcPts val="0"/>
                </a:spcAft>
                <a:buSzPts val="1200"/>
                <a:buFont typeface="Open Sans"/>
                <a:buChar char="●"/>
              </a:pPr>
              <a:r>
                <a:rPr lang="en" sz="1200" b="1" dirty="0">
                  <a:latin typeface="Open Sans"/>
                  <a:ea typeface="Open Sans"/>
                  <a:cs typeface="Open Sans"/>
                  <a:sym typeface="Open Sans"/>
                </a:rPr>
                <a:t>Renewable energy</a:t>
              </a:r>
            </a:p>
            <a:p>
              <a:pPr marL="342900" lvl="0" indent="-304800" algn="l" rtl="0">
                <a:spcBef>
                  <a:spcPts val="0"/>
                </a:spcBef>
                <a:spcAft>
                  <a:spcPts val="0"/>
                </a:spcAft>
                <a:buSzPts val="1200"/>
                <a:buFont typeface="Open Sans"/>
                <a:buChar char="●"/>
              </a:pPr>
              <a:endParaRPr lang="en" sz="1200" b="1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indent="-304800">
                <a:buSzPts val="1200"/>
                <a:buFont typeface="Open Sans"/>
                <a:buChar char="●"/>
              </a:pPr>
              <a:r>
                <a:rPr lang="en-US" sz="1200" b="1" dirty="0">
                  <a:latin typeface="Open Sans"/>
                  <a:ea typeface="Open Sans"/>
                  <a:cs typeface="Open Sans"/>
                  <a:sym typeface="Open Sans"/>
                </a:rPr>
                <a:t>Building efficiency </a:t>
              </a:r>
              <a:endParaRPr lang="en" sz="1200" b="1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304800" algn="l" rtl="0">
                <a:spcBef>
                  <a:spcPts val="0"/>
                </a:spcBef>
                <a:spcAft>
                  <a:spcPts val="0"/>
                </a:spcAft>
                <a:buSzPts val="1200"/>
                <a:buFont typeface="Open Sans"/>
                <a:buChar char="●"/>
              </a:pPr>
              <a:endParaRPr lang="en" sz="1200" b="1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304800" algn="l" rtl="0">
                <a:spcBef>
                  <a:spcPts val="0"/>
                </a:spcBef>
                <a:spcAft>
                  <a:spcPts val="0"/>
                </a:spcAft>
                <a:buSzPts val="1200"/>
                <a:buFont typeface="Open Sans"/>
                <a:buChar char="●"/>
              </a:pPr>
              <a:r>
                <a:rPr lang="en" sz="1200" b="1" dirty="0">
                  <a:latin typeface="Open Sans"/>
                  <a:ea typeface="Open Sans"/>
                  <a:cs typeface="Open Sans"/>
                  <a:sym typeface="Open Sans"/>
                </a:rPr>
                <a:t>Carbon capture/sequestration</a:t>
              </a:r>
              <a:endParaRPr sz="1200" b="1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22860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lvl="0" indent="-304800" algn="l" rtl="0">
                <a:spcBef>
                  <a:spcPts val="0"/>
                </a:spcBef>
                <a:spcAft>
                  <a:spcPts val="0"/>
                </a:spcAft>
                <a:buSzPts val="1200"/>
                <a:buFont typeface="Open Sans"/>
                <a:buChar char="●"/>
              </a:pPr>
              <a:r>
                <a:rPr lang="en" sz="1200" b="1" dirty="0">
                  <a:latin typeface="Open Sans"/>
                  <a:ea typeface="Open Sans"/>
                  <a:cs typeface="Open Sans"/>
                  <a:sym typeface="Open Sans"/>
                </a:rPr>
                <a:t>Hybrid or electric vehicles</a:t>
              </a:r>
              <a:endParaRPr sz="1500"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" name="Google Shape;102;p17"/>
            <p:cNvSpPr txBox="1"/>
            <p:nvPr/>
          </p:nvSpPr>
          <p:spPr>
            <a:xfrm>
              <a:off x="7075640" y="2043157"/>
              <a:ext cx="1926000" cy="311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u="sng" dirty="0">
                  <a:latin typeface="Open Sans"/>
                  <a:ea typeface="Open Sans"/>
                  <a:cs typeface="Open Sans"/>
                  <a:sym typeface="Open Sans"/>
                </a:rPr>
                <a:t>ADAPTATION</a:t>
              </a:r>
              <a:endParaRPr sz="1600" b="1" u="sng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Open Sans"/>
                  <a:ea typeface="Open Sans"/>
                  <a:cs typeface="Open Sans"/>
                  <a:sym typeface="Open Sans"/>
                </a:rPr>
                <a:t>Actions taken to reduce vulnerability</a:t>
              </a:r>
              <a:endParaRPr sz="1300" b="1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SzPts val="1200"/>
                <a:buFont typeface="Open Sans"/>
                <a:buChar char="●"/>
              </a:pPr>
              <a:r>
                <a:rPr lang="en" sz="1200" b="1" dirty="0">
                  <a:latin typeface="Open Sans"/>
                  <a:ea typeface="Open Sans"/>
                  <a:cs typeface="Open Sans"/>
                  <a:sym typeface="Open Sans"/>
                </a:rPr>
                <a:t>Flood-proof roadways  and critical infrastructure</a:t>
              </a:r>
              <a:endParaRPr sz="1200" b="1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SzPts val="1200"/>
                <a:buFont typeface="Open Sans"/>
                <a:buChar char="●"/>
              </a:pPr>
              <a:r>
                <a:rPr lang="en" sz="1200" b="1" dirty="0">
                  <a:latin typeface="Open Sans"/>
                  <a:ea typeface="Open Sans"/>
                  <a:cs typeface="Open Sans"/>
                  <a:sym typeface="Open Sans"/>
                </a:rPr>
                <a:t>Planning  for wildfire, drought, flooding, etc.</a:t>
              </a:r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SzPts val="1200"/>
                <a:buFont typeface="Open Sans"/>
                <a:buChar char="●"/>
              </a:pPr>
              <a:endParaRPr lang="en" sz="1200" b="1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SzPts val="1200"/>
                <a:buFont typeface="Open Sans"/>
                <a:buChar char="●"/>
              </a:pPr>
              <a:r>
                <a:rPr lang="en" sz="1200" b="1" dirty="0">
                  <a:latin typeface="Open Sans"/>
                  <a:ea typeface="Open Sans"/>
                  <a:cs typeface="Open Sans"/>
                  <a:sym typeface="Open Sans"/>
                </a:rPr>
                <a:t>Plant trees</a:t>
              </a:r>
              <a:r>
                <a:rPr lang="en" sz="1100" b="1" dirty="0"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100" b="1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75010F0-E40C-4CC3-BF32-2B51ABE14124}"/>
              </a:ext>
            </a:extLst>
          </p:cNvPr>
          <p:cNvSpPr txBox="1"/>
          <p:nvPr/>
        </p:nvSpPr>
        <p:spPr>
          <a:xfrm>
            <a:off x="3789697" y="2571750"/>
            <a:ext cx="133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RESILIENCE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16915"/>
            <a:ext cx="6874976" cy="386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00" y="243438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WWU Partnership</a:t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3292" y="159500"/>
            <a:ext cx="1963833" cy="7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100" y="4422275"/>
            <a:ext cx="6643175" cy="63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311700" y="1930060"/>
            <a:ext cx="7818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" sz="1800" dirty="0">
                <a:latin typeface="Open Sans"/>
                <a:ea typeface="Open Sans"/>
                <a:cs typeface="Open Sans"/>
                <a:sym typeface="Open Sans"/>
              </a:rPr>
              <a:t>Graduate student coordinator throughout the process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lang="en" dirty="0">
                <a:latin typeface="Open Sans"/>
                <a:ea typeface="Open Sans"/>
                <a:cs typeface="Open Sans"/>
                <a:sym typeface="Open Sans"/>
              </a:rPr>
            </a:b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" sz="1800" dirty="0">
                <a:latin typeface="Open Sans"/>
                <a:ea typeface="Open Sans"/>
                <a:cs typeface="Open Sans"/>
                <a:sym typeface="Open Sans"/>
              </a:rPr>
              <a:t>Student project work: </a:t>
            </a:r>
            <a:endParaRPr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Upper-level</a:t>
            </a: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 students in Dr. Tammi Laninga’s Land Use Regulations course</a:t>
            </a:r>
          </a:p>
          <a:p>
            <a:pPr marL="914400" lvl="1" indent="-317500">
              <a:lnSpc>
                <a:spcPct val="115000"/>
              </a:lnSpc>
              <a:buSzPts val="1400"/>
              <a:buFont typeface="Open Sans"/>
              <a:buChar char="○"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Professional report including 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proposed language for your Comprehensive Plan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Final presentation from students</a:t>
            </a:r>
          </a:p>
          <a:p>
            <a:pPr marL="914400" lvl="1" indent="-317500">
              <a:lnSpc>
                <a:spcPct val="115000"/>
              </a:lnSpc>
              <a:buSzPts val="1400"/>
              <a:buFont typeface="Open Sans"/>
              <a:buChar char="○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120 hours of student work/project team with faculty guidance </a:t>
            </a: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11700" y="4541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WWU Partnership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3110" y="4231910"/>
            <a:ext cx="1772540" cy="6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1500" y="123950"/>
            <a:ext cx="5324150" cy="17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6149-CB52-419C-8A14-A30F1264A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rgbClr val="000000"/>
                </a:solidFill>
              </a:rPr>
              <a:t>Project Details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6B74A-0D8B-4FD3-8902-C062C65B5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There is no cost to participate. 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lvl="0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Project team requests t</a:t>
            </a:r>
            <a:r>
              <a:rPr lang="en-US" dirty="0">
                <a:solidFill>
                  <a:srgbClr val="020202"/>
                </a:solidFill>
              </a:rPr>
              <a:t>wo-four hours of city staff time per month from February-June 2021.</a:t>
            </a:r>
            <a:br>
              <a:rPr lang="en-US" dirty="0">
                <a:solidFill>
                  <a:srgbClr val="020202"/>
                </a:solidFill>
              </a:rPr>
            </a:br>
            <a:endParaRPr lang="en-US" dirty="0">
              <a:solidFill>
                <a:srgbClr val="020202"/>
              </a:solidFill>
            </a:endParaRPr>
          </a:p>
          <a:p>
            <a:pPr lvl="0">
              <a:buClr>
                <a:srgbClr val="000000"/>
              </a:buClr>
            </a:pPr>
            <a:r>
              <a:rPr lang="en-US" dirty="0">
                <a:solidFill>
                  <a:srgbClr val="020202"/>
                </a:solidFill>
              </a:rPr>
              <a:t>Each of the Small Cities is invited to participate. </a:t>
            </a:r>
            <a:br>
              <a:rPr lang="en-US" dirty="0">
                <a:solidFill>
                  <a:srgbClr val="020202"/>
                </a:solidFill>
              </a:rPr>
            </a:br>
            <a:endParaRPr lang="en-US" dirty="0">
              <a:solidFill>
                <a:srgbClr val="020202"/>
              </a:solidFill>
            </a:endParaRPr>
          </a:p>
          <a:p>
            <a:pPr>
              <a:buClr>
                <a:srgbClr val="000000"/>
              </a:buClr>
            </a:pPr>
            <a:r>
              <a:rPr lang="en-US" dirty="0">
                <a:solidFill>
                  <a:srgbClr val="020202"/>
                </a:solidFill>
              </a:rPr>
              <a:t>Engaging in this project represents a willingness to participate in a planning exercise and does not constitute a policy decision commitment. </a:t>
            </a:r>
          </a:p>
        </p:txBody>
      </p:sp>
    </p:spTree>
    <p:extLst>
      <p:ext uri="{BB962C8B-B14F-4D97-AF65-F5344CB8AC3E}">
        <p14:creationId xmlns:p14="http://schemas.microsoft.com/office/powerpoint/2010/main" val="24320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311700" y="2444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Project Timeline</a:t>
            </a:r>
            <a:endParaRPr b="1" dirty="0">
              <a:solidFill>
                <a:srgbClr val="000000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311700" y="1031575"/>
            <a:ext cx="8520600" cy="3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600"/>
              </a:spcBef>
              <a:buNone/>
            </a:pPr>
            <a:r>
              <a:rPr lang="en" b="1" dirty="0">
                <a:solidFill>
                  <a:srgbClr val="000000"/>
                </a:solidFill>
              </a:rPr>
              <a:t>February 2021: </a:t>
            </a:r>
            <a:r>
              <a:rPr lang="en" dirty="0">
                <a:solidFill>
                  <a:srgbClr val="000000"/>
                </a:solidFill>
              </a:rPr>
              <a:t>Blaine commits to participation (by 2/26)</a:t>
            </a:r>
            <a:br>
              <a:rPr lang="en" dirty="0">
                <a:solidFill>
                  <a:srgbClr val="000000"/>
                </a:solidFill>
              </a:rPr>
            </a:br>
            <a:br>
              <a:rPr lang="en" dirty="0">
                <a:solidFill>
                  <a:srgbClr val="000000"/>
                </a:solidFill>
              </a:rPr>
            </a:br>
            <a:r>
              <a:rPr lang="en" b="1" dirty="0">
                <a:solidFill>
                  <a:srgbClr val="000000"/>
                </a:solidFill>
              </a:rPr>
              <a:t>March 2021: </a:t>
            </a:r>
            <a:r>
              <a:rPr lang="en" dirty="0">
                <a:solidFill>
                  <a:srgbClr val="000000"/>
                </a:solidFill>
              </a:rPr>
              <a:t>Staff lead/project team meet</a:t>
            </a:r>
            <a:br>
              <a:rPr lang="en" dirty="0">
                <a:solidFill>
                  <a:srgbClr val="000000"/>
                </a:solidFill>
              </a:rPr>
            </a:br>
            <a:br>
              <a:rPr lang="en" dirty="0">
                <a:solidFill>
                  <a:srgbClr val="000000"/>
                </a:solidFill>
              </a:rPr>
            </a:br>
            <a:r>
              <a:rPr lang="en" b="1" dirty="0">
                <a:solidFill>
                  <a:srgbClr val="000000"/>
                </a:solidFill>
              </a:rPr>
              <a:t>April-June 2021:</a:t>
            </a:r>
            <a:r>
              <a:rPr lang="en" dirty="0">
                <a:solidFill>
                  <a:srgbClr val="000000"/>
                </a:solidFill>
              </a:rPr>
              <a:t> WWU course engagement</a:t>
            </a:r>
            <a:br>
              <a:rPr lang="en" dirty="0">
                <a:solidFill>
                  <a:srgbClr val="000000"/>
                </a:solidFill>
              </a:rPr>
            </a:br>
            <a:br>
              <a:rPr lang="en" dirty="0">
                <a:solidFill>
                  <a:srgbClr val="000000"/>
                </a:solidFill>
              </a:rPr>
            </a:br>
            <a:r>
              <a:rPr lang="en" b="1" dirty="0">
                <a:solidFill>
                  <a:srgbClr val="000000"/>
                </a:solidFill>
              </a:rPr>
              <a:t>June 2021:</a:t>
            </a:r>
            <a:r>
              <a:rPr lang="en" dirty="0">
                <a:solidFill>
                  <a:srgbClr val="000000"/>
                </a:solidFill>
              </a:rPr>
              <a:t> Final presentation and recommendations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447</Words>
  <Application>Microsoft Office PowerPoint</Application>
  <PresentationFormat>On-screen Show (16:9)</PresentationFormat>
  <Paragraphs>88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Open Sans</vt:lpstr>
      <vt:lpstr>Times New Roman</vt:lpstr>
      <vt:lpstr>PT Sans Narrow</vt:lpstr>
      <vt:lpstr>Arial</vt:lpstr>
      <vt:lpstr>Roboto</vt:lpstr>
      <vt:lpstr>Tropic</vt:lpstr>
      <vt:lpstr>Building Community Resilience Climate Action Coordination and Planning in Whatcom County</vt:lpstr>
      <vt:lpstr>Agenda</vt:lpstr>
      <vt:lpstr>PowerPoint Presentation</vt:lpstr>
      <vt:lpstr>Project Overview</vt:lpstr>
      <vt:lpstr>Climate and Natural Hazard Resilience Planning</vt:lpstr>
      <vt:lpstr>WWU Partnership</vt:lpstr>
      <vt:lpstr>WWU Partnership</vt:lpstr>
      <vt:lpstr>Project Details</vt:lpstr>
      <vt:lpstr>Project Timeline</vt:lpstr>
      <vt:lpstr>Questions?</vt:lpstr>
      <vt:lpstr>Steering Committee: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Community Resilience Climate Action Coordination and Planning in Whatcom County</dc:title>
  <dc:creator>Sarah Parker</dc:creator>
  <cp:lastModifiedBy>Sarah Parker</cp:lastModifiedBy>
  <cp:revision>16</cp:revision>
  <dcterms:modified xsi:type="dcterms:W3CDTF">2021-02-05T00:32:18Z</dcterms:modified>
</cp:coreProperties>
</file>