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21"/>
  </p:notesMasterIdLst>
  <p:handoutMasterIdLst>
    <p:handoutMasterId r:id="rId22"/>
  </p:handoutMasterIdLst>
  <p:sldIdLst>
    <p:sldId id="515" r:id="rId6"/>
    <p:sldId id="564" r:id="rId7"/>
    <p:sldId id="560" r:id="rId8"/>
    <p:sldId id="565" r:id="rId9"/>
    <p:sldId id="566" r:id="rId10"/>
    <p:sldId id="561" r:id="rId11"/>
    <p:sldId id="562" r:id="rId12"/>
    <p:sldId id="567" r:id="rId13"/>
    <p:sldId id="568" r:id="rId14"/>
    <p:sldId id="569" r:id="rId15"/>
    <p:sldId id="570" r:id="rId16"/>
    <p:sldId id="571" r:id="rId17"/>
    <p:sldId id="559" r:id="rId18"/>
    <p:sldId id="572" r:id="rId19"/>
    <p:sldId id="557" r:id="rId2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239F"/>
    <a:srgbClr val="ACB9A3"/>
    <a:srgbClr val="86A13C"/>
    <a:srgbClr val="1A3662"/>
    <a:srgbClr val="D7DEEA"/>
    <a:srgbClr val="0F0C54"/>
    <a:srgbClr val="93E5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80" autoAdjust="0"/>
    <p:restoredTop sz="82960" autoAdjust="0"/>
  </p:normalViewPr>
  <p:slideViewPr>
    <p:cSldViewPr snapToGrid="0" snapToObjects="1">
      <p:cViewPr varScale="1">
        <p:scale>
          <a:sx n="93" d="100"/>
          <a:sy n="93" d="100"/>
        </p:scale>
        <p:origin x="-1434"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D6D713-A182-4B97-923C-5CE9CAB07A0A}"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en-US"/>
        </a:p>
      </dgm:t>
    </dgm:pt>
    <dgm:pt modelId="{E5FCDDDA-C228-41DC-AB1B-909226C8C4C7}">
      <dgm:prSet phldrT="[Text]"/>
      <dgm:spPr/>
      <dgm:t>
        <a:bodyPr/>
        <a:lstStyle/>
        <a:p>
          <a:r>
            <a:rPr lang="en-US" dirty="0" smtClean="0"/>
            <a:t>I. Site and Surrounding Properties</a:t>
          </a:r>
          <a:endParaRPr lang="en-US" dirty="0"/>
        </a:p>
      </dgm:t>
    </dgm:pt>
    <dgm:pt modelId="{F430D749-BB51-4A4D-9AF4-601E959D5920}" type="parTrans" cxnId="{F67BF9DF-9DDE-4CA5-9DFA-A3B731CE72CD}">
      <dgm:prSet/>
      <dgm:spPr/>
      <dgm:t>
        <a:bodyPr/>
        <a:lstStyle/>
        <a:p>
          <a:endParaRPr lang="en-US"/>
        </a:p>
      </dgm:t>
    </dgm:pt>
    <dgm:pt modelId="{B7730A0E-6146-4E00-B290-F152010C0C56}" type="sibTrans" cxnId="{F67BF9DF-9DDE-4CA5-9DFA-A3B731CE72CD}">
      <dgm:prSet/>
      <dgm:spPr/>
      <dgm:t>
        <a:bodyPr/>
        <a:lstStyle/>
        <a:p>
          <a:endParaRPr lang="en-US"/>
        </a:p>
      </dgm:t>
    </dgm:pt>
    <dgm:pt modelId="{5FD70034-3A25-407A-B87A-EA7EA486F752}">
      <dgm:prSet phldrT="[Text]"/>
      <dgm:spPr/>
      <dgm:t>
        <a:bodyPr/>
        <a:lstStyle/>
        <a:p>
          <a:r>
            <a:rPr lang="en-US" dirty="0" smtClean="0"/>
            <a:t>II. Project Background</a:t>
          </a:r>
          <a:endParaRPr lang="en-US" dirty="0"/>
        </a:p>
      </dgm:t>
    </dgm:pt>
    <dgm:pt modelId="{61B88D91-B130-4F11-AF32-140AE43AEDCF}" type="parTrans" cxnId="{C8659921-21AD-42A2-AC82-44BC17A2E3F0}">
      <dgm:prSet/>
      <dgm:spPr/>
      <dgm:t>
        <a:bodyPr/>
        <a:lstStyle/>
        <a:p>
          <a:endParaRPr lang="en-US"/>
        </a:p>
      </dgm:t>
    </dgm:pt>
    <dgm:pt modelId="{13C18AB3-F743-415B-99F1-578CFEDBB76C}" type="sibTrans" cxnId="{C8659921-21AD-42A2-AC82-44BC17A2E3F0}">
      <dgm:prSet/>
      <dgm:spPr/>
      <dgm:t>
        <a:bodyPr/>
        <a:lstStyle/>
        <a:p>
          <a:endParaRPr lang="en-US"/>
        </a:p>
      </dgm:t>
    </dgm:pt>
    <dgm:pt modelId="{58B6E801-96A9-4E34-B433-48C2E06D3C20}">
      <dgm:prSet phldrT="[Text]"/>
      <dgm:spPr/>
      <dgm:t>
        <a:bodyPr/>
        <a:lstStyle/>
        <a:p>
          <a:r>
            <a:rPr lang="en-US" dirty="0" smtClean="0"/>
            <a:t>III. Comprehensive Plan</a:t>
          </a:r>
          <a:endParaRPr lang="en-US" dirty="0"/>
        </a:p>
      </dgm:t>
    </dgm:pt>
    <dgm:pt modelId="{860603CF-3F38-4931-906D-DD020BB724D5}" type="parTrans" cxnId="{3352A022-3D5A-4689-9D77-AFC33401C3B5}">
      <dgm:prSet/>
      <dgm:spPr/>
      <dgm:t>
        <a:bodyPr/>
        <a:lstStyle/>
        <a:p>
          <a:endParaRPr lang="en-US"/>
        </a:p>
      </dgm:t>
    </dgm:pt>
    <dgm:pt modelId="{AD0A03BD-A51F-4BF6-978C-5BF2EFED3968}" type="sibTrans" cxnId="{3352A022-3D5A-4689-9D77-AFC33401C3B5}">
      <dgm:prSet/>
      <dgm:spPr/>
      <dgm:t>
        <a:bodyPr/>
        <a:lstStyle/>
        <a:p>
          <a:endParaRPr lang="en-US"/>
        </a:p>
      </dgm:t>
    </dgm:pt>
    <dgm:pt modelId="{7DD98171-F656-447D-8891-B137B26C08EB}">
      <dgm:prSet/>
      <dgm:spPr/>
      <dgm:t>
        <a:bodyPr/>
        <a:lstStyle/>
        <a:p>
          <a:r>
            <a:rPr lang="en-US" dirty="0" smtClean="0"/>
            <a:t>IV. Proposals </a:t>
          </a:r>
          <a:endParaRPr lang="en-US" dirty="0"/>
        </a:p>
      </dgm:t>
    </dgm:pt>
    <dgm:pt modelId="{6F82D943-EF8D-44FE-ADBC-DD52728BE2F7}" type="parTrans" cxnId="{743A5402-EB4F-484E-8485-1C50028A8EE2}">
      <dgm:prSet/>
      <dgm:spPr/>
      <dgm:t>
        <a:bodyPr/>
        <a:lstStyle/>
        <a:p>
          <a:endParaRPr lang="en-US"/>
        </a:p>
      </dgm:t>
    </dgm:pt>
    <dgm:pt modelId="{55BB83BF-0D40-403D-8C84-E3ECC3AAEF6D}" type="sibTrans" cxnId="{743A5402-EB4F-484E-8485-1C50028A8EE2}">
      <dgm:prSet/>
      <dgm:spPr/>
      <dgm:t>
        <a:bodyPr/>
        <a:lstStyle/>
        <a:p>
          <a:endParaRPr lang="en-US"/>
        </a:p>
      </dgm:t>
    </dgm:pt>
    <dgm:pt modelId="{9A52C0A8-CACA-4B11-BD01-B768428F01DF}">
      <dgm:prSet/>
      <dgm:spPr/>
      <dgm:t>
        <a:bodyPr/>
        <a:lstStyle/>
        <a:p>
          <a:r>
            <a:rPr lang="en-US" dirty="0" smtClean="0"/>
            <a:t>V. </a:t>
          </a:r>
          <a:r>
            <a:rPr lang="en-US" dirty="0" smtClean="0"/>
            <a:t>Public Comments</a:t>
          </a:r>
          <a:endParaRPr lang="en-US" dirty="0"/>
        </a:p>
      </dgm:t>
    </dgm:pt>
    <dgm:pt modelId="{AE83ABEB-226C-454D-9B43-431F89C129A1}" type="parTrans" cxnId="{6FD40BBE-465D-4C70-A624-41927367696E}">
      <dgm:prSet/>
      <dgm:spPr/>
      <dgm:t>
        <a:bodyPr/>
        <a:lstStyle/>
        <a:p>
          <a:endParaRPr lang="en-US"/>
        </a:p>
      </dgm:t>
    </dgm:pt>
    <dgm:pt modelId="{C68CAB81-72A4-4189-AD8B-0084E6141F82}" type="sibTrans" cxnId="{6FD40BBE-465D-4C70-A624-41927367696E}">
      <dgm:prSet/>
      <dgm:spPr/>
      <dgm:t>
        <a:bodyPr/>
        <a:lstStyle/>
        <a:p>
          <a:endParaRPr lang="en-US"/>
        </a:p>
      </dgm:t>
    </dgm:pt>
    <dgm:pt modelId="{AE3A93EB-9F12-47C5-8466-DAB9C12F4D8F}">
      <dgm:prSet/>
      <dgm:spPr/>
      <dgm:t>
        <a:bodyPr/>
        <a:lstStyle/>
        <a:p>
          <a:r>
            <a:rPr lang="en-US" dirty="0" smtClean="0"/>
            <a:t>VI</a:t>
          </a:r>
          <a:r>
            <a:rPr lang="en-US" dirty="0" smtClean="0"/>
            <a:t>. </a:t>
          </a:r>
          <a:r>
            <a:rPr lang="en-US" dirty="0" smtClean="0"/>
            <a:t>Council Alternatives</a:t>
          </a:r>
          <a:endParaRPr lang="en-US" dirty="0"/>
        </a:p>
      </dgm:t>
    </dgm:pt>
    <dgm:pt modelId="{62A7D7CB-6C38-4915-8493-DC8C6C3AE830}" type="parTrans" cxnId="{D8E3E8F2-6036-4A4D-A134-0BB56E07DA6D}">
      <dgm:prSet/>
      <dgm:spPr/>
      <dgm:t>
        <a:bodyPr/>
        <a:lstStyle/>
        <a:p>
          <a:endParaRPr lang="en-US"/>
        </a:p>
      </dgm:t>
    </dgm:pt>
    <dgm:pt modelId="{FDDDD0C8-23A8-4D87-8AA3-75B8B581C59B}" type="sibTrans" cxnId="{D8E3E8F2-6036-4A4D-A134-0BB56E07DA6D}">
      <dgm:prSet/>
      <dgm:spPr/>
      <dgm:t>
        <a:bodyPr/>
        <a:lstStyle/>
        <a:p>
          <a:endParaRPr lang="en-US"/>
        </a:p>
      </dgm:t>
    </dgm:pt>
    <dgm:pt modelId="{5773E241-8842-4D92-BE9C-7FCE265B3387}" type="pres">
      <dgm:prSet presAssocID="{08D6D713-A182-4B97-923C-5CE9CAB07A0A}" presName="linear" presStyleCnt="0">
        <dgm:presLayoutVars>
          <dgm:dir/>
          <dgm:animLvl val="lvl"/>
          <dgm:resizeHandles val="exact"/>
        </dgm:presLayoutVars>
      </dgm:prSet>
      <dgm:spPr/>
      <dgm:t>
        <a:bodyPr/>
        <a:lstStyle/>
        <a:p>
          <a:endParaRPr lang="en-US"/>
        </a:p>
      </dgm:t>
    </dgm:pt>
    <dgm:pt modelId="{296A3445-69B2-41BA-AB44-7C69E07BB2AB}" type="pres">
      <dgm:prSet presAssocID="{E5FCDDDA-C228-41DC-AB1B-909226C8C4C7}" presName="parentLin" presStyleCnt="0"/>
      <dgm:spPr/>
    </dgm:pt>
    <dgm:pt modelId="{35F32195-B2AF-4841-864A-DA3539A1E224}" type="pres">
      <dgm:prSet presAssocID="{E5FCDDDA-C228-41DC-AB1B-909226C8C4C7}" presName="parentLeftMargin" presStyleLbl="node1" presStyleIdx="0" presStyleCnt="6"/>
      <dgm:spPr/>
      <dgm:t>
        <a:bodyPr/>
        <a:lstStyle/>
        <a:p>
          <a:endParaRPr lang="en-US"/>
        </a:p>
      </dgm:t>
    </dgm:pt>
    <dgm:pt modelId="{8B0DCA22-8EC6-4240-9A88-F7237D3ADFD7}" type="pres">
      <dgm:prSet presAssocID="{E5FCDDDA-C228-41DC-AB1B-909226C8C4C7}" presName="parentText" presStyleLbl="node1" presStyleIdx="0" presStyleCnt="6">
        <dgm:presLayoutVars>
          <dgm:chMax val="0"/>
          <dgm:bulletEnabled val="1"/>
        </dgm:presLayoutVars>
      </dgm:prSet>
      <dgm:spPr/>
      <dgm:t>
        <a:bodyPr/>
        <a:lstStyle/>
        <a:p>
          <a:endParaRPr lang="en-US"/>
        </a:p>
      </dgm:t>
    </dgm:pt>
    <dgm:pt modelId="{DAF50265-1D7C-42E0-AE88-C8B38C26BEC8}" type="pres">
      <dgm:prSet presAssocID="{E5FCDDDA-C228-41DC-AB1B-909226C8C4C7}" presName="negativeSpace" presStyleCnt="0"/>
      <dgm:spPr/>
    </dgm:pt>
    <dgm:pt modelId="{D348ED7E-5949-4704-9EA2-4FB83BCCEAF7}" type="pres">
      <dgm:prSet presAssocID="{E5FCDDDA-C228-41DC-AB1B-909226C8C4C7}" presName="childText" presStyleLbl="conFgAcc1" presStyleIdx="0" presStyleCnt="6">
        <dgm:presLayoutVars>
          <dgm:bulletEnabled val="1"/>
        </dgm:presLayoutVars>
      </dgm:prSet>
      <dgm:spPr/>
    </dgm:pt>
    <dgm:pt modelId="{98700F96-9A5B-4F79-AC62-A622048A17BB}" type="pres">
      <dgm:prSet presAssocID="{B7730A0E-6146-4E00-B290-F152010C0C56}" presName="spaceBetweenRectangles" presStyleCnt="0"/>
      <dgm:spPr/>
    </dgm:pt>
    <dgm:pt modelId="{CF341FA7-3F49-447C-9565-2E0E28AE079D}" type="pres">
      <dgm:prSet presAssocID="{5FD70034-3A25-407A-B87A-EA7EA486F752}" presName="parentLin" presStyleCnt="0"/>
      <dgm:spPr/>
    </dgm:pt>
    <dgm:pt modelId="{D39F8AB9-8AC9-4A64-BE5D-9A52C8E5EDE8}" type="pres">
      <dgm:prSet presAssocID="{5FD70034-3A25-407A-B87A-EA7EA486F752}" presName="parentLeftMargin" presStyleLbl="node1" presStyleIdx="0" presStyleCnt="6"/>
      <dgm:spPr/>
      <dgm:t>
        <a:bodyPr/>
        <a:lstStyle/>
        <a:p>
          <a:endParaRPr lang="en-US"/>
        </a:p>
      </dgm:t>
    </dgm:pt>
    <dgm:pt modelId="{4376B65E-1CB7-4578-823D-64F1C73A9D83}" type="pres">
      <dgm:prSet presAssocID="{5FD70034-3A25-407A-B87A-EA7EA486F752}" presName="parentText" presStyleLbl="node1" presStyleIdx="1" presStyleCnt="6">
        <dgm:presLayoutVars>
          <dgm:chMax val="0"/>
          <dgm:bulletEnabled val="1"/>
        </dgm:presLayoutVars>
      </dgm:prSet>
      <dgm:spPr/>
      <dgm:t>
        <a:bodyPr/>
        <a:lstStyle/>
        <a:p>
          <a:endParaRPr lang="en-US"/>
        </a:p>
      </dgm:t>
    </dgm:pt>
    <dgm:pt modelId="{12B89524-3961-4237-97A9-D3BF8F7E257E}" type="pres">
      <dgm:prSet presAssocID="{5FD70034-3A25-407A-B87A-EA7EA486F752}" presName="negativeSpace" presStyleCnt="0"/>
      <dgm:spPr/>
    </dgm:pt>
    <dgm:pt modelId="{2F5BDA08-0F38-4129-9B38-71A605AF8A87}" type="pres">
      <dgm:prSet presAssocID="{5FD70034-3A25-407A-B87A-EA7EA486F752}" presName="childText" presStyleLbl="conFgAcc1" presStyleIdx="1" presStyleCnt="6">
        <dgm:presLayoutVars>
          <dgm:bulletEnabled val="1"/>
        </dgm:presLayoutVars>
      </dgm:prSet>
      <dgm:spPr/>
    </dgm:pt>
    <dgm:pt modelId="{1EB8A543-C5DC-4484-82E6-1371956448D6}" type="pres">
      <dgm:prSet presAssocID="{13C18AB3-F743-415B-99F1-578CFEDBB76C}" presName="spaceBetweenRectangles" presStyleCnt="0"/>
      <dgm:spPr/>
    </dgm:pt>
    <dgm:pt modelId="{3666D981-F54F-471A-8707-E3E0D08002BD}" type="pres">
      <dgm:prSet presAssocID="{58B6E801-96A9-4E34-B433-48C2E06D3C20}" presName="parentLin" presStyleCnt="0"/>
      <dgm:spPr/>
    </dgm:pt>
    <dgm:pt modelId="{2078F60B-DE58-41DC-83C2-45BE4EF34AD1}" type="pres">
      <dgm:prSet presAssocID="{58B6E801-96A9-4E34-B433-48C2E06D3C20}" presName="parentLeftMargin" presStyleLbl="node1" presStyleIdx="1" presStyleCnt="6"/>
      <dgm:spPr/>
      <dgm:t>
        <a:bodyPr/>
        <a:lstStyle/>
        <a:p>
          <a:endParaRPr lang="en-US"/>
        </a:p>
      </dgm:t>
    </dgm:pt>
    <dgm:pt modelId="{FC26CFF4-5226-49A9-A74A-3825BDF44D5E}" type="pres">
      <dgm:prSet presAssocID="{58B6E801-96A9-4E34-B433-48C2E06D3C20}" presName="parentText" presStyleLbl="node1" presStyleIdx="2" presStyleCnt="6">
        <dgm:presLayoutVars>
          <dgm:chMax val="0"/>
          <dgm:bulletEnabled val="1"/>
        </dgm:presLayoutVars>
      </dgm:prSet>
      <dgm:spPr/>
      <dgm:t>
        <a:bodyPr/>
        <a:lstStyle/>
        <a:p>
          <a:endParaRPr lang="en-US"/>
        </a:p>
      </dgm:t>
    </dgm:pt>
    <dgm:pt modelId="{A4E7DAE8-180E-4C74-BC6D-9C13C1F0CB8A}" type="pres">
      <dgm:prSet presAssocID="{58B6E801-96A9-4E34-B433-48C2E06D3C20}" presName="negativeSpace" presStyleCnt="0"/>
      <dgm:spPr/>
    </dgm:pt>
    <dgm:pt modelId="{06DD680F-0D92-40BA-8D0B-9B1382BA506D}" type="pres">
      <dgm:prSet presAssocID="{58B6E801-96A9-4E34-B433-48C2E06D3C20}" presName="childText" presStyleLbl="conFgAcc1" presStyleIdx="2" presStyleCnt="6">
        <dgm:presLayoutVars>
          <dgm:bulletEnabled val="1"/>
        </dgm:presLayoutVars>
      </dgm:prSet>
      <dgm:spPr/>
    </dgm:pt>
    <dgm:pt modelId="{ADA30DEC-28E6-4675-BB23-43E760C2E658}" type="pres">
      <dgm:prSet presAssocID="{AD0A03BD-A51F-4BF6-978C-5BF2EFED3968}" presName="spaceBetweenRectangles" presStyleCnt="0"/>
      <dgm:spPr/>
    </dgm:pt>
    <dgm:pt modelId="{83B8DA63-21A5-41EB-A535-336D841D61A9}" type="pres">
      <dgm:prSet presAssocID="{7DD98171-F656-447D-8891-B137B26C08EB}" presName="parentLin" presStyleCnt="0"/>
      <dgm:spPr/>
    </dgm:pt>
    <dgm:pt modelId="{6543DCD8-5375-4A63-A560-C43792ACF314}" type="pres">
      <dgm:prSet presAssocID="{7DD98171-F656-447D-8891-B137B26C08EB}" presName="parentLeftMargin" presStyleLbl="node1" presStyleIdx="2" presStyleCnt="6"/>
      <dgm:spPr/>
      <dgm:t>
        <a:bodyPr/>
        <a:lstStyle/>
        <a:p>
          <a:endParaRPr lang="en-US"/>
        </a:p>
      </dgm:t>
    </dgm:pt>
    <dgm:pt modelId="{C17BB2AC-5B73-462B-A43C-48B23118D359}" type="pres">
      <dgm:prSet presAssocID="{7DD98171-F656-447D-8891-B137B26C08EB}" presName="parentText" presStyleLbl="node1" presStyleIdx="3" presStyleCnt="6">
        <dgm:presLayoutVars>
          <dgm:chMax val="0"/>
          <dgm:bulletEnabled val="1"/>
        </dgm:presLayoutVars>
      </dgm:prSet>
      <dgm:spPr/>
      <dgm:t>
        <a:bodyPr/>
        <a:lstStyle/>
        <a:p>
          <a:endParaRPr lang="en-US"/>
        </a:p>
      </dgm:t>
    </dgm:pt>
    <dgm:pt modelId="{C71D96C1-69FB-4D61-B616-BAE314D44DF4}" type="pres">
      <dgm:prSet presAssocID="{7DD98171-F656-447D-8891-B137B26C08EB}" presName="negativeSpace" presStyleCnt="0"/>
      <dgm:spPr/>
    </dgm:pt>
    <dgm:pt modelId="{5E2E9782-601C-41F4-9940-F5152C0C0081}" type="pres">
      <dgm:prSet presAssocID="{7DD98171-F656-447D-8891-B137B26C08EB}" presName="childText" presStyleLbl="conFgAcc1" presStyleIdx="3" presStyleCnt="6">
        <dgm:presLayoutVars>
          <dgm:bulletEnabled val="1"/>
        </dgm:presLayoutVars>
      </dgm:prSet>
      <dgm:spPr/>
    </dgm:pt>
    <dgm:pt modelId="{387E2D21-0992-4578-958A-A8F6E36F88EA}" type="pres">
      <dgm:prSet presAssocID="{55BB83BF-0D40-403D-8C84-E3ECC3AAEF6D}" presName="spaceBetweenRectangles" presStyleCnt="0"/>
      <dgm:spPr/>
    </dgm:pt>
    <dgm:pt modelId="{93E95519-F241-4806-BF54-C1A9817662D6}" type="pres">
      <dgm:prSet presAssocID="{9A52C0A8-CACA-4B11-BD01-B768428F01DF}" presName="parentLin" presStyleCnt="0"/>
      <dgm:spPr/>
    </dgm:pt>
    <dgm:pt modelId="{8307D9F0-5678-4F3D-8B52-F2421F1A61D3}" type="pres">
      <dgm:prSet presAssocID="{9A52C0A8-CACA-4B11-BD01-B768428F01DF}" presName="parentLeftMargin" presStyleLbl="node1" presStyleIdx="3" presStyleCnt="6"/>
      <dgm:spPr/>
      <dgm:t>
        <a:bodyPr/>
        <a:lstStyle/>
        <a:p>
          <a:endParaRPr lang="en-US"/>
        </a:p>
      </dgm:t>
    </dgm:pt>
    <dgm:pt modelId="{E9E9D73A-CAC0-4B90-8ED5-FFC22EDB0C44}" type="pres">
      <dgm:prSet presAssocID="{9A52C0A8-CACA-4B11-BD01-B768428F01DF}" presName="parentText" presStyleLbl="node1" presStyleIdx="4" presStyleCnt="6">
        <dgm:presLayoutVars>
          <dgm:chMax val="0"/>
          <dgm:bulletEnabled val="1"/>
        </dgm:presLayoutVars>
      </dgm:prSet>
      <dgm:spPr/>
      <dgm:t>
        <a:bodyPr/>
        <a:lstStyle/>
        <a:p>
          <a:endParaRPr lang="en-US"/>
        </a:p>
      </dgm:t>
    </dgm:pt>
    <dgm:pt modelId="{DCC0D392-4871-459A-AF16-924FB7A5650C}" type="pres">
      <dgm:prSet presAssocID="{9A52C0A8-CACA-4B11-BD01-B768428F01DF}" presName="negativeSpace" presStyleCnt="0"/>
      <dgm:spPr/>
    </dgm:pt>
    <dgm:pt modelId="{15D97F73-18F7-4254-B609-442E33A9AE78}" type="pres">
      <dgm:prSet presAssocID="{9A52C0A8-CACA-4B11-BD01-B768428F01DF}" presName="childText" presStyleLbl="conFgAcc1" presStyleIdx="4" presStyleCnt="6">
        <dgm:presLayoutVars>
          <dgm:bulletEnabled val="1"/>
        </dgm:presLayoutVars>
      </dgm:prSet>
      <dgm:spPr/>
    </dgm:pt>
    <dgm:pt modelId="{D9DC79A2-D2BE-4DEB-A9ED-B5C942156449}" type="pres">
      <dgm:prSet presAssocID="{C68CAB81-72A4-4189-AD8B-0084E6141F82}" presName="spaceBetweenRectangles" presStyleCnt="0"/>
      <dgm:spPr/>
    </dgm:pt>
    <dgm:pt modelId="{86205AFE-2A2E-45CE-BCE3-F8CC830518C8}" type="pres">
      <dgm:prSet presAssocID="{AE3A93EB-9F12-47C5-8466-DAB9C12F4D8F}" presName="parentLin" presStyleCnt="0"/>
      <dgm:spPr/>
    </dgm:pt>
    <dgm:pt modelId="{2776C4AA-6CFB-43C3-B550-03549888062C}" type="pres">
      <dgm:prSet presAssocID="{AE3A93EB-9F12-47C5-8466-DAB9C12F4D8F}" presName="parentLeftMargin" presStyleLbl="node1" presStyleIdx="4" presStyleCnt="6"/>
      <dgm:spPr/>
      <dgm:t>
        <a:bodyPr/>
        <a:lstStyle/>
        <a:p>
          <a:endParaRPr lang="en-US"/>
        </a:p>
      </dgm:t>
    </dgm:pt>
    <dgm:pt modelId="{2CBA9704-74AD-4648-A8D8-5DA0DCF29EB2}" type="pres">
      <dgm:prSet presAssocID="{AE3A93EB-9F12-47C5-8466-DAB9C12F4D8F}" presName="parentText" presStyleLbl="node1" presStyleIdx="5" presStyleCnt="6">
        <dgm:presLayoutVars>
          <dgm:chMax val="0"/>
          <dgm:bulletEnabled val="1"/>
        </dgm:presLayoutVars>
      </dgm:prSet>
      <dgm:spPr/>
      <dgm:t>
        <a:bodyPr/>
        <a:lstStyle/>
        <a:p>
          <a:endParaRPr lang="en-US"/>
        </a:p>
      </dgm:t>
    </dgm:pt>
    <dgm:pt modelId="{D999291B-693D-41C5-B2CB-A7F59ECD6042}" type="pres">
      <dgm:prSet presAssocID="{AE3A93EB-9F12-47C5-8466-DAB9C12F4D8F}" presName="negativeSpace" presStyleCnt="0"/>
      <dgm:spPr/>
    </dgm:pt>
    <dgm:pt modelId="{9634298A-32E0-484C-B382-49FFFCBEB01E}" type="pres">
      <dgm:prSet presAssocID="{AE3A93EB-9F12-47C5-8466-DAB9C12F4D8F}" presName="childText" presStyleLbl="conFgAcc1" presStyleIdx="5" presStyleCnt="6">
        <dgm:presLayoutVars>
          <dgm:bulletEnabled val="1"/>
        </dgm:presLayoutVars>
      </dgm:prSet>
      <dgm:spPr/>
    </dgm:pt>
  </dgm:ptLst>
  <dgm:cxnLst>
    <dgm:cxn modelId="{CFD28820-9953-4661-86FF-10A15603D9E4}" type="presOf" srcId="{7DD98171-F656-447D-8891-B137B26C08EB}" destId="{C17BB2AC-5B73-462B-A43C-48B23118D359}" srcOrd="1" destOrd="0" presId="urn:microsoft.com/office/officeart/2005/8/layout/list1"/>
    <dgm:cxn modelId="{4D5624A6-5EBA-4885-855F-0A64C2C5B8BF}" type="presOf" srcId="{5FD70034-3A25-407A-B87A-EA7EA486F752}" destId="{D39F8AB9-8AC9-4A64-BE5D-9A52C8E5EDE8}" srcOrd="0" destOrd="0" presId="urn:microsoft.com/office/officeart/2005/8/layout/list1"/>
    <dgm:cxn modelId="{6FD40BBE-465D-4C70-A624-41927367696E}" srcId="{08D6D713-A182-4B97-923C-5CE9CAB07A0A}" destId="{9A52C0A8-CACA-4B11-BD01-B768428F01DF}" srcOrd="4" destOrd="0" parTransId="{AE83ABEB-226C-454D-9B43-431F89C129A1}" sibTransId="{C68CAB81-72A4-4189-AD8B-0084E6141F82}"/>
    <dgm:cxn modelId="{F67BF9DF-9DDE-4CA5-9DFA-A3B731CE72CD}" srcId="{08D6D713-A182-4B97-923C-5CE9CAB07A0A}" destId="{E5FCDDDA-C228-41DC-AB1B-909226C8C4C7}" srcOrd="0" destOrd="0" parTransId="{F430D749-BB51-4A4D-9AF4-601E959D5920}" sibTransId="{B7730A0E-6146-4E00-B290-F152010C0C56}"/>
    <dgm:cxn modelId="{C8659921-21AD-42A2-AC82-44BC17A2E3F0}" srcId="{08D6D713-A182-4B97-923C-5CE9CAB07A0A}" destId="{5FD70034-3A25-407A-B87A-EA7EA486F752}" srcOrd="1" destOrd="0" parTransId="{61B88D91-B130-4F11-AF32-140AE43AEDCF}" sibTransId="{13C18AB3-F743-415B-99F1-578CFEDBB76C}"/>
    <dgm:cxn modelId="{1965873A-2811-4451-BB85-1CCD665E7D73}" type="presOf" srcId="{5FD70034-3A25-407A-B87A-EA7EA486F752}" destId="{4376B65E-1CB7-4578-823D-64F1C73A9D83}" srcOrd="1" destOrd="0" presId="urn:microsoft.com/office/officeart/2005/8/layout/list1"/>
    <dgm:cxn modelId="{1EF97043-59BF-4D47-84C5-20D3488D820D}" type="presOf" srcId="{E5FCDDDA-C228-41DC-AB1B-909226C8C4C7}" destId="{35F32195-B2AF-4841-864A-DA3539A1E224}" srcOrd="0" destOrd="0" presId="urn:microsoft.com/office/officeart/2005/8/layout/list1"/>
    <dgm:cxn modelId="{C230FD7A-5D6D-4425-A8A1-F4E9A77BCE1C}" type="presOf" srcId="{E5FCDDDA-C228-41DC-AB1B-909226C8C4C7}" destId="{8B0DCA22-8EC6-4240-9A88-F7237D3ADFD7}" srcOrd="1" destOrd="0" presId="urn:microsoft.com/office/officeart/2005/8/layout/list1"/>
    <dgm:cxn modelId="{D2464D61-6D9C-4354-80E6-C5AD3B405D63}" type="presOf" srcId="{08D6D713-A182-4B97-923C-5CE9CAB07A0A}" destId="{5773E241-8842-4D92-BE9C-7FCE265B3387}" srcOrd="0" destOrd="0" presId="urn:microsoft.com/office/officeart/2005/8/layout/list1"/>
    <dgm:cxn modelId="{AC9969C5-9063-4886-99BF-12FFBBF59F62}" type="presOf" srcId="{9A52C0A8-CACA-4B11-BD01-B768428F01DF}" destId="{8307D9F0-5678-4F3D-8B52-F2421F1A61D3}" srcOrd="0" destOrd="0" presId="urn:microsoft.com/office/officeart/2005/8/layout/list1"/>
    <dgm:cxn modelId="{DC0DF157-9041-4484-A76B-38C4FF14AC67}" type="presOf" srcId="{58B6E801-96A9-4E34-B433-48C2E06D3C20}" destId="{2078F60B-DE58-41DC-83C2-45BE4EF34AD1}" srcOrd="0" destOrd="0" presId="urn:microsoft.com/office/officeart/2005/8/layout/list1"/>
    <dgm:cxn modelId="{FD505EFF-19FC-41F3-8D02-E821CD173777}" type="presOf" srcId="{AE3A93EB-9F12-47C5-8466-DAB9C12F4D8F}" destId="{2776C4AA-6CFB-43C3-B550-03549888062C}" srcOrd="0" destOrd="0" presId="urn:microsoft.com/office/officeart/2005/8/layout/list1"/>
    <dgm:cxn modelId="{F43505BF-648F-4302-ABF6-F36D91A25ECA}" type="presOf" srcId="{7DD98171-F656-447D-8891-B137B26C08EB}" destId="{6543DCD8-5375-4A63-A560-C43792ACF314}" srcOrd="0" destOrd="0" presId="urn:microsoft.com/office/officeart/2005/8/layout/list1"/>
    <dgm:cxn modelId="{3352A022-3D5A-4689-9D77-AFC33401C3B5}" srcId="{08D6D713-A182-4B97-923C-5CE9CAB07A0A}" destId="{58B6E801-96A9-4E34-B433-48C2E06D3C20}" srcOrd="2" destOrd="0" parTransId="{860603CF-3F38-4931-906D-DD020BB724D5}" sibTransId="{AD0A03BD-A51F-4BF6-978C-5BF2EFED3968}"/>
    <dgm:cxn modelId="{502D9833-25B1-4AA8-A87E-5B3E965DCA85}" type="presOf" srcId="{AE3A93EB-9F12-47C5-8466-DAB9C12F4D8F}" destId="{2CBA9704-74AD-4648-A8D8-5DA0DCF29EB2}" srcOrd="1" destOrd="0" presId="urn:microsoft.com/office/officeart/2005/8/layout/list1"/>
    <dgm:cxn modelId="{92F89D29-59E8-4E8E-8314-8E5F945B646A}" type="presOf" srcId="{9A52C0A8-CACA-4B11-BD01-B768428F01DF}" destId="{E9E9D73A-CAC0-4B90-8ED5-FFC22EDB0C44}" srcOrd="1" destOrd="0" presId="urn:microsoft.com/office/officeart/2005/8/layout/list1"/>
    <dgm:cxn modelId="{743A5402-EB4F-484E-8485-1C50028A8EE2}" srcId="{08D6D713-A182-4B97-923C-5CE9CAB07A0A}" destId="{7DD98171-F656-447D-8891-B137B26C08EB}" srcOrd="3" destOrd="0" parTransId="{6F82D943-EF8D-44FE-ADBC-DD52728BE2F7}" sibTransId="{55BB83BF-0D40-403D-8C84-E3ECC3AAEF6D}"/>
    <dgm:cxn modelId="{2FED5A22-472F-430C-9D31-290CB8F5459A}" type="presOf" srcId="{58B6E801-96A9-4E34-B433-48C2E06D3C20}" destId="{FC26CFF4-5226-49A9-A74A-3825BDF44D5E}" srcOrd="1" destOrd="0" presId="urn:microsoft.com/office/officeart/2005/8/layout/list1"/>
    <dgm:cxn modelId="{D8E3E8F2-6036-4A4D-A134-0BB56E07DA6D}" srcId="{08D6D713-A182-4B97-923C-5CE9CAB07A0A}" destId="{AE3A93EB-9F12-47C5-8466-DAB9C12F4D8F}" srcOrd="5" destOrd="0" parTransId="{62A7D7CB-6C38-4915-8493-DC8C6C3AE830}" sibTransId="{FDDDD0C8-23A8-4D87-8AA3-75B8B581C59B}"/>
    <dgm:cxn modelId="{39A32880-3EA0-4757-A8D5-465402DA595D}" type="presParOf" srcId="{5773E241-8842-4D92-BE9C-7FCE265B3387}" destId="{296A3445-69B2-41BA-AB44-7C69E07BB2AB}" srcOrd="0" destOrd="0" presId="urn:microsoft.com/office/officeart/2005/8/layout/list1"/>
    <dgm:cxn modelId="{6D3870B8-F527-4868-91EB-80EDDC2EC8E9}" type="presParOf" srcId="{296A3445-69B2-41BA-AB44-7C69E07BB2AB}" destId="{35F32195-B2AF-4841-864A-DA3539A1E224}" srcOrd="0" destOrd="0" presId="urn:microsoft.com/office/officeart/2005/8/layout/list1"/>
    <dgm:cxn modelId="{E3086937-3D72-4725-B409-6862D866ECE8}" type="presParOf" srcId="{296A3445-69B2-41BA-AB44-7C69E07BB2AB}" destId="{8B0DCA22-8EC6-4240-9A88-F7237D3ADFD7}" srcOrd="1" destOrd="0" presId="urn:microsoft.com/office/officeart/2005/8/layout/list1"/>
    <dgm:cxn modelId="{87BB771B-2AA3-4C48-89D3-BFEE214BE8C4}" type="presParOf" srcId="{5773E241-8842-4D92-BE9C-7FCE265B3387}" destId="{DAF50265-1D7C-42E0-AE88-C8B38C26BEC8}" srcOrd="1" destOrd="0" presId="urn:microsoft.com/office/officeart/2005/8/layout/list1"/>
    <dgm:cxn modelId="{0A8F6796-3D9B-4D6B-B769-FD12560D2A6D}" type="presParOf" srcId="{5773E241-8842-4D92-BE9C-7FCE265B3387}" destId="{D348ED7E-5949-4704-9EA2-4FB83BCCEAF7}" srcOrd="2" destOrd="0" presId="urn:microsoft.com/office/officeart/2005/8/layout/list1"/>
    <dgm:cxn modelId="{8F6C5309-19E6-4EB0-A079-7293F00C185A}" type="presParOf" srcId="{5773E241-8842-4D92-BE9C-7FCE265B3387}" destId="{98700F96-9A5B-4F79-AC62-A622048A17BB}" srcOrd="3" destOrd="0" presId="urn:microsoft.com/office/officeart/2005/8/layout/list1"/>
    <dgm:cxn modelId="{A145273E-0AAD-4655-AC71-7B6623852330}" type="presParOf" srcId="{5773E241-8842-4D92-BE9C-7FCE265B3387}" destId="{CF341FA7-3F49-447C-9565-2E0E28AE079D}" srcOrd="4" destOrd="0" presId="urn:microsoft.com/office/officeart/2005/8/layout/list1"/>
    <dgm:cxn modelId="{6A32120F-C730-42C2-B23D-C59CF08E235A}" type="presParOf" srcId="{CF341FA7-3F49-447C-9565-2E0E28AE079D}" destId="{D39F8AB9-8AC9-4A64-BE5D-9A52C8E5EDE8}" srcOrd="0" destOrd="0" presId="urn:microsoft.com/office/officeart/2005/8/layout/list1"/>
    <dgm:cxn modelId="{B6C40606-2242-4C7A-B685-18F236B3ECF4}" type="presParOf" srcId="{CF341FA7-3F49-447C-9565-2E0E28AE079D}" destId="{4376B65E-1CB7-4578-823D-64F1C73A9D83}" srcOrd="1" destOrd="0" presId="urn:microsoft.com/office/officeart/2005/8/layout/list1"/>
    <dgm:cxn modelId="{F98761B4-12D9-410F-8D84-2E007DE5BD32}" type="presParOf" srcId="{5773E241-8842-4D92-BE9C-7FCE265B3387}" destId="{12B89524-3961-4237-97A9-D3BF8F7E257E}" srcOrd="5" destOrd="0" presId="urn:microsoft.com/office/officeart/2005/8/layout/list1"/>
    <dgm:cxn modelId="{78672B05-6E1C-44C8-8916-F5C46DB3F5F0}" type="presParOf" srcId="{5773E241-8842-4D92-BE9C-7FCE265B3387}" destId="{2F5BDA08-0F38-4129-9B38-71A605AF8A87}" srcOrd="6" destOrd="0" presId="urn:microsoft.com/office/officeart/2005/8/layout/list1"/>
    <dgm:cxn modelId="{8325A6F1-C603-4C6E-B321-7BAAD69A0115}" type="presParOf" srcId="{5773E241-8842-4D92-BE9C-7FCE265B3387}" destId="{1EB8A543-C5DC-4484-82E6-1371956448D6}" srcOrd="7" destOrd="0" presId="urn:microsoft.com/office/officeart/2005/8/layout/list1"/>
    <dgm:cxn modelId="{9725B7E5-BF3A-4A39-BB3A-0C77075B502F}" type="presParOf" srcId="{5773E241-8842-4D92-BE9C-7FCE265B3387}" destId="{3666D981-F54F-471A-8707-E3E0D08002BD}" srcOrd="8" destOrd="0" presId="urn:microsoft.com/office/officeart/2005/8/layout/list1"/>
    <dgm:cxn modelId="{E02C5FA2-6027-4DC3-8BA5-8303FE2B2DDC}" type="presParOf" srcId="{3666D981-F54F-471A-8707-E3E0D08002BD}" destId="{2078F60B-DE58-41DC-83C2-45BE4EF34AD1}" srcOrd="0" destOrd="0" presId="urn:microsoft.com/office/officeart/2005/8/layout/list1"/>
    <dgm:cxn modelId="{76CB2053-BD8D-4170-B00F-8D67ABC17BE1}" type="presParOf" srcId="{3666D981-F54F-471A-8707-E3E0D08002BD}" destId="{FC26CFF4-5226-49A9-A74A-3825BDF44D5E}" srcOrd="1" destOrd="0" presId="urn:microsoft.com/office/officeart/2005/8/layout/list1"/>
    <dgm:cxn modelId="{45BCAD91-D990-4DA4-8051-86D4A14A8A87}" type="presParOf" srcId="{5773E241-8842-4D92-BE9C-7FCE265B3387}" destId="{A4E7DAE8-180E-4C74-BC6D-9C13C1F0CB8A}" srcOrd="9" destOrd="0" presId="urn:microsoft.com/office/officeart/2005/8/layout/list1"/>
    <dgm:cxn modelId="{54465EDE-A6F4-47AB-834D-C03C108A0117}" type="presParOf" srcId="{5773E241-8842-4D92-BE9C-7FCE265B3387}" destId="{06DD680F-0D92-40BA-8D0B-9B1382BA506D}" srcOrd="10" destOrd="0" presId="urn:microsoft.com/office/officeart/2005/8/layout/list1"/>
    <dgm:cxn modelId="{3B6E58B4-6BC5-41BF-903C-4D729C021A0F}" type="presParOf" srcId="{5773E241-8842-4D92-BE9C-7FCE265B3387}" destId="{ADA30DEC-28E6-4675-BB23-43E760C2E658}" srcOrd="11" destOrd="0" presId="urn:microsoft.com/office/officeart/2005/8/layout/list1"/>
    <dgm:cxn modelId="{34C4E868-AF5C-43E4-9EE2-13892B11D993}" type="presParOf" srcId="{5773E241-8842-4D92-BE9C-7FCE265B3387}" destId="{83B8DA63-21A5-41EB-A535-336D841D61A9}" srcOrd="12" destOrd="0" presId="urn:microsoft.com/office/officeart/2005/8/layout/list1"/>
    <dgm:cxn modelId="{EBBE1AD8-4B02-4F26-9521-EEDE2C8EA483}" type="presParOf" srcId="{83B8DA63-21A5-41EB-A535-336D841D61A9}" destId="{6543DCD8-5375-4A63-A560-C43792ACF314}" srcOrd="0" destOrd="0" presId="urn:microsoft.com/office/officeart/2005/8/layout/list1"/>
    <dgm:cxn modelId="{1BAB7263-1026-4529-8F72-D8DD3749B353}" type="presParOf" srcId="{83B8DA63-21A5-41EB-A535-336D841D61A9}" destId="{C17BB2AC-5B73-462B-A43C-48B23118D359}" srcOrd="1" destOrd="0" presId="urn:microsoft.com/office/officeart/2005/8/layout/list1"/>
    <dgm:cxn modelId="{B8F73B0D-D403-4CCA-92C3-270A9588489D}" type="presParOf" srcId="{5773E241-8842-4D92-BE9C-7FCE265B3387}" destId="{C71D96C1-69FB-4D61-B616-BAE314D44DF4}" srcOrd="13" destOrd="0" presId="urn:microsoft.com/office/officeart/2005/8/layout/list1"/>
    <dgm:cxn modelId="{F88100ED-8B79-4F7F-965B-8C1AA40F4E07}" type="presParOf" srcId="{5773E241-8842-4D92-BE9C-7FCE265B3387}" destId="{5E2E9782-601C-41F4-9940-F5152C0C0081}" srcOrd="14" destOrd="0" presId="urn:microsoft.com/office/officeart/2005/8/layout/list1"/>
    <dgm:cxn modelId="{61C25748-320E-42DC-BBD9-F18FB961496A}" type="presParOf" srcId="{5773E241-8842-4D92-BE9C-7FCE265B3387}" destId="{387E2D21-0992-4578-958A-A8F6E36F88EA}" srcOrd="15" destOrd="0" presId="urn:microsoft.com/office/officeart/2005/8/layout/list1"/>
    <dgm:cxn modelId="{29110487-F217-40BC-AB8A-A43D2D661F43}" type="presParOf" srcId="{5773E241-8842-4D92-BE9C-7FCE265B3387}" destId="{93E95519-F241-4806-BF54-C1A9817662D6}" srcOrd="16" destOrd="0" presId="urn:microsoft.com/office/officeart/2005/8/layout/list1"/>
    <dgm:cxn modelId="{59AA072F-7F40-451B-9F68-BB3490D92C5B}" type="presParOf" srcId="{93E95519-F241-4806-BF54-C1A9817662D6}" destId="{8307D9F0-5678-4F3D-8B52-F2421F1A61D3}" srcOrd="0" destOrd="0" presId="urn:microsoft.com/office/officeart/2005/8/layout/list1"/>
    <dgm:cxn modelId="{013683E3-2369-4599-9067-C834CE961B76}" type="presParOf" srcId="{93E95519-F241-4806-BF54-C1A9817662D6}" destId="{E9E9D73A-CAC0-4B90-8ED5-FFC22EDB0C44}" srcOrd="1" destOrd="0" presId="urn:microsoft.com/office/officeart/2005/8/layout/list1"/>
    <dgm:cxn modelId="{51A82D69-AA87-477B-B13C-0D5B07667059}" type="presParOf" srcId="{5773E241-8842-4D92-BE9C-7FCE265B3387}" destId="{DCC0D392-4871-459A-AF16-924FB7A5650C}" srcOrd="17" destOrd="0" presId="urn:microsoft.com/office/officeart/2005/8/layout/list1"/>
    <dgm:cxn modelId="{3A41C8D0-ECAC-4626-A131-3AAD7517262F}" type="presParOf" srcId="{5773E241-8842-4D92-BE9C-7FCE265B3387}" destId="{15D97F73-18F7-4254-B609-442E33A9AE78}" srcOrd="18" destOrd="0" presId="urn:microsoft.com/office/officeart/2005/8/layout/list1"/>
    <dgm:cxn modelId="{7D6D7659-EE41-40EE-9FF9-BC41584CBED1}" type="presParOf" srcId="{5773E241-8842-4D92-BE9C-7FCE265B3387}" destId="{D9DC79A2-D2BE-4DEB-A9ED-B5C942156449}" srcOrd="19" destOrd="0" presId="urn:microsoft.com/office/officeart/2005/8/layout/list1"/>
    <dgm:cxn modelId="{0C5F7366-0AFD-4082-AB6B-A0173F098CF6}" type="presParOf" srcId="{5773E241-8842-4D92-BE9C-7FCE265B3387}" destId="{86205AFE-2A2E-45CE-BCE3-F8CC830518C8}" srcOrd="20" destOrd="0" presId="urn:microsoft.com/office/officeart/2005/8/layout/list1"/>
    <dgm:cxn modelId="{B9254839-F79C-46E9-913A-2101B1A69C93}" type="presParOf" srcId="{86205AFE-2A2E-45CE-BCE3-F8CC830518C8}" destId="{2776C4AA-6CFB-43C3-B550-03549888062C}" srcOrd="0" destOrd="0" presId="urn:microsoft.com/office/officeart/2005/8/layout/list1"/>
    <dgm:cxn modelId="{323E68BB-852D-46DD-B38C-47B2891CABB7}" type="presParOf" srcId="{86205AFE-2A2E-45CE-BCE3-F8CC830518C8}" destId="{2CBA9704-74AD-4648-A8D8-5DA0DCF29EB2}" srcOrd="1" destOrd="0" presId="urn:microsoft.com/office/officeart/2005/8/layout/list1"/>
    <dgm:cxn modelId="{6837456B-450E-476A-A0BD-2617BF887862}" type="presParOf" srcId="{5773E241-8842-4D92-BE9C-7FCE265B3387}" destId="{D999291B-693D-41C5-B2CB-A7F59ECD6042}" srcOrd="21" destOrd="0" presId="urn:microsoft.com/office/officeart/2005/8/layout/list1"/>
    <dgm:cxn modelId="{56EE250A-58B4-47B4-8F84-61665988C751}" type="presParOf" srcId="{5773E241-8842-4D92-BE9C-7FCE265B3387}" destId="{9634298A-32E0-484C-B382-49FFFCBEB01E}"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4502F9-486A-4BAC-A4FC-D21092AE4CD4}" type="doc">
      <dgm:prSet loTypeId="urn:microsoft.com/office/officeart/2005/8/layout/hProcess11" loCatId="process" qsTypeId="urn:microsoft.com/office/officeart/2005/8/quickstyle/simple1" qsCatId="simple" csTypeId="urn:microsoft.com/office/officeart/2005/8/colors/accent1_2" csCatId="accent1" phldr="1"/>
      <dgm:spPr/>
    </dgm:pt>
    <dgm:pt modelId="{6816EB0D-6C30-4285-AC90-008CA28437FC}">
      <dgm:prSet phldrT="[Text]"/>
      <dgm:spPr/>
      <dgm:t>
        <a:bodyPr/>
        <a:lstStyle/>
        <a:p>
          <a:r>
            <a:rPr lang="en-US" dirty="0" smtClean="0"/>
            <a:t>1996: Annexation &amp; Original Development Agreement</a:t>
          </a:r>
          <a:endParaRPr lang="en-US" dirty="0"/>
        </a:p>
      </dgm:t>
    </dgm:pt>
    <dgm:pt modelId="{ED796DE7-7BA9-4935-90D2-407574FD309E}" type="parTrans" cxnId="{AF71AA57-4837-4E57-B22B-189F51B4B8D5}">
      <dgm:prSet/>
      <dgm:spPr/>
      <dgm:t>
        <a:bodyPr/>
        <a:lstStyle/>
        <a:p>
          <a:endParaRPr lang="en-US"/>
        </a:p>
      </dgm:t>
    </dgm:pt>
    <dgm:pt modelId="{915035D4-6AC8-4741-ADF0-585D83E27ED0}" type="sibTrans" cxnId="{AF71AA57-4837-4E57-B22B-189F51B4B8D5}">
      <dgm:prSet/>
      <dgm:spPr/>
      <dgm:t>
        <a:bodyPr/>
        <a:lstStyle/>
        <a:p>
          <a:endParaRPr lang="en-US"/>
        </a:p>
      </dgm:t>
    </dgm:pt>
    <dgm:pt modelId="{DFDBC37A-B8A7-4E00-B674-2080B824D19C}">
      <dgm:prSet phldrT="[Text]"/>
      <dgm:spPr/>
      <dgm:t>
        <a:bodyPr/>
        <a:lstStyle/>
        <a:p>
          <a:r>
            <a:rPr lang="en-US" dirty="0" smtClean="0"/>
            <a:t>2009: East Blaine Infrastructure Plan Completed</a:t>
          </a:r>
          <a:endParaRPr lang="en-US" dirty="0"/>
        </a:p>
      </dgm:t>
    </dgm:pt>
    <dgm:pt modelId="{74C3C3FE-F609-46E5-9750-DBD1E1DB2907}" type="parTrans" cxnId="{8FAB82A4-1EA7-4FA0-9A9A-948AF71B7C2E}">
      <dgm:prSet/>
      <dgm:spPr/>
      <dgm:t>
        <a:bodyPr/>
        <a:lstStyle/>
        <a:p>
          <a:endParaRPr lang="en-US"/>
        </a:p>
      </dgm:t>
    </dgm:pt>
    <dgm:pt modelId="{38116A9A-9D5B-4CA5-86CA-DC29854C7DFF}" type="sibTrans" cxnId="{8FAB82A4-1EA7-4FA0-9A9A-948AF71B7C2E}">
      <dgm:prSet/>
      <dgm:spPr/>
      <dgm:t>
        <a:bodyPr/>
        <a:lstStyle/>
        <a:p>
          <a:endParaRPr lang="en-US"/>
        </a:p>
      </dgm:t>
    </dgm:pt>
    <dgm:pt modelId="{6591F03C-43A7-47BF-9694-9474D86A4DF8}">
      <dgm:prSet phldrT="[Text]"/>
      <dgm:spPr/>
      <dgm:t>
        <a:bodyPr/>
        <a:lstStyle/>
        <a:p>
          <a:r>
            <a:rPr lang="en-US" dirty="0" smtClean="0"/>
            <a:t>2011: Grandis Pond Approved by City Council</a:t>
          </a:r>
          <a:endParaRPr lang="en-US" dirty="0"/>
        </a:p>
      </dgm:t>
    </dgm:pt>
    <dgm:pt modelId="{1C1FDA8B-C117-428F-A8EA-C92D2F61A80F}" type="parTrans" cxnId="{E878E1F4-12E2-4A75-9742-CD7F86DBFE8D}">
      <dgm:prSet/>
      <dgm:spPr/>
      <dgm:t>
        <a:bodyPr/>
        <a:lstStyle/>
        <a:p>
          <a:endParaRPr lang="en-US"/>
        </a:p>
      </dgm:t>
    </dgm:pt>
    <dgm:pt modelId="{BB886634-5A2D-49D9-8C42-5EFE3836EAA3}" type="sibTrans" cxnId="{E878E1F4-12E2-4A75-9742-CD7F86DBFE8D}">
      <dgm:prSet/>
      <dgm:spPr/>
      <dgm:t>
        <a:bodyPr/>
        <a:lstStyle/>
        <a:p>
          <a:endParaRPr lang="en-US"/>
        </a:p>
      </dgm:t>
    </dgm:pt>
    <dgm:pt modelId="{2F3A25AA-609C-44A6-A861-4707C5C6995E}">
      <dgm:prSet phldrT="[Text]"/>
      <dgm:spPr/>
      <dgm:t>
        <a:bodyPr/>
        <a:lstStyle/>
        <a:p>
          <a:r>
            <a:rPr lang="en-US" dirty="0" smtClean="0"/>
            <a:t>2019: New Preliminary Plat Application Submitted</a:t>
          </a:r>
          <a:endParaRPr lang="en-US" dirty="0"/>
        </a:p>
      </dgm:t>
    </dgm:pt>
    <dgm:pt modelId="{91582BB7-5D92-41D7-BF23-979F381088CD}" type="parTrans" cxnId="{4BD5666B-56A7-43D8-9CF0-C05E296CE0ED}">
      <dgm:prSet/>
      <dgm:spPr/>
      <dgm:t>
        <a:bodyPr/>
        <a:lstStyle/>
        <a:p>
          <a:endParaRPr lang="en-US"/>
        </a:p>
      </dgm:t>
    </dgm:pt>
    <dgm:pt modelId="{E9B6340A-7ED0-4B04-8D06-DC6EF0D10C8A}" type="sibTrans" cxnId="{4BD5666B-56A7-43D8-9CF0-C05E296CE0ED}">
      <dgm:prSet/>
      <dgm:spPr/>
      <dgm:t>
        <a:bodyPr/>
        <a:lstStyle/>
        <a:p>
          <a:endParaRPr lang="en-US"/>
        </a:p>
      </dgm:t>
    </dgm:pt>
    <dgm:pt modelId="{28004B9F-CA23-4899-AD0D-227572EA9276}">
      <dgm:prSet phldrT="[Text]"/>
      <dgm:spPr/>
      <dgm:t>
        <a:bodyPr/>
        <a:lstStyle/>
        <a:p>
          <a:r>
            <a:rPr lang="en-US" dirty="0" smtClean="0"/>
            <a:t>2020: Utility Extensions Completed</a:t>
          </a:r>
          <a:endParaRPr lang="en-US" dirty="0"/>
        </a:p>
      </dgm:t>
    </dgm:pt>
    <dgm:pt modelId="{2954EF7E-B23E-42BE-AF30-FFF319E18609}" type="parTrans" cxnId="{6A25D59E-8556-493A-A2F0-7721E22C97CB}">
      <dgm:prSet/>
      <dgm:spPr/>
      <dgm:t>
        <a:bodyPr/>
        <a:lstStyle/>
        <a:p>
          <a:endParaRPr lang="en-US"/>
        </a:p>
      </dgm:t>
    </dgm:pt>
    <dgm:pt modelId="{37CF8CDB-04A6-4330-B633-E38076412EF6}" type="sibTrans" cxnId="{6A25D59E-8556-493A-A2F0-7721E22C97CB}">
      <dgm:prSet/>
      <dgm:spPr/>
      <dgm:t>
        <a:bodyPr/>
        <a:lstStyle/>
        <a:p>
          <a:endParaRPr lang="en-US"/>
        </a:p>
      </dgm:t>
    </dgm:pt>
    <dgm:pt modelId="{FCD35F77-5A0A-4A1D-B567-0DC6FDFFACAD}">
      <dgm:prSet phldrT="[Text]"/>
      <dgm:spPr/>
      <dgm:t>
        <a:bodyPr/>
        <a:lstStyle/>
        <a:p>
          <a:r>
            <a:rPr lang="en-US" dirty="0" smtClean="0"/>
            <a:t>2020: Planning Commission Public Hearing</a:t>
          </a:r>
        </a:p>
        <a:p>
          <a:r>
            <a:rPr lang="en-US" dirty="0" smtClean="0"/>
            <a:t> </a:t>
          </a:r>
          <a:endParaRPr lang="en-US" dirty="0"/>
        </a:p>
      </dgm:t>
    </dgm:pt>
    <dgm:pt modelId="{2970F92C-3AC8-4D66-BA88-D87381BCBF61}" type="parTrans" cxnId="{4A1C6392-07DF-4C37-94E9-AAAAB768F819}">
      <dgm:prSet/>
      <dgm:spPr/>
      <dgm:t>
        <a:bodyPr/>
        <a:lstStyle/>
        <a:p>
          <a:endParaRPr lang="en-US"/>
        </a:p>
      </dgm:t>
    </dgm:pt>
    <dgm:pt modelId="{082E8530-61D2-49DD-851F-4354EC81567E}" type="sibTrans" cxnId="{4A1C6392-07DF-4C37-94E9-AAAAB768F819}">
      <dgm:prSet/>
      <dgm:spPr/>
      <dgm:t>
        <a:bodyPr/>
        <a:lstStyle/>
        <a:p>
          <a:endParaRPr lang="en-US"/>
        </a:p>
      </dgm:t>
    </dgm:pt>
    <dgm:pt modelId="{393DFD55-C9C6-4DF6-8155-8CC5F43EBE9E}">
      <dgm:prSet phldrT="[Text]"/>
      <dgm:spPr/>
      <dgm:t>
        <a:bodyPr/>
        <a:lstStyle/>
        <a:p>
          <a:r>
            <a:rPr lang="en-US" dirty="0" smtClean="0"/>
            <a:t>2005: Development  Agreement</a:t>
          </a:r>
          <a:endParaRPr lang="en-US" dirty="0"/>
        </a:p>
      </dgm:t>
    </dgm:pt>
    <dgm:pt modelId="{7A5C4036-A326-4CB4-A728-EBC6D363558D}" type="parTrans" cxnId="{48DFD933-C037-4CA5-BF36-24F374DF9FBE}">
      <dgm:prSet/>
      <dgm:spPr/>
      <dgm:t>
        <a:bodyPr/>
        <a:lstStyle/>
        <a:p>
          <a:endParaRPr lang="en-US"/>
        </a:p>
      </dgm:t>
    </dgm:pt>
    <dgm:pt modelId="{87C254A5-8EC8-469E-9DF0-76DBCACAABF0}" type="sibTrans" cxnId="{48DFD933-C037-4CA5-BF36-24F374DF9FBE}">
      <dgm:prSet/>
      <dgm:spPr/>
      <dgm:t>
        <a:bodyPr/>
        <a:lstStyle/>
        <a:p>
          <a:endParaRPr lang="en-US"/>
        </a:p>
      </dgm:t>
    </dgm:pt>
    <dgm:pt modelId="{4B181CEA-3829-4B0E-BD4B-4D201B1B1EED}">
      <dgm:prSet phldrT="[Text]"/>
      <dgm:spPr/>
      <dgm:t>
        <a:bodyPr/>
        <a:lstStyle/>
        <a:p>
          <a:r>
            <a:rPr lang="en-US" dirty="0" smtClean="0"/>
            <a:t>2014: Grandis Pond PUD Guidebook approved by the Planning Commission</a:t>
          </a:r>
          <a:endParaRPr lang="en-US" dirty="0"/>
        </a:p>
      </dgm:t>
    </dgm:pt>
    <dgm:pt modelId="{AEC57D26-DE5C-467B-B94A-6552A0220B9B}" type="parTrans" cxnId="{133A4640-ED0F-4BA2-A92A-0208690218FF}">
      <dgm:prSet/>
      <dgm:spPr/>
      <dgm:t>
        <a:bodyPr/>
        <a:lstStyle/>
        <a:p>
          <a:endParaRPr lang="en-US"/>
        </a:p>
      </dgm:t>
    </dgm:pt>
    <dgm:pt modelId="{B0872957-F539-42D2-B42B-39A335653628}" type="sibTrans" cxnId="{133A4640-ED0F-4BA2-A92A-0208690218FF}">
      <dgm:prSet/>
      <dgm:spPr/>
      <dgm:t>
        <a:bodyPr/>
        <a:lstStyle/>
        <a:p>
          <a:endParaRPr lang="en-US"/>
        </a:p>
      </dgm:t>
    </dgm:pt>
    <dgm:pt modelId="{D7D49EE6-6C93-4FC0-B140-2474A70C2E76}" type="pres">
      <dgm:prSet presAssocID="{674502F9-486A-4BAC-A4FC-D21092AE4CD4}" presName="Name0" presStyleCnt="0">
        <dgm:presLayoutVars>
          <dgm:dir/>
          <dgm:resizeHandles val="exact"/>
        </dgm:presLayoutVars>
      </dgm:prSet>
      <dgm:spPr/>
    </dgm:pt>
    <dgm:pt modelId="{5DEC259D-D303-4773-BA16-D83302025A7F}" type="pres">
      <dgm:prSet presAssocID="{674502F9-486A-4BAC-A4FC-D21092AE4CD4}" presName="arrow" presStyleLbl="bgShp" presStyleIdx="0" presStyleCnt="1"/>
      <dgm:spPr/>
    </dgm:pt>
    <dgm:pt modelId="{5564B91B-3C2F-4269-ABD2-E2B00691EC50}" type="pres">
      <dgm:prSet presAssocID="{674502F9-486A-4BAC-A4FC-D21092AE4CD4}" presName="points" presStyleCnt="0"/>
      <dgm:spPr/>
    </dgm:pt>
    <dgm:pt modelId="{8FD0A8C2-7CA2-4C87-86C3-1605417ACEA1}" type="pres">
      <dgm:prSet presAssocID="{6816EB0D-6C30-4285-AC90-008CA28437FC}" presName="compositeA" presStyleCnt="0"/>
      <dgm:spPr/>
    </dgm:pt>
    <dgm:pt modelId="{B1AE2B42-5EE6-433E-8188-673A1DB09420}" type="pres">
      <dgm:prSet presAssocID="{6816EB0D-6C30-4285-AC90-008CA28437FC}" presName="textA" presStyleLbl="revTx" presStyleIdx="0" presStyleCnt="8">
        <dgm:presLayoutVars>
          <dgm:bulletEnabled val="1"/>
        </dgm:presLayoutVars>
      </dgm:prSet>
      <dgm:spPr/>
      <dgm:t>
        <a:bodyPr/>
        <a:lstStyle/>
        <a:p>
          <a:endParaRPr lang="en-US"/>
        </a:p>
      </dgm:t>
    </dgm:pt>
    <dgm:pt modelId="{C9276635-3B28-49FB-AAC5-A384027C8E83}" type="pres">
      <dgm:prSet presAssocID="{6816EB0D-6C30-4285-AC90-008CA28437FC}" presName="circleA" presStyleLbl="node1" presStyleIdx="0" presStyleCnt="8"/>
      <dgm:spPr/>
    </dgm:pt>
    <dgm:pt modelId="{18BFD9EC-EB45-432C-BF1E-7E95FB6B5E97}" type="pres">
      <dgm:prSet presAssocID="{6816EB0D-6C30-4285-AC90-008CA28437FC}" presName="spaceA" presStyleCnt="0"/>
      <dgm:spPr/>
    </dgm:pt>
    <dgm:pt modelId="{2813D0B8-830C-423B-86C5-E6134FB5B0C6}" type="pres">
      <dgm:prSet presAssocID="{915035D4-6AC8-4741-ADF0-585D83E27ED0}" presName="space" presStyleCnt="0"/>
      <dgm:spPr/>
    </dgm:pt>
    <dgm:pt modelId="{C9A6FA2C-15A2-4B7C-BF40-3284EA5822CE}" type="pres">
      <dgm:prSet presAssocID="{393DFD55-C9C6-4DF6-8155-8CC5F43EBE9E}" presName="compositeB" presStyleCnt="0"/>
      <dgm:spPr/>
    </dgm:pt>
    <dgm:pt modelId="{710EBA9B-A200-49B9-93DC-F4A6A4CA480F}" type="pres">
      <dgm:prSet presAssocID="{393DFD55-C9C6-4DF6-8155-8CC5F43EBE9E}" presName="textB" presStyleLbl="revTx" presStyleIdx="1" presStyleCnt="8">
        <dgm:presLayoutVars>
          <dgm:bulletEnabled val="1"/>
        </dgm:presLayoutVars>
      </dgm:prSet>
      <dgm:spPr/>
      <dgm:t>
        <a:bodyPr/>
        <a:lstStyle/>
        <a:p>
          <a:endParaRPr lang="en-US"/>
        </a:p>
      </dgm:t>
    </dgm:pt>
    <dgm:pt modelId="{168E7459-0878-4C09-A5A9-7E5707921EA0}" type="pres">
      <dgm:prSet presAssocID="{393DFD55-C9C6-4DF6-8155-8CC5F43EBE9E}" presName="circleB" presStyleLbl="node1" presStyleIdx="1" presStyleCnt="8"/>
      <dgm:spPr/>
    </dgm:pt>
    <dgm:pt modelId="{A1AFCEBC-D6AF-471B-AE2C-B8F01BCA364A}" type="pres">
      <dgm:prSet presAssocID="{393DFD55-C9C6-4DF6-8155-8CC5F43EBE9E}" presName="spaceB" presStyleCnt="0"/>
      <dgm:spPr/>
    </dgm:pt>
    <dgm:pt modelId="{2B6E84BA-5382-4112-B260-43FA5CF2612D}" type="pres">
      <dgm:prSet presAssocID="{87C254A5-8EC8-469E-9DF0-76DBCACAABF0}" presName="space" presStyleCnt="0"/>
      <dgm:spPr/>
    </dgm:pt>
    <dgm:pt modelId="{81CD02AF-0E92-4133-B938-BEA6CA161247}" type="pres">
      <dgm:prSet presAssocID="{DFDBC37A-B8A7-4E00-B674-2080B824D19C}" presName="compositeA" presStyleCnt="0"/>
      <dgm:spPr/>
    </dgm:pt>
    <dgm:pt modelId="{441E95C0-5744-4C33-A19E-5266BC48C84C}" type="pres">
      <dgm:prSet presAssocID="{DFDBC37A-B8A7-4E00-B674-2080B824D19C}" presName="textA" presStyleLbl="revTx" presStyleIdx="2" presStyleCnt="8">
        <dgm:presLayoutVars>
          <dgm:bulletEnabled val="1"/>
        </dgm:presLayoutVars>
      </dgm:prSet>
      <dgm:spPr/>
      <dgm:t>
        <a:bodyPr/>
        <a:lstStyle/>
        <a:p>
          <a:endParaRPr lang="en-US"/>
        </a:p>
      </dgm:t>
    </dgm:pt>
    <dgm:pt modelId="{8D1856CD-0862-4136-8779-994F8274FE38}" type="pres">
      <dgm:prSet presAssocID="{DFDBC37A-B8A7-4E00-B674-2080B824D19C}" presName="circleA" presStyleLbl="node1" presStyleIdx="2" presStyleCnt="8"/>
      <dgm:spPr/>
    </dgm:pt>
    <dgm:pt modelId="{55CC91EA-AE57-4216-A1E5-87A681EFB108}" type="pres">
      <dgm:prSet presAssocID="{DFDBC37A-B8A7-4E00-B674-2080B824D19C}" presName="spaceA" presStyleCnt="0"/>
      <dgm:spPr/>
    </dgm:pt>
    <dgm:pt modelId="{D0697AE6-9559-474D-9EDA-837FCE647EF1}" type="pres">
      <dgm:prSet presAssocID="{38116A9A-9D5B-4CA5-86CA-DC29854C7DFF}" presName="space" presStyleCnt="0"/>
      <dgm:spPr/>
    </dgm:pt>
    <dgm:pt modelId="{729E1E47-C6C7-4D5F-8BF7-1A72655F0776}" type="pres">
      <dgm:prSet presAssocID="{6591F03C-43A7-47BF-9694-9474D86A4DF8}" presName="compositeB" presStyleCnt="0"/>
      <dgm:spPr/>
    </dgm:pt>
    <dgm:pt modelId="{780CED4F-E590-474F-A313-D3C254F3EB05}" type="pres">
      <dgm:prSet presAssocID="{6591F03C-43A7-47BF-9694-9474D86A4DF8}" presName="textB" presStyleLbl="revTx" presStyleIdx="3" presStyleCnt="8">
        <dgm:presLayoutVars>
          <dgm:bulletEnabled val="1"/>
        </dgm:presLayoutVars>
      </dgm:prSet>
      <dgm:spPr/>
      <dgm:t>
        <a:bodyPr/>
        <a:lstStyle/>
        <a:p>
          <a:endParaRPr lang="en-US"/>
        </a:p>
      </dgm:t>
    </dgm:pt>
    <dgm:pt modelId="{7B3ABF32-B917-445E-B15E-AFDDC4E95A96}" type="pres">
      <dgm:prSet presAssocID="{6591F03C-43A7-47BF-9694-9474D86A4DF8}" presName="circleB" presStyleLbl="node1" presStyleIdx="3" presStyleCnt="8"/>
      <dgm:spPr/>
    </dgm:pt>
    <dgm:pt modelId="{7ED87718-A5D2-47C5-A94D-2120091FC345}" type="pres">
      <dgm:prSet presAssocID="{6591F03C-43A7-47BF-9694-9474D86A4DF8}" presName="spaceB" presStyleCnt="0"/>
      <dgm:spPr/>
    </dgm:pt>
    <dgm:pt modelId="{4FB3C01D-A330-418B-8D40-095CEDBD51F0}" type="pres">
      <dgm:prSet presAssocID="{BB886634-5A2D-49D9-8C42-5EFE3836EAA3}" presName="space" presStyleCnt="0"/>
      <dgm:spPr/>
    </dgm:pt>
    <dgm:pt modelId="{DF19976B-1DB6-42BE-9A21-B30613264DED}" type="pres">
      <dgm:prSet presAssocID="{4B181CEA-3829-4B0E-BD4B-4D201B1B1EED}" presName="compositeA" presStyleCnt="0"/>
      <dgm:spPr/>
    </dgm:pt>
    <dgm:pt modelId="{23AA0640-0B77-402F-A869-307FC5C7C5BD}" type="pres">
      <dgm:prSet presAssocID="{4B181CEA-3829-4B0E-BD4B-4D201B1B1EED}" presName="textA" presStyleLbl="revTx" presStyleIdx="4" presStyleCnt="8">
        <dgm:presLayoutVars>
          <dgm:bulletEnabled val="1"/>
        </dgm:presLayoutVars>
      </dgm:prSet>
      <dgm:spPr/>
      <dgm:t>
        <a:bodyPr/>
        <a:lstStyle/>
        <a:p>
          <a:endParaRPr lang="en-US"/>
        </a:p>
      </dgm:t>
    </dgm:pt>
    <dgm:pt modelId="{29B19D28-A721-4C41-8B44-1CDC4B704EBC}" type="pres">
      <dgm:prSet presAssocID="{4B181CEA-3829-4B0E-BD4B-4D201B1B1EED}" presName="circleA" presStyleLbl="node1" presStyleIdx="4" presStyleCnt="8"/>
      <dgm:spPr/>
    </dgm:pt>
    <dgm:pt modelId="{48228483-0FAA-454D-9093-8463670613CF}" type="pres">
      <dgm:prSet presAssocID="{4B181CEA-3829-4B0E-BD4B-4D201B1B1EED}" presName="spaceA" presStyleCnt="0"/>
      <dgm:spPr/>
    </dgm:pt>
    <dgm:pt modelId="{74228E52-C7D2-4F8E-B519-8E07B3B2C128}" type="pres">
      <dgm:prSet presAssocID="{B0872957-F539-42D2-B42B-39A335653628}" presName="space" presStyleCnt="0"/>
      <dgm:spPr/>
    </dgm:pt>
    <dgm:pt modelId="{48EB1D07-8FEC-43C3-BC56-8E5E603C48BA}" type="pres">
      <dgm:prSet presAssocID="{2F3A25AA-609C-44A6-A861-4707C5C6995E}" presName="compositeB" presStyleCnt="0"/>
      <dgm:spPr/>
    </dgm:pt>
    <dgm:pt modelId="{25942829-753D-4F00-B851-73D8FC07B5D1}" type="pres">
      <dgm:prSet presAssocID="{2F3A25AA-609C-44A6-A861-4707C5C6995E}" presName="textB" presStyleLbl="revTx" presStyleIdx="5" presStyleCnt="8">
        <dgm:presLayoutVars>
          <dgm:bulletEnabled val="1"/>
        </dgm:presLayoutVars>
      </dgm:prSet>
      <dgm:spPr/>
      <dgm:t>
        <a:bodyPr/>
        <a:lstStyle/>
        <a:p>
          <a:endParaRPr lang="en-US"/>
        </a:p>
      </dgm:t>
    </dgm:pt>
    <dgm:pt modelId="{E354C9A5-555C-4EA4-89A6-BB38F11AF592}" type="pres">
      <dgm:prSet presAssocID="{2F3A25AA-609C-44A6-A861-4707C5C6995E}" presName="circleB" presStyleLbl="node1" presStyleIdx="5" presStyleCnt="8"/>
      <dgm:spPr/>
    </dgm:pt>
    <dgm:pt modelId="{6A00AF5B-E32D-4C56-BAD2-43EFCAC2B5AA}" type="pres">
      <dgm:prSet presAssocID="{2F3A25AA-609C-44A6-A861-4707C5C6995E}" presName="spaceB" presStyleCnt="0"/>
      <dgm:spPr/>
    </dgm:pt>
    <dgm:pt modelId="{49847D15-77B5-47AD-B9E3-E7F2201FB614}" type="pres">
      <dgm:prSet presAssocID="{E9B6340A-7ED0-4B04-8D06-DC6EF0D10C8A}" presName="space" presStyleCnt="0"/>
      <dgm:spPr/>
    </dgm:pt>
    <dgm:pt modelId="{4EC5BFCF-34C6-49F3-9AF3-3DFBC3FFD4DB}" type="pres">
      <dgm:prSet presAssocID="{28004B9F-CA23-4899-AD0D-227572EA9276}" presName="compositeA" presStyleCnt="0"/>
      <dgm:spPr/>
    </dgm:pt>
    <dgm:pt modelId="{AD4021F2-B79B-4C56-9223-F6E8F9B64631}" type="pres">
      <dgm:prSet presAssocID="{28004B9F-CA23-4899-AD0D-227572EA9276}" presName="textA" presStyleLbl="revTx" presStyleIdx="6" presStyleCnt="8">
        <dgm:presLayoutVars>
          <dgm:bulletEnabled val="1"/>
        </dgm:presLayoutVars>
      </dgm:prSet>
      <dgm:spPr/>
      <dgm:t>
        <a:bodyPr/>
        <a:lstStyle/>
        <a:p>
          <a:endParaRPr lang="en-US"/>
        </a:p>
      </dgm:t>
    </dgm:pt>
    <dgm:pt modelId="{70F0DF58-7221-4518-B6C9-3B007A03234A}" type="pres">
      <dgm:prSet presAssocID="{28004B9F-CA23-4899-AD0D-227572EA9276}" presName="circleA" presStyleLbl="node1" presStyleIdx="6" presStyleCnt="8"/>
      <dgm:spPr/>
    </dgm:pt>
    <dgm:pt modelId="{021D6389-6EE1-4E0B-A6D9-CBADD0F31A2C}" type="pres">
      <dgm:prSet presAssocID="{28004B9F-CA23-4899-AD0D-227572EA9276}" presName="spaceA" presStyleCnt="0"/>
      <dgm:spPr/>
    </dgm:pt>
    <dgm:pt modelId="{F8895951-871D-404B-BE78-664FD69408E5}" type="pres">
      <dgm:prSet presAssocID="{37CF8CDB-04A6-4330-B633-E38076412EF6}" presName="space" presStyleCnt="0"/>
      <dgm:spPr/>
    </dgm:pt>
    <dgm:pt modelId="{8EB63AEC-3C81-4207-A939-4B496164772A}" type="pres">
      <dgm:prSet presAssocID="{FCD35F77-5A0A-4A1D-B567-0DC6FDFFACAD}" presName="compositeB" presStyleCnt="0"/>
      <dgm:spPr/>
    </dgm:pt>
    <dgm:pt modelId="{8357DBE2-000C-4D92-BA5B-3000E85A4155}" type="pres">
      <dgm:prSet presAssocID="{FCD35F77-5A0A-4A1D-B567-0DC6FDFFACAD}" presName="textB" presStyleLbl="revTx" presStyleIdx="7" presStyleCnt="8">
        <dgm:presLayoutVars>
          <dgm:bulletEnabled val="1"/>
        </dgm:presLayoutVars>
      </dgm:prSet>
      <dgm:spPr/>
      <dgm:t>
        <a:bodyPr/>
        <a:lstStyle/>
        <a:p>
          <a:endParaRPr lang="en-US"/>
        </a:p>
      </dgm:t>
    </dgm:pt>
    <dgm:pt modelId="{A98A8B9D-BEBB-41A6-B212-A0F66307DAB0}" type="pres">
      <dgm:prSet presAssocID="{FCD35F77-5A0A-4A1D-B567-0DC6FDFFACAD}" presName="circleB" presStyleLbl="node1" presStyleIdx="7" presStyleCnt="8"/>
      <dgm:spPr/>
    </dgm:pt>
    <dgm:pt modelId="{77F18CB4-383E-4458-9198-B215F9374F32}" type="pres">
      <dgm:prSet presAssocID="{FCD35F77-5A0A-4A1D-B567-0DC6FDFFACAD}" presName="spaceB" presStyleCnt="0"/>
      <dgm:spPr/>
    </dgm:pt>
  </dgm:ptLst>
  <dgm:cxnLst>
    <dgm:cxn modelId="{8FAB82A4-1EA7-4FA0-9A9A-948AF71B7C2E}" srcId="{674502F9-486A-4BAC-A4FC-D21092AE4CD4}" destId="{DFDBC37A-B8A7-4E00-B674-2080B824D19C}" srcOrd="2" destOrd="0" parTransId="{74C3C3FE-F609-46E5-9750-DBD1E1DB2907}" sibTransId="{38116A9A-9D5B-4CA5-86CA-DC29854C7DFF}"/>
    <dgm:cxn modelId="{7F3513C4-38E5-493F-8B2E-6B7BBD026843}" type="presOf" srcId="{DFDBC37A-B8A7-4E00-B674-2080B824D19C}" destId="{441E95C0-5744-4C33-A19E-5266BC48C84C}" srcOrd="0" destOrd="0" presId="urn:microsoft.com/office/officeart/2005/8/layout/hProcess11"/>
    <dgm:cxn modelId="{133A4640-ED0F-4BA2-A92A-0208690218FF}" srcId="{674502F9-486A-4BAC-A4FC-D21092AE4CD4}" destId="{4B181CEA-3829-4B0E-BD4B-4D201B1B1EED}" srcOrd="4" destOrd="0" parTransId="{AEC57D26-DE5C-467B-B94A-6552A0220B9B}" sibTransId="{B0872957-F539-42D2-B42B-39A335653628}"/>
    <dgm:cxn modelId="{E878E1F4-12E2-4A75-9742-CD7F86DBFE8D}" srcId="{674502F9-486A-4BAC-A4FC-D21092AE4CD4}" destId="{6591F03C-43A7-47BF-9694-9474D86A4DF8}" srcOrd="3" destOrd="0" parTransId="{1C1FDA8B-C117-428F-A8EA-C92D2F61A80F}" sibTransId="{BB886634-5A2D-49D9-8C42-5EFE3836EAA3}"/>
    <dgm:cxn modelId="{3A473D49-E052-4FBC-853C-7E832CAE67BB}" type="presOf" srcId="{6591F03C-43A7-47BF-9694-9474D86A4DF8}" destId="{780CED4F-E590-474F-A313-D3C254F3EB05}" srcOrd="0" destOrd="0" presId="urn:microsoft.com/office/officeart/2005/8/layout/hProcess11"/>
    <dgm:cxn modelId="{48DFD933-C037-4CA5-BF36-24F374DF9FBE}" srcId="{674502F9-486A-4BAC-A4FC-D21092AE4CD4}" destId="{393DFD55-C9C6-4DF6-8155-8CC5F43EBE9E}" srcOrd="1" destOrd="0" parTransId="{7A5C4036-A326-4CB4-A728-EBC6D363558D}" sibTransId="{87C254A5-8EC8-469E-9DF0-76DBCACAABF0}"/>
    <dgm:cxn modelId="{6A25D59E-8556-493A-A2F0-7721E22C97CB}" srcId="{674502F9-486A-4BAC-A4FC-D21092AE4CD4}" destId="{28004B9F-CA23-4899-AD0D-227572EA9276}" srcOrd="6" destOrd="0" parTransId="{2954EF7E-B23E-42BE-AF30-FFF319E18609}" sibTransId="{37CF8CDB-04A6-4330-B633-E38076412EF6}"/>
    <dgm:cxn modelId="{CB68238F-442A-457D-8CDB-24C57091B14F}" type="presOf" srcId="{393DFD55-C9C6-4DF6-8155-8CC5F43EBE9E}" destId="{710EBA9B-A200-49B9-93DC-F4A6A4CA480F}" srcOrd="0" destOrd="0" presId="urn:microsoft.com/office/officeart/2005/8/layout/hProcess11"/>
    <dgm:cxn modelId="{CC445E00-9F07-457D-A520-A6C9284D10D0}" type="presOf" srcId="{4B181CEA-3829-4B0E-BD4B-4D201B1B1EED}" destId="{23AA0640-0B77-402F-A869-307FC5C7C5BD}" srcOrd="0" destOrd="0" presId="urn:microsoft.com/office/officeart/2005/8/layout/hProcess11"/>
    <dgm:cxn modelId="{4BD5666B-56A7-43D8-9CF0-C05E296CE0ED}" srcId="{674502F9-486A-4BAC-A4FC-D21092AE4CD4}" destId="{2F3A25AA-609C-44A6-A861-4707C5C6995E}" srcOrd="5" destOrd="0" parTransId="{91582BB7-5D92-41D7-BF23-979F381088CD}" sibTransId="{E9B6340A-7ED0-4B04-8D06-DC6EF0D10C8A}"/>
    <dgm:cxn modelId="{4D38437D-3608-41BD-AB97-B072D8012A5C}" type="presOf" srcId="{2F3A25AA-609C-44A6-A861-4707C5C6995E}" destId="{25942829-753D-4F00-B851-73D8FC07B5D1}" srcOrd="0" destOrd="0" presId="urn:microsoft.com/office/officeart/2005/8/layout/hProcess11"/>
    <dgm:cxn modelId="{4A1C6392-07DF-4C37-94E9-AAAAB768F819}" srcId="{674502F9-486A-4BAC-A4FC-D21092AE4CD4}" destId="{FCD35F77-5A0A-4A1D-B567-0DC6FDFFACAD}" srcOrd="7" destOrd="0" parTransId="{2970F92C-3AC8-4D66-BA88-D87381BCBF61}" sibTransId="{082E8530-61D2-49DD-851F-4354EC81567E}"/>
    <dgm:cxn modelId="{C70C2480-BF53-490C-8C57-175EF1F5B9EF}" type="presOf" srcId="{6816EB0D-6C30-4285-AC90-008CA28437FC}" destId="{B1AE2B42-5EE6-433E-8188-673A1DB09420}" srcOrd="0" destOrd="0" presId="urn:microsoft.com/office/officeart/2005/8/layout/hProcess11"/>
    <dgm:cxn modelId="{417D8E24-726C-483B-8F55-713A1EB45D61}" type="presOf" srcId="{FCD35F77-5A0A-4A1D-B567-0DC6FDFFACAD}" destId="{8357DBE2-000C-4D92-BA5B-3000E85A4155}" srcOrd="0" destOrd="0" presId="urn:microsoft.com/office/officeart/2005/8/layout/hProcess11"/>
    <dgm:cxn modelId="{07D7762D-9242-412E-91B4-2EA2D550B39B}" type="presOf" srcId="{674502F9-486A-4BAC-A4FC-D21092AE4CD4}" destId="{D7D49EE6-6C93-4FC0-B140-2474A70C2E76}" srcOrd="0" destOrd="0" presId="urn:microsoft.com/office/officeart/2005/8/layout/hProcess11"/>
    <dgm:cxn modelId="{AF71AA57-4837-4E57-B22B-189F51B4B8D5}" srcId="{674502F9-486A-4BAC-A4FC-D21092AE4CD4}" destId="{6816EB0D-6C30-4285-AC90-008CA28437FC}" srcOrd="0" destOrd="0" parTransId="{ED796DE7-7BA9-4935-90D2-407574FD309E}" sibTransId="{915035D4-6AC8-4741-ADF0-585D83E27ED0}"/>
    <dgm:cxn modelId="{F339EBC3-5E3C-4C8B-BC83-92096A869934}" type="presOf" srcId="{28004B9F-CA23-4899-AD0D-227572EA9276}" destId="{AD4021F2-B79B-4C56-9223-F6E8F9B64631}" srcOrd="0" destOrd="0" presId="urn:microsoft.com/office/officeart/2005/8/layout/hProcess11"/>
    <dgm:cxn modelId="{1AE3E9B6-BF81-44B2-A971-4521657362FD}" type="presParOf" srcId="{D7D49EE6-6C93-4FC0-B140-2474A70C2E76}" destId="{5DEC259D-D303-4773-BA16-D83302025A7F}" srcOrd="0" destOrd="0" presId="urn:microsoft.com/office/officeart/2005/8/layout/hProcess11"/>
    <dgm:cxn modelId="{4DA75515-918E-44EA-9F10-784E756E15F7}" type="presParOf" srcId="{D7D49EE6-6C93-4FC0-B140-2474A70C2E76}" destId="{5564B91B-3C2F-4269-ABD2-E2B00691EC50}" srcOrd="1" destOrd="0" presId="urn:microsoft.com/office/officeart/2005/8/layout/hProcess11"/>
    <dgm:cxn modelId="{7A412E9D-D0D6-472C-96B4-3705CF6F97DD}" type="presParOf" srcId="{5564B91B-3C2F-4269-ABD2-E2B00691EC50}" destId="{8FD0A8C2-7CA2-4C87-86C3-1605417ACEA1}" srcOrd="0" destOrd="0" presId="urn:microsoft.com/office/officeart/2005/8/layout/hProcess11"/>
    <dgm:cxn modelId="{56999C10-133C-4811-9DA5-6D67B9BFF7B3}" type="presParOf" srcId="{8FD0A8C2-7CA2-4C87-86C3-1605417ACEA1}" destId="{B1AE2B42-5EE6-433E-8188-673A1DB09420}" srcOrd="0" destOrd="0" presId="urn:microsoft.com/office/officeart/2005/8/layout/hProcess11"/>
    <dgm:cxn modelId="{B6DDE569-BCAF-48E4-B769-FB5AE6CFB0D7}" type="presParOf" srcId="{8FD0A8C2-7CA2-4C87-86C3-1605417ACEA1}" destId="{C9276635-3B28-49FB-AAC5-A384027C8E83}" srcOrd="1" destOrd="0" presId="urn:microsoft.com/office/officeart/2005/8/layout/hProcess11"/>
    <dgm:cxn modelId="{5BE375D2-3234-48EE-A98B-71D1154ADD3F}" type="presParOf" srcId="{8FD0A8C2-7CA2-4C87-86C3-1605417ACEA1}" destId="{18BFD9EC-EB45-432C-BF1E-7E95FB6B5E97}" srcOrd="2" destOrd="0" presId="urn:microsoft.com/office/officeart/2005/8/layout/hProcess11"/>
    <dgm:cxn modelId="{B3E4C8AA-214D-4FA1-9AF7-96CE37805A3B}" type="presParOf" srcId="{5564B91B-3C2F-4269-ABD2-E2B00691EC50}" destId="{2813D0B8-830C-423B-86C5-E6134FB5B0C6}" srcOrd="1" destOrd="0" presId="urn:microsoft.com/office/officeart/2005/8/layout/hProcess11"/>
    <dgm:cxn modelId="{7A436294-5569-4E05-A0ED-76DF6DA64678}" type="presParOf" srcId="{5564B91B-3C2F-4269-ABD2-E2B00691EC50}" destId="{C9A6FA2C-15A2-4B7C-BF40-3284EA5822CE}" srcOrd="2" destOrd="0" presId="urn:microsoft.com/office/officeart/2005/8/layout/hProcess11"/>
    <dgm:cxn modelId="{E38A4E6E-5D0A-44EF-A7B9-3BC4A9C323C8}" type="presParOf" srcId="{C9A6FA2C-15A2-4B7C-BF40-3284EA5822CE}" destId="{710EBA9B-A200-49B9-93DC-F4A6A4CA480F}" srcOrd="0" destOrd="0" presId="urn:microsoft.com/office/officeart/2005/8/layout/hProcess11"/>
    <dgm:cxn modelId="{5C60F3D9-FFC7-4B07-85E1-08C3C9E71531}" type="presParOf" srcId="{C9A6FA2C-15A2-4B7C-BF40-3284EA5822CE}" destId="{168E7459-0878-4C09-A5A9-7E5707921EA0}" srcOrd="1" destOrd="0" presId="urn:microsoft.com/office/officeart/2005/8/layout/hProcess11"/>
    <dgm:cxn modelId="{B941746A-A97C-463A-B1F7-3082344FC914}" type="presParOf" srcId="{C9A6FA2C-15A2-4B7C-BF40-3284EA5822CE}" destId="{A1AFCEBC-D6AF-471B-AE2C-B8F01BCA364A}" srcOrd="2" destOrd="0" presId="urn:microsoft.com/office/officeart/2005/8/layout/hProcess11"/>
    <dgm:cxn modelId="{D1E8B8C3-551D-4F91-9FCF-043E3CC1CEB4}" type="presParOf" srcId="{5564B91B-3C2F-4269-ABD2-E2B00691EC50}" destId="{2B6E84BA-5382-4112-B260-43FA5CF2612D}" srcOrd="3" destOrd="0" presId="urn:microsoft.com/office/officeart/2005/8/layout/hProcess11"/>
    <dgm:cxn modelId="{D4A4A46D-15F3-4266-86FF-FFFB4E3833B5}" type="presParOf" srcId="{5564B91B-3C2F-4269-ABD2-E2B00691EC50}" destId="{81CD02AF-0E92-4133-B938-BEA6CA161247}" srcOrd="4" destOrd="0" presId="urn:microsoft.com/office/officeart/2005/8/layout/hProcess11"/>
    <dgm:cxn modelId="{2416B291-2F71-4970-823D-4E431D79D1DA}" type="presParOf" srcId="{81CD02AF-0E92-4133-B938-BEA6CA161247}" destId="{441E95C0-5744-4C33-A19E-5266BC48C84C}" srcOrd="0" destOrd="0" presId="urn:microsoft.com/office/officeart/2005/8/layout/hProcess11"/>
    <dgm:cxn modelId="{DAE45765-8F4E-4CA6-A983-8AF34C2F17E1}" type="presParOf" srcId="{81CD02AF-0E92-4133-B938-BEA6CA161247}" destId="{8D1856CD-0862-4136-8779-994F8274FE38}" srcOrd="1" destOrd="0" presId="urn:microsoft.com/office/officeart/2005/8/layout/hProcess11"/>
    <dgm:cxn modelId="{62E9B81D-444F-4485-A317-08115B5C7FB0}" type="presParOf" srcId="{81CD02AF-0E92-4133-B938-BEA6CA161247}" destId="{55CC91EA-AE57-4216-A1E5-87A681EFB108}" srcOrd="2" destOrd="0" presId="urn:microsoft.com/office/officeart/2005/8/layout/hProcess11"/>
    <dgm:cxn modelId="{9235C9E7-B9C6-467D-B6C7-CDD524E4EF71}" type="presParOf" srcId="{5564B91B-3C2F-4269-ABD2-E2B00691EC50}" destId="{D0697AE6-9559-474D-9EDA-837FCE647EF1}" srcOrd="5" destOrd="0" presId="urn:microsoft.com/office/officeart/2005/8/layout/hProcess11"/>
    <dgm:cxn modelId="{F979A052-E28E-465C-870A-2AEB5A4F9D54}" type="presParOf" srcId="{5564B91B-3C2F-4269-ABD2-E2B00691EC50}" destId="{729E1E47-C6C7-4D5F-8BF7-1A72655F0776}" srcOrd="6" destOrd="0" presId="urn:microsoft.com/office/officeart/2005/8/layout/hProcess11"/>
    <dgm:cxn modelId="{51E5F214-C7B1-4D68-BDF0-76806BE0E529}" type="presParOf" srcId="{729E1E47-C6C7-4D5F-8BF7-1A72655F0776}" destId="{780CED4F-E590-474F-A313-D3C254F3EB05}" srcOrd="0" destOrd="0" presId="urn:microsoft.com/office/officeart/2005/8/layout/hProcess11"/>
    <dgm:cxn modelId="{F98855F2-084A-46FA-809C-F2D811B51D17}" type="presParOf" srcId="{729E1E47-C6C7-4D5F-8BF7-1A72655F0776}" destId="{7B3ABF32-B917-445E-B15E-AFDDC4E95A96}" srcOrd="1" destOrd="0" presId="urn:microsoft.com/office/officeart/2005/8/layout/hProcess11"/>
    <dgm:cxn modelId="{58524858-B127-4F87-B8DC-E37EB57CB1EB}" type="presParOf" srcId="{729E1E47-C6C7-4D5F-8BF7-1A72655F0776}" destId="{7ED87718-A5D2-47C5-A94D-2120091FC345}" srcOrd="2" destOrd="0" presId="urn:microsoft.com/office/officeart/2005/8/layout/hProcess11"/>
    <dgm:cxn modelId="{61F86D1A-2EA0-4CD2-B0E6-C5E2E3136FDD}" type="presParOf" srcId="{5564B91B-3C2F-4269-ABD2-E2B00691EC50}" destId="{4FB3C01D-A330-418B-8D40-095CEDBD51F0}" srcOrd="7" destOrd="0" presId="urn:microsoft.com/office/officeart/2005/8/layout/hProcess11"/>
    <dgm:cxn modelId="{D1112CCC-4439-44FD-9134-337D452A4298}" type="presParOf" srcId="{5564B91B-3C2F-4269-ABD2-E2B00691EC50}" destId="{DF19976B-1DB6-42BE-9A21-B30613264DED}" srcOrd="8" destOrd="0" presId="urn:microsoft.com/office/officeart/2005/8/layout/hProcess11"/>
    <dgm:cxn modelId="{F655F739-F37B-42AE-95F1-9D517F429F1A}" type="presParOf" srcId="{DF19976B-1DB6-42BE-9A21-B30613264DED}" destId="{23AA0640-0B77-402F-A869-307FC5C7C5BD}" srcOrd="0" destOrd="0" presId="urn:microsoft.com/office/officeart/2005/8/layout/hProcess11"/>
    <dgm:cxn modelId="{87122041-F016-4EE2-8B7F-0E92119EB910}" type="presParOf" srcId="{DF19976B-1DB6-42BE-9A21-B30613264DED}" destId="{29B19D28-A721-4C41-8B44-1CDC4B704EBC}" srcOrd="1" destOrd="0" presId="urn:microsoft.com/office/officeart/2005/8/layout/hProcess11"/>
    <dgm:cxn modelId="{F000C6F9-CFD6-4292-8B4E-498EB382CC00}" type="presParOf" srcId="{DF19976B-1DB6-42BE-9A21-B30613264DED}" destId="{48228483-0FAA-454D-9093-8463670613CF}" srcOrd="2" destOrd="0" presId="urn:microsoft.com/office/officeart/2005/8/layout/hProcess11"/>
    <dgm:cxn modelId="{C356B918-3617-436C-AB64-DFF8475B793F}" type="presParOf" srcId="{5564B91B-3C2F-4269-ABD2-E2B00691EC50}" destId="{74228E52-C7D2-4F8E-B519-8E07B3B2C128}" srcOrd="9" destOrd="0" presId="urn:microsoft.com/office/officeart/2005/8/layout/hProcess11"/>
    <dgm:cxn modelId="{13CD9514-287E-4A63-B1BB-71C837DC3C23}" type="presParOf" srcId="{5564B91B-3C2F-4269-ABD2-E2B00691EC50}" destId="{48EB1D07-8FEC-43C3-BC56-8E5E603C48BA}" srcOrd="10" destOrd="0" presId="urn:microsoft.com/office/officeart/2005/8/layout/hProcess11"/>
    <dgm:cxn modelId="{6CF6B6B6-1AE0-470D-9512-EA0AA689B4F1}" type="presParOf" srcId="{48EB1D07-8FEC-43C3-BC56-8E5E603C48BA}" destId="{25942829-753D-4F00-B851-73D8FC07B5D1}" srcOrd="0" destOrd="0" presId="urn:microsoft.com/office/officeart/2005/8/layout/hProcess11"/>
    <dgm:cxn modelId="{0DAA1900-EB87-4F0F-83B5-0A24154C4509}" type="presParOf" srcId="{48EB1D07-8FEC-43C3-BC56-8E5E603C48BA}" destId="{E354C9A5-555C-4EA4-89A6-BB38F11AF592}" srcOrd="1" destOrd="0" presId="urn:microsoft.com/office/officeart/2005/8/layout/hProcess11"/>
    <dgm:cxn modelId="{42A71624-65B1-4E93-9147-3535B90E57EA}" type="presParOf" srcId="{48EB1D07-8FEC-43C3-BC56-8E5E603C48BA}" destId="{6A00AF5B-E32D-4C56-BAD2-43EFCAC2B5AA}" srcOrd="2" destOrd="0" presId="urn:microsoft.com/office/officeart/2005/8/layout/hProcess11"/>
    <dgm:cxn modelId="{09AD2F0B-848D-4659-A40D-E25DC9BD1F68}" type="presParOf" srcId="{5564B91B-3C2F-4269-ABD2-E2B00691EC50}" destId="{49847D15-77B5-47AD-B9E3-E7F2201FB614}" srcOrd="11" destOrd="0" presId="urn:microsoft.com/office/officeart/2005/8/layout/hProcess11"/>
    <dgm:cxn modelId="{C961F99D-97D9-47D3-B60A-5A37C95829CB}" type="presParOf" srcId="{5564B91B-3C2F-4269-ABD2-E2B00691EC50}" destId="{4EC5BFCF-34C6-49F3-9AF3-3DFBC3FFD4DB}" srcOrd="12" destOrd="0" presId="urn:microsoft.com/office/officeart/2005/8/layout/hProcess11"/>
    <dgm:cxn modelId="{E5379544-AA93-4462-A78F-410289E25866}" type="presParOf" srcId="{4EC5BFCF-34C6-49F3-9AF3-3DFBC3FFD4DB}" destId="{AD4021F2-B79B-4C56-9223-F6E8F9B64631}" srcOrd="0" destOrd="0" presId="urn:microsoft.com/office/officeart/2005/8/layout/hProcess11"/>
    <dgm:cxn modelId="{55BF6E12-B648-4C04-8A2B-309AE91D453E}" type="presParOf" srcId="{4EC5BFCF-34C6-49F3-9AF3-3DFBC3FFD4DB}" destId="{70F0DF58-7221-4518-B6C9-3B007A03234A}" srcOrd="1" destOrd="0" presId="urn:microsoft.com/office/officeart/2005/8/layout/hProcess11"/>
    <dgm:cxn modelId="{EFDE3D2C-53DF-4CA7-8C33-C412970677F1}" type="presParOf" srcId="{4EC5BFCF-34C6-49F3-9AF3-3DFBC3FFD4DB}" destId="{021D6389-6EE1-4E0B-A6D9-CBADD0F31A2C}" srcOrd="2" destOrd="0" presId="urn:microsoft.com/office/officeart/2005/8/layout/hProcess11"/>
    <dgm:cxn modelId="{514250F3-86F0-4CE6-A3B9-663026B20EFD}" type="presParOf" srcId="{5564B91B-3C2F-4269-ABD2-E2B00691EC50}" destId="{F8895951-871D-404B-BE78-664FD69408E5}" srcOrd="13" destOrd="0" presId="urn:microsoft.com/office/officeart/2005/8/layout/hProcess11"/>
    <dgm:cxn modelId="{253AA11C-E4F2-451A-BEFC-2DEF2F907E2C}" type="presParOf" srcId="{5564B91B-3C2F-4269-ABD2-E2B00691EC50}" destId="{8EB63AEC-3C81-4207-A939-4B496164772A}" srcOrd="14" destOrd="0" presId="urn:microsoft.com/office/officeart/2005/8/layout/hProcess11"/>
    <dgm:cxn modelId="{105AFB80-1101-4496-8CDE-120749E21737}" type="presParOf" srcId="{8EB63AEC-3C81-4207-A939-4B496164772A}" destId="{8357DBE2-000C-4D92-BA5B-3000E85A4155}" srcOrd="0" destOrd="0" presId="urn:microsoft.com/office/officeart/2005/8/layout/hProcess11"/>
    <dgm:cxn modelId="{E06A828F-E091-45DD-A825-E98A7AF37E3A}" type="presParOf" srcId="{8EB63AEC-3C81-4207-A939-4B496164772A}" destId="{A98A8B9D-BEBB-41A6-B212-A0F66307DAB0}" srcOrd="1" destOrd="0" presId="urn:microsoft.com/office/officeart/2005/8/layout/hProcess11"/>
    <dgm:cxn modelId="{686B029E-61DB-4771-980F-DF0CAF66E7F2}" type="presParOf" srcId="{8EB63AEC-3C81-4207-A939-4B496164772A}" destId="{77F18CB4-383E-4458-9198-B215F9374F32}"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48ED7E-5949-4704-9EA2-4FB83BCCEAF7}">
      <dsp:nvSpPr>
        <dsp:cNvPr id="0" name=""/>
        <dsp:cNvSpPr/>
      </dsp:nvSpPr>
      <dsp:spPr>
        <a:xfrm>
          <a:off x="0" y="252699"/>
          <a:ext cx="6096000" cy="378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0DCA22-8EC6-4240-9A88-F7237D3ADFD7}">
      <dsp:nvSpPr>
        <dsp:cNvPr id="0" name=""/>
        <dsp:cNvSpPr/>
      </dsp:nvSpPr>
      <dsp:spPr>
        <a:xfrm>
          <a:off x="304800" y="31299"/>
          <a:ext cx="4267200"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en-US" sz="1500" kern="1200" dirty="0" smtClean="0"/>
            <a:t>I. Site and Surrounding Properties</a:t>
          </a:r>
          <a:endParaRPr lang="en-US" sz="1500" kern="1200" dirty="0"/>
        </a:p>
      </dsp:txBody>
      <dsp:txXfrm>
        <a:off x="326416" y="52915"/>
        <a:ext cx="4223968" cy="399568"/>
      </dsp:txXfrm>
    </dsp:sp>
    <dsp:sp modelId="{2F5BDA08-0F38-4129-9B38-71A605AF8A87}">
      <dsp:nvSpPr>
        <dsp:cNvPr id="0" name=""/>
        <dsp:cNvSpPr/>
      </dsp:nvSpPr>
      <dsp:spPr>
        <a:xfrm>
          <a:off x="0" y="933100"/>
          <a:ext cx="6096000" cy="378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76B65E-1CB7-4578-823D-64F1C73A9D83}">
      <dsp:nvSpPr>
        <dsp:cNvPr id="0" name=""/>
        <dsp:cNvSpPr/>
      </dsp:nvSpPr>
      <dsp:spPr>
        <a:xfrm>
          <a:off x="304800" y="711699"/>
          <a:ext cx="4267200"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en-US" sz="1500" kern="1200" dirty="0" smtClean="0"/>
            <a:t>II. Project Background</a:t>
          </a:r>
          <a:endParaRPr lang="en-US" sz="1500" kern="1200" dirty="0"/>
        </a:p>
      </dsp:txBody>
      <dsp:txXfrm>
        <a:off x="326416" y="733315"/>
        <a:ext cx="4223968" cy="399568"/>
      </dsp:txXfrm>
    </dsp:sp>
    <dsp:sp modelId="{06DD680F-0D92-40BA-8D0B-9B1382BA506D}">
      <dsp:nvSpPr>
        <dsp:cNvPr id="0" name=""/>
        <dsp:cNvSpPr/>
      </dsp:nvSpPr>
      <dsp:spPr>
        <a:xfrm>
          <a:off x="0" y="1613500"/>
          <a:ext cx="6096000" cy="378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26CFF4-5226-49A9-A74A-3825BDF44D5E}">
      <dsp:nvSpPr>
        <dsp:cNvPr id="0" name=""/>
        <dsp:cNvSpPr/>
      </dsp:nvSpPr>
      <dsp:spPr>
        <a:xfrm>
          <a:off x="304800" y="1392100"/>
          <a:ext cx="4267200"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en-US" sz="1500" kern="1200" dirty="0" smtClean="0"/>
            <a:t>III. Comprehensive Plan</a:t>
          </a:r>
          <a:endParaRPr lang="en-US" sz="1500" kern="1200" dirty="0"/>
        </a:p>
      </dsp:txBody>
      <dsp:txXfrm>
        <a:off x="326416" y="1413716"/>
        <a:ext cx="4223968" cy="399568"/>
      </dsp:txXfrm>
    </dsp:sp>
    <dsp:sp modelId="{5E2E9782-601C-41F4-9940-F5152C0C0081}">
      <dsp:nvSpPr>
        <dsp:cNvPr id="0" name=""/>
        <dsp:cNvSpPr/>
      </dsp:nvSpPr>
      <dsp:spPr>
        <a:xfrm>
          <a:off x="0" y="2293900"/>
          <a:ext cx="6096000" cy="378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7BB2AC-5B73-462B-A43C-48B23118D359}">
      <dsp:nvSpPr>
        <dsp:cNvPr id="0" name=""/>
        <dsp:cNvSpPr/>
      </dsp:nvSpPr>
      <dsp:spPr>
        <a:xfrm>
          <a:off x="304800" y="2072500"/>
          <a:ext cx="4267200"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en-US" sz="1500" kern="1200" dirty="0" smtClean="0"/>
            <a:t>IV. Proposals </a:t>
          </a:r>
          <a:endParaRPr lang="en-US" sz="1500" kern="1200" dirty="0"/>
        </a:p>
      </dsp:txBody>
      <dsp:txXfrm>
        <a:off x="326416" y="2094116"/>
        <a:ext cx="4223968" cy="399568"/>
      </dsp:txXfrm>
    </dsp:sp>
    <dsp:sp modelId="{15D97F73-18F7-4254-B609-442E33A9AE78}">
      <dsp:nvSpPr>
        <dsp:cNvPr id="0" name=""/>
        <dsp:cNvSpPr/>
      </dsp:nvSpPr>
      <dsp:spPr>
        <a:xfrm>
          <a:off x="0" y="2974300"/>
          <a:ext cx="6096000" cy="378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9E9D73A-CAC0-4B90-8ED5-FFC22EDB0C44}">
      <dsp:nvSpPr>
        <dsp:cNvPr id="0" name=""/>
        <dsp:cNvSpPr/>
      </dsp:nvSpPr>
      <dsp:spPr>
        <a:xfrm>
          <a:off x="304800" y="2752900"/>
          <a:ext cx="4267200"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en-US" sz="1500" kern="1200" dirty="0" smtClean="0"/>
            <a:t>V. </a:t>
          </a:r>
          <a:r>
            <a:rPr lang="en-US" sz="1500" kern="1200" dirty="0" smtClean="0"/>
            <a:t>Public Comments</a:t>
          </a:r>
          <a:endParaRPr lang="en-US" sz="1500" kern="1200" dirty="0"/>
        </a:p>
      </dsp:txBody>
      <dsp:txXfrm>
        <a:off x="326416" y="2774516"/>
        <a:ext cx="4223968" cy="399568"/>
      </dsp:txXfrm>
    </dsp:sp>
    <dsp:sp modelId="{9634298A-32E0-484C-B382-49FFFCBEB01E}">
      <dsp:nvSpPr>
        <dsp:cNvPr id="0" name=""/>
        <dsp:cNvSpPr/>
      </dsp:nvSpPr>
      <dsp:spPr>
        <a:xfrm>
          <a:off x="0" y="3654700"/>
          <a:ext cx="6096000" cy="378000"/>
        </a:xfrm>
        <a:prstGeom prst="rect">
          <a:avLst/>
        </a:prstGeom>
        <a:solidFill>
          <a:schemeClr val="accent1">
            <a:alpha val="90000"/>
            <a:tint val="4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BA9704-74AD-4648-A8D8-5DA0DCF29EB2}">
      <dsp:nvSpPr>
        <dsp:cNvPr id="0" name=""/>
        <dsp:cNvSpPr/>
      </dsp:nvSpPr>
      <dsp:spPr>
        <a:xfrm>
          <a:off x="304800" y="3433300"/>
          <a:ext cx="4267200" cy="44280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666750">
            <a:lnSpc>
              <a:spcPct val="90000"/>
            </a:lnSpc>
            <a:spcBef>
              <a:spcPct val="0"/>
            </a:spcBef>
            <a:spcAft>
              <a:spcPct val="35000"/>
            </a:spcAft>
          </a:pPr>
          <a:r>
            <a:rPr lang="en-US" sz="1500" kern="1200" dirty="0" smtClean="0"/>
            <a:t>VI</a:t>
          </a:r>
          <a:r>
            <a:rPr lang="en-US" sz="1500" kern="1200" dirty="0" smtClean="0"/>
            <a:t>. </a:t>
          </a:r>
          <a:r>
            <a:rPr lang="en-US" sz="1500" kern="1200" dirty="0" smtClean="0"/>
            <a:t>Council Alternatives</a:t>
          </a:r>
          <a:endParaRPr lang="en-US" sz="1500" kern="1200" dirty="0"/>
        </a:p>
      </dsp:txBody>
      <dsp:txXfrm>
        <a:off x="326416" y="3454916"/>
        <a:ext cx="4223968" cy="3995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C259D-D303-4773-BA16-D83302025A7F}">
      <dsp:nvSpPr>
        <dsp:cNvPr id="0" name=""/>
        <dsp:cNvSpPr/>
      </dsp:nvSpPr>
      <dsp:spPr>
        <a:xfrm>
          <a:off x="0" y="1357788"/>
          <a:ext cx="8229600" cy="1810385"/>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AE2B42-5EE6-433E-8188-673A1DB09420}">
      <dsp:nvSpPr>
        <dsp:cNvPr id="0" name=""/>
        <dsp:cNvSpPr/>
      </dsp:nvSpPr>
      <dsp:spPr>
        <a:xfrm>
          <a:off x="293" y="0"/>
          <a:ext cx="886952"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kern="1200" dirty="0" smtClean="0"/>
            <a:t>1996: Annexation &amp; Original Development Agreement</a:t>
          </a:r>
          <a:endParaRPr lang="en-US" sz="1000" kern="1200" dirty="0"/>
        </a:p>
      </dsp:txBody>
      <dsp:txXfrm>
        <a:off x="293" y="0"/>
        <a:ext cx="886952" cy="1810385"/>
      </dsp:txXfrm>
    </dsp:sp>
    <dsp:sp modelId="{C9276635-3B28-49FB-AAC5-A384027C8E83}">
      <dsp:nvSpPr>
        <dsp:cNvPr id="0" name=""/>
        <dsp:cNvSpPr/>
      </dsp:nvSpPr>
      <dsp:spPr>
        <a:xfrm>
          <a:off x="217471"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10EBA9B-A200-49B9-93DC-F4A6A4CA480F}">
      <dsp:nvSpPr>
        <dsp:cNvPr id="0" name=""/>
        <dsp:cNvSpPr/>
      </dsp:nvSpPr>
      <dsp:spPr>
        <a:xfrm>
          <a:off x="931593" y="2715577"/>
          <a:ext cx="886952"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t>2005: Development  Agreement</a:t>
          </a:r>
          <a:endParaRPr lang="en-US" sz="1000" kern="1200" dirty="0"/>
        </a:p>
      </dsp:txBody>
      <dsp:txXfrm>
        <a:off x="931593" y="2715577"/>
        <a:ext cx="886952" cy="1810385"/>
      </dsp:txXfrm>
    </dsp:sp>
    <dsp:sp modelId="{168E7459-0878-4C09-A5A9-7E5707921EA0}">
      <dsp:nvSpPr>
        <dsp:cNvPr id="0" name=""/>
        <dsp:cNvSpPr/>
      </dsp:nvSpPr>
      <dsp:spPr>
        <a:xfrm>
          <a:off x="1148771"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E95C0-5744-4C33-A19E-5266BC48C84C}">
      <dsp:nvSpPr>
        <dsp:cNvPr id="0" name=""/>
        <dsp:cNvSpPr/>
      </dsp:nvSpPr>
      <dsp:spPr>
        <a:xfrm>
          <a:off x="1862893" y="0"/>
          <a:ext cx="886952"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kern="1200" dirty="0" smtClean="0"/>
            <a:t>2009: East Blaine Infrastructure Plan Completed</a:t>
          </a:r>
          <a:endParaRPr lang="en-US" sz="1000" kern="1200" dirty="0"/>
        </a:p>
      </dsp:txBody>
      <dsp:txXfrm>
        <a:off x="1862893" y="0"/>
        <a:ext cx="886952" cy="1810385"/>
      </dsp:txXfrm>
    </dsp:sp>
    <dsp:sp modelId="{8D1856CD-0862-4136-8779-994F8274FE38}">
      <dsp:nvSpPr>
        <dsp:cNvPr id="0" name=""/>
        <dsp:cNvSpPr/>
      </dsp:nvSpPr>
      <dsp:spPr>
        <a:xfrm>
          <a:off x="2080071"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0CED4F-E590-474F-A313-D3C254F3EB05}">
      <dsp:nvSpPr>
        <dsp:cNvPr id="0" name=""/>
        <dsp:cNvSpPr/>
      </dsp:nvSpPr>
      <dsp:spPr>
        <a:xfrm>
          <a:off x="2794193" y="2715577"/>
          <a:ext cx="886952"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t>2011: Grandis Pond Approved by City Council</a:t>
          </a:r>
          <a:endParaRPr lang="en-US" sz="1000" kern="1200" dirty="0"/>
        </a:p>
      </dsp:txBody>
      <dsp:txXfrm>
        <a:off x="2794193" y="2715577"/>
        <a:ext cx="886952" cy="1810385"/>
      </dsp:txXfrm>
    </dsp:sp>
    <dsp:sp modelId="{7B3ABF32-B917-445E-B15E-AFDDC4E95A96}">
      <dsp:nvSpPr>
        <dsp:cNvPr id="0" name=""/>
        <dsp:cNvSpPr/>
      </dsp:nvSpPr>
      <dsp:spPr>
        <a:xfrm>
          <a:off x="3011371"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AA0640-0B77-402F-A869-307FC5C7C5BD}">
      <dsp:nvSpPr>
        <dsp:cNvPr id="0" name=""/>
        <dsp:cNvSpPr/>
      </dsp:nvSpPr>
      <dsp:spPr>
        <a:xfrm>
          <a:off x="3725493" y="0"/>
          <a:ext cx="886952"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kern="1200" dirty="0" smtClean="0"/>
            <a:t>2014: Grandis Pond PUD Guidebook approved by the Planning Commission</a:t>
          </a:r>
          <a:endParaRPr lang="en-US" sz="1000" kern="1200" dirty="0"/>
        </a:p>
      </dsp:txBody>
      <dsp:txXfrm>
        <a:off x="3725493" y="0"/>
        <a:ext cx="886952" cy="1810385"/>
      </dsp:txXfrm>
    </dsp:sp>
    <dsp:sp modelId="{29B19D28-A721-4C41-8B44-1CDC4B704EBC}">
      <dsp:nvSpPr>
        <dsp:cNvPr id="0" name=""/>
        <dsp:cNvSpPr/>
      </dsp:nvSpPr>
      <dsp:spPr>
        <a:xfrm>
          <a:off x="3942671"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942829-753D-4F00-B851-73D8FC07B5D1}">
      <dsp:nvSpPr>
        <dsp:cNvPr id="0" name=""/>
        <dsp:cNvSpPr/>
      </dsp:nvSpPr>
      <dsp:spPr>
        <a:xfrm>
          <a:off x="4656793" y="2715577"/>
          <a:ext cx="886952"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t>2019: New Preliminary Plat Application Submitted</a:t>
          </a:r>
          <a:endParaRPr lang="en-US" sz="1000" kern="1200" dirty="0"/>
        </a:p>
      </dsp:txBody>
      <dsp:txXfrm>
        <a:off x="4656793" y="2715577"/>
        <a:ext cx="886952" cy="1810385"/>
      </dsp:txXfrm>
    </dsp:sp>
    <dsp:sp modelId="{E354C9A5-555C-4EA4-89A6-BB38F11AF592}">
      <dsp:nvSpPr>
        <dsp:cNvPr id="0" name=""/>
        <dsp:cNvSpPr/>
      </dsp:nvSpPr>
      <dsp:spPr>
        <a:xfrm>
          <a:off x="4873971"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4021F2-B79B-4C56-9223-F6E8F9B64631}">
      <dsp:nvSpPr>
        <dsp:cNvPr id="0" name=""/>
        <dsp:cNvSpPr/>
      </dsp:nvSpPr>
      <dsp:spPr>
        <a:xfrm>
          <a:off x="5588093" y="0"/>
          <a:ext cx="886952"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b" anchorCtr="0">
          <a:noAutofit/>
        </a:bodyPr>
        <a:lstStyle/>
        <a:p>
          <a:pPr lvl="0" algn="ctr" defTabSz="444500">
            <a:lnSpc>
              <a:spcPct val="90000"/>
            </a:lnSpc>
            <a:spcBef>
              <a:spcPct val="0"/>
            </a:spcBef>
            <a:spcAft>
              <a:spcPct val="35000"/>
            </a:spcAft>
          </a:pPr>
          <a:r>
            <a:rPr lang="en-US" sz="1000" kern="1200" dirty="0" smtClean="0"/>
            <a:t>2020: Utility Extensions Completed</a:t>
          </a:r>
          <a:endParaRPr lang="en-US" sz="1000" kern="1200" dirty="0"/>
        </a:p>
      </dsp:txBody>
      <dsp:txXfrm>
        <a:off x="5588093" y="0"/>
        <a:ext cx="886952" cy="1810385"/>
      </dsp:txXfrm>
    </dsp:sp>
    <dsp:sp modelId="{70F0DF58-7221-4518-B6C9-3B007A03234A}">
      <dsp:nvSpPr>
        <dsp:cNvPr id="0" name=""/>
        <dsp:cNvSpPr/>
      </dsp:nvSpPr>
      <dsp:spPr>
        <a:xfrm>
          <a:off x="5805271"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57DBE2-000C-4D92-BA5B-3000E85A4155}">
      <dsp:nvSpPr>
        <dsp:cNvPr id="0" name=""/>
        <dsp:cNvSpPr/>
      </dsp:nvSpPr>
      <dsp:spPr>
        <a:xfrm>
          <a:off x="6519393" y="2715577"/>
          <a:ext cx="886952" cy="1810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444500">
            <a:lnSpc>
              <a:spcPct val="90000"/>
            </a:lnSpc>
            <a:spcBef>
              <a:spcPct val="0"/>
            </a:spcBef>
            <a:spcAft>
              <a:spcPct val="35000"/>
            </a:spcAft>
          </a:pPr>
          <a:r>
            <a:rPr lang="en-US" sz="1000" kern="1200" dirty="0" smtClean="0"/>
            <a:t>2020: Planning Commission Public Hearing</a:t>
          </a:r>
        </a:p>
        <a:p>
          <a:pPr lvl="0" algn="ctr" defTabSz="444500">
            <a:lnSpc>
              <a:spcPct val="90000"/>
            </a:lnSpc>
            <a:spcBef>
              <a:spcPct val="0"/>
            </a:spcBef>
            <a:spcAft>
              <a:spcPct val="35000"/>
            </a:spcAft>
          </a:pPr>
          <a:r>
            <a:rPr lang="en-US" sz="1000" kern="1200" dirty="0" smtClean="0"/>
            <a:t> </a:t>
          </a:r>
          <a:endParaRPr lang="en-US" sz="1000" kern="1200" dirty="0"/>
        </a:p>
      </dsp:txBody>
      <dsp:txXfrm>
        <a:off x="6519393" y="2715577"/>
        <a:ext cx="886952" cy="1810385"/>
      </dsp:txXfrm>
    </dsp:sp>
    <dsp:sp modelId="{A98A8B9D-BEBB-41A6-B212-A0F66307DAB0}">
      <dsp:nvSpPr>
        <dsp:cNvPr id="0" name=""/>
        <dsp:cNvSpPr/>
      </dsp:nvSpPr>
      <dsp:spPr>
        <a:xfrm>
          <a:off x="6736571" y="2036683"/>
          <a:ext cx="452596" cy="4525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4D2E62F-F3F6-4C55-9329-08DCCEEC425E}" type="datetimeFigureOut">
              <a:rPr lang="en-US" smtClean="0"/>
              <a:t>7/13/2020</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3389EAA-0BCE-4C49-B13C-FCCCF9D27EAC}" type="slidenum">
              <a:rPr lang="en-US" smtClean="0"/>
              <a:t>‹#›</a:t>
            </a:fld>
            <a:endParaRPr lang="en-US"/>
          </a:p>
        </p:txBody>
      </p:sp>
    </p:spTree>
    <p:extLst>
      <p:ext uri="{BB962C8B-B14F-4D97-AF65-F5344CB8AC3E}">
        <p14:creationId xmlns:p14="http://schemas.microsoft.com/office/powerpoint/2010/main" val="1644526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2582B25-BB1D-D741-B235-846D3BBBEED3}" type="datetimeFigureOut">
              <a:rPr lang="en-US" smtClean="0"/>
              <a:t>7/13/2020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72552505-AEFD-1F48-B6AD-7D2EBDFF5C3F}" type="slidenum">
              <a:rPr lang="en-US" smtClean="0"/>
              <a:t>‹#›</a:t>
            </a:fld>
            <a:endParaRPr lang="en-US" dirty="0"/>
          </a:p>
        </p:txBody>
      </p:sp>
    </p:spTree>
    <p:extLst>
      <p:ext uri="{BB962C8B-B14F-4D97-AF65-F5344CB8AC3E}">
        <p14:creationId xmlns:p14="http://schemas.microsoft.com/office/powerpoint/2010/main" val="242588200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Good evening </a:t>
            </a:r>
            <a:r>
              <a:rPr lang="en-US" dirty="0" smtClean="0"/>
              <a:t>Madam</a:t>
            </a:r>
            <a:r>
              <a:rPr lang="en-US" baseline="0" dirty="0" smtClean="0"/>
              <a:t> Mayor; Council Members.  </a:t>
            </a:r>
            <a:r>
              <a:rPr lang="en-US" baseline="0" dirty="0" smtClean="0"/>
              <a:t>I’m Stacie Pratschner, the Director for Community Development Services. </a:t>
            </a:r>
            <a:r>
              <a:rPr lang="en-US" baseline="0" dirty="0" smtClean="0"/>
              <a:t>These are the deliberations to consider a recommendation from the Planning Commission to approve the </a:t>
            </a:r>
            <a:r>
              <a:rPr lang="en-US" baseline="0" dirty="0" smtClean="0"/>
              <a:t>Grandis </a:t>
            </a:r>
            <a:r>
              <a:rPr lang="en-US" baseline="0" dirty="0" smtClean="0"/>
              <a:t>on </a:t>
            </a:r>
            <a:r>
              <a:rPr lang="en-US" baseline="0" dirty="0" smtClean="0"/>
              <a:t>the 49</a:t>
            </a:r>
            <a:r>
              <a:rPr lang="en-US" baseline="30000" dirty="0" smtClean="0"/>
              <a:t>th</a:t>
            </a:r>
            <a:r>
              <a:rPr lang="en-US" baseline="0" dirty="0" smtClean="0"/>
              <a:t> Parallel preliminary plat application, </a:t>
            </a:r>
            <a:r>
              <a:rPr lang="en-US" baseline="0" dirty="0" smtClean="0"/>
              <a:t>a </a:t>
            </a:r>
            <a:r>
              <a:rPr lang="en-US" baseline="0" dirty="0" smtClean="0"/>
              <a:t>modification to the Grandis Pond Planned Unit Development Master Plan Guidebook, and a boundary line adjustment of the underlying parcels that constitute the </a:t>
            </a:r>
            <a:r>
              <a:rPr lang="en-US" baseline="0" dirty="0" smtClean="0"/>
              <a:t>total Grandis Pond project </a:t>
            </a:r>
            <a:r>
              <a:rPr lang="en-US" baseline="0" dirty="0" smtClean="0"/>
              <a:t>area.  </a:t>
            </a:r>
            <a:r>
              <a:rPr lang="en-US" baseline="0" dirty="0" smtClean="0"/>
              <a:t>Provided in the Councils packet in advance of the meeting this evening is the Planning Commissions recorded motion; the entire material record of the quasi-judicial proceedings; and a draft ORD for the Council’s consideration.</a:t>
            </a:r>
          </a:p>
          <a:p>
            <a:endParaRPr lang="en-US" baseline="0" dirty="0" smtClean="0"/>
          </a:p>
          <a:p>
            <a:endParaRPr lang="en-US" baseline="0" dirty="0" smtClean="0"/>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B4A42FA-5A8B-4AEB-89BD-48F129759EBB}" type="slidenum">
              <a:rPr lang="en-US" smtClean="0"/>
              <a:t>1</a:t>
            </a:fld>
            <a:endParaRPr lang="en-US" dirty="0"/>
          </a:p>
        </p:txBody>
      </p:sp>
    </p:spTree>
    <p:extLst>
      <p:ext uri="{BB962C8B-B14F-4D97-AF65-F5344CB8AC3E}">
        <p14:creationId xmlns:p14="http://schemas.microsoft.com/office/powerpoint/2010/main" val="1391812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seven neighborhoods that will constitute Phase I of the Grandis Pond PUD (this plat is called Grandis on the 49</a:t>
            </a:r>
            <a:r>
              <a:rPr lang="en-US" baseline="30000" dirty="0" smtClean="0"/>
              <a:t>th</a:t>
            </a:r>
            <a:r>
              <a:rPr lang="en-US" baseline="0" dirty="0" smtClean="0"/>
              <a:t> Parallel) will include both single family residential and cottage home lots. </a:t>
            </a:r>
            <a:r>
              <a:rPr lang="en-US" baseline="0" dirty="0" smtClean="0"/>
              <a:t>All </a:t>
            </a:r>
            <a:r>
              <a:rPr lang="en-US" baseline="0" dirty="0" smtClean="0"/>
              <a:t>homes will need to meet the bulk and dimensional standards established by </a:t>
            </a:r>
            <a:r>
              <a:rPr lang="en-US" baseline="0" dirty="0" smtClean="0"/>
              <a:t>the approved </a:t>
            </a:r>
            <a:r>
              <a:rPr lang="en-US" baseline="0" dirty="0" smtClean="0"/>
              <a:t>PUD guidebook.  </a:t>
            </a:r>
          </a:p>
          <a:p>
            <a:endParaRPr lang="en-US" baseline="0" dirty="0" smtClean="0"/>
          </a:p>
        </p:txBody>
      </p:sp>
      <p:sp>
        <p:nvSpPr>
          <p:cNvPr id="4" name="Slide Number Placeholder 3"/>
          <p:cNvSpPr>
            <a:spLocks noGrp="1"/>
          </p:cNvSpPr>
          <p:nvPr>
            <p:ph type="sldNum" sz="quarter" idx="10"/>
          </p:nvPr>
        </p:nvSpPr>
        <p:spPr/>
        <p:txBody>
          <a:bodyPr/>
          <a:lstStyle/>
          <a:p>
            <a:fld id="{72552505-AEFD-1F48-B6AD-7D2EBDFF5C3F}" type="slidenum">
              <a:rPr lang="en-US" smtClean="0"/>
              <a:t>10</a:t>
            </a:fld>
            <a:endParaRPr lang="en-US" dirty="0"/>
          </a:p>
        </p:txBody>
      </p:sp>
    </p:spTree>
    <p:extLst>
      <p:ext uri="{BB962C8B-B14F-4D97-AF65-F5344CB8AC3E}">
        <p14:creationId xmlns:p14="http://schemas.microsoft.com/office/powerpoint/2010/main" val="3432462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Grandis Pond</a:t>
            </a:r>
            <a:r>
              <a:rPr lang="en-US" baseline="0" dirty="0" smtClean="0"/>
              <a:t> PUD is designed to accommodate a large amount of both active and passive recreational space.  This is the result of a number of factors: one is the amount of wetlands on site, whose outer buffers provide an opportunity for walking trails and passive recreation.  The second is the existence of Grandis Pond, which will ultimately be accessible through a series of interconnected trails throughout the PUD.  Lastly, the PUD envisions a multitude of neighborhood common parks along Collector Roads, as well as a larger active Park when the Dogwood Neighborhood is developed.    </a:t>
            </a:r>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11</a:t>
            </a:fld>
            <a:endParaRPr lang="en-US" dirty="0"/>
          </a:p>
        </p:txBody>
      </p:sp>
    </p:spTree>
    <p:extLst>
      <p:ext uri="{BB962C8B-B14F-4D97-AF65-F5344CB8AC3E}">
        <p14:creationId xmlns:p14="http://schemas.microsoft.com/office/powerpoint/2010/main" val="1641138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Grandis Pond PUD anticipates trail linkages throughout the development that</a:t>
            </a:r>
            <a:r>
              <a:rPr lang="en-US" baseline="0" dirty="0" smtClean="0"/>
              <a:t> take advantage of open space and views of protected critical areas  Sheet PR4 of the Grandis on the 49</a:t>
            </a:r>
            <a:r>
              <a:rPr lang="en-US" baseline="30000" dirty="0" smtClean="0"/>
              <a:t>th</a:t>
            </a:r>
            <a:r>
              <a:rPr lang="en-US" baseline="0" dirty="0" smtClean="0"/>
              <a:t> Parallel preliminary plans demonstrates those trail locations.  All trails will need to be constructed according to the approved design elements in the PUD guidebook. </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12</a:t>
            </a:fld>
            <a:endParaRPr lang="en-US" dirty="0"/>
          </a:p>
        </p:txBody>
      </p:sp>
    </p:spTree>
    <p:extLst>
      <p:ext uri="{BB962C8B-B14F-4D97-AF65-F5344CB8AC3E}">
        <p14:creationId xmlns:p14="http://schemas.microsoft.com/office/powerpoint/2010/main" val="596092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Responses noted in Recorded Motion</a:t>
            </a:r>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13</a:t>
            </a:fld>
            <a:endParaRPr lang="en-US" dirty="0"/>
          </a:p>
        </p:txBody>
      </p:sp>
    </p:spTree>
    <p:extLst>
      <p:ext uri="{BB962C8B-B14F-4D97-AF65-F5344CB8AC3E}">
        <p14:creationId xmlns:p14="http://schemas.microsoft.com/office/powerpoint/2010/main" val="718862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a:p>
          <a:p>
            <a:endParaRPr lang="en-US" dirty="0"/>
          </a:p>
          <a:p>
            <a:pPr lvl="0"/>
            <a:r>
              <a:rPr lang="en-US" dirty="0" smtClean="0"/>
              <a:t>The</a:t>
            </a:r>
            <a:r>
              <a:rPr lang="en-US" baseline="0" dirty="0" smtClean="0"/>
              <a:t> Department, in concurrence with the Planning Commission, respectfully recommends the Council consider Option 1.  </a:t>
            </a:r>
            <a:endParaRPr lang="en-US" dirty="0"/>
          </a:p>
          <a:p>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14</a:t>
            </a:fld>
            <a:endParaRPr lang="en-US" dirty="0"/>
          </a:p>
        </p:txBody>
      </p:sp>
    </p:spTree>
    <p:extLst>
      <p:ext uri="{BB962C8B-B14F-4D97-AF65-F5344CB8AC3E}">
        <p14:creationId xmlns:p14="http://schemas.microsoft.com/office/powerpoint/2010/main" val="14219305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4A42FA-5A8B-4AEB-89BD-48F129759EBB}" type="slidenum">
              <a:rPr lang="en-US" smtClean="0"/>
              <a:t>15</a:t>
            </a:fld>
            <a:endParaRPr lang="en-US" dirty="0"/>
          </a:p>
        </p:txBody>
      </p:sp>
    </p:spTree>
    <p:extLst>
      <p:ext uri="{BB962C8B-B14F-4D97-AF65-F5344CB8AC3E}">
        <p14:creationId xmlns:p14="http://schemas.microsoft.com/office/powerpoint/2010/main" val="29512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40695">
              <a:defRPr/>
            </a:pPr>
            <a:r>
              <a:rPr lang="en-US" dirty="0" smtClean="0"/>
              <a:t>II.</a:t>
            </a:r>
            <a:r>
              <a:rPr lang="en-US" baseline="0" dirty="0" smtClean="0"/>
              <a:t> Project background: beginning with the annexation of the East Blaine Subarea in the mid 90’s, and culminating with the recent extension of public utilities into the area. </a:t>
            </a:r>
          </a:p>
          <a:p>
            <a:pPr defTabSz="440695">
              <a:defRPr/>
            </a:pPr>
            <a:endParaRPr lang="en-US" baseline="0" dirty="0" smtClean="0"/>
          </a:p>
          <a:p>
            <a:pPr marL="285750" indent="-285750" defTabSz="440695">
              <a:buAutoNum type="romanUcPeriod" startAt="3"/>
              <a:defRPr/>
            </a:pPr>
            <a:r>
              <a:rPr lang="en-US" baseline="0" dirty="0" smtClean="0"/>
              <a:t>Proposals consistency with the Comprehensive Plan</a:t>
            </a:r>
          </a:p>
          <a:p>
            <a:pPr marL="285750" indent="-285750" defTabSz="440695">
              <a:buAutoNum type="romanUcPeriod" startAt="3"/>
              <a:defRPr/>
            </a:pPr>
            <a:endParaRPr lang="en-US" baseline="0" dirty="0" smtClean="0"/>
          </a:p>
          <a:p>
            <a:pPr marL="285750" indent="-285750" defTabSz="440695">
              <a:buAutoNum type="romanUcPeriod" startAt="3"/>
              <a:defRPr/>
            </a:pPr>
            <a:r>
              <a:rPr lang="en-US" baseline="0" dirty="0" smtClean="0"/>
              <a:t>And the recommendation from the Planning Commission for each of the proposals.  </a:t>
            </a:r>
          </a:p>
          <a:p>
            <a:pPr marL="285750" indent="-285750" defTabSz="440695">
              <a:buAutoNum type="romanUcPeriod" startAt="3"/>
              <a:defRPr/>
            </a:pPr>
            <a:endParaRPr lang="en-US" baseline="0" dirty="0" smtClean="0"/>
          </a:p>
          <a:p>
            <a:pPr marL="0" indent="0" defTabSz="440695">
              <a:buNone/>
              <a:defRPr/>
            </a:pPr>
            <a:r>
              <a:rPr lang="en-US" baseline="0" dirty="0" smtClean="0"/>
              <a:t>VI.  Four alternatives that the Council may consider pursuant to municipal code. </a:t>
            </a:r>
            <a:endParaRPr lang="en-US" dirty="0"/>
          </a:p>
          <a:p>
            <a:endParaRPr lang="en-US" baseline="0" dirty="0" smtClean="0"/>
          </a:p>
        </p:txBody>
      </p:sp>
      <p:sp>
        <p:nvSpPr>
          <p:cNvPr id="4" name="Slide Number Placeholder 3"/>
          <p:cNvSpPr>
            <a:spLocks noGrp="1"/>
          </p:cNvSpPr>
          <p:nvPr>
            <p:ph type="sldNum" sz="quarter" idx="10"/>
          </p:nvPr>
        </p:nvSpPr>
        <p:spPr/>
        <p:txBody>
          <a:bodyPr/>
          <a:lstStyle/>
          <a:p>
            <a:fld id="{72552505-AEFD-1F48-B6AD-7D2EBDFF5C3F}" type="slidenum">
              <a:rPr lang="en-US" smtClean="0"/>
              <a:t>2</a:t>
            </a:fld>
            <a:endParaRPr lang="en-US" dirty="0"/>
          </a:p>
        </p:txBody>
      </p:sp>
    </p:spTree>
    <p:extLst>
      <p:ext uri="{BB962C8B-B14F-4D97-AF65-F5344CB8AC3E}">
        <p14:creationId xmlns:p14="http://schemas.microsoft.com/office/powerpoint/2010/main" val="2486813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project site is located in what the City’s planning documents refer</a:t>
            </a:r>
            <a:r>
              <a:rPr lang="en-US" baseline="0" dirty="0" smtClean="0"/>
              <a:t> to as the East Blaine Subarea.  The project area consists of approximately 483 acres one mile east of Harvey Road, between H Street and the Canadian Border.  The site currently is undeveloped, and supports a forested landscape with wetland mosaics. </a:t>
            </a:r>
            <a:endParaRPr lang="en-US" baseline="0" dirty="0" smtClean="0"/>
          </a:p>
          <a:p>
            <a:endParaRPr lang="en-US" baseline="0" dirty="0" smtClean="0"/>
          </a:p>
          <a:p>
            <a:r>
              <a:rPr lang="en-US" baseline="0" dirty="0" smtClean="0"/>
              <a:t>The Grandis Pond Planned Unit Development (or PUD) was approved by Council in 2011, and anticipates the creation of over a 1,000 new lots supporting new residential units; commercial development; parks and open spaces; utility and road infrastructure; and protected critical areas.  The applications presented this evening have been evaluated for compliance with that approved and active PUD.   </a:t>
            </a:r>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3</a:t>
            </a:fld>
            <a:endParaRPr lang="en-US" dirty="0"/>
          </a:p>
        </p:txBody>
      </p:sp>
    </p:spTree>
    <p:extLst>
      <p:ext uri="{BB962C8B-B14F-4D97-AF65-F5344CB8AC3E}">
        <p14:creationId xmlns:p14="http://schemas.microsoft.com/office/powerpoint/2010/main" val="3613566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City</a:t>
            </a:r>
            <a:r>
              <a:rPr lang="en-US" baseline="0" dirty="0" smtClean="0"/>
              <a:t> has been planning and preparing for development in East Blaine for almost 25 years, starting with the annexation of East </a:t>
            </a:r>
            <a:r>
              <a:rPr lang="en-US" baseline="0" dirty="0" err="1" smtClean="0"/>
              <a:t>blaine</a:t>
            </a:r>
            <a:r>
              <a:rPr lang="en-US" baseline="0" dirty="0" smtClean="0"/>
              <a:t> subarea </a:t>
            </a:r>
            <a:endParaRPr lang="en-US" dirty="0" smtClean="0"/>
          </a:p>
          <a:p>
            <a:r>
              <a:rPr lang="en-US" baseline="0" dirty="0" smtClean="0"/>
              <a:t>to the City in 1996. </a:t>
            </a:r>
            <a:r>
              <a:rPr lang="en-US" baseline="0" dirty="0" smtClean="0"/>
              <a:t>in 2005, Development </a:t>
            </a:r>
            <a:r>
              <a:rPr lang="en-US" baseline="0" dirty="0" smtClean="0"/>
              <a:t>Agreements </a:t>
            </a:r>
            <a:r>
              <a:rPr lang="en-US" dirty="0"/>
              <a:t>detailing the obligations of the Developer and the City and specifying the standards and conditions that will govern development of the property</a:t>
            </a:r>
            <a:r>
              <a:rPr lang="en-US" dirty="0" smtClean="0"/>
              <a:t>. The</a:t>
            </a:r>
            <a:r>
              <a:rPr lang="en-US" baseline="0" dirty="0" smtClean="0"/>
              <a:t> </a:t>
            </a:r>
            <a:r>
              <a:rPr lang="en-US" dirty="0" smtClean="0"/>
              <a:t>East </a:t>
            </a:r>
            <a:r>
              <a:rPr lang="en-US" dirty="0"/>
              <a:t>Blaine Infrastructure </a:t>
            </a:r>
            <a:r>
              <a:rPr lang="en-US" dirty="0" smtClean="0"/>
              <a:t>Plan was developed in 2009, </a:t>
            </a:r>
            <a:r>
              <a:rPr lang="en-US" dirty="0"/>
              <a:t>which serves as the basis for both public and private infrastructure requirements in the </a:t>
            </a:r>
            <a:r>
              <a:rPr lang="en-US" dirty="0" smtClean="0"/>
              <a:t>Subarea.  The</a:t>
            </a:r>
            <a:r>
              <a:rPr lang="en-US" baseline="0" dirty="0" smtClean="0"/>
              <a:t> Grandis Pond PUD was approved in 2011, subsequent to the issuance of the East Blaine Infrastructure Plan.  The City is now in receipt of the new preliminary plat application for Phase I of the Grandis PUD, </a:t>
            </a:r>
            <a:r>
              <a:rPr lang="en-US" dirty="0" smtClean="0"/>
              <a:t> and this application coincides</a:t>
            </a:r>
            <a:r>
              <a:rPr lang="en-US" baseline="0" dirty="0" smtClean="0"/>
              <a:t> with </a:t>
            </a:r>
            <a:r>
              <a:rPr lang="en-US" dirty="0" smtClean="0"/>
              <a:t>development </a:t>
            </a:r>
            <a:r>
              <a:rPr lang="en-US" dirty="0"/>
              <a:t>of utility extensions that recently were completed in the </a:t>
            </a:r>
            <a:r>
              <a:rPr lang="en-US" dirty="0" smtClean="0"/>
              <a:t>subarea</a:t>
            </a:r>
            <a:r>
              <a:rPr lang="en-US" baseline="0" dirty="0" smtClean="0"/>
              <a:t> per the Infrastructure Plan. </a:t>
            </a:r>
            <a:endParaRPr lang="en-US" baseline="0" dirty="0" smtClean="0"/>
          </a:p>
          <a:p>
            <a:endParaRPr lang="en-US" baseline="0" dirty="0" smtClean="0"/>
          </a:p>
          <a:p>
            <a:pPr defTabSz="440695">
              <a:defRPr/>
            </a:pPr>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4</a:t>
            </a:fld>
            <a:endParaRPr lang="en-US" dirty="0"/>
          </a:p>
        </p:txBody>
      </p:sp>
    </p:spTree>
    <p:extLst>
      <p:ext uri="{BB962C8B-B14F-4D97-AF65-F5344CB8AC3E}">
        <p14:creationId xmlns:p14="http://schemas.microsoft.com/office/powerpoint/2010/main" val="368011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dirty="0" smtClean="0"/>
              <a:t>City</a:t>
            </a:r>
            <a:r>
              <a:rPr lang="en-US" baseline="0" dirty="0" smtClean="0"/>
              <a:t>’s planning and preparing for development in East Blaine for the last 25 years is woven throughout the goals and policies of the City’s Comprehensive Plan.  Some examples from the Comp Plan include statements about: </a:t>
            </a:r>
          </a:p>
          <a:p>
            <a:endParaRPr lang="en-US" baseline="0" dirty="0" smtClean="0"/>
          </a:p>
          <a:p>
            <a:r>
              <a:rPr lang="en-US" baseline="0" dirty="0" smtClean="0"/>
              <a:t>-  </a:t>
            </a:r>
            <a:r>
              <a:rPr lang="en-US" dirty="0" smtClean="0"/>
              <a:t>Developing </a:t>
            </a:r>
            <a:r>
              <a:rPr lang="en-US" dirty="0"/>
              <a:t>East Blaine with urban levels of residential development. </a:t>
            </a:r>
            <a:r>
              <a:rPr lang="en-US" dirty="0" smtClean="0"/>
              <a:t>The East Blaine Subarea is projected to support almost 40% of the City’s needed housing stock over the 20-year planning horizon</a:t>
            </a:r>
          </a:p>
          <a:p>
            <a:pPr marL="165261" indent="-165261">
              <a:buFont typeface="Arial" pitchFamily="34" charset="0"/>
              <a:buChar char="•"/>
            </a:pPr>
            <a:r>
              <a:rPr lang="en-US" dirty="0" smtClean="0"/>
              <a:t>It is assumed that the East Blaine planning area will experience high levels of growth over the next twenty years as utility services are expanded east. </a:t>
            </a:r>
            <a:r>
              <a:rPr lang="en-US" dirty="0" smtClean="0"/>
              <a:t>The</a:t>
            </a:r>
            <a:r>
              <a:rPr lang="en-US" baseline="0" dirty="0" smtClean="0"/>
              <a:t> </a:t>
            </a:r>
            <a:r>
              <a:rPr lang="en-US" dirty="0" smtClean="0"/>
              <a:t>City </a:t>
            </a:r>
            <a:r>
              <a:rPr lang="en-US" dirty="0"/>
              <a:t>has completed Phase 1 of sewer and power infrastructure installation for East Blaine</a:t>
            </a:r>
            <a:r>
              <a:rPr lang="en-US" dirty="0" smtClean="0"/>
              <a:t>.</a:t>
            </a:r>
          </a:p>
          <a:p>
            <a:pPr marL="165261" indent="-165261">
              <a:buFont typeface="Arial" pitchFamily="34" charset="0"/>
              <a:buChar char="•"/>
            </a:pPr>
            <a:r>
              <a:rPr lang="en-US" dirty="0" smtClean="0"/>
              <a:t>As the area develops, the Comprehensive</a:t>
            </a:r>
            <a:r>
              <a:rPr lang="en-US" baseline="0" dirty="0" smtClean="0"/>
              <a:t> Plan acknowledges a need </a:t>
            </a:r>
            <a:r>
              <a:rPr lang="en-US" baseline="0" dirty="0" smtClean="0"/>
              <a:t>for additional </a:t>
            </a:r>
            <a:r>
              <a:rPr lang="en-US" baseline="0" dirty="0" smtClean="0"/>
              <a:t>neighborhood </a:t>
            </a:r>
            <a:r>
              <a:rPr lang="en-US" baseline="0" dirty="0" smtClean="0"/>
              <a:t>parks.</a:t>
            </a:r>
            <a:endParaRPr lang="en-US" dirty="0"/>
          </a:p>
          <a:p>
            <a:endParaRPr lang="en-US" dirty="0" smtClean="0"/>
          </a:p>
          <a:p>
            <a:r>
              <a:rPr lang="en-US" dirty="0" smtClean="0"/>
              <a:t>The</a:t>
            </a:r>
            <a:r>
              <a:rPr lang="en-US" baseline="0" dirty="0" smtClean="0"/>
              <a:t> </a:t>
            </a:r>
            <a:r>
              <a:rPr lang="en-US" dirty="0" smtClean="0"/>
              <a:t>proposed </a:t>
            </a:r>
            <a:r>
              <a:rPr lang="en-US" dirty="0"/>
              <a:t>development </a:t>
            </a:r>
            <a:r>
              <a:rPr lang="en-US" dirty="0" smtClean="0"/>
              <a:t>is consistent with </a:t>
            </a:r>
            <a:r>
              <a:rPr lang="en-US" dirty="0"/>
              <a:t>the City’s growth plans in East Blaine and capitalizes on recent funding secured from the State to extend utilities as anticipated in the East Blaine Infrastructure Plan.</a:t>
            </a:r>
          </a:p>
          <a:p>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5</a:t>
            </a:fld>
            <a:endParaRPr lang="en-US" dirty="0"/>
          </a:p>
        </p:txBody>
      </p:sp>
    </p:spTree>
    <p:extLst>
      <p:ext uri="{BB962C8B-B14F-4D97-AF65-F5344CB8AC3E}">
        <p14:creationId xmlns:p14="http://schemas.microsoft.com/office/powerpoint/2010/main" val="1043108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applicant, Grandis</a:t>
            </a:r>
            <a:r>
              <a:rPr lang="en-US" baseline="0" dirty="0" smtClean="0"/>
              <a:t> Pond LLC, proposes to develop 387 residential lots over approximately 119 acres as part of Phase I of the approved Grandis Pond PUD.  The overall PUD </a:t>
            </a:r>
            <a:r>
              <a:rPr lang="en-US" baseline="0" dirty="0" smtClean="0"/>
              <a:t>includes 5 total phases, with 17 neighborhoods.   </a:t>
            </a:r>
            <a:r>
              <a:rPr lang="en-US" baseline="0" dirty="0" smtClean="0"/>
              <a:t>Phase I includes 7 neighborhoods that will support a mix of single family and cottage housing.  </a:t>
            </a:r>
            <a:r>
              <a:rPr lang="en-US" baseline="0" dirty="0" err="1" smtClean="0"/>
              <a:t>Stormwater</a:t>
            </a:r>
            <a:r>
              <a:rPr lang="en-US" baseline="0" dirty="0" smtClean="0"/>
              <a:t> facilities; active and passive open spaces; pedestrian trails; and the extension of Motts Hill Parkway (that’s the main utility / transportation corridor envisioned by the East Blaine Infrastructure Plan) will all support the development. </a:t>
            </a:r>
          </a:p>
          <a:p>
            <a:endParaRPr lang="en-US" baseline="0" dirty="0" smtClean="0"/>
          </a:p>
          <a:p>
            <a:r>
              <a:rPr lang="en-US" baseline="0" dirty="0" smtClean="0"/>
              <a:t>The applicant to facilitate their proposal has submitted three permit applications.  First, there is the preliminary plat application, defined as a Type II quasi judicial permit subject to an open record hearing with a recommendation from the PC and approval by Council.  The applicants have also submitted a Type I-administrative request for a PUD modification; and a Type – I admin request for a BLA</a:t>
            </a:r>
            <a:r>
              <a:rPr lang="en-US" baseline="0" dirty="0" smtClean="0"/>
              <a:t>.</a:t>
            </a:r>
          </a:p>
          <a:p>
            <a:endParaRPr lang="en-US" baseline="0" dirty="0" smtClean="0"/>
          </a:p>
          <a:p>
            <a:r>
              <a:rPr lang="en-US" baseline="0" dirty="0" smtClean="0"/>
              <a:t>I’ll </a:t>
            </a:r>
            <a:r>
              <a:rPr lang="en-US" baseline="0" dirty="0" smtClean="0"/>
              <a:t>briefly describe the applications and the Planning Commission’s recommendations.  </a:t>
            </a:r>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6</a:t>
            </a:fld>
            <a:endParaRPr lang="en-US" dirty="0"/>
          </a:p>
        </p:txBody>
      </p:sp>
    </p:spTree>
    <p:extLst>
      <p:ext uri="{BB962C8B-B14F-4D97-AF65-F5344CB8AC3E}">
        <p14:creationId xmlns:p14="http://schemas.microsoft.com/office/powerpoint/2010/main" val="265856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applicant has applied for a PUD modification that would amend the Grandis Pond Master Plan to account for the reduction in lot counts; the slight shifts in road layout;</a:t>
            </a:r>
            <a:r>
              <a:rPr lang="en-US" baseline="0" dirty="0" smtClean="0"/>
              <a:t> and the updated Depart of Ecology requirements for </a:t>
            </a:r>
            <a:r>
              <a:rPr lang="en-US" baseline="0" dirty="0" err="1" smtClean="0"/>
              <a:t>stormwater</a:t>
            </a:r>
            <a:r>
              <a:rPr lang="en-US" baseline="0" dirty="0" smtClean="0"/>
              <a:t> mitigation subsequent to the updated ratings and buffers of the on site critical areas.  Also proposed is a section on phasing, which anticipates build out over a 20-30 year period and will feature a number of neighborhoods constituting those five Phases.  </a:t>
            </a:r>
          </a:p>
          <a:p>
            <a:endParaRPr lang="en-US" baseline="0" dirty="0" smtClean="0"/>
          </a:p>
          <a:p>
            <a:r>
              <a:rPr lang="en-US" baseline="0" dirty="0" smtClean="0"/>
              <a:t>The Planning Commission has found that the PUD modification criteria have been met, and recommends approval with Conditions.</a:t>
            </a:r>
            <a:endParaRPr lang="en-US" baseline="0" dirty="0" smtClean="0"/>
          </a:p>
        </p:txBody>
      </p:sp>
      <p:sp>
        <p:nvSpPr>
          <p:cNvPr id="4" name="Slide Number Placeholder 3"/>
          <p:cNvSpPr>
            <a:spLocks noGrp="1"/>
          </p:cNvSpPr>
          <p:nvPr>
            <p:ph type="sldNum" sz="quarter" idx="10"/>
          </p:nvPr>
        </p:nvSpPr>
        <p:spPr/>
        <p:txBody>
          <a:bodyPr/>
          <a:lstStyle/>
          <a:p>
            <a:fld id="{72552505-AEFD-1F48-B6AD-7D2EBDFF5C3F}" type="slidenum">
              <a:rPr lang="en-US" smtClean="0"/>
              <a:t>7</a:t>
            </a:fld>
            <a:endParaRPr lang="en-US" dirty="0"/>
          </a:p>
        </p:txBody>
      </p:sp>
    </p:spTree>
    <p:extLst>
      <p:ext uri="{BB962C8B-B14F-4D97-AF65-F5344CB8AC3E}">
        <p14:creationId xmlns:p14="http://schemas.microsoft.com/office/powerpoint/2010/main" val="2570208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applicant has also applied for a boundary</a:t>
            </a:r>
            <a:r>
              <a:rPr lang="en-US" baseline="0" dirty="0" smtClean="0"/>
              <a:t> line adjustment, which if approved will adjust the underlying 24 parent parcels into twelve lots that will approximately match the proposed neighborhood </a:t>
            </a:r>
            <a:r>
              <a:rPr lang="en-US" baseline="0" dirty="0" smtClean="0"/>
              <a:t>phasing.  The applicant has also submitted a request to Public Works for a Street Vacation for a portion of Old Mill Road; this request will be reviewed by Council at a separate Public Hearing.   </a:t>
            </a:r>
          </a:p>
          <a:p>
            <a:endParaRPr lang="en-US" baseline="0" dirty="0" smtClean="0"/>
          </a:p>
          <a:p>
            <a:r>
              <a:rPr lang="en-US" baseline="0" dirty="0" smtClean="0"/>
              <a:t>The Planning Commission has found that the BLA criteria have been met, and recommends approval with Conditions. </a:t>
            </a:r>
          </a:p>
          <a:p>
            <a:endParaRPr lang="en-US" baseline="0" dirty="0" smtClean="0"/>
          </a:p>
        </p:txBody>
      </p:sp>
      <p:sp>
        <p:nvSpPr>
          <p:cNvPr id="4" name="Slide Number Placeholder 3"/>
          <p:cNvSpPr>
            <a:spLocks noGrp="1"/>
          </p:cNvSpPr>
          <p:nvPr>
            <p:ph type="sldNum" sz="quarter" idx="10"/>
          </p:nvPr>
        </p:nvSpPr>
        <p:spPr/>
        <p:txBody>
          <a:bodyPr/>
          <a:lstStyle/>
          <a:p>
            <a:fld id="{72552505-AEFD-1F48-B6AD-7D2EBDFF5C3F}" type="slidenum">
              <a:rPr lang="en-US" smtClean="0"/>
              <a:t>8</a:t>
            </a:fld>
            <a:endParaRPr lang="en-US" dirty="0"/>
          </a:p>
        </p:txBody>
      </p:sp>
    </p:spTree>
    <p:extLst>
      <p:ext uri="{BB962C8B-B14F-4D97-AF65-F5344CB8AC3E}">
        <p14:creationId xmlns:p14="http://schemas.microsoft.com/office/powerpoint/2010/main" val="154330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application is the preliminary</a:t>
            </a:r>
            <a:r>
              <a:rPr lang="en-US" baseline="0" dirty="0" smtClean="0"/>
              <a:t> plat </a:t>
            </a:r>
            <a:r>
              <a:rPr lang="en-US" baseline="0" dirty="0" smtClean="0"/>
              <a:t>proposal (READ POINTS).  The project will support new internal, local roads that will connect with Mott’s Hill Parkway ( the East Blaine Infrastructure Plan states that Grandis will be responsible for the offsite extension of the Parkway west of North Harvey Road) and connect with H Street.  Sewer, water, and electricity hooks ups and </a:t>
            </a:r>
            <a:r>
              <a:rPr lang="en-US" baseline="0" dirty="0" err="1" smtClean="0"/>
              <a:t>stormwater</a:t>
            </a:r>
            <a:r>
              <a:rPr lang="en-US" baseline="0" dirty="0" smtClean="0"/>
              <a:t> facilities will support the development.  The following slides are graphics from the approved PUD Guidebook, and provide an overview of what these new neighborhoods will look like.  </a:t>
            </a:r>
            <a:endParaRPr lang="en-US" dirty="0"/>
          </a:p>
        </p:txBody>
      </p:sp>
      <p:sp>
        <p:nvSpPr>
          <p:cNvPr id="4" name="Slide Number Placeholder 3"/>
          <p:cNvSpPr>
            <a:spLocks noGrp="1"/>
          </p:cNvSpPr>
          <p:nvPr>
            <p:ph type="sldNum" sz="quarter" idx="10"/>
          </p:nvPr>
        </p:nvSpPr>
        <p:spPr/>
        <p:txBody>
          <a:bodyPr/>
          <a:lstStyle/>
          <a:p>
            <a:fld id="{72552505-AEFD-1F48-B6AD-7D2EBDFF5C3F}" type="slidenum">
              <a:rPr lang="en-US" smtClean="0"/>
              <a:t>9</a:t>
            </a:fld>
            <a:endParaRPr lang="en-US" dirty="0"/>
          </a:p>
        </p:txBody>
      </p:sp>
    </p:spTree>
    <p:extLst>
      <p:ext uri="{BB962C8B-B14F-4D97-AF65-F5344CB8AC3E}">
        <p14:creationId xmlns:p14="http://schemas.microsoft.com/office/powerpoint/2010/main" val="2841054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98BC84D-74D2-476A-8E27-DA47C3194310}" type="datetime1">
              <a:rPr lang="en-US" smtClean="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374415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3A7033-682E-4D64-83CD-F3342C7C73C8}" type="datetime1">
              <a:rPr lang="en-US" smtClean="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736740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A00C69B-92B9-47A9-9464-2240A7618FA9}" type="datetime1">
              <a:rPr lang="en-US" smtClean="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391677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8B43A2-3042-4EFE-BC73-55F208542206}" type="datetime1">
              <a:rPr lang="en-US" smtClean="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315546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A50FF9-AAE7-48B7-B395-ABEF63CE0FF2}" type="datetime1">
              <a:rPr lang="en-US" smtClean="0"/>
              <a:t>7/13/2020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461590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C3B4B17-0F41-4E92-9940-4B5F9C557A59}" type="datetime1">
              <a:rPr lang="en-US" smtClean="0"/>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223064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068DA3-C849-4069-A930-C1A5E73523BA}" type="datetime1">
              <a:rPr lang="en-US" smtClean="0"/>
              <a:t>7/13/2020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24968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11C208-55D5-4125-952E-C2D58B78C98A}" type="datetime1">
              <a:rPr lang="en-US" smtClean="0"/>
              <a:t>7/13/2020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236021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77AA6A-9EBA-4903-8FC3-BFE0ACE7B2CE}" type="datetime1">
              <a:rPr lang="en-US" smtClean="0"/>
              <a:t>7/13/2020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1683561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FBBB09-5F23-4596-9E8C-3FEB77A01773}" type="datetime1">
              <a:rPr lang="en-US" smtClean="0"/>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4086100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06EA91-2085-4720-AFA3-666E6DED65C9}" type="datetime1">
              <a:rPr lang="en-US" smtClean="0"/>
              <a:t>7/13/2020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1525F2D-791E-4540-9CAC-93D25907CCBF}" type="slidenum">
              <a:rPr lang="en-US" smtClean="0"/>
              <a:t>‹#›</a:t>
            </a:fld>
            <a:endParaRPr lang="en-US" dirty="0"/>
          </a:p>
        </p:txBody>
      </p:sp>
    </p:spTree>
    <p:extLst>
      <p:ext uri="{BB962C8B-B14F-4D97-AF65-F5344CB8AC3E}">
        <p14:creationId xmlns:p14="http://schemas.microsoft.com/office/powerpoint/2010/main" val="219131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362AC1-9D7A-4E2A-A3DE-B57666525055}" type="datetime1">
              <a:rPr lang="en-US" smtClean="0"/>
              <a:t>7/13/2020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525F2D-791E-4540-9CAC-93D25907CCBF}" type="slidenum">
              <a:rPr lang="en-US" smtClean="0"/>
              <a:t>‹#›</a:t>
            </a:fld>
            <a:endParaRPr lang="en-US" dirty="0"/>
          </a:p>
        </p:txBody>
      </p:sp>
      <p:grpSp>
        <p:nvGrpSpPr>
          <p:cNvPr id="7" name="Group 6"/>
          <p:cNvGrpSpPr/>
          <p:nvPr userDrawn="1"/>
        </p:nvGrpSpPr>
        <p:grpSpPr>
          <a:xfrm>
            <a:off x="60582" y="1417638"/>
            <a:ext cx="9022836" cy="228600"/>
            <a:chOff x="65849" y="1525834"/>
            <a:chExt cx="9022836" cy="228600"/>
          </a:xfrm>
        </p:grpSpPr>
        <p:sp>
          <p:nvSpPr>
            <p:cNvPr id="8" name="Rectangle 7"/>
            <p:cNvSpPr/>
            <p:nvPr userDrawn="1"/>
          </p:nvSpPr>
          <p:spPr>
            <a:xfrm>
              <a:off x="3254819" y="1525834"/>
              <a:ext cx="5833866" cy="228600"/>
            </a:xfrm>
            <a:prstGeom prst="rect">
              <a:avLst/>
            </a:prstGeom>
            <a:solidFill>
              <a:srgbClr val="1A3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5080B2"/>
                </a:solidFill>
              </a:endParaRPr>
            </a:p>
          </p:txBody>
        </p:sp>
        <p:sp>
          <p:nvSpPr>
            <p:cNvPr id="9" name="Rectangle 8"/>
            <p:cNvSpPr/>
            <p:nvPr userDrawn="1"/>
          </p:nvSpPr>
          <p:spPr>
            <a:xfrm>
              <a:off x="65849" y="1525834"/>
              <a:ext cx="1533407" cy="228600"/>
            </a:xfrm>
            <a:prstGeom prst="rect">
              <a:avLst/>
            </a:prstGeom>
            <a:solidFill>
              <a:srgbClr val="86A1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5080B2"/>
                </a:solidFill>
              </a:endParaRPr>
            </a:p>
          </p:txBody>
        </p:sp>
        <p:sp>
          <p:nvSpPr>
            <p:cNvPr id="10" name="Rectangle 9"/>
            <p:cNvSpPr/>
            <p:nvPr userDrawn="1"/>
          </p:nvSpPr>
          <p:spPr>
            <a:xfrm>
              <a:off x="1665107" y="1525834"/>
              <a:ext cx="1533407" cy="228600"/>
            </a:xfrm>
            <a:prstGeom prst="rect">
              <a:avLst/>
            </a:prstGeom>
            <a:solidFill>
              <a:srgbClr val="D7DE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dirty="0">
                <a:solidFill>
                  <a:srgbClr val="5080B2"/>
                </a:solidFill>
              </a:endParaRPr>
            </a:p>
          </p:txBody>
        </p:sp>
      </p:grpSp>
    </p:spTree>
    <p:extLst>
      <p:ext uri="{BB962C8B-B14F-4D97-AF65-F5344CB8AC3E}">
        <p14:creationId xmlns:p14="http://schemas.microsoft.com/office/powerpoint/2010/main" val="3471434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mp"/><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tmp"/></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ci.blaine.wa.us/"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tmp"/></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tmp"/><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64368" y="5215944"/>
            <a:ext cx="5817463" cy="1557394"/>
          </a:xfrm>
          <a:prstGeom prst="rect">
            <a:avLst/>
          </a:prstGeom>
          <a:solidFill>
            <a:srgbClr val="1A366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3" name="Subtitle 2"/>
          <p:cNvSpPr>
            <a:spLocks noGrp="1"/>
          </p:cNvSpPr>
          <p:nvPr>
            <p:ph type="subTitle" idx="1"/>
          </p:nvPr>
        </p:nvSpPr>
        <p:spPr>
          <a:xfrm>
            <a:off x="3389032" y="1851819"/>
            <a:ext cx="5568134" cy="3080519"/>
          </a:xfrm>
        </p:spPr>
        <p:txBody>
          <a:bodyPr>
            <a:normAutofit/>
          </a:bodyPr>
          <a:lstStyle/>
          <a:p>
            <a:pPr algn="r">
              <a:spcBef>
                <a:spcPts val="0"/>
              </a:spcBef>
            </a:pPr>
            <a:endParaRPr lang="en-US" sz="2000" b="1" dirty="0" smtClean="0">
              <a:solidFill>
                <a:srgbClr val="000000"/>
              </a:solidFill>
              <a:cs typeface="Arial Black"/>
            </a:endParaRPr>
          </a:p>
          <a:p>
            <a:pPr algn="r">
              <a:spcBef>
                <a:spcPts val="0"/>
              </a:spcBef>
            </a:pPr>
            <a:endParaRPr lang="en-US" sz="3900" dirty="0">
              <a:solidFill>
                <a:srgbClr val="000000"/>
              </a:solidFill>
            </a:endParaRPr>
          </a:p>
        </p:txBody>
      </p:sp>
      <p:sp>
        <p:nvSpPr>
          <p:cNvPr id="13" name="Rectangle 12"/>
          <p:cNvSpPr/>
          <p:nvPr/>
        </p:nvSpPr>
        <p:spPr>
          <a:xfrm>
            <a:off x="65849" y="5215944"/>
            <a:ext cx="3132666" cy="1557394"/>
          </a:xfrm>
          <a:prstGeom prst="rect">
            <a:avLst/>
          </a:prstGeom>
          <a:solidFill>
            <a:srgbClr val="88A63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9" name="Rectangle 8"/>
          <p:cNvSpPr/>
          <p:nvPr/>
        </p:nvSpPr>
        <p:spPr>
          <a:xfrm>
            <a:off x="65849" y="1409251"/>
            <a:ext cx="3132666" cy="3675665"/>
          </a:xfrm>
          <a:prstGeom prst="rect">
            <a:avLst/>
          </a:prstGeom>
          <a:solidFill>
            <a:srgbClr val="D7DE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2" name="TextBox 1"/>
          <p:cNvSpPr txBox="1"/>
          <p:nvPr/>
        </p:nvSpPr>
        <p:spPr>
          <a:xfrm>
            <a:off x="3700130" y="5411972"/>
            <a:ext cx="5082363" cy="1200329"/>
          </a:xfrm>
          <a:prstGeom prst="rect">
            <a:avLst/>
          </a:prstGeom>
          <a:noFill/>
        </p:spPr>
        <p:txBody>
          <a:bodyPr wrap="square" rtlCol="0">
            <a:spAutoFit/>
          </a:bodyPr>
          <a:lstStyle/>
          <a:p>
            <a:r>
              <a:rPr lang="en-US" dirty="0" smtClean="0">
                <a:solidFill>
                  <a:schemeClr val="bg1"/>
                </a:solidFill>
              </a:rPr>
              <a:t>Stacie Pratschner, AICP, RPA</a:t>
            </a:r>
          </a:p>
          <a:p>
            <a:r>
              <a:rPr lang="en-US" dirty="0" smtClean="0">
                <a:solidFill>
                  <a:schemeClr val="bg1"/>
                </a:solidFill>
              </a:rPr>
              <a:t>Community Development Director</a:t>
            </a:r>
          </a:p>
          <a:p>
            <a:endParaRPr lang="en-US" dirty="0">
              <a:solidFill>
                <a:schemeClr val="bg1"/>
              </a:solidFill>
            </a:endParaRPr>
          </a:p>
          <a:p>
            <a:r>
              <a:rPr lang="en-US" dirty="0" smtClean="0">
                <a:solidFill>
                  <a:schemeClr val="bg1"/>
                </a:solidFill>
              </a:rPr>
              <a:t>City of Blaine Community Development Services</a:t>
            </a:r>
          </a:p>
        </p:txBody>
      </p:sp>
      <p:sp>
        <p:nvSpPr>
          <p:cNvPr id="4" name="TextBox 3"/>
          <p:cNvSpPr txBox="1"/>
          <p:nvPr/>
        </p:nvSpPr>
        <p:spPr>
          <a:xfrm>
            <a:off x="314773" y="1486142"/>
            <a:ext cx="2700670" cy="2031325"/>
          </a:xfrm>
          <a:prstGeom prst="rect">
            <a:avLst/>
          </a:prstGeom>
          <a:noFill/>
        </p:spPr>
        <p:txBody>
          <a:bodyPr wrap="square" rtlCol="0">
            <a:spAutoFit/>
          </a:bodyPr>
          <a:lstStyle/>
          <a:p>
            <a:endParaRPr lang="en-US" sz="2400" dirty="0"/>
          </a:p>
          <a:p>
            <a:endParaRPr lang="en-US" sz="2400" dirty="0" smtClean="0"/>
          </a:p>
          <a:p>
            <a:endParaRPr lang="en-US" sz="2400" dirty="0" smtClean="0"/>
          </a:p>
          <a:p>
            <a:endParaRPr lang="en-US" dirty="0"/>
          </a:p>
          <a:p>
            <a:endParaRPr lang="en-US" dirty="0"/>
          </a:p>
          <a:p>
            <a:endParaRPr lang="en-US" dirty="0"/>
          </a:p>
        </p:txBody>
      </p:sp>
      <p:sp>
        <p:nvSpPr>
          <p:cNvPr id="8" name="TextBox 7"/>
          <p:cNvSpPr txBox="1"/>
          <p:nvPr/>
        </p:nvSpPr>
        <p:spPr>
          <a:xfrm>
            <a:off x="65849" y="2493818"/>
            <a:ext cx="3026672" cy="1631216"/>
          </a:xfrm>
          <a:prstGeom prst="rect">
            <a:avLst/>
          </a:prstGeom>
          <a:noFill/>
        </p:spPr>
        <p:txBody>
          <a:bodyPr wrap="square" rtlCol="0">
            <a:spAutoFit/>
          </a:bodyPr>
          <a:lstStyle/>
          <a:p>
            <a:r>
              <a:rPr lang="en-US" sz="2000" b="1" dirty="0" smtClean="0"/>
              <a:t>July 13, </a:t>
            </a:r>
            <a:r>
              <a:rPr lang="en-US" sz="2000" b="1" dirty="0" smtClean="0"/>
              <a:t>2020 at 6 PM</a:t>
            </a:r>
          </a:p>
          <a:p>
            <a:endParaRPr lang="en-US" sz="2000" b="1" dirty="0"/>
          </a:p>
          <a:p>
            <a:r>
              <a:rPr lang="en-US" sz="2000" b="1" dirty="0" err="1" smtClean="0"/>
              <a:t>GoTo</a:t>
            </a:r>
            <a:r>
              <a:rPr lang="en-US" sz="2000" b="1" dirty="0" smtClean="0"/>
              <a:t> </a:t>
            </a:r>
            <a:r>
              <a:rPr lang="en-US" sz="2000" b="1" dirty="0" smtClean="0"/>
              <a:t>Meeting</a:t>
            </a:r>
          </a:p>
          <a:p>
            <a:endParaRPr lang="en-US" sz="2000" b="1" dirty="0"/>
          </a:p>
          <a:p>
            <a:endParaRPr lang="en-US" sz="2000" b="1" dirty="0"/>
          </a:p>
        </p:txBody>
      </p:sp>
      <p:sp>
        <p:nvSpPr>
          <p:cNvPr id="5" name="TextBox 4"/>
          <p:cNvSpPr txBox="1"/>
          <p:nvPr/>
        </p:nvSpPr>
        <p:spPr>
          <a:xfrm>
            <a:off x="0" y="762920"/>
            <a:ext cx="8560286" cy="646331"/>
          </a:xfrm>
          <a:prstGeom prst="rect">
            <a:avLst/>
          </a:prstGeom>
          <a:noFill/>
        </p:spPr>
        <p:txBody>
          <a:bodyPr wrap="square" rtlCol="0">
            <a:spAutoFit/>
          </a:bodyPr>
          <a:lstStyle/>
          <a:p>
            <a:r>
              <a:rPr lang="en-US" sz="3600" b="1" dirty="0" smtClean="0"/>
              <a:t>City Council Deliberations</a:t>
            </a:r>
            <a:endParaRPr lang="en-US" sz="3600" b="1"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4609" y="5340053"/>
            <a:ext cx="1132941" cy="863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3264368" y="1885350"/>
            <a:ext cx="5692798" cy="2246769"/>
          </a:xfrm>
          <a:prstGeom prst="rect">
            <a:avLst/>
          </a:prstGeom>
          <a:noFill/>
        </p:spPr>
        <p:txBody>
          <a:bodyPr wrap="square" rtlCol="0">
            <a:spAutoFit/>
          </a:bodyPr>
          <a:lstStyle/>
          <a:p>
            <a:pPr algn="ctr"/>
            <a:r>
              <a:rPr lang="en-US" sz="2800" b="1" i="1" dirty="0" smtClean="0"/>
              <a:t>Grandis Pond on the 49</a:t>
            </a:r>
            <a:r>
              <a:rPr lang="en-US" sz="2800" b="1" i="1" baseline="30000" dirty="0" smtClean="0"/>
              <a:t>th</a:t>
            </a:r>
            <a:r>
              <a:rPr lang="en-US" sz="2800" b="1" i="1" dirty="0" smtClean="0"/>
              <a:t> Parallel</a:t>
            </a:r>
          </a:p>
          <a:p>
            <a:pPr algn="ctr"/>
            <a:endParaRPr lang="en-US" sz="2800" b="1" dirty="0" smtClean="0"/>
          </a:p>
          <a:p>
            <a:pPr algn="ctr"/>
            <a:r>
              <a:rPr lang="en-US" sz="2800" b="1" dirty="0" smtClean="0"/>
              <a:t> PUD Modification; </a:t>
            </a:r>
          </a:p>
          <a:p>
            <a:pPr algn="ctr"/>
            <a:r>
              <a:rPr lang="en-US" sz="2800" b="1" dirty="0" smtClean="0"/>
              <a:t>Boundary Line Adjustment; and </a:t>
            </a:r>
          </a:p>
          <a:p>
            <a:pPr algn="ctr"/>
            <a:r>
              <a:rPr lang="en-US" sz="2800" b="1" dirty="0" smtClean="0"/>
              <a:t>Preliminary Plat Application</a:t>
            </a:r>
            <a:endParaRPr lang="en-US" sz="2800" b="1" dirty="0"/>
          </a:p>
        </p:txBody>
      </p:sp>
    </p:spTree>
    <p:extLst>
      <p:ext uri="{BB962C8B-B14F-4D97-AF65-F5344CB8AC3E}">
        <p14:creationId xmlns:p14="http://schemas.microsoft.com/office/powerpoint/2010/main" val="35282116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6629" y="113016"/>
            <a:ext cx="8646921" cy="1772292"/>
          </a:xfrm>
        </p:spPr>
        <p:txBody>
          <a:bodyPr anchor="b">
            <a:normAutofit/>
          </a:bodyPr>
          <a:lstStyle/>
          <a:p>
            <a:pPr algn="l"/>
            <a:r>
              <a:rPr lang="en-US" sz="2800" dirty="0" smtClean="0"/>
              <a:t>IV(c)(</a:t>
            </a:r>
            <a:r>
              <a:rPr lang="en-US" sz="2800" dirty="0"/>
              <a:t>1</a:t>
            </a:r>
            <a:r>
              <a:rPr lang="en-US" sz="2800" dirty="0" smtClean="0"/>
              <a:t>): </a:t>
            </a:r>
            <a:r>
              <a:rPr lang="en-US" sz="2800" dirty="0" smtClean="0">
                <a:cs typeface="Calibri" panose="020F0502020204030204" pitchFamily="34" charset="0"/>
              </a:rPr>
              <a:t>Proposals –  Approved PUD Master Plan Plat Design Elements: </a:t>
            </a:r>
            <a:r>
              <a:rPr lang="en-US" sz="2800" i="1" dirty="0" smtClean="0">
                <a:cs typeface="Calibri" panose="020F0502020204030204" pitchFamily="34" charset="0"/>
              </a:rPr>
              <a:t>Homes</a:t>
            </a:r>
            <a:r>
              <a:rPr lang="en-US" sz="2800" dirty="0" smtClean="0">
                <a:cs typeface="Calibri" panose="020F0502020204030204" pitchFamily="34" charset="0"/>
              </a:rPr>
              <a:t> </a:t>
            </a:r>
            <a:r>
              <a:rPr lang="en-US" sz="2800" dirty="0">
                <a:cs typeface="Calibri" panose="020F0502020204030204" pitchFamily="34" charset="0"/>
              </a:rPr>
              <a:t/>
            </a:r>
            <a:br>
              <a:rPr lang="en-US" sz="2800" dirty="0">
                <a:cs typeface="Calibri" panose="020F0502020204030204" pitchFamily="34" charset="0"/>
              </a:rPr>
            </a:br>
            <a:endParaRPr lang="en-US" sz="2800" b="1" dirty="0">
              <a:latin typeface="+mn-lt"/>
            </a:endParaRPr>
          </a:p>
        </p:txBody>
      </p:sp>
      <p:sp>
        <p:nvSpPr>
          <p:cNvPr id="3" name="Slide Number Placeholder 2"/>
          <p:cNvSpPr>
            <a:spLocks noGrp="1"/>
          </p:cNvSpPr>
          <p:nvPr>
            <p:ph type="sldNum" sz="quarter" idx="12"/>
          </p:nvPr>
        </p:nvSpPr>
        <p:spPr/>
        <p:txBody>
          <a:bodyPr/>
          <a:lstStyle/>
          <a:p>
            <a:fld id="{E1525F2D-791E-4540-9CAC-93D25907CCBF}" type="slidenum">
              <a:rPr lang="en-US" smtClean="0"/>
              <a:t>10</a:t>
            </a:fld>
            <a:endParaRPr lang="en-US" dirty="0"/>
          </a:p>
        </p:txBody>
      </p:sp>
      <p:sp>
        <p:nvSpPr>
          <p:cNvPr id="5" name="Rectangle 4"/>
          <p:cNvSpPr/>
          <p:nvPr/>
        </p:nvSpPr>
        <p:spPr>
          <a:xfrm>
            <a:off x="2286000" y="3105835"/>
            <a:ext cx="4572000" cy="369332"/>
          </a:xfrm>
          <a:prstGeom prst="rect">
            <a:avLst/>
          </a:prstGeom>
        </p:spPr>
        <p:txBody>
          <a:bodyPr>
            <a:spAutoFit/>
          </a:bodyPr>
          <a:lstStyle/>
          <a:p>
            <a:endParaRPr lang="en-US" dirty="0"/>
          </a:p>
        </p:txBody>
      </p:sp>
      <p:sp>
        <p:nvSpPr>
          <p:cNvPr id="9" name="TextBox 8"/>
          <p:cNvSpPr txBox="1"/>
          <p:nvPr/>
        </p:nvSpPr>
        <p:spPr>
          <a:xfrm>
            <a:off x="5979560" y="2517724"/>
            <a:ext cx="2683990" cy="646331"/>
          </a:xfrm>
          <a:prstGeom prst="rect">
            <a:avLst/>
          </a:prstGeom>
          <a:noFill/>
        </p:spPr>
        <p:txBody>
          <a:bodyPr wrap="square" rtlCol="0">
            <a:spAutoFit/>
          </a:bodyPr>
          <a:lstStyle/>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647" y="2162710"/>
            <a:ext cx="4235411" cy="3806575"/>
          </a:xfrm>
          <a:prstGeom prst="rect">
            <a:avLst/>
          </a:prstGeom>
          <a:ln>
            <a:noFill/>
          </a:ln>
          <a:effectLst>
            <a:outerShdw blurRad="292100" dist="139700" dir="2700000" algn="tl" rotWithShape="0">
              <a:srgbClr val="333333">
                <a:alpha val="65000"/>
              </a:srgbClr>
            </a:outerShdw>
          </a:effectLst>
        </p:spPr>
      </p:pic>
      <p:pic>
        <p:nvPicPr>
          <p:cNvPr id="10" name="Picture 9"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32954" y="2162710"/>
            <a:ext cx="4587928" cy="38065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105535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6629" y="113016"/>
            <a:ext cx="8646921" cy="1772292"/>
          </a:xfrm>
        </p:spPr>
        <p:txBody>
          <a:bodyPr anchor="b">
            <a:normAutofit/>
          </a:bodyPr>
          <a:lstStyle/>
          <a:p>
            <a:pPr algn="l"/>
            <a:r>
              <a:rPr lang="en-US" sz="2800" dirty="0" smtClean="0"/>
              <a:t>IV(c)(2): </a:t>
            </a:r>
            <a:r>
              <a:rPr lang="en-US" sz="2800" dirty="0" smtClean="0">
                <a:cs typeface="Calibri" panose="020F0502020204030204" pitchFamily="34" charset="0"/>
              </a:rPr>
              <a:t>Proposals –  Approved PUD Master Plan Plat Design Elements: </a:t>
            </a:r>
            <a:r>
              <a:rPr lang="en-US" sz="2800" i="1" dirty="0" smtClean="0">
                <a:cs typeface="Calibri" panose="020F0502020204030204" pitchFamily="34" charset="0"/>
              </a:rPr>
              <a:t>Open Space and Parks</a:t>
            </a:r>
            <a:r>
              <a:rPr lang="en-US" sz="2800" dirty="0">
                <a:cs typeface="Calibri" panose="020F0502020204030204" pitchFamily="34" charset="0"/>
              </a:rPr>
              <a:t/>
            </a:r>
            <a:br>
              <a:rPr lang="en-US" sz="2800" dirty="0">
                <a:cs typeface="Calibri" panose="020F0502020204030204" pitchFamily="34" charset="0"/>
              </a:rPr>
            </a:br>
            <a:endParaRPr lang="en-US" sz="2800" b="1" dirty="0">
              <a:latin typeface="+mn-lt"/>
            </a:endParaRPr>
          </a:p>
        </p:txBody>
      </p:sp>
      <p:sp>
        <p:nvSpPr>
          <p:cNvPr id="3" name="Slide Number Placeholder 2"/>
          <p:cNvSpPr>
            <a:spLocks noGrp="1"/>
          </p:cNvSpPr>
          <p:nvPr>
            <p:ph type="sldNum" sz="quarter" idx="12"/>
          </p:nvPr>
        </p:nvSpPr>
        <p:spPr/>
        <p:txBody>
          <a:bodyPr/>
          <a:lstStyle/>
          <a:p>
            <a:fld id="{E1525F2D-791E-4540-9CAC-93D25907CCBF}" type="slidenum">
              <a:rPr lang="en-US" smtClean="0"/>
              <a:t>11</a:t>
            </a:fld>
            <a:endParaRPr lang="en-US" dirty="0"/>
          </a:p>
        </p:txBody>
      </p:sp>
      <p:sp>
        <p:nvSpPr>
          <p:cNvPr id="5" name="Rectangle 4"/>
          <p:cNvSpPr/>
          <p:nvPr/>
        </p:nvSpPr>
        <p:spPr>
          <a:xfrm>
            <a:off x="2286000" y="3105835"/>
            <a:ext cx="4572000" cy="369332"/>
          </a:xfrm>
          <a:prstGeom prst="rect">
            <a:avLst/>
          </a:prstGeom>
        </p:spPr>
        <p:txBody>
          <a:bodyPr>
            <a:spAutoFit/>
          </a:bodyPr>
          <a:lstStyle/>
          <a:p>
            <a:endParaRPr lang="en-US" dirty="0"/>
          </a:p>
        </p:txBody>
      </p:sp>
      <p:sp>
        <p:nvSpPr>
          <p:cNvPr id="9" name="TextBox 8"/>
          <p:cNvSpPr txBox="1"/>
          <p:nvPr/>
        </p:nvSpPr>
        <p:spPr>
          <a:xfrm>
            <a:off x="5979560" y="2517724"/>
            <a:ext cx="2683990" cy="646331"/>
          </a:xfrm>
          <a:prstGeom prst="rect">
            <a:avLst/>
          </a:prstGeom>
          <a:noFill/>
        </p:spPr>
        <p:txBody>
          <a:bodyPr wrap="square" rtlCol="0">
            <a:spAutoFit/>
          </a:bodyPr>
          <a:lstStyle/>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203" y="1783422"/>
            <a:ext cx="5372574" cy="47689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6002810" y="2517724"/>
            <a:ext cx="2683990" cy="2246769"/>
          </a:xfrm>
          <a:prstGeom prst="rect">
            <a:avLst/>
          </a:prstGeom>
          <a:noFill/>
        </p:spPr>
        <p:txBody>
          <a:bodyPr wrap="square" rtlCol="0">
            <a:spAutoFit/>
          </a:bodyPr>
          <a:lstStyle/>
          <a:p>
            <a:pPr marL="285750" indent="-285750">
              <a:buFont typeface="Wingdings" panose="05000000000000000000" pitchFamily="2" charset="2"/>
              <a:buChar char="q"/>
            </a:pPr>
            <a:r>
              <a:rPr lang="en-US" sz="2000" dirty="0" smtClean="0"/>
              <a:t>Neighborhood parks</a:t>
            </a:r>
          </a:p>
          <a:p>
            <a:pPr marL="285750" indent="-285750">
              <a:buFont typeface="Wingdings" panose="05000000000000000000" pitchFamily="2" charset="2"/>
              <a:buChar char="q"/>
            </a:pPr>
            <a:endParaRPr lang="en-US" sz="2000" dirty="0"/>
          </a:p>
          <a:p>
            <a:pPr marL="285750" indent="-285750">
              <a:buFont typeface="Wingdings" panose="05000000000000000000" pitchFamily="2" charset="2"/>
              <a:buChar char="q"/>
            </a:pPr>
            <a:r>
              <a:rPr lang="en-US" sz="2000" dirty="0" smtClean="0"/>
              <a:t>Cottage Home Park (Dogwood Neighborhood)</a:t>
            </a:r>
          </a:p>
          <a:p>
            <a:pPr marL="285750" indent="-285750">
              <a:buFont typeface="Wingdings" panose="05000000000000000000" pitchFamily="2" charset="2"/>
              <a:buChar char="q"/>
            </a:pPr>
            <a:endParaRPr lang="en-US" sz="2000" dirty="0"/>
          </a:p>
          <a:p>
            <a:pPr marL="285750" indent="-285750">
              <a:buFont typeface="Wingdings" panose="05000000000000000000" pitchFamily="2" charset="2"/>
              <a:buChar char="q"/>
            </a:pPr>
            <a:r>
              <a:rPr lang="en-US" sz="2000" dirty="0" smtClean="0"/>
              <a:t>Passive Open Space</a:t>
            </a:r>
          </a:p>
        </p:txBody>
      </p:sp>
    </p:spTree>
    <p:extLst>
      <p:ext uri="{BB962C8B-B14F-4D97-AF65-F5344CB8AC3E}">
        <p14:creationId xmlns:p14="http://schemas.microsoft.com/office/powerpoint/2010/main" val="3542544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6629" y="113016"/>
            <a:ext cx="8646921" cy="1772292"/>
          </a:xfrm>
        </p:spPr>
        <p:txBody>
          <a:bodyPr anchor="b">
            <a:normAutofit/>
          </a:bodyPr>
          <a:lstStyle/>
          <a:p>
            <a:pPr algn="l"/>
            <a:r>
              <a:rPr lang="en-US" sz="2800" dirty="0" smtClean="0"/>
              <a:t>IV(c)(3): </a:t>
            </a:r>
            <a:r>
              <a:rPr lang="en-US" sz="2800" dirty="0" smtClean="0">
                <a:cs typeface="Calibri" panose="020F0502020204030204" pitchFamily="34" charset="0"/>
              </a:rPr>
              <a:t>Proposals –  Approved PUD Master Plan Plat Design Elements: </a:t>
            </a:r>
            <a:r>
              <a:rPr lang="en-US" sz="2800" i="1" dirty="0" smtClean="0">
                <a:cs typeface="Calibri" panose="020F0502020204030204" pitchFamily="34" charset="0"/>
              </a:rPr>
              <a:t>Pedestrian Circulation</a:t>
            </a:r>
            <a:r>
              <a:rPr lang="en-US" sz="2800" dirty="0">
                <a:cs typeface="Calibri" panose="020F0502020204030204" pitchFamily="34" charset="0"/>
              </a:rPr>
              <a:t/>
            </a:r>
            <a:br>
              <a:rPr lang="en-US" sz="2800" dirty="0">
                <a:cs typeface="Calibri" panose="020F0502020204030204" pitchFamily="34" charset="0"/>
              </a:rPr>
            </a:br>
            <a:endParaRPr lang="en-US" sz="2800" b="1" dirty="0">
              <a:latin typeface="+mn-lt"/>
            </a:endParaRPr>
          </a:p>
        </p:txBody>
      </p:sp>
      <p:sp>
        <p:nvSpPr>
          <p:cNvPr id="3" name="Slide Number Placeholder 2"/>
          <p:cNvSpPr>
            <a:spLocks noGrp="1"/>
          </p:cNvSpPr>
          <p:nvPr>
            <p:ph type="sldNum" sz="quarter" idx="12"/>
          </p:nvPr>
        </p:nvSpPr>
        <p:spPr/>
        <p:txBody>
          <a:bodyPr/>
          <a:lstStyle/>
          <a:p>
            <a:fld id="{E1525F2D-791E-4540-9CAC-93D25907CCBF}" type="slidenum">
              <a:rPr lang="en-US" smtClean="0"/>
              <a:t>12</a:t>
            </a:fld>
            <a:endParaRPr lang="en-US" dirty="0"/>
          </a:p>
        </p:txBody>
      </p:sp>
      <p:sp>
        <p:nvSpPr>
          <p:cNvPr id="5" name="Rectangle 4"/>
          <p:cNvSpPr/>
          <p:nvPr/>
        </p:nvSpPr>
        <p:spPr>
          <a:xfrm>
            <a:off x="2286000" y="3105835"/>
            <a:ext cx="4572000" cy="369332"/>
          </a:xfrm>
          <a:prstGeom prst="rect">
            <a:avLst/>
          </a:prstGeom>
        </p:spPr>
        <p:txBody>
          <a:bodyPr>
            <a:spAutoFit/>
          </a:bodyPr>
          <a:lstStyle/>
          <a:p>
            <a:endParaRPr lang="en-US" dirty="0"/>
          </a:p>
        </p:txBody>
      </p:sp>
      <p:sp>
        <p:nvSpPr>
          <p:cNvPr id="9" name="TextBox 8"/>
          <p:cNvSpPr txBox="1"/>
          <p:nvPr/>
        </p:nvSpPr>
        <p:spPr>
          <a:xfrm>
            <a:off x="5979560" y="2517724"/>
            <a:ext cx="2683990" cy="646331"/>
          </a:xfrm>
          <a:prstGeom prst="rect">
            <a:avLst/>
          </a:prstGeom>
          <a:noFill/>
        </p:spPr>
        <p:txBody>
          <a:bodyPr wrap="square" rtlCol="0">
            <a:spAutoFit/>
          </a:bodyPr>
          <a:lstStyle/>
          <a:p>
            <a:pPr marL="285750" indent="-285750">
              <a:buFont typeface="Wingdings" panose="05000000000000000000" pitchFamily="2" charset="2"/>
              <a:buChar char="q"/>
            </a:pPr>
            <a:endParaRPr lang="en-US" dirty="0"/>
          </a:p>
          <a:p>
            <a:pPr marL="285750" indent="-285750">
              <a:buFont typeface="Wingdings" panose="05000000000000000000" pitchFamily="2" charset="2"/>
              <a:buChar char="q"/>
            </a:pPr>
            <a:endParaRPr lang="en-US" dirty="0"/>
          </a:p>
        </p:txBody>
      </p:sp>
      <p:sp>
        <p:nvSpPr>
          <p:cNvPr id="7" name="TextBox 6"/>
          <p:cNvSpPr txBox="1"/>
          <p:nvPr/>
        </p:nvSpPr>
        <p:spPr>
          <a:xfrm>
            <a:off x="6002810" y="2517724"/>
            <a:ext cx="2683990" cy="1015663"/>
          </a:xfrm>
          <a:prstGeom prst="rect">
            <a:avLst/>
          </a:prstGeom>
          <a:noFill/>
        </p:spPr>
        <p:txBody>
          <a:bodyPr wrap="square" rtlCol="0">
            <a:spAutoFit/>
          </a:bodyPr>
          <a:lstStyle/>
          <a:p>
            <a:pPr marL="285750" indent="-285750">
              <a:buFont typeface="Wingdings" panose="05000000000000000000" pitchFamily="2" charset="2"/>
              <a:buChar char="q"/>
            </a:pPr>
            <a:endParaRPr lang="en-US" sz="2000" dirty="0"/>
          </a:p>
          <a:p>
            <a:pPr marL="285750" indent="-285750">
              <a:buFont typeface="Wingdings" panose="05000000000000000000" pitchFamily="2" charset="2"/>
              <a:buChar char="q"/>
            </a:pPr>
            <a:endParaRPr lang="en-US" sz="2000" dirty="0"/>
          </a:p>
          <a:p>
            <a:pPr marL="285750" indent="-285750">
              <a:buFont typeface="Wingdings" panose="05000000000000000000" pitchFamily="2" charset="2"/>
              <a:buChar char="q"/>
            </a:pPr>
            <a:endParaRPr lang="en-US" sz="2000"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1751" y="1703387"/>
            <a:ext cx="5226249" cy="4716800"/>
          </a:xfrm>
          <a:prstGeom prst="rect">
            <a:avLst/>
          </a:prstGeom>
        </p:spPr>
      </p:pic>
    </p:spTree>
    <p:extLst>
      <p:ext uri="{BB962C8B-B14F-4D97-AF65-F5344CB8AC3E}">
        <p14:creationId xmlns:p14="http://schemas.microsoft.com/office/powerpoint/2010/main" val="10800371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82193"/>
            <a:ext cx="8937299" cy="1371600"/>
          </a:xfrm>
        </p:spPr>
        <p:txBody>
          <a:bodyPr anchor="b">
            <a:normAutofit/>
          </a:bodyPr>
          <a:lstStyle/>
          <a:p>
            <a:pPr algn="l"/>
            <a:r>
              <a:rPr lang="en-US" sz="2800" dirty="0" smtClean="0"/>
              <a:t>V. Public </a:t>
            </a:r>
            <a:r>
              <a:rPr lang="en-US" sz="2800" dirty="0" smtClean="0"/>
              <a:t>Comments</a:t>
            </a:r>
            <a:endParaRPr lang="en-US" sz="2600" b="1" dirty="0">
              <a:latin typeface="Arial" charset="0"/>
            </a:endParaRPr>
          </a:p>
        </p:txBody>
      </p:sp>
      <p:sp>
        <p:nvSpPr>
          <p:cNvPr id="3" name="Slide Number Placeholder 2"/>
          <p:cNvSpPr>
            <a:spLocks noGrp="1"/>
          </p:cNvSpPr>
          <p:nvPr>
            <p:ph type="sldNum" sz="quarter" idx="12"/>
          </p:nvPr>
        </p:nvSpPr>
        <p:spPr/>
        <p:txBody>
          <a:bodyPr/>
          <a:lstStyle/>
          <a:p>
            <a:fld id="{E1525F2D-791E-4540-9CAC-93D25907CCBF}" type="slidenum">
              <a:rPr lang="en-US" smtClean="0"/>
              <a:t>13</a:t>
            </a:fld>
            <a:endParaRPr lang="en-US" dirty="0"/>
          </a:p>
        </p:txBody>
      </p:sp>
      <p:sp>
        <p:nvSpPr>
          <p:cNvPr id="5" name="Rectangle 4"/>
          <p:cNvSpPr/>
          <p:nvPr/>
        </p:nvSpPr>
        <p:spPr>
          <a:xfrm>
            <a:off x="2286000" y="3105835"/>
            <a:ext cx="4572000" cy="369332"/>
          </a:xfrm>
          <a:prstGeom prst="rect">
            <a:avLst/>
          </a:prstGeom>
        </p:spPr>
        <p:txBody>
          <a:bodyPr>
            <a:spAutoFit/>
          </a:bodyPr>
          <a:lstStyle/>
          <a:p>
            <a:endParaRPr lang="en-US" dirty="0"/>
          </a:p>
        </p:txBody>
      </p:sp>
      <p:sp>
        <p:nvSpPr>
          <p:cNvPr id="2" name="TextBox 1"/>
          <p:cNvSpPr txBox="1"/>
          <p:nvPr/>
        </p:nvSpPr>
        <p:spPr>
          <a:xfrm>
            <a:off x="82192" y="1674687"/>
            <a:ext cx="8445357" cy="5262979"/>
          </a:xfrm>
          <a:prstGeom prst="rect">
            <a:avLst/>
          </a:prstGeom>
          <a:noFill/>
        </p:spPr>
        <p:txBody>
          <a:bodyPr wrap="square" rtlCol="0">
            <a:spAutoFit/>
          </a:bodyPr>
          <a:lstStyle/>
          <a:p>
            <a:pPr marL="285750" indent="-285750">
              <a:buFont typeface="Wingdings" panose="05000000000000000000" pitchFamily="2" charset="2"/>
              <a:buChar char="q"/>
            </a:pPr>
            <a:r>
              <a:rPr lang="en-US" sz="2400" dirty="0" smtClean="0"/>
              <a:t> Five (5</a:t>
            </a:r>
            <a:r>
              <a:rPr lang="en-US" sz="2400" dirty="0" smtClean="0"/>
              <a:t>) </a:t>
            </a:r>
            <a:r>
              <a:rPr lang="en-US" sz="2400" dirty="0" smtClean="0"/>
              <a:t>Written Public </a:t>
            </a:r>
            <a:r>
              <a:rPr lang="en-US" sz="2400" dirty="0" smtClean="0"/>
              <a:t>Comments Received </a:t>
            </a:r>
          </a:p>
          <a:p>
            <a:r>
              <a:rPr lang="en-US" sz="2400" dirty="0" smtClean="0"/>
              <a:t>	</a:t>
            </a:r>
          </a:p>
          <a:p>
            <a:r>
              <a:rPr lang="en-US" sz="2400" dirty="0" smtClean="0"/>
              <a:t>	</a:t>
            </a:r>
            <a:r>
              <a:rPr lang="en-US" sz="2400" dirty="0" smtClean="0"/>
              <a:t>Three (3</a:t>
            </a:r>
            <a:r>
              <a:rPr lang="en-US" sz="2400" dirty="0" smtClean="0"/>
              <a:t>) Citizen Comments: Traffic; </a:t>
            </a:r>
            <a:r>
              <a:rPr lang="en-US" sz="2400" dirty="0" err="1" smtClean="0"/>
              <a:t>Stormwater</a:t>
            </a:r>
            <a:r>
              <a:rPr lang="en-US" sz="2400" dirty="0" smtClean="0"/>
              <a:t>; Noise during 	Construction; 	Infrastructure;  Rural Character; and Wildlife.</a:t>
            </a:r>
          </a:p>
          <a:p>
            <a:endParaRPr lang="en-US" sz="2400" dirty="0" smtClean="0"/>
          </a:p>
          <a:p>
            <a:r>
              <a:rPr lang="en-US" sz="2400" dirty="0" smtClean="0"/>
              <a:t>	</a:t>
            </a:r>
            <a:r>
              <a:rPr lang="en-US" sz="2400" dirty="0" smtClean="0"/>
              <a:t>Two (2</a:t>
            </a:r>
            <a:r>
              <a:rPr lang="en-US" sz="2400" dirty="0" smtClean="0"/>
              <a:t>) Agency Comments: The DAHP and the LNTHPO - 	</a:t>
            </a:r>
            <a:r>
              <a:rPr lang="en-US" sz="2400" dirty="0" smtClean="0"/>
              <a:t>Archaeology</a:t>
            </a:r>
          </a:p>
          <a:p>
            <a:endParaRPr lang="en-US" sz="2400" dirty="0"/>
          </a:p>
          <a:p>
            <a:pPr marL="342900" indent="-342900">
              <a:buFont typeface="Wingdings" panose="05000000000000000000" pitchFamily="2" charset="2"/>
              <a:buChar char="q"/>
            </a:pPr>
            <a:r>
              <a:rPr lang="en-US" sz="2400" dirty="0" smtClean="0"/>
              <a:t>Seven (7) Members of the Public </a:t>
            </a:r>
            <a:r>
              <a:rPr lang="en-US" sz="2400" dirty="0" smtClean="0"/>
              <a:t>Submitted Testimony</a:t>
            </a:r>
            <a:r>
              <a:rPr lang="en-US" sz="2400" dirty="0" smtClean="0"/>
              <a:t> at the Hearing</a:t>
            </a:r>
          </a:p>
          <a:p>
            <a:pPr marL="342900" indent="-342900">
              <a:buFont typeface="Wingdings" panose="05000000000000000000" pitchFamily="2" charset="2"/>
              <a:buChar char="q"/>
            </a:pPr>
            <a:endParaRPr lang="en-US" sz="2400" dirty="0"/>
          </a:p>
          <a:p>
            <a:r>
              <a:rPr lang="en-US" sz="2400" dirty="0" smtClean="0"/>
              <a:t>	Traffic; </a:t>
            </a:r>
            <a:r>
              <a:rPr lang="en-US" sz="2400" dirty="0" err="1" smtClean="0"/>
              <a:t>Stormwater</a:t>
            </a:r>
            <a:r>
              <a:rPr lang="en-US" sz="2400" dirty="0" smtClean="0"/>
              <a:t>; and Impact Fees.  </a:t>
            </a:r>
          </a:p>
          <a:p>
            <a:pPr marL="342900" indent="-342900">
              <a:buFont typeface="Wingdings" panose="05000000000000000000" pitchFamily="2" charset="2"/>
              <a:buChar char="q"/>
            </a:pPr>
            <a:endParaRPr lang="en-US" sz="2400" dirty="0"/>
          </a:p>
          <a:p>
            <a:endParaRPr lang="en-US" sz="2400" dirty="0"/>
          </a:p>
        </p:txBody>
      </p:sp>
    </p:spTree>
    <p:extLst>
      <p:ext uri="{BB962C8B-B14F-4D97-AF65-F5344CB8AC3E}">
        <p14:creationId xmlns:p14="http://schemas.microsoft.com/office/powerpoint/2010/main" val="3253429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113016"/>
            <a:ext cx="8634211" cy="1371600"/>
          </a:xfrm>
        </p:spPr>
        <p:txBody>
          <a:bodyPr anchor="b">
            <a:normAutofit/>
          </a:bodyPr>
          <a:lstStyle/>
          <a:p>
            <a:pPr algn="l" eaLnBrk="1" hangingPunct="1"/>
            <a:r>
              <a:rPr lang="en-US" sz="4000" dirty="0" smtClean="0">
                <a:latin typeface="+mn-lt"/>
              </a:rPr>
              <a:t>VI. Council </a:t>
            </a:r>
            <a:r>
              <a:rPr lang="en-US" sz="4000" dirty="0" smtClean="0">
                <a:latin typeface="+mn-lt"/>
              </a:rPr>
              <a:t>Alternatives</a:t>
            </a:r>
            <a:endParaRPr lang="en-US" sz="4000" dirty="0">
              <a:latin typeface="+mn-lt"/>
            </a:endParaRPr>
          </a:p>
        </p:txBody>
      </p:sp>
      <p:sp>
        <p:nvSpPr>
          <p:cNvPr id="3" name="Slide Number Placeholder 2"/>
          <p:cNvSpPr>
            <a:spLocks noGrp="1"/>
          </p:cNvSpPr>
          <p:nvPr>
            <p:ph type="sldNum" sz="quarter" idx="12"/>
          </p:nvPr>
        </p:nvSpPr>
        <p:spPr/>
        <p:txBody>
          <a:bodyPr/>
          <a:lstStyle/>
          <a:p>
            <a:fld id="{E1525F2D-791E-4540-9CAC-93D25907CCBF}" type="slidenum">
              <a:rPr lang="en-US" smtClean="0"/>
              <a:t>14</a:t>
            </a:fld>
            <a:endParaRPr lang="en-US" dirty="0"/>
          </a:p>
        </p:txBody>
      </p:sp>
      <p:sp>
        <p:nvSpPr>
          <p:cNvPr id="4" name="TextBox 3"/>
          <p:cNvSpPr txBox="1"/>
          <p:nvPr/>
        </p:nvSpPr>
        <p:spPr>
          <a:xfrm>
            <a:off x="215756" y="1808253"/>
            <a:ext cx="8722760" cy="5755422"/>
          </a:xfrm>
          <a:prstGeom prst="rect">
            <a:avLst/>
          </a:prstGeom>
          <a:noFill/>
        </p:spPr>
        <p:txBody>
          <a:bodyPr wrap="square" rtlCol="0">
            <a:spAutoFit/>
          </a:bodyPr>
          <a:lstStyle/>
          <a:p>
            <a:pPr lvl="0"/>
            <a:r>
              <a:rPr lang="en-US" sz="2000" b="1" u="sng" dirty="0" smtClean="0"/>
              <a:t>Option 1</a:t>
            </a:r>
            <a:r>
              <a:rPr lang="en-US" sz="2000" b="1" dirty="0" smtClean="0"/>
              <a:t>.  </a:t>
            </a:r>
            <a:r>
              <a:rPr lang="en-US" sz="2000" dirty="0" smtClean="0"/>
              <a:t>Approve the Preliminary Plat; PUD Modification; and BLA by adopting Ordinance # 20-2941. </a:t>
            </a:r>
          </a:p>
          <a:p>
            <a:pPr lvl="0"/>
            <a:endParaRPr lang="en-US" sz="2000" b="1" dirty="0" smtClean="0"/>
          </a:p>
          <a:p>
            <a:r>
              <a:rPr lang="en-US" sz="2000" b="1" u="sng" dirty="0" smtClean="0"/>
              <a:t>Option 2.</a:t>
            </a:r>
            <a:r>
              <a:rPr lang="en-US" sz="2000" b="1" dirty="0" smtClean="0"/>
              <a:t>  </a:t>
            </a:r>
            <a:r>
              <a:rPr lang="en-US" sz="2000" dirty="0" smtClean="0"/>
              <a:t>Modify and approve the Preliminary Plat; PUD Modification; and BLA by adopting a revised Ordinance # 20-2941. </a:t>
            </a:r>
          </a:p>
          <a:p>
            <a:endParaRPr lang="en-US" sz="2000" b="1" dirty="0" smtClean="0"/>
          </a:p>
          <a:p>
            <a:r>
              <a:rPr lang="en-US" sz="2000" b="1" u="sng" dirty="0" smtClean="0"/>
              <a:t>Option 3.</a:t>
            </a:r>
            <a:r>
              <a:rPr lang="en-US" sz="2000" dirty="0" smtClean="0"/>
              <a:t> </a:t>
            </a:r>
            <a:r>
              <a:rPr lang="en-US" sz="2000" dirty="0" smtClean="0"/>
              <a:t> Deny the Preliminary Plat; PUD Modification; and BLA with findings supporting the denial. </a:t>
            </a:r>
          </a:p>
          <a:p>
            <a:endParaRPr lang="en-US" sz="2000" dirty="0" smtClean="0"/>
          </a:p>
          <a:p>
            <a:pPr lvl="0"/>
            <a:r>
              <a:rPr lang="en-US" sz="2000" b="1" u="sng" dirty="0"/>
              <a:t>Option </a:t>
            </a:r>
            <a:r>
              <a:rPr lang="en-US" sz="2000" b="1" u="sng" dirty="0" smtClean="0"/>
              <a:t>4.</a:t>
            </a:r>
            <a:r>
              <a:rPr lang="en-US" sz="2000" dirty="0" smtClean="0"/>
              <a:t> </a:t>
            </a:r>
            <a:r>
              <a:rPr lang="en-US" sz="2000" dirty="0" smtClean="0"/>
              <a:t> </a:t>
            </a:r>
            <a:r>
              <a:rPr lang="en-US" sz="2000" dirty="0" smtClean="0"/>
              <a:t>If </a:t>
            </a:r>
            <a:r>
              <a:rPr lang="en-US" sz="2000" dirty="0"/>
              <a:t>the Council determines that the record compiled by the Planning Commission is incomplete or inadequate for the Council to make a decision, direct that the application be considered at a reopening of the hearing before the Planning Commission and specify the issues to be considered at the rehearing</a:t>
            </a:r>
            <a:r>
              <a:rPr lang="en-US" sz="2000" dirty="0" smtClean="0"/>
              <a:t>.   </a:t>
            </a:r>
            <a:endParaRPr lang="en-US" sz="2000" dirty="0" smtClean="0"/>
          </a:p>
          <a:p>
            <a:endParaRPr lang="en-US" sz="2400" dirty="0" smtClean="0"/>
          </a:p>
          <a:p>
            <a:endParaRPr lang="en-US" sz="2400" dirty="0"/>
          </a:p>
          <a:p>
            <a:r>
              <a:rPr lang="en-US" sz="2400" dirty="0" smtClean="0"/>
              <a:t>  </a:t>
            </a:r>
            <a:r>
              <a:rPr lang="en-US" sz="2400" b="1" u="sng" dirty="0" smtClean="0"/>
              <a:t>  </a:t>
            </a:r>
          </a:p>
          <a:p>
            <a:r>
              <a:rPr lang="en-US" b="1" dirty="0"/>
              <a:t>	</a:t>
            </a:r>
            <a:r>
              <a:rPr lang="en-US" b="1" dirty="0" smtClean="0"/>
              <a:t> </a:t>
            </a:r>
          </a:p>
          <a:p>
            <a:endParaRPr lang="en-US" dirty="0"/>
          </a:p>
        </p:txBody>
      </p:sp>
    </p:spTree>
    <p:extLst>
      <p:ext uri="{BB962C8B-B14F-4D97-AF65-F5344CB8AC3E}">
        <p14:creationId xmlns:p14="http://schemas.microsoft.com/office/powerpoint/2010/main" val="41834725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264368" y="5233439"/>
            <a:ext cx="5817463" cy="1557394"/>
          </a:xfrm>
          <a:prstGeom prst="rect">
            <a:avLst/>
          </a:prstGeom>
          <a:solidFill>
            <a:srgbClr val="1A3662"/>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3" name="Subtitle 2"/>
          <p:cNvSpPr>
            <a:spLocks noGrp="1"/>
          </p:cNvSpPr>
          <p:nvPr>
            <p:ph type="subTitle" idx="1"/>
          </p:nvPr>
        </p:nvSpPr>
        <p:spPr>
          <a:xfrm>
            <a:off x="3371948" y="1920057"/>
            <a:ext cx="5568134" cy="3080519"/>
          </a:xfrm>
        </p:spPr>
        <p:txBody>
          <a:bodyPr>
            <a:normAutofit/>
          </a:bodyPr>
          <a:lstStyle/>
          <a:p>
            <a:pPr>
              <a:spcBef>
                <a:spcPts val="0"/>
              </a:spcBef>
            </a:pPr>
            <a:r>
              <a:rPr lang="en-US" sz="2800" b="1" dirty="0" smtClean="0">
                <a:solidFill>
                  <a:srgbClr val="000000"/>
                </a:solidFill>
                <a:cs typeface="Arial Black"/>
              </a:rPr>
              <a:t>Questions?</a:t>
            </a:r>
          </a:p>
          <a:p>
            <a:pPr algn="r">
              <a:spcBef>
                <a:spcPts val="0"/>
              </a:spcBef>
            </a:pPr>
            <a:endParaRPr lang="en-US" sz="2400" b="1" dirty="0">
              <a:solidFill>
                <a:srgbClr val="000000"/>
              </a:solidFill>
              <a:cs typeface="Arial Black"/>
            </a:endParaRPr>
          </a:p>
          <a:p>
            <a:pPr algn="l">
              <a:spcBef>
                <a:spcPts val="0"/>
              </a:spcBef>
            </a:pPr>
            <a:r>
              <a:rPr lang="en-US" sz="2400" b="1" dirty="0" smtClean="0">
                <a:solidFill>
                  <a:srgbClr val="000000"/>
                </a:solidFill>
                <a:cs typeface="Arial Black"/>
              </a:rPr>
              <a:t>      </a:t>
            </a:r>
          </a:p>
          <a:p>
            <a:pPr algn="l">
              <a:spcBef>
                <a:spcPts val="0"/>
              </a:spcBef>
            </a:pPr>
            <a:r>
              <a:rPr lang="en-US" sz="2400" b="1" dirty="0">
                <a:solidFill>
                  <a:srgbClr val="000000"/>
                </a:solidFill>
                <a:cs typeface="Arial Black"/>
              </a:rPr>
              <a:t> </a:t>
            </a:r>
            <a:r>
              <a:rPr lang="en-US" sz="2400" b="1" dirty="0" smtClean="0">
                <a:solidFill>
                  <a:srgbClr val="000000"/>
                </a:solidFill>
                <a:cs typeface="Arial Black"/>
              </a:rPr>
              <a:t>    Call Stacie Pratschner at 360-332-3811</a:t>
            </a:r>
          </a:p>
          <a:p>
            <a:pPr algn="l">
              <a:spcBef>
                <a:spcPts val="0"/>
              </a:spcBef>
            </a:pPr>
            <a:endParaRPr lang="en-US" sz="2400" b="1" dirty="0" smtClean="0">
              <a:solidFill>
                <a:srgbClr val="000000"/>
              </a:solidFill>
              <a:cs typeface="Arial Black"/>
            </a:endParaRPr>
          </a:p>
          <a:p>
            <a:pPr algn="l">
              <a:spcBef>
                <a:spcPts val="0"/>
              </a:spcBef>
            </a:pPr>
            <a:r>
              <a:rPr lang="en-US" sz="2400" b="1" dirty="0" smtClean="0">
                <a:solidFill>
                  <a:srgbClr val="000000"/>
                </a:solidFill>
                <a:cs typeface="Arial Black"/>
              </a:rPr>
              <a:t>     Email </a:t>
            </a:r>
            <a:r>
              <a:rPr lang="en-US" sz="2400" b="1" dirty="0">
                <a:solidFill>
                  <a:srgbClr val="000000"/>
                </a:solidFill>
                <a:cs typeface="Arial Black"/>
              </a:rPr>
              <a:t>to spratschner@cityofblaine.com</a:t>
            </a:r>
          </a:p>
          <a:p>
            <a:pPr algn="l">
              <a:spcBef>
                <a:spcPts val="0"/>
              </a:spcBef>
            </a:pPr>
            <a:endParaRPr lang="en-US" sz="2400" b="1" dirty="0">
              <a:solidFill>
                <a:srgbClr val="000000"/>
              </a:solidFill>
              <a:cs typeface="Arial Black"/>
            </a:endParaRPr>
          </a:p>
          <a:p>
            <a:pPr algn="r">
              <a:spcBef>
                <a:spcPts val="0"/>
              </a:spcBef>
            </a:pPr>
            <a:endParaRPr lang="en-US" sz="2400" b="1" dirty="0" smtClean="0">
              <a:solidFill>
                <a:srgbClr val="000000"/>
              </a:solidFill>
              <a:cs typeface="Arial Black"/>
            </a:endParaRPr>
          </a:p>
        </p:txBody>
      </p:sp>
      <p:sp>
        <p:nvSpPr>
          <p:cNvPr id="13" name="Rectangle 12"/>
          <p:cNvSpPr/>
          <p:nvPr/>
        </p:nvSpPr>
        <p:spPr>
          <a:xfrm>
            <a:off x="65849" y="5215944"/>
            <a:ext cx="3132666" cy="1557394"/>
          </a:xfrm>
          <a:prstGeom prst="rect">
            <a:avLst/>
          </a:prstGeom>
          <a:solidFill>
            <a:srgbClr val="88A637"/>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9" name="Rectangle 8"/>
          <p:cNvSpPr/>
          <p:nvPr/>
        </p:nvSpPr>
        <p:spPr>
          <a:xfrm>
            <a:off x="65849" y="1409251"/>
            <a:ext cx="3132666" cy="3675665"/>
          </a:xfrm>
          <a:prstGeom prst="rect">
            <a:avLst/>
          </a:prstGeom>
          <a:solidFill>
            <a:srgbClr val="D7DEE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rgbClr val="5080B2"/>
              </a:solidFill>
            </a:endParaRPr>
          </a:p>
        </p:txBody>
      </p:sp>
      <p:sp>
        <p:nvSpPr>
          <p:cNvPr id="2" name="TextBox 1"/>
          <p:cNvSpPr txBox="1"/>
          <p:nvPr/>
        </p:nvSpPr>
        <p:spPr>
          <a:xfrm>
            <a:off x="3700130" y="5411972"/>
            <a:ext cx="5082363" cy="1200329"/>
          </a:xfrm>
          <a:prstGeom prst="rect">
            <a:avLst/>
          </a:prstGeom>
          <a:noFill/>
        </p:spPr>
        <p:txBody>
          <a:bodyPr wrap="square" rtlCol="0">
            <a:spAutoFit/>
          </a:bodyPr>
          <a:lstStyle/>
          <a:p>
            <a:r>
              <a:rPr lang="en-US" dirty="0" smtClean="0">
                <a:solidFill>
                  <a:schemeClr val="bg1"/>
                </a:solidFill>
              </a:rPr>
              <a:t>Stacie Pratschner, AICP, RPA</a:t>
            </a:r>
          </a:p>
          <a:p>
            <a:r>
              <a:rPr lang="en-US" dirty="0" smtClean="0">
                <a:solidFill>
                  <a:schemeClr val="bg1"/>
                </a:solidFill>
              </a:rPr>
              <a:t>Community Development Director</a:t>
            </a:r>
          </a:p>
          <a:p>
            <a:endParaRPr lang="en-US" dirty="0">
              <a:solidFill>
                <a:schemeClr val="bg1"/>
              </a:solidFill>
            </a:endParaRPr>
          </a:p>
          <a:p>
            <a:r>
              <a:rPr lang="en-US" dirty="0" smtClean="0">
                <a:solidFill>
                  <a:schemeClr val="bg1"/>
                </a:solidFill>
              </a:rPr>
              <a:t>City of Blaine Community Development Services</a:t>
            </a:r>
          </a:p>
        </p:txBody>
      </p:sp>
      <p:sp>
        <p:nvSpPr>
          <p:cNvPr id="4" name="TextBox 3"/>
          <p:cNvSpPr txBox="1"/>
          <p:nvPr/>
        </p:nvSpPr>
        <p:spPr>
          <a:xfrm>
            <a:off x="86881" y="1673477"/>
            <a:ext cx="3132666" cy="1938992"/>
          </a:xfrm>
          <a:prstGeom prst="rect">
            <a:avLst/>
          </a:prstGeom>
          <a:noFill/>
        </p:spPr>
        <p:txBody>
          <a:bodyPr wrap="square" rtlCol="0">
            <a:spAutoFit/>
          </a:bodyPr>
          <a:lstStyle/>
          <a:p>
            <a:endParaRPr lang="en-US" sz="2400" dirty="0"/>
          </a:p>
          <a:p>
            <a:endParaRPr lang="en-US" sz="2400" dirty="0"/>
          </a:p>
          <a:p>
            <a:r>
              <a:rPr lang="en-US" sz="2400" b="1" dirty="0" smtClean="0"/>
              <a:t>City website: </a:t>
            </a:r>
          </a:p>
          <a:p>
            <a:endParaRPr lang="en-US" sz="2400" b="1" dirty="0"/>
          </a:p>
          <a:p>
            <a:r>
              <a:rPr lang="en-US" sz="2400" b="1" dirty="0" smtClean="0">
                <a:solidFill>
                  <a:srgbClr val="1D239F"/>
                </a:solidFill>
                <a:hlinkClick r:id="rId3"/>
              </a:rPr>
              <a:t>www.ci.blaine.wa.us</a:t>
            </a:r>
            <a:r>
              <a:rPr lang="en-US" sz="2000" b="1" dirty="0" smtClean="0">
                <a:solidFill>
                  <a:srgbClr val="1D239F"/>
                </a:solidFill>
              </a:rPr>
              <a:t> </a:t>
            </a:r>
            <a:endParaRPr lang="en-US" sz="2000" b="1" dirty="0" smtClean="0"/>
          </a:p>
        </p:txBody>
      </p:sp>
      <p:sp>
        <p:nvSpPr>
          <p:cNvPr id="7" name="Rectangle 6"/>
          <p:cNvSpPr/>
          <p:nvPr/>
        </p:nvSpPr>
        <p:spPr>
          <a:xfrm>
            <a:off x="35027" y="798776"/>
            <a:ext cx="8101174" cy="646331"/>
          </a:xfrm>
          <a:prstGeom prst="rect">
            <a:avLst/>
          </a:prstGeom>
        </p:spPr>
        <p:txBody>
          <a:bodyPr wrap="square">
            <a:spAutoFit/>
          </a:bodyPr>
          <a:lstStyle/>
          <a:p>
            <a:r>
              <a:rPr lang="en-US" sz="3600" b="1" dirty="0"/>
              <a:t>City of </a:t>
            </a:r>
            <a:r>
              <a:rPr lang="en-US" sz="3600" b="1" dirty="0" smtClean="0"/>
              <a:t>Blaine Council</a:t>
            </a:r>
            <a:endParaRPr lang="en-US" sz="3600" b="1" dirty="0"/>
          </a:p>
        </p:txBody>
      </p:sp>
      <p:pic>
        <p:nvPicPr>
          <p:cNvPr id="15" name="Picture 1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4609" y="5340053"/>
            <a:ext cx="1132941" cy="8639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1797829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0"/>
            <a:ext cx="8697691" cy="1440382"/>
          </a:xfrm>
        </p:spPr>
        <p:txBody>
          <a:bodyPr anchor="b">
            <a:normAutofit/>
          </a:bodyPr>
          <a:lstStyle/>
          <a:p>
            <a:pPr algn="l" eaLnBrk="1" hangingPunct="1"/>
            <a:r>
              <a:rPr lang="en-US" sz="4000" dirty="0" smtClean="0">
                <a:latin typeface="+mn-lt"/>
              </a:rPr>
              <a:t>Presentation Outline</a:t>
            </a:r>
            <a:endParaRPr lang="en-US" sz="4000" dirty="0">
              <a:latin typeface="+mn-lt"/>
            </a:endParaRPr>
          </a:p>
        </p:txBody>
      </p:sp>
      <p:sp>
        <p:nvSpPr>
          <p:cNvPr id="3" name="Slide Number Placeholder 2"/>
          <p:cNvSpPr>
            <a:spLocks noGrp="1"/>
          </p:cNvSpPr>
          <p:nvPr>
            <p:ph type="sldNum" sz="quarter" idx="12"/>
          </p:nvPr>
        </p:nvSpPr>
        <p:spPr/>
        <p:txBody>
          <a:bodyPr/>
          <a:lstStyle/>
          <a:p>
            <a:fld id="{E1525F2D-791E-4540-9CAC-93D25907CCBF}" type="slidenum">
              <a:rPr lang="en-US" smtClean="0"/>
              <a:t>2</a:t>
            </a:fld>
            <a:endParaRPr lang="en-US" dirty="0"/>
          </a:p>
        </p:txBody>
      </p:sp>
      <p:sp>
        <p:nvSpPr>
          <p:cNvPr id="5" name="Rectangle 4"/>
          <p:cNvSpPr/>
          <p:nvPr/>
        </p:nvSpPr>
        <p:spPr>
          <a:xfrm>
            <a:off x="2286000" y="3105835"/>
            <a:ext cx="4572000" cy="369332"/>
          </a:xfrm>
          <a:prstGeom prst="rect">
            <a:avLst/>
          </a:prstGeom>
        </p:spPr>
        <p:txBody>
          <a:bodyPr>
            <a:spAutoFit/>
          </a:bodyPr>
          <a:lstStyle/>
          <a:p>
            <a:endParaRPr lang="en-US" dirty="0"/>
          </a:p>
        </p:txBody>
      </p:sp>
      <p:graphicFrame>
        <p:nvGraphicFramePr>
          <p:cNvPr id="6" name="Diagram 5"/>
          <p:cNvGraphicFramePr/>
          <p:nvPr>
            <p:extLst>
              <p:ext uri="{D42A27DB-BD31-4B8C-83A1-F6EECF244321}">
                <p14:modId xmlns:p14="http://schemas.microsoft.com/office/powerpoint/2010/main" val="1277207562"/>
              </p:ext>
            </p:extLst>
          </p:nvPr>
        </p:nvGraphicFramePr>
        <p:xfrm>
          <a:off x="1486328" y="181824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167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graphicEl>
                                              <a:dgm id="{8B0DCA22-8EC6-4240-9A88-F7237D3ADFD7}"/>
                                            </p:graphicEl>
                                          </p:spTgt>
                                        </p:tgtEl>
                                        <p:attrNameLst>
                                          <p:attrName>style.visibility</p:attrName>
                                        </p:attrNameLst>
                                      </p:cBhvr>
                                      <p:to>
                                        <p:strVal val="visible"/>
                                      </p:to>
                                    </p:set>
                                    <p:animEffect transition="in" filter="fade">
                                      <p:cBhvr>
                                        <p:cTn id="7" dur="1000"/>
                                        <p:tgtEl>
                                          <p:spTgt spid="6">
                                            <p:graphicEl>
                                              <a:dgm id="{8B0DCA22-8EC6-4240-9A88-F7237D3ADFD7}"/>
                                            </p:graphicEl>
                                          </p:spTgt>
                                        </p:tgtEl>
                                      </p:cBhvr>
                                    </p:animEffect>
                                    <p:anim calcmode="lin" valueType="num">
                                      <p:cBhvr>
                                        <p:cTn id="8" dur="1000" fill="hold"/>
                                        <p:tgtEl>
                                          <p:spTgt spid="6">
                                            <p:graphicEl>
                                              <a:dgm id="{8B0DCA22-8EC6-4240-9A88-F7237D3ADFD7}"/>
                                            </p:graphicEl>
                                          </p:spTgt>
                                        </p:tgtEl>
                                        <p:attrNameLst>
                                          <p:attrName>ppt_x</p:attrName>
                                        </p:attrNameLst>
                                      </p:cBhvr>
                                      <p:tavLst>
                                        <p:tav tm="0">
                                          <p:val>
                                            <p:strVal val="#ppt_x"/>
                                          </p:val>
                                        </p:tav>
                                        <p:tav tm="100000">
                                          <p:val>
                                            <p:strVal val="#ppt_x"/>
                                          </p:val>
                                        </p:tav>
                                      </p:tavLst>
                                    </p:anim>
                                    <p:anim calcmode="lin" valueType="num">
                                      <p:cBhvr>
                                        <p:cTn id="9" dur="1000" fill="hold"/>
                                        <p:tgtEl>
                                          <p:spTgt spid="6">
                                            <p:graphicEl>
                                              <a:dgm id="{8B0DCA22-8EC6-4240-9A88-F7237D3ADFD7}"/>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graphicEl>
                                              <a:dgm id="{D348ED7E-5949-4704-9EA2-4FB83BCCEAF7}"/>
                                            </p:graphicEl>
                                          </p:spTgt>
                                        </p:tgtEl>
                                        <p:attrNameLst>
                                          <p:attrName>style.visibility</p:attrName>
                                        </p:attrNameLst>
                                      </p:cBhvr>
                                      <p:to>
                                        <p:strVal val="visible"/>
                                      </p:to>
                                    </p:set>
                                    <p:animEffect transition="in" filter="fade">
                                      <p:cBhvr>
                                        <p:cTn id="14" dur="1000"/>
                                        <p:tgtEl>
                                          <p:spTgt spid="6">
                                            <p:graphicEl>
                                              <a:dgm id="{D348ED7E-5949-4704-9EA2-4FB83BCCEAF7}"/>
                                            </p:graphicEl>
                                          </p:spTgt>
                                        </p:tgtEl>
                                      </p:cBhvr>
                                    </p:animEffect>
                                    <p:anim calcmode="lin" valueType="num">
                                      <p:cBhvr>
                                        <p:cTn id="15" dur="1000" fill="hold"/>
                                        <p:tgtEl>
                                          <p:spTgt spid="6">
                                            <p:graphicEl>
                                              <a:dgm id="{D348ED7E-5949-4704-9EA2-4FB83BCCEAF7}"/>
                                            </p:graphicEl>
                                          </p:spTgt>
                                        </p:tgtEl>
                                        <p:attrNameLst>
                                          <p:attrName>ppt_x</p:attrName>
                                        </p:attrNameLst>
                                      </p:cBhvr>
                                      <p:tavLst>
                                        <p:tav tm="0">
                                          <p:val>
                                            <p:strVal val="#ppt_x"/>
                                          </p:val>
                                        </p:tav>
                                        <p:tav tm="100000">
                                          <p:val>
                                            <p:strVal val="#ppt_x"/>
                                          </p:val>
                                        </p:tav>
                                      </p:tavLst>
                                    </p:anim>
                                    <p:anim calcmode="lin" valueType="num">
                                      <p:cBhvr>
                                        <p:cTn id="16" dur="1000" fill="hold"/>
                                        <p:tgtEl>
                                          <p:spTgt spid="6">
                                            <p:graphicEl>
                                              <a:dgm id="{D348ED7E-5949-4704-9EA2-4FB83BCCEAF7}"/>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graphicEl>
                                              <a:dgm id="{4376B65E-1CB7-4578-823D-64F1C73A9D83}"/>
                                            </p:graphicEl>
                                          </p:spTgt>
                                        </p:tgtEl>
                                        <p:attrNameLst>
                                          <p:attrName>style.visibility</p:attrName>
                                        </p:attrNameLst>
                                      </p:cBhvr>
                                      <p:to>
                                        <p:strVal val="visible"/>
                                      </p:to>
                                    </p:set>
                                    <p:animEffect transition="in" filter="fade">
                                      <p:cBhvr>
                                        <p:cTn id="21" dur="1000"/>
                                        <p:tgtEl>
                                          <p:spTgt spid="6">
                                            <p:graphicEl>
                                              <a:dgm id="{4376B65E-1CB7-4578-823D-64F1C73A9D83}"/>
                                            </p:graphicEl>
                                          </p:spTgt>
                                        </p:tgtEl>
                                      </p:cBhvr>
                                    </p:animEffect>
                                    <p:anim calcmode="lin" valueType="num">
                                      <p:cBhvr>
                                        <p:cTn id="22" dur="1000" fill="hold"/>
                                        <p:tgtEl>
                                          <p:spTgt spid="6">
                                            <p:graphicEl>
                                              <a:dgm id="{4376B65E-1CB7-4578-823D-64F1C73A9D83}"/>
                                            </p:graphicEl>
                                          </p:spTgt>
                                        </p:tgtEl>
                                        <p:attrNameLst>
                                          <p:attrName>ppt_x</p:attrName>
                                        </p:attrNameLst>
                                      </p:cBhvr>
                                      <p:tavLst>
                                        <p:tav tm="0">
                                          <p:val>
                                            <p:strVal val="#ppt_x"/>
                                          </p:val>
                                        </p:tav>
                                        <p:tav tm="100000">
                                          <p:val>
                                            <p:strVal val="#ppt_x"/>
                                          </p:val>
                                        </p:tav>
                                      </p:tavLst>
                                    </p:anim>
                                    <p:anim calcmode="lin" valueType="num">
                                      <p:cBhvr>
                                        <p:cTn id="23" dur="1000" fill="hold"/>
                                        <p:tgtEl>
                                          <p:spTgt spid="6">
                                            <p:graphicEl>
                                              <a:dgm id="{4376B65E-1CB7-4578-823D-64F1C73A9D83}"/>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graphicEl>
                                              <a:dgm id="{2F5BDA08-0F38-4129-9B38-71A605AF8A87}"/>
                                            </p:graphicEl>
                                          </p:spTgt>
                                        </p:tgtEl>
                                        <p:attrNameLst>
                                          <p:attrName>style.visibility</p:attrName>
                                        </p:attrNameLst>
                                      </p:cBhvr>
                                      <p:to>
                                        <p:strVal val="visible"/>
                                      </p:to>
                                    </p:set>
                                    <p:animEffect transition="in" filter="fade">
                                      <p:cBhvr>
                                        <p:cTn id="28" dur="1000"/>
                                        <p:tgtEl>
                                          <p:spTgt spid="6">
                                            <p:graphicEl>
                                              <a:dgm id="{2F5BDA08-0F38-4129-9B38-71A605AF8A87}"/>
                                            </p:graphicEl>
                                          </p:spTgt>
                                        </p:tgtEl>
                                      </p:cBhvr>
                                    </p:animEffect>
                                    <p:anim calcmode="lin" valueType="num">
                                      <p:cBhvr>
                                        <p:cTn id="29" dur="1000" fill="hold"/>
                                        <p:tgtEl>
                                          <p:spTgt spid="6">
                                            <p:graphicEl>
                                              <a:dgm id="{2F5BDA08-0F38-4129-9B38-71A605AF8A87}"/>
                                            </p:graphicEl>
                                          </p:spTgt>
                                        </p:tgtEl>
                                        <p:attrNameLst>
                                          <p:attrName>ppt_x</p:attrName>
                                        </p:attrNameLst>
                                      </p:cBhvr>
                                      <p:tavLst>
                                        <p:tav tm="0">
                                          <p:val>
                                            <p:strVal val="#ppt_x"/>
                                          </p:val>
                                        </p:tav>
                                        <p:tav tm="100000">
                                          <p:val>
                                            <p:strVal val="#ppt_x"/>
                                          </p:val>
                                        </p:tav>
                                      </p:tavLst>
                                    </p:anim>
                                    <p:anim calcmode="lin" valueType="num">
                                      <p:cBhvr>
                                        <p:cTn id="30" dur="1000" fill="hold"/>
                                        <p:tgtEl>
                                          <p:spTgt spid="6">
                                            <p:graphicEl>
                                              <a:dgm id="{2F5BDA08-0F38-4129-9B38-71A605AF8A87}"/>
                                            </p:graphic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graphicEl>
                                              <a:dgm id="{FC26CFF4-5226-49A9-A74A-3825BDF44D5E}"/>
                                            </p:graphicEl>
                                          </p:spTgt>
                                        </p:tgtEl>
                                        <p:attrNameLst>
                                          <p:attrName>style.visibility</p:attrName>
                                        </p:attrNameLst>
                                      </p:cBhvr>
                                      <p:to>
                                        <p:strVal val="visible"/>
                                      </p:to>
                                    </p:set>
                                    <p:animEffect transition="in" filter="fade">
                                      <p:cBhvr>
                                        <p:cTn id="35" dur="1000"/>
                                        <p:tgtEl>
                                          <p:spTgt spid="6">
                                            <p:graphicEl>
                                              <a:dgm id="{FC26CFF4-5226-49A9-A74A-3825BDF44D5E}"/>
                                            </p:graphicEl>
                                          </p:spTgt>
                                        </p:tgtEl>
                                      </p:cBhvr>
                                    </p:animEffect>
                                    <p:anim calcmode="lin" valueType="num">
                                      <p:cBhvr>
                                        <p:cTn id="36" dur="1000" fill="hold"/>
                                        <p:tgtEl>
                                          <p:spTgt spid="6">
                                            <p:graphicEl>
                                              <a:dgm id="{FC26CFF4-5226-49A9-A74A-3825BDF44D5E}"/>
                                            </p:graphicEl>
                                          </p:spTgt>
                                        </p:tgtEl>
                                        <p:attrNameLst>
                                          <p:attrName>ppt_x</p:attrName>
                                        </p:attrNameLst>
                                      </p:cBhvr>
                                      <p:tavLst>
                                        <p:tav tm="0">
                                          <p:val>
                                            <p:strVal val="#ppt_x"/>
                                          </p:val>
                                        </p:tav>
                                        <p:tav tm="100000">
                                          <p:val>
                                            <p:strVal val="#ppt_x"/>
                                          </p:val>
                                        </p:tav>
                                      </p:tavLst>
                                    </p:anim>
                                    <p:anim calcmode="lin" valueType="num">
                                      <p:cBhvr>
                                        <p:cTn id="37" dur="1000" fill="hold"/>
                                        <p:tgtEl>
                                          <p:spTgt spid="6">
                                            <p:graphicEl>
                                              <a:dgm id="{FC26CFF4-5226-49A9-A74A-3825BDF44D5E}"/>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graphicEl>
                                              <a:dgm id="{06DD680F-0D92-40BA-8D0B-9B1382BA506D}"/>
                                            </p:graphicEl>
                                          </p:spTgt>
                                        </p:tgtEl>
                                        <p:attrNameLst>
                                          <p:attrName>style.visibility</p:attrName>
                                        </p:attrNameLst>
                                      </p:cBhvr>
                                      <p:to>
                                        <p:strVal val="visible"/>
                                      </p:to>
                                    </p:set>
                                    <p:animEffect transition="in" filter="fade">
                                      <p:cBhvr>
                                        <p:cTn id="42" dur="1000"/>
                                        <p:tgtEl>
                                          <p:spTgt spid="6">
                                            <p:graphicEl>
                                              <a:dgm id="{06DD680F-0D92-40BA-8D0B-9B1382BA506D}"/>
                                            </p:graphicEl>
                                          </p:spTgt>
                                        </p:tgtEl>
                                      </p:cBhvr>
                                    </p:animEffect>
                                    <p:anim calcmode="lin" valueType="num">
                                      <p:cBhvr>
                                        <p:cTn id="43" dur="1000" fill="hold"/>
                                        <p:tgtEl>
                                          <p:spTgt spid="6">
                                            <p:graphicEl>
                                              <a:dgm id="{06DD680F-0D92-40BA-8D0B-9B1382BA506D}"/>
                                            </p:graphicEl>
                                          </p:spTgt>
                                        </p:tgtEl>
                                        <p:attrNameLst>
                                          <p:attrName>ppt_x</p:attrName>
                                        </p:attrNameLst>
                                      </p:cBhvr>
                                      <p:tavLst>
                                        <p:tav tm="0">
                                          <p:val>
                                            <p:strVal val="#ppt_x"/>
                                          </p:val>
                                        </p:tav>
                                        <p:tav tm="100000">
                                          <p:val>
                                            <p:strVal val="#ppt_x"/>
                                          </p:val>
                                        </p:tav>
                                      </p:tavLst>
                                    </p:anim>
                                    <p:anim calcmode="lin" valueType="num">
                                      <p:cBhvr>
                                        <p:cTn id="44" dur="1000" fill="hold"/>
                                        <p:tgtEl>
                                          <p:spTgt spid="6">
                                            <p:graphicEl>
                                              <a:dgm id="{06DD680F-0D92-40BA-8D0B-9B1382BA506D}"/>
                                            </p:graphic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6">
                                            <p:graphicEl>
                                              <a:dgm id="{C17BB2AC-5B73-462B-A43C-48B23118D359}"/>
                                            </p:graphicEl>
                                          </p:spTgt>
                                        </p:tgtEl>
                                        <p:attrNameLst>
                                          <p:attrName>style.visibility</p:attrName>
                                        </p:attrNameLst>
                                      </p:cBhvr>
                                      <p:to>
                                        <p:strVal val="visible"/>
                                      </p:to>
                                    </p:set>
                                    <p:animEffect transition="in" filter="fade">
                                      <p:cBhvr>
                                        <p:cTn id="49" dur="1000"/>
                                        <p:tgtEl>
                                          <p:spTgt spid="6">
                                            <p:graphicEl>
                                              <a:dgm id="{C17BB2AC-5B73-462B-A43C-48B23118D359}"/>
                                            </p:graphicEl>
                                          </p:spTgt>
                                        </p:tgtEl>
                                      </p:cBhvr>
                                    </p:animEffect>
                                    <p:anim calcmode="lin" valueType="num">
                                      <p:cBhvr>
                                        <p:cTn id="50" dur="1000" fill="hold"/>
                                        <p:tgtEl>
                                          <p:spTgt spid="6">
                                            <p:graphicEl>
                                              <a:dgm id="{C17BB2AC-5B73-462B-A43C-48B23118D359}"/>
                                            </p:graphicEl>
                                          </p:spTgt>
                                        </p:tgtEl>
                                        <p:attrNameLst>
                                          <p:attrName>ppt_x</p:attrName>
                                        </p:attrNameLst>
                                      </p:cBhvr>
                                      <p:tavLst>
                                        <p:tav tm="0">
                                          <p:val>
                                            <p:strVal val="#ppt_x"/>
                                          </p:val>
                                        </p:tav>
                                        <p:tav tm="100000">
                                          <p:val>
                                            <p:strVal val="#ppt_x"/>
                                          </p:val>
                                        </p:tav>
                                      </p:tavLst>
                                    </p:anim>
                                    <p:anim calcmode="lin" valueType="num">
                                      <p:cBhvr>
                                        <p:cTn id="51" dur="1000" fill="hold"/>
                                        <p:tgtEl>
                                          <p:spTgt spid="6">
                                            <p:graphicEl>
                                              <a:dgm id="{C17BB2AC-5B73-462B-A43C-48B23118D359}"/>
                                            </p:graphic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6">
                                            <p:graphicEl>
                                              <a:dgm id="{5E2E9782-601C-41F4-9940-F5152C0C0081}"/>
                                            </p:graphicEl>
                                          </p:spTgt>
                                        </p:tgtEl>
                                        <p:attrNameLst>
                                          <p:attrName>style.visibility</p:attrName>
                                        </p:attrNameLst>
                                      </p:cBhvr>
                                      <p:to>
                                        <p:strVal val="visible"/>
                                      </p:to>
                                    </p:set>
                                    <p:animEffect transition="in" filter="fade">
                                      <p:cBhvr>
                                        <p:cTn id="56" dur="1000"/>
                                        <p:tgtEl>
                                          <p:spTgt spid="6">
                                            <p:graphicEl>
                                              <a:dgm id="{5E2E9782-601C-41F4-9940-F5152C0C0081}"/>
                                            </p:graphicEl>
                                          </p:spTgt>
                                        </p:tgtEl>
                                      </p:cBhvr>
                                    </p:animEffect>
                                    <p:anim calcmode="lin" valueType="num">
                                      <p:cBhvr>
                                        <p:cTn id="57" dur="1000" fill="hold"/>
                                        <p:tgtEl>
                                          <p:spTgt spid="6">
                                            <p:graphicEl>
                                              <a:dgm id="{5E2E9782-601C-41F4-9940-F5152C0C0081}"/>
                                            </p:graphicEl>
                                          </p:spTgt>
                                        </p:tgtEl>
                                        <p:attrNameLst>
                                          <p:attrName>ppt_x</p:attrName>
                                        </p:attrNameLst>
                                      </p:cBhvr>
                                      <p:tavLst>
                                        <p:tav tm="0">
                                          <p:val>
                                            <p:strVal val="#ppt_x"/>
                                          </p:val>
                                        </p:tav>
                                        <p:tav tm="100000">
                                          <p:val>
                                            <p:strVal val="#ppt_x"/>
                                          </p:val>
                                        </p:tav>
                                      </p:tavLst>
                                    </p:anim>
                                    <p:anim calcmode="lin" valueType="num">
                                      <p:cBhvr>
                                        <p:cTn id="58" dur="1000" fill="hold"/>
                                        <p:tgtEl>
                                          <p:spTgt spid="6">
                                            <p:graphicEl>
                                              <a:dgm id="{5E2E9782-601C-41F4-9940-F5152C0C0081}"/>
                                            </p:graphic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graphicEl>
                                              <a:dgm id="{E9E9D73A-CAC0-4B90-8ED5-FFC22EDB0C44}"/>
                                            </p:graphicEl>
                                          </p:spTgt>
                                        </p:tgtEl>
                                        <p:attrNameLst>
                                          <p:attrName>style.visibility</p:attrName>
                                        </p:attrNameLst>
                                      </p:cBhvr>
                                      <p:to>
                                        <p:strVal val="visible"/>
                                      </p:to>
                                    </p:set>
                                    <p:animEffect transition="in" filter="fade">
                                      <p:cBhvr>
                                        <p:cTn id="63" dur="1000"/>
                                        <p:tgtEl>
                                          <p:spTgt spid="6">
                                            <p:graphicEl>
                                              <a:dgm id="{E9E9D73A-CAC0-4B90-8ED5-FFC22EDB0C44}"/>
                                            </p:graphicEl>
                                          </p:spTgt>
                                        </p:tgtEl>
                                      </p:cBhvr>
                                    </p:animEffect>
                                    <p:anim calcmode="lin" valueType="num">
                                      <p:cBhvr>
                                        <p:cTn id="64" dur="1000" fill="hold"/>
                                        <p:tgtEl>
                                          <p:spTgt spid="6">
                                            <p:graphicEl>
                                              <a:dgm id="{E9E9D73A-CAC0-4B90-8ED5-FFC22EDB0C44}"/>
                                            </p:graphicEl>
                                          </p:spTgt>
                                        </p:tgtEl>
                                        <p:attrNameLst>
                                          <p:attrName>ppt_x</p:attrName>
                                        </p:attrNameLst>
                                      </p:cBhvr>
                                      <p:tavLst>
                                        <p:tav tm="0">
                                          <p:val>
                                            <p:strVal val="#ppt_x"/>
                                          </p:val>
                                        </p:tav>
                                        <p:tav tm="100000">
                                          <p:val>
                                            <p:strVal val="#ppt_x"/>
                                          </p:val>
                                        </p:tav>
                                      </p:tavLst>
                                    </p:anim>
                                    <p:anim calcmode="lin" valueType="num">
                                      <p:cBhvr>
                                        <p:cTn id="65" dur="1000" fill="hold"/>
                                        <p:tgtEl>
                                          <p:spTgt spid="6">
                                            <p:graphicEl>
                                              <a:dgm id="{E9E9D73A-CAC0-4B90-8ED5-FFC22EDB0C44}"/>
                                            </p:graphic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6">
                                            <p:graphicEl>
                                              <a:dgm id="{15D97F73-18F7-4254-B609-442E33A9AE78}"/>
                                            </p:graphicEl>
                                          </p:spTgt>
                                        </p:tgtEl>
                                        <p:attrNameLst>
                                          <p:attrName>style.visibility</p:attrName>
                                        </p:attrNameLst>
                                      </p:cBhvr>
                                      <p:to>
                                        <p:strVal val="visible"/>
                                      </p:to>
                                    </p:set>
                                    <p:animEffect transition="in" filter="fade">
                                      <p:cBhvr>
                                        <p:cTn id="70" dur="1000"/>
                                        <p:tgtEl>
                                          <p:spTgt spid="6">
                                            <p:graphicEl>
                                              <a:dgm id="{15D97F73-18F7-4254-B609-442E33A9AE78}"/>
                                            </p:graphicEl>
                                          </p:spTgt>
                                        </p:tgtEl>
                                      </p:cBhvr>
                                    </p:animEffect>
                                    <p:anim calcmode="lin" valueType="num">
                                      <p:cBhvr>
                                        <p:cTn id="71" dur="1000" fill="hold"/>
                                        <p:tgtEl>
                                          <p:spTgt spid="6">
                                            <p:graphicEl>
                                              <a:dgm id="{15D97F73-18F7-4254-B609-442E33A9AE78}"/>
                                            </p:graphicEl>
                                          </p:spTgt>
                                        </p:tgtEl>
                                        <p:attrNameLst>
                                          <p:attrName>ppt_x</p:attrName>
                                        </p:attrNameLst>
                                      </p:cBhvr>
                                      <p:tavLst>
                                        <p:tav tm="0">
                                          <p:val>
                                            <p:strVal val="#ppt_x"/>
                                          </p:val>
                                        </p:tav>
                                        <p:tav tm="100000">
                                          <p:val>
                                            <p:strVal val="#ppt_x"/>
                                          </p:val>
                                        </p:tav>
                                      </p:tavLst>
                                    </p:anim>
                                    <p:anim calcmode="lin" valueType="num">
                                      <p:cBhvr>
                                        <p:cTn id="72" dur="1000" fill="hold"/>
                                        <p:tgtEl>
                                          <p:spTgt spid="6">
                                            <p:graphicEl>
                                              <a:dgm id="{15D97F73-18F7-4254-B609-442E33A9AE78}"/>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6">
                                            <p:graphicEl>
                                              <a:dgm id="{2CBA9704-74AD-4648-A8D8-5DA0DCF29EB2}"/>
                                            </p:graphicEl>
                                          </p:spTgt>
                                        </p:tgtEl>
                                        <p:attrNameLst>
                                          <p:attrName>style.visibility</p:attrName>
                                        </p:attrNameLst>
                                      </p:cBhvr>
                                      <p:to>
                                        <p:strVal val="visible"/>
                                      </p:to>
                                    </p:set>
                                    <p:animEffect transition="in" filter="fade">
                                      <p:cBhvr>
                                        <p:cTn id="77" dur="1000"/>
                                        <p:tgtEl>
                                          <p:spTgt spid="6">
                                            <p:graphicEl>
                                              <a:dgm id="{2CBA9704-74AD-4648-A8D8-5DA0DCF29EB2}"/>
                                            </p:graphicEl>
                                          </p:spTgt>
                                        </p:tgtEl>
                                      </p:cBhvr>
                                    </p:animEffect>
                                    <p:anim calcmode="lin" valueType="num">
                                      <p:cBhvr>
                                        <p:cTn id="78" dur="1000" fill="hold"/>
                                        <p:tgtEl>
                                          <p:spTgt spid="6">
                                            <p:graphicEl>
                                              <a:dgm id="{2CBA9704-74AD-4648-A8D8-5DA0DCF29EB2}"/>
                                            </p:graphicEl>
                                          </p:spTgt>
                                        </p:tgtEl>
                                        <p:attrNameLst>
                                          <p:attrName>ppt_x</p:attrName>
                                        </p:attrNameLst>
                                      </p:cBhvr>
                                      <p:tavLst>
                                        <p:tav tm="0">
                                          <p:val>
                                            <p:strVal val="#ppt_x"/>
                                          </p:val>
                                        </p:tav>
                                        <p:tav tm="100000">
                                          <p:val>
                                            <p:strVal val="#ppt_x"/>
                                          </p:val>
                                        </p:tav>
                                      </p:tavLst>
                                    </p:anim>
                                    <p:anim calcmode="lin" valueType="num">
                                      <p:cBhvr>
                                        <p:cTn id="79" dur="1000" fill="hold"/>
                                        <p:tgtEl>
                                          <p:spTgt spid="6">
                                            <p:graphicEl>
                                              <a:dgm id="{2CBA9704-74AD-4648-A8D8-5DA0DCF29EB2}"/>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6">
                                            <p:graphicEl>
                                              <a:dgm id="{9634298A-32E0-484C-B382-49FFFCBEB01E}"/>
                                            </p:graphicEl>
                                          </p:spTgt>
                                        </p:tgtEl>
                                        <p:attrNameLst>
                                          <p:attrName>style.visibility</p:attrName>
                                        </p:attrNameLst>
                                      </p:cBhvr>
                                      <p:to>
                                        <p:strVal val="visible"/>
                                      </p:to>
                                    </p:set>
                                    <p:animEffect transition="in" filter="fade">
                                      <p:cBhvr>
                                        <p:cTn id="84" dur="1000"/>
                                        <p:tgtEl>
                                          <p:spTgt spid="6">
                                            <p:graphicEl>
                                              <a:dgm id="{9634298A-32E0-484C-B382-49FFFCBEB01E}"/>
                                            </p:graphicEl>
                                          </p:spTgt>
                                        </p:tgtEl>
                                      </p:cBhvr>
                                    </p:animEffect>
                                    <p:anim calcmode="lin" valueType="num">
                                      <p:cBhvr>
                                        <p:cTn id="85" dur="1000" fill="hold"/>
                                        <p:tgtEl>
                                          <p:spTgt spid="6">
                                            <p:graphicEl>
                                              <a:dgm id="{9634298A-32E0-484C-B382-49FFFCBEB01E}"/>
                                            </p:graphicEl>
                                          </p:spTgt>
                                        </p:tgtEl>
                                        <p:attrNameLst>
                                          <p:attrName>ppt_x</p:attrName>
                                        </p:attrNameLst>
                                      </p:cBhvr>
                                      <p:tavLst>
                                        <p:tav tm="0">
                                          <p:val>
                                            <p:strVal val="#ppt_x"/>
                                          </p:val>
                                        </p:tav>
                                        <p:tav tm="100000">
                                          <p:val>
                                            <p:strVal val="#ppt_x"/>
                                          </p:val>
                                        </p:tav>
                                      </p:tavLst>
                                    </p:anim>
                                    <p:anim calcmode="lin" valueType="num">
                                      <p:cBhvr>
                                        <p:cTn id="86" dur="1000" fill="hold"/>
                                        <p:tgtEl>
                                          <p:spTgt spid="6">
                                            <p:graphicEl>
                                              <a:dgm id="{9634298A-32E0-484C-B382-49FFFCBEB01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0" y="71921"/>
            <a:ext cx="8634211" cy="1371600"/>
          </a:xfrm>
        </p:spPr>
        <p:txBody>
          <a:bodyPr anchor="b">
            <a:normAutofit/>
          </a:bodyPr>
          <a:lstStyle/>
          <a:p>
            <a:pPr algn="l"/>
            <a:r>
              <a:rPr lang="en-US" sz="4000" dirty="0" smtClean="0"/>
              <a:t>I. Site and Surrounding Properties </a:t>
            </a:r>
            <a:endParaRPr lang="en-US" sz="4000" b="1" dirty="0">
              <a:latin typeface="+mn-lt"/>
            </a:endParaRPr>
          </a:p>
        </p:txBody>
      </p:sp>
      <p:sp>
        <p:nvSpPr>
          <p:cNvPr id="3" name="Slide Number Placeholder 2"/>
          <p:cNvSpPr>
            <a:spLocks noGrp="1"/>
          </p:cNvSpPr>
          <p:nvPr>
            <p:ph type="sldNum" sz="quarter" idx="12"/>
          </p:nvPr>
        </p:nvSpPr>
        <p:spPr/>
        <p:txBody>
          <a:bodyPr/>
          <a:lstStyle/>
          <a:p>
            <a:fld id="{E1525F2D-791E-4540-9CAC-93D25907CCBF}" type="slidenum">
              <a:rPr lang="en-US" smtClean="0"/>
              <a:t>3</a:t>
            </a:fld>
            <a:endParaRPr lang="en-US" dirty="0"/>
          </a:p>
        </p:txBody>
      </p:sp>
      <p:sp>
        <p:nvSpPr>
          <p:cNvPr id="5" name="Rectangle 4"/>
          <p:cNvSpPr/>
          <p:nvPr/>
        </p:nvSpPr>
        <p:spPr>
          <a:xfrm>
            <a:off x="2286000" y="3105835"/>
            <a:ext cx="4572000" cy="369332"/>
          </a:xfrm>
          <a:prstGeom prst="rect">
            <a:avLst/>
          </a:prstGeom>
        </p:spPr>
        <p:txBody>
          <a:bodyPr>
            <a:spAutoFit/>
          </a:bodyPr>
          <a:lstStyle/>
          <a:p>
            <a:endParaRPr lang="en-US"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3622" y="1648349"/>
            <a:ext cx="7576755" cy="4980659"/>
          </a:xfrm>
          <a:prstGeom prst="rect">
            <a:avLst/>
          </a:prstGeom>
        </p:spPr>
      </p:pic>
      <p:sp>
        <p:nvSpPr>
          <p:cNvPr id="6" name="Rectangle 5"/>
          <p:cNvSpPr/>
          <p:nvPr/>
        </p:nvSpPr>
        <p:spPr>
          <a:xfrm>
            <a:off x="5224408" y="1818527"/>
            <a:ext cx="3071973" cy="1454196"/>
          </a:xfrm>
          <a:prstGeom prst="rect">
            <a:avLst/>
          </a:prstGeom>
          <a:noFill/>
          <a:ln w="38100">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8731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056" y="546903"/>
            <a:ext cx="8229600" cy="1143000"/>
          </a:xfrm>
        </p:spPr>
        <p:txBody>
          <a:bodyPr>
            <a:normAutofit/>
          </a:bodyPr>
          <a:lstStyle/>
          <a:p>
            <a:pPr algn="l"/>
            <a:r>
              <a:rPr lang="en-US" sz="4000" dirty="0" smtClean="0"/>
              <a:t>II. Project Background</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8657296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E1525F2D-791E-4540-9CAC-93D25907CCBF}" type="slidenum">
              <a:rPr lang="en-US" smtClean="0"/>
              <a:t>4</a:t>
            </a:fld>
            <a:endParaRPr lang="en-US" dirty="0"/>
          </a:p>
        </p:txBody>
      </p:sp>
    </p:spTree>
    <p:extLst>
      <p:ext uri="{BB962C8B-B14F-4D97-AF65-F5344CB8AC3E}">
        <p14:creationId xmlns:p14="http://schemas.microsoft.com/office/powerpoint/2010/main" val="279040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879" y="273050"/>
            <a:ext cx="6096000" cy="1162050"/>
          </a:xfrm>
        </p:spPr>
        <p:txBody>
          <a:bodyPr>
            <a:noAutofit/>
          </a:bodyPr>
          <a:lstStyle/>
          <a:p>
            <a:r>
              <a:rPr lang="en-US" sz="4000" b="0" dirty="0" smtClean="0"/>
              <a:t>III. Comprehensive Plan – East Blaine</a:t>
            </a:r>
            <a:endParaRPr lang="en-US" sz="4000" b="0" dirty="0"/>
          </a:p>
        </p:txBody>
      </p:sp>
      <p:sp>
        <p:nvSpPr>
          <p:cNvPr id="7" name="Text Placeholder 6"/>
          <p:cNvSpPr>
            <a:spLocks noGrp="1"/>
          </p:cNvSpPr>
          <p:nvPr>
            <p:ph type="body" sz="half" idx="2"/>
          </p:nvPr>
        </p:nvSpPr>
        <p:spPr>
          <a:xfrm>
            <a:off x="344184" y="1665287"/>
            <a:ext cx="3008313" cy="4691063"/>
          </a:xfrm>
        </p:spPr>
        <p:txBody>
          <a:bodyPr>
            <a:normAutofit fontScale="85000" lnSpcReduction="20000"/>
          </a:bodyPr>
          <a:lstStyle/>
          <a:p>
            <a:endParaRPr lang="en-US" dirty="0" smtClean="0"/>
          </a:p>
          <a:p>
            <a:pPr marL="285750" indent="-285750">
              <a:buFont typeface="Wingdings" pitchFamily="2" charset="2"/>
              <a:buChar char="ü"/>
            </a:pPr>
            <a:r>
              <a:rPr lang="en-US" sz="2400" dirty="0" smtClean="0"/>
              <a:t>Vision </a:t>
            </a:r>
            <a:r>
              <a:rPr lang="en-US" sz="2400" dirty="0"/>
              <a:t>for residential development with key bike/ped links </a:t>
            </a:r>
            <a:r>
              <a:rPr lang="en-US" sz="2400" dirty="0" smtClean="0"/>
              <a:t>providing access to downtown</a:t>
            </a:r>
          </a:p>
          <a:p>
            <a:pPr marL="285750" indent="-285750">
              <a:buFont typeface="Wingdings" pitchFamily="2" charset="2"/>
              <a:buChar char="ü"/>
            </a:pPr>
            <a:r>
              <a:rPr lang="en-US" sz="2400" dirty="0" smtClean="0"/>
              <a:t>Large portion of City’s planned residential growth</a:t>
            </a:r>
          </a:p>
          <a:p>
            <a:pPr marL="285750" indent="-285750">
              <a:buFont typeface="Wingdings" pitchFamily="2" charset="2"/>
              <a:buChar char="ü"/>
            </a:pPr>
            <a:r>
              <a:rPr lang="en-US" sz="2400" dirty="0" smtClean="0"/>
              <a:t>Planned density of 4 dwelling units/acre</a:t>
            </a:r>
          </a:p>
          <a:p>
            <a:pPr marL="285750" indent="-285750">
              <a:buFont typeface="Wingdings" pitchFamily="2" charset="2"/>
              <a:buChar char="ü"/>
            </a:pPr>
            <a:r>
              <a:rPr lang="en-US" sz="2400" dirty="0" smtClean="0"/>
              <a:t>Incorporates East Blaine Infrastructure Plan</a:t>
            </a:r>
            <a:endParaRPr lang="en-US" sz="2400" dirty="0"/>
          </a:p>
          <a:p>
            <a:pPr marL="285750" indent="-285750">
              <a:buFont typeface="Wingdings" pitchFamily="2" charset="2"/>
              <a:buChar char="ü"/>
            </a:pPr>
            <a:r>
              <a:rPr lang="en-US" sz="2400" dirty="0" smtClean="0"/>
              <a:t>Anticipates extension of municipal services</a:t>
            </a:r>
          </a:p>
          <a:p>
            <a:pPr marL="285750" indent="-285750">
              <a:buFont typeface="Wingdings" pitchFamily="2" charset="2"/>
              <a:buChar char="ü"/>
            </a:pPr>
            <a:r>
              <a:rPr lang="en-US" sz="2400" dirty="0" smtClean="0"/>
              <a:t>East Blaine is likely to develop additional neighborhood parks</a:t>
            </a:r>
            <a:endParaRPr lang="en-US" sz="2400" dirty="0"/>
          </a:p>
          <a:p>
            <a:endParaRPr lang="en-US" dirty="0"/>
          </a:p>
        </p:txBody>
      </p:sp>
      <p:sp>
        <p:nvSpPr>
          <p:cNvPr id="4" name="Slide Number Placeholder 3"/>
          <p:cNvSpPr>
            <a:spLocks noGrp="1"/>
          </p:cNvSpPr>
          <p:nvPr>
            <p:ph type="sldNum" sz="quarter" idx="12"/>
          </p:nvPr>
        </p:nvSpPr>
        <p:spPr/>
        <p:txBody>
          <a:bodyPr/>
          <a:lstStyle/>
          <a:p>
            <a:fld id="{E1525F2D-791E-4540-9CAC-93D25907CCBF}" type="slidenum">
              <a:rPr lang="en-US" smtClean="0"/>
              <a:t>5</a:t>
            </a:fld>
            <a:endParaRPr lang="en-US" dirty="0"/>
          </a:p>
        </p:txBody>
      </p:sp>
      <p:pic>
        <p:nvPicPr>
          <p:cNvPr id="8" name="Content Placeholder 19"/>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2098698"/>
            <a:ext cx="5111750" cy="3307602"/>
          </a:xfrm>
        </p:spPr>
      </p:pic>
      <p:sp>
        <p:nvSpPr>
          <p:cNvPr id="9" name="Oval 8"/>
          <p:cNvSpPr/>
          <p:nvPr/>
        </p:nvSpPr>
        <p:spPr>
          <a:xfrm>
            <a:off x="6886378" y="377113"/>
            <a:ext cx="1645920" cy="836832"/>
          </a:xfrm>
          <a:prstGeom prst="ellipse">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5842234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1525F2D-791E-4540-9CAC-93D25907CCBF}" type="slidenum">
              <a:rPr lang="en-US" smtClean="0"/>
              <a:t>6</a:t>
            </a:fld>
            <a:endParaRPr lang="en-US" dirty="0"/>
          </a:p>
        </p:txBody>
      </p:sp>
      <p:sp>
        <p:nvSpPr>
          <p:cNvPr id="4" name="Rectangle 3"/>
          <p:cNvSpPr/>
          <p:nvPr/>
        </p:nvSpPr>
        <p:spPr>
          <a:xfrm>
            <a:off x="-143838" y="824973"/>
            <a:ext cx="8455632" cy="707886"/>
          </a:xfrm>
          <a:prstGeom prst="rect">
            <a:avLst/>
          </a:prstGeom>
        </p:spPr>
        <p:txBody>
          <a:bodyPr wrap="square">
            <a:spAutoFit/>
          </a:bodyPr>
          <a:lstStyle/>
          <a:p>
            <a:r>
              <a:rPr lang="en-US" sz="2800" b="1" dirty="0" smtClean="0">
                <a:latin typeface="Arial" charset="0"/>
              </a:rPr>
              <a:t> </a:t>
            </a:r>
            <a:r>
              <a:rPr lang="en-US" sz="4000" dirty="0" smtClean="0">
                <a:latin typeface="+mj-lt"/>
              </a:rPr>
              <a:t>IV. </a:t>
            </a:r>
            <a:r>
              <a:rPr lang="en-US" sz="4000" dirty="0" smtClean="0">
                <a:latin typeface="+mj-lt"/>
                <a:cs typeface="Calibri" panose="020F0502020204030204" pitchFamily="34" charset="0"/>
              </a:rPr>
              <a:t>Proposals</a:t>
            </a:r>
            <a:endParaRPr lang="en-US" sz="4000" dirty="0">
              <a:latin typeface="+mj-lt"/>
              <a:cs typeface="Calibri" panose="020F0502020204030204" pitchFamily="34" charset="0"/>
            </a:endParaRPr>
          </a:p>
        </p:txBody>
      </p:sp>
      <p:pic>
        <p:nvPicPr>
          <p:cNvPr id="12" name="Picture 1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31" y="2534364"/>
            <a:ext cx="8733034" cy="37431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369869" y="1746607"/>
            <a:ext cx="8316931" cy="707886"/>
          </a:xfrm>
          <a:prstGeom prst="rect">
            <a:avLst/>
          </a:prstGeom>
          <a:noFill/>
        </p:spPr>
        <p:txBody>
          <a:bodyPr wrap="square" rtlCol="0">
            <a:spAutoFit/>
          </a:bodyPr>
          <a:lstStyle/>
          <a:p>
            <a:pPr algn="ctr"/>
            <a:r>
              <a:rPr lang="en-US" sz="2000" b="1" dirty="0" smtClean="0"/>
              <a:t>Planned Unit Development (PUD) Modification; Boundary Line Adjustment; and Preliminary Plat Applications</a:t>
            </a:r>
            <a:endParaRPr lang="en-US" sz="2000" b="1" dirty="0"/>
          </a:p>
        </p:txBody>
      </p:sp>
    </p:spTree>
    <p:extLst>
      <p:ext uri="{BB962C8B-B14F-4D97-AF65-F5344CB8AC3E}">
        <p14:creationId xmlns:p14="http://schemas.microsoft.com/office/powerpoint/2010/main" val="8857894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6629" y="113016"/>
            <a:ext cx="8646921" cy="1772292"/>
          </a:xfrm>
        </p:spPr>
        <p:txBody>
          <a:bodyPr anchor="b">
            <a:normAutofit/>
          </a:bodyPr>
          <a:lstStyle/>
          <a:p>
            <a:pPr algn="l"/>
            <a:r>
              <a:rPr lang="en-US" sz="2800" dirty="0" smtClean="0"/>
              <a:t>IV(a): </a:t>
            </a:r>
            <a:r>
              <a:rPr lang="en-US" sz="2800" dirty="0" smtClean="0">
                <a:cs typeface="Calibri" panose="020F0502020204030204" pitchFamily="34" charset="0"/>
              </a:rPr>
              <a:t>Proposals – Planned Unit Development Modification</a:t>
            </a:r>
            <a:r>
              <a:rPr lang="en-US" sz="2800" dirty="0">
                <a:cs typeface="Calibri" panose="020F0502020204030204" pitchFamily="34" charset="0"/>
              </a:rPr>
              <a:t/>
            </a:r>
            <a:br>
              <a:rPr lang="en-US" sz="2800" dirty="0">
                <a:cs typeface="Calibri" panose="020F0502020204030204" pitchFamily="34" charset="0"/>
              </a:rPr>
            </a:br>
            <a:endParaRPr lang="en-US" sz="2800" b="1" dirty="0">
              <a:latin typeface="+mn-lt"/>
            </a:endParaRPr>
          </a:p>
        </p:txBody>
      </p:sp>
      <p:sp>
        <p:nvSpPr>
          <p:cNvPr id="3" name="Slide Number Placeholder 2"/>
          <p:cNvSpPr>
            <a:spLocks noGrp="1"/>
          </p:cNvSpPr>
          <p:nvPr>
            <p:ph type="sldNum" sz="quarter" idx="12"/>
          </p:nvPr>
        </p:nvSpPr>
        <p:spPr/>
        <p:txBody>
          <a:bodyPr/>
          <a:lstStyle/>
          <a:p>
            <a:fld id="{E1525F2D-791E-4540-9CAC-93D25907CCBF}" type="slidenum">
              <a:rPr lang="en-US" smtClean="0"/>
              <a:t>7</a:t>
            </a:fld>
            <a:endParaRPr lang="en-US" dirty="0"/>
          </a:p>
        </p:txBody>
      </p:sp>
      <p:sp>
        <p:nvSpPr>
          <p:cNvPr id="5" name="Rectangle 4"/>
          <p:cNvSpPr/>
          <p:nvPr/>
        </p:nvSpPr>
        <p:spPr>
          <a:xfrm>
            <a:off x="2286000" y="3105835"/>
            <a:ext cx="4572000" cy="369332"/>
          </a:xfrm>
          <a:prstGeom prst="rect">
            <a:avLst/>
          </a:prstGeom>
        </p:spPr>
        <p:txBody>
          <a:bodyPr>
            <a:spAutoFit/>
          </a:bodyPr>
          <a:lstStyle/>
          <a:p>
            <a:endParaRPr lang="en-US" dirty="0"/>
          </a:p>
        </p:txBody>
      </p:sp>
      <p:sp>
        <p:nvSpPr>
          <p:cNvPr id="4" name="TextBox 3"/>
          <p:cNvSpPr txBox="1"/>
          <p:nvPr/>
        </p:nvSpPr>
        <p:spPr>
          <a:xfrm>
            <a:off x="4533605" y="2248407"/>
            <a:ext cx="4153195" cy="3785652"/>
          </a:xfrm>
          <a:prstGeom prst="rect">
            <a:avLst/>
          </a:prstGeom>
          <a:noFill/>
        </p:spPr>
        <p:txBody>
          <a:bodyPr wrap="square" rtlCol="0">
            <a:spAutoFit/>
          </a:bodyPr>
          <a:lstStyle/>
          <a:p>
            <a:pPr marL="285750" indent="-285750">
              <a:buFont typeface="Wingdings" panose="05000000000000000000" pitchFamily="2" charset="2"/>
              <a:buChar char="q"/>
            </a:pPr>
            <a:r>
              <a:rPr lang="en-US" sz="2400" dirty="0" smtClean="0"/>
              <a:t>Critical Areas</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err="1" smtClean="0"/>
              <a:t>Stormwater</a:t>
            </a:r>
            <a:endParaRPr lang="en-US" sz="2400" dirty="0" smtClean="0"/>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smtClean="0"/>
              <a:t>Lot counts</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smtClean="0"/>
              <a:t>Road Layouts</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smtClean="0"/>
              <a:t>PUD Phasing</a:t>
            </a:r>
          </a:p>
          <a:p>
            <a:endParaRPr lang="en-US" sz="2400" dirty="0"/>
          </a:p>
        </p:txBody>
      </p:sp>
      <p:sp>
        <p:nvSpPr>
          <p:cNvPr id="9" name="Right Brace 8"/>
          <p:cNvSpPr/>
          <p:nvPr/>
        </p:nvSpPr>
        <p:spPr>
          <a:xfrm>
            <a:off x="6676490" y="2439575"/>
            <a:ext cx="474324" cy="2717514"/>
          </a:xfrm>
          <a:prstGeom prst="rightBrace">
            <a:avLst>
              <a:gd name="adj1" fmla="val 8333"/>
              <a:gd name="adj2" fmla="val 51890"/>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0" name="TextBox 9"/>
          <p:cNvSpPr txBox="1"/>
          <p:nvPr/>
        </p:nvSpPr>
        <p:spPr>
          <a:xfrm>
            <a:off x="7222733" y="3494902"/>
            <a:ext cx="1643865" cy="646331"/>
          </a:xfrm>
          <a:prstGeom prst="rect">
            <a:avLst/>
          </a:prstGeom>
          <a:noFill/>
        </p:spPr>
        <p:txBody>
          <a:bodyPr wrap="square" rtlCol="0">
            <a:spAutoFit/>
          </a:bodyPr>
          <a:lstStyle/>
          <a:p>
            <a:r>
              <a:rPr lang="en-US" b="1" i="1" dirty="0" smtClean="0"/>
              <a:t>Development</a:t>
            </a:r>
          </a:p>
          <a:p>
            <a:r>
              <a:rPr lang="en-US" b="1" i="1" dirty="0" smtClean="0"/>
              <a:t>Area 1</a:t>
            </a:r>
            <a:endParaRPr lang="en-US" b="1" i="1" dirty="0"/>
          </a:p>
        </p:txBody>
      </p:sp>
      <p:pic>
        <p:nvPicPr>
          <p:cNvPr id="11" name="Picture 10"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22" y="1850844"/>
            <a:ext cx="4006315" cy="458077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7780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6629" y="113016"/>
            <a:ext cx="8646921" cy="1772292"/>
          </a:xfrm>
        </p:spPr>
        <p:txBody>
          <a:bodyPr anchor="b">
            <a:normAutofit/>
          </a:bodyPr>
          <a:lstStyle/>
          <a:p>
            <a:pPr algn="l"/>
            <a:r>
              <a:rPr lang="en-US" sz="2800" dirty="0" smtClean="0"/>
              <a:t>IV(b): </a:t>
            </a:r>
            <a:r>
              <a:rPr lang="en-US" sz="2800" dirty="0" smtClean="0">
                <a:cs typeface="Calibri" panose="020F0502020204030204" pitchFamily="34" charset="0"/>
              </a:rPr>
              <a:t>Proposals – Boundary Line Adjustment</a:t>
            </a:r>
            <a:r>
              <a:rPr lang="en-US" sz="2800" dirty="0">
                <a:cs typeface="Calibri" panose="020F0502020204030204" pitchFamily="34" charset="0"/>
              </a:rPr>
              <a:t/>
            </a:r>
            <a:br>
              <a:rPr lang="en-US" sz="2800" dirty="0">
                <a:cs typeface="Calibri" panose="020F0502020204030204" pitchFamily="34" charset="0"/>
              </a:rPr>
            </a:br>
            <a:endParaRPr lang="en-US" sz="2800" b="1" dirty="0">
              <a:latin typeface="+mn-lt"/>
            </a:endParaRPr>
          </a:p>
        </p:txBody>
      </p:sp>
      <p:sp>
        <p:nvSpPr>
          <p:cNvPr id="3" name="Slide Number Placeholder 2"/>
          <p:cNvSpPr>
            <a:spLocks noGrp="1"/>
          </p:cNvSpPr>
          <p:nvPr>
            <p:ph type="sldNum" sz="quarter" idx="12"/>
          </p:nvPr>
        </p:nvSpPr>
        <p:spPr/>
        <p:txBody>
          <a:bodyPr/>
          <a:lstStyle/>
          <a:p>
            <a:fld id="{E1525F2D-791E-4540-9CAC-93D25907CCBF}" type="slidenum">
              <a:rPr lang="en-US" smtClean="0"/>
              <a:t>8</a:t>
            </a:fld>
            <a:endParaRPr lang="en-US" dirty="0"/>
          </a:p>
        </p:txBody>
      </p:sp>
      <p:sp>
        <p:nvSpPr>
          <p:cNvPr id="5" name="Rectangle 4"/>
          <p:cNvSpPr/>
          <p:nvPr/>
        </p:nvSpPr>
        <p:spPr>
          <a:xfrm>
            <a:off x="2286000" y="3105835"/>
            <a:ext cx="4572000" cy="369332"/>
          </a:xfrm>
          <a:prstGeom prst="rect">
            <a:avLst/>
          </a:prstGeom>
        </p:spPr>
        <p:txBody>
          <a:bodyPr>
            <a:spAutoFit/>
          </a:bodyPr>
          <a:lstStyle/>
          <a:p>
            <a:endParaRPr lang="en-US" dirty="0"/>
          </a:p>
        </p:txBody>
      </p:sp>
      <p:sp>
        <p:nvSpPr>
          <p:cNvPr id="4" name="TextBox 3"/>
          <p:cNvSpPr txBox="1"/>
          <p:nvPr/>
        </p:nvSpPr>
        <p:spPr>
          <a:xfrm>
            <a:off x="6205590" y="2808017"/>
            <a:ext cx="4153195" cy="2677656"/>
          </a:xfrm>
          <a:prstGeom prst="rect">
            <a:avLst/>
          </a:prstGeom>
          <a:noFill/>
        </p:spPr>
        <p:txBody>
          <a:bodyPr wrap="square" rtlCol="0">
            <a:spAutoFit/>
          </a:bodyPr>
          <a:lstStyle/>
          <a:p>
            <a:pPr marL="285750" indent="-285750">
              <a:buFont typeface="Wingdings" panose="05000000000000000000" pitchFamily="2" charset="2"/>
              <a:buChar char="q"/>
            </a:pPr>
            <a:r>
              <a:rPr lang="en-US" sz="2400" dirty="0" smtClean="0"/>
              <a:t>12 Lots</a:t>
            </a:r>
          </a:p>
          <a:p>
            <a:pPr marL="285750" indent="-285750">
              <a:buFont typeface="Wingdings" panose="05000000000000000000" pitchFamily="2" charset="2"/>
              <a:buChar char="q"/>
            </a:pPr>
            <a:endParaRPr lang="en-US" sz="2400" dirty="0" smtClean="0"/>
          </a:p>
          <a:p>
            <a:pPr marL="285750" indent="-285750">
              <a:buFont typeface="Wingdings" panose="05000000000000000000" pitchFamily="2" charset="2"/>
              <a:buChar char="q"/>
            </a:pPr>
            <a:r>
              <a:rPr lang="en-US" sz="2400" dirty="0" smtClean="0"/>
              <a:t>Match lot lines to </a:t>
            </a:r>
          </a:p>
          <a:p>
            <a:r>
              <a:rPr lang="en-US" sz="2400" dirty="0" smtClean="0"/>
              <a:t>proposed plat phases</a:t>
            </a:r>
          </a:p>
          <a:p>
            <a:pPr marL="285750" indent="-285750">
              <a:buFont typeface="Wingdings" panose="05000000000000000000" pitchFamily="2" charset="2"/>
              <a:buChar char="q"/>
            </a:pPr>
            <a:endParaRPr lang="en-US" sz="2400" dirty="0"/>
          </a:p>
          <a:p>
            <a:pPr marL="285750" indent="-285750">
              <a:buFont typeface="Wingdings" panose="05000000000000000000" pitchFamily="2" charset="2"/>
              <a:buChar char="q"/>
            </a:pPr>
            <a:r>
              <a:rPr lang="en-US" sz="2400" dirty="0" smtClean="0"/>
              <a:t>Street Vacation</a:t>
            </a:r>
          </a:p>
          <a:p>
            <a:pPr marL="285750" indent="-285750">
              <a:buFont typeface="Wingdings" panose="05000000000000000000" pitchFamily="2" charset="2"/>
              <a:buChar char="q"/>
            </a:pPr>
            <a:endParaRPr lang="en-US" sz="2400" dirty="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11" y="1859126"/>
            <a:ext cx="5925823" cy="4497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562485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6629" y="113016"/>
            <a:ext cx="8646921" cy="1772292"/>
          </a:xfrm>
        </p:spPr>
        <p:txBody>
          <a:bodyPr anchor="b">
            <a:normAutofit/>
          </a:bodyPr>
          <a:lstStyle/>
          <a:p>
            <a:pPr algn="l"/>
            <a:r>
              <a:rPr lang="en-US" sz="2800" dirty="0" smtClean="0"/>
              <a:t>IV(c): </a:t>
            </a:r>
            <a:r>
              <a:rPr lang="en-US" sz="2800" dirty="0" smtClean="0">
                <a:cs typeface="Calibri" panose="020F0502020204030204" pitchFamily="34" charset="0"/>
              </a:rPr>
              <a:t>Proposals – Preliminary Plat Application</a:t>
            </a:r>
            <a:r>
              <a:rPr lang="en-US" sz="2800" dirty="0">
                <a:cs typeface="Calibri" panose="020F0502020204030204" pitchFamily="34" charset="0"/>
              </a:rPr>
              <a:t/>
            </a:r>
            <a:br>
              <a:rPr lang="en-US" sz="2800" dirty="0">
                <a:cs typeface="Calibri" panose="020F0502020204030204" pitchFamily="34" charset="0"/>
              </a:rPr>
            </a:br>
            <a:endParaRPr lang="en-US" sz="2800" b="1" dirty="0">
              <a:latin typeface="+mn-lt"/>
            </a:endParaRPr>
          </a:p>
        </p:txBody>
      </p:sp>
      <p:sp>
        <p:nvSpPr>
          <p:cNvPr id="3" name="Slide Number Placeholder 2"/>
          <p:cNvSpPr>
            <a:spLocks noGrp="1"/>
          </p:cNvSpPr>
          <p:nvPr>
            <p:ph type="sldNum" sz="quarter" idx="12"/>
          </p:nvPr>
        </p:nvSpPr>
        <p:spPr/>
        <p:txBody>
          <a:bodyPr/>
          <a:lstStyle/>
          <a:p>
            <a:fld id="{E1525F2D-791E-4540-9CAC-93D25907CCBF}" type="slidenum">
              <a:rPr lang="en-US" smtClean="0"/>
              <a:t>9</a:t>
            </a:fld>
            <a:endParaRPr lang="en-US" dirty="0"/>
          </a:p>
        </p:txBody>
      </p:sp>
      <p:sp>
        <p:nvSpPr>
          <p:cNvPr id="5" name="Rectangle 4"/>
          <p:cNvSpPr/>
          <p:nvPr/>
        </p:nvSpPr>
        <p:spPr>
          <a:xfrm>
            <a:off x="2286000" y="3105835"/>
            <a:ext cx="4572000" cy="369332"/>
          </a:xfrm>
          <a:prstGeom prst="rect">
            <a:avLst/>
          </a:prstGeom>
        </p:spPr>
        <p:txBody>
          <a:bodyPr>
            <a:spAutoFit/>
          </a:bodyPr>
          <a:lstStyle/>
          <a:p>
            <a:endParaRPr lang="en-US" dirty="0"/>
          </a:p>
        </p:txBody>
      </p:sp>
      <p:pic>
        <p:nvPicPr>
          <p:cNvPr id="7" name="Picture 6"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432" y="1751744"/>
            <a:ext cx="5467769" cy="46798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8035" y="5390320"/>
            <a:ext cx="2476166" cy="10413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TextBox 8"/>
          <p:cNvSpPr txBox="1"/>
          <p:nvPr/>
        </p:nvSpPr>
        <p:spPr>
          <a:xfrm>
            <a:off x="5979560" y="2517724"/>
            <a:ext cx="2683990" cy="2831544"/>
          </a:xfrm>
          <a:prstGeom prst="rect">
            <a:avLst/>
          </a:prstGeom>
          <a:noFill/>
        </p:spPr>
        <p:txBody>
          <a:bodyPr wrap="square" rtlCol="0">
            <a:spAutoFit/>
          </a:bodyPr>
          <a:lstStyle/>
          <a:p>
            <a:pPr marL="285750" indent="-285750">
              <a:buFont typeface="Wingdings" panose="05000000000000000000" pitchFamily="2" charset="2"/>
              <a:buChar char="q"/>
            </a:pPr>
            <a:r>
              <a:rPr lang="en-US" sz="2000" dirty="0" smtClean="0"/>
              <a:t>Development Area Phase 1 </a:t>
            </a:r>
          </a:p>
          <a:p>
            <a:pPr marL="285750" indent="-285750">
              <a:buFont typeface="Wingdings" panose="05000000000000000000" pitchFamily="2" charset="2"/>
              <a:buChar char="q"/>
            </a:pPr>
            <a:endParaRPr lang="en-US" sz="2000" dirty="0"/>
          </a:p>
          <a:p>
            <a:pPr marL="285750" indent="-285750">
              <a:buFont typeface="Wingdings" panose="05000000000000000000" pitchFamily="2" charset="2"/>
              <a:buChar char="q"/>
            </a:pPr>
            <a:r>
              <a:rPr lang="en-US" sz="2000" dirty="0" smtClean="0"/>
              <a:t>7 Neighborhoods</a:t>
            </a:r>
          </a:p>
          <a:p>
            <a:pPr marL="285750" indent="-285750">
              <a:buFont typeface="Wingdings" panose="05000000000000000000" pitchFamily="2" charset="2"/>
              <a:buChar char="q"/>
            </a:pPr>
            <a:endParaRPr lang="en-US" sz="2000" dirty="0"/>
          </a:p>
          <a:p>
            <a:pPr marL="285750" indent="-285750">
              <a:buFont typeface="Wingdings" panose="05000000000000000000" pitchFamily="2" charset="2"/>
              <a:buChar char="q"/>
            </a:pPr>
            <a:r>
              <a:rPr lang="en-US" sz="2000" dirty="0" smtClean="0"/>
              <a:t>387 Residential Lots</a:t>
            </a:r>
          </a:p>
          <a:p>
            <a:pPr marL="285750" indent="-285750">
              <a:buFont typeface="Wingdings" panose="05000000000000000000" pitchFamily="2" charset="2"/>
              <a:buChar char="q"/>
            </a:pPr>
            <a:endParaRPr lang="en-US" sz="2000" dirty="0"/>
          </a:p>
          <a:p>
            <a:pPr marL="285750" indent="-285750">
              <a:buFont typeface="Wingdings" panose="05000000000000000000" pitchFamily="2" charset="2"/>
              <a:buChar char="q"/>
            </a:pPr>
            <a:r>
              <a:rPr lang="en-US" sz="2000" dirty="0" smtClean="0"/>
              <a:t>Motts Hill Parkway</a:t>
            </a:r>
          </a:p>
          <a:p>
            <a:pPr marL="285750" indent="-285750">
              <a:buFont typeface="Wingdings" panose="05000000000000000000" pitchFamily="2" charset="2"/>
              <a:buChar char="q"/>
            </a:pPr>
            <a:endParaRPr lang="en-US" dirty="0"/>
          </a:p>
        </p:txBody>
      </p:sp>
    </p:spTree>
    <p:extLst>
      <p:ext uri="{BB962C8B-B14F-4D97-AF65-F5344CB8AC3E}">
        <p14:creationId xmlns:p14="http://schemas.microsoft.com/office/powerpoint/2010/main" val="4697291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d001729d-95b1-4eb4-8fec-e6363d62dab5">DNR53RKXWQDQ-132-7721</_dlc_DocId>
    <_dlc_DocIdUrl xmlns="d001729d-95b1-4eb4-8fec-e6363d62dab5">
      <Url>http://sharepoint/Planning/_layouts/15/DocIdRedir.aspx?ID=DNR53RKXWQDQ-132-7721</Url>
      <Description>DNR53RKXWQDQ-132-7721</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F1D7FFEE5A703F42913FFBD88D357A72" ma:contentTypeVersion="1" ma:contentTypeDescription="Create a new document." ma:contentTypeScope="" ma:versionID="afc7409f99e5ca3af7c7eb03e93243b6">
  <xsd:schema xmlns:xsd="http://www.w3.org/2001/XMLSchema" xmlns:xs="http://www.w3.org/2001/XMLSchema" xmlns:p="http://schemas.microsoft.com/office/2006/metadata/properties" xmlns:ns2="d001729d-95b1-4eb4-8fec-e6363d62dab5" targetNamespace="http://schemas.microsoft.com/office/2006/metadata/properties" ma:root="true" ma:fieldsID="64aee1a1174c6b03e362bc1c13604f76" ns2:_="">
    <xsd:import namespace="d001729d-95b1-4eb4-8fec-e6363d62dab5"/>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01729d-95b1-4eb4-8fec-e6363d62da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ma:index="11"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5BC076-8EEB-4D0A-ABC8-C46010D86FE7}">
  <ds:schemaRefs>
    <ds:schemaRef ds:uri="http://schemas.microsoft.com/sharepoint/v3/contenttype/forms"/>
  </ds:schemaRefs>
</ds:datastoreItem>
</file>

<file path=customXml/itemProps2.xml><?xml version="1.0" encoding="utf-8"?>
<ds:datastoreItem xmlns:ds="http://schemas.openxmlformats.org/officeDocument/2006/customXml" ds:itemID="{28D07EF6-F9F3-4E97-8811-86F17433DEB5}">
  <ds:schemaRefs>
    <ds:schemaRef ds:uri="http://schemas.microsoft.com/office/2006/metadata/properties"/>
    <ds:schemaRef ds:uri="http://purl.org/dc/elements/1.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d001729d-95b1-4eb4-8fec-e6363d62dab5"/>
    <ds:schemaRef ds:uri="http://www.w3.org/XML/1998/namespace"/>
    <ds:schemaRef ds:uri="http://purl.org/dc/dcmitype/"/>
  </ds:schemaRefs>
</ds:datastoreItem>
</file>

<file path=customXml/itemProps3.xml><?xml version="1.0" encoding="utf-8"?>
<ds:datastoreItem xmlns:ds="http://schemas.openxmlformats.org/officeDocument/2006/customXml" ds:itemID="{8BEE2FFC-98C0-4EE3-9D43-776984E9ABAB}">
  <ds:schemaRefs>
    <ds:schemaRef ds:uri="http://schemas.microsoft.com/sharepoint/events"/>
  </ds:schemaRefs>
</ds:datastoreItem>
</file>

<file path=customXml/itemProps4.xml><?xml version="1.0" encoding="utf-8"?>
<ds:datastoreItem xmlns:ds="http://schemas.openxmlformats.org/officeDocument/2006/customXml" ds:itemID="{750AAA3B-4CE5-487B-A629-B86E113A6D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01729d-95b1-4eb4-8fec-e6363d62da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9242</TotalTime>
  <Words>1842</Words>
  <Application>Microsoft Office PowerPoint</Application>
  <PresentationFormat>On-screen Show (4:3)</PresentationFormat>
  <Paragraphs>189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Presentation Outline</vt:lpstr>
      <vt:lpstr>I. Site and Surrounding Properties </vt:lpstr>
      <vt:lpstr>II. Project Background</vt:lpstr>
      <vt:lpstr>III. Comprehensive Plan – East Blaine</vt:lpstr>
      <vt:lpstr>PowerPoint Presentation</vt:lpstr>
      <vt:lpstr>IV(a): Proposals – Planned Unit Development Modification </vt:lpstr>
      <vt:lpstr>IV(b): Proposals – Boundary Line Adjustment </vt:lpstr>
      <vt:lpstr>IV(c): Proposals – Preliminary Plat Application </vt:lpstr>
      <vt:lpstr>IV(c)(1): Proposals –  Approved PUD Master Plan Plat Design Elements: Homes  </vt:lpstr>
      <vt:lpstr>IV(c)(2): Proposals –  Approved PUD Master Plan Plat Design Elements: Open Space and Parks </vt:lpstr>
      <vt:lpstr>IV(c)(3): Proposals –  Approved PUD Master Plan Plat Design Elements: Pedestrian Circulation </vt:lpstr>
      <vt:lpstr>V. Public Comments</vt:lpstr>
      <vt:lpstr>VI. Council Alternatives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INTRODUCTION</dc:title>
  <dc:creator>Anne Fritzel</dc:creator>
  <cp:lastModifiedBy>Stacie Pratschner</cp:lastModifiedBy>
  <cp:revision>356</cp:revision>
  <cp:lastPrinted>2020-06-24T23:38:17Z</cp:lastPrinted>
  <dcterms:created xsi:type="dcterms:W3CDTF">2014-03-18T06:14:22Z</dcterms:created>
  <dcterms:modified xsi:type="dcterms:W3CDTF">2020-07-13T22:44:59Z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0x010100F1D7FFEE5A703F42913FFBD88D357A72</vt:lpwstr>
  </property>
  <property fmtid="{D5CDD505-2E9C-101B-9397-08002B2CF9AE}" pid="3" name="_dlc_DocIdItemGuid">
    <vt:lpwstr>8e8f74b7-b867-47a2-8935-d47f37aadfb4</vt:lpwstr>
  </property>
</Properties>
</file>