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handoutMasterIdLst>
    <p:handoutMasterId r:id="rId83"/>
  </p:handoutMasterIdLst>
  <p:sldIdLst>
    <p:sldId id="277" r:id="rId5"/>
    <p:sldId id="350" r:id="rId6"/>
    <p:sldId id="280" r:id="rId7"/>
    <p:sldId id="328" r:id="rId8"/>
    <p:sldId id="278" r:id="rId9"/>
    <p:sldId id="281" r:id="rId10"/>
    <p:sldId id="282" r:id="rId11"/>
    <p:sldId id="283" r:id="rId12"/>
    <p:sldId id="285" r:id="rId13"/>
    <p:sldId id="332" r:id="rId14"/>
    <p:sldId id="286" r:id="rId15"/>
    <p:sldId id="287" r:id="rId16"/>
    <p:sldId id="288" r:id="rId17"/>
    <p:sldId id="289" r:id="rId18"/>
    <p:sldId id="351" r:id="rId19"/>
    <p:sldId id="352" r:id="rId20"/>
    <p:sldId id="291" r:id="rId21"/>
    <p:sldId id="292" r:id="rId22"/>
    <p:sldId id="293" r:id="rId23"/>
    <p:sldId id="294" r:id="rId24"/>
    <p:sldId id="353" r:id="rId25"/>
    <p:sldId id="295" r:id="rId26"/>
    <p:sldId id="296" r:id="rId27"/>
    <p:sldId id="297" r:id="rId28"/>
    <p:sldId id="299" r:id="rId29"/>
    <p:sldId id="354" r:id="rId30"/>
    <p:sldId id="333" r:id="rId31"/>
    <p:sldId id="304" r:id="rId32"/>
    <p:sldId id="305" r:id="rId33"/>
    <p:sldId id="300" r:id="rId34"/>
    <p:sldId id="306" r:id="rId35"/>
    <p:sldId id="303" r:id="rId36"/>
    <p:sldId id="369" r:id="rId37"/>
    <p:sldId id="348" r:id="rId38"/>
    <p:sldId id="372" r:id="rId39"/>
    <p:sldId id="373" r:id="rId40"/>
    <p:sldId id="308" r:id="rId41"/>
    <p:sldId id="315" r:id="rId42"/>
    <p:sldId id="317" r:id="rId43"/>
    <p:sldId id="321" r:id="rId44"/>
    <p:sldId id="318" r:id="rId45"/>
    <p:sldId id="360" r:id="rId46"/>
    <p:sldId id="322" r:id="rId47"/>
    <p:sldId id="359" r:id="rId48"/>
    <p:sldId id="375" r:id="rId49"/>
    <p:sldId id="324" r:id="rId50"/>
    <p:sldId id="376" r:id="rId51"/>
    <p:sldId id="377" r:id="rId52"/>
    <p:sldId id="361" r:id="rId53"/>
    <p:sldId id="378" r:id="rId54"/>
    <p:sldId id="326" r:id="rId55"/>
    <p:sldId id="379" r:id="rId56"/>
    <p:sldId id="363" r:id="rId57"/>
    <p:sldId id="327" r:id="rId58"/>
    <p:sldId id="381" r:id="rId59"/>
    <p:sldId id="382" r:id="rId60"/>
    <p:sldId id="349" r:id="rId61"/>
    <p:sldId id="383" r:id="rId62"/>
    <p:sldId id="384" r:id="rId63"/>
    <p:sldId id="334" r:id="rId64"/>
    <p:sldId id="385" r:id="rId65"/>
    <p:sldId id="335" r:id="rId66"/>
    <p:sldId id="386" r:id="rId67"/>
    <p:sldId id="313" r:id="rId68"/>
    <p:sldId id="311" r:id="rId69"/>
    <p:sldId id="387" r:id="rId70"/>
    <p:sldId id="312" r:id="rId71"/>
    <p:sldId id="388" r:id="rId72"/>
    <p:sldId id="389" r:id="rId73"/>
    <p:sldId id="339" r:id="rId74"/>
    <p:sldId id="338" r:id="rId75"/>
    <p:sldId id="392" r:id="rId76"/>
    <p:sldId id="301" r:id="rId77"/>
    <p:sldId id="391" r:id="rId78"/>
    <p:sldId id="390" r:id="rId79"/>
    <p:sldId id="309" r:id="rId80"/>
    <p:sldId id="262" r:id="rId81"/>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62">
          <p15:clr>
            <a:srgbClr val="A4A3A4"/>
          </p15:clr>
        </p15:guide>
        <p15:guide id="2" orient="horz" pos="2900">
          <p15:clr>
            <a:srgbClr val="A4A3A4"/>
          </p15:clr>
        </p15:guide>
        <p15:guide id="3" orient="horz" pos="717">
          <p15:clr>
            <a:srgbClr val="A4A3A4"/>
          </p15:clr>
        </p15:guide>
        <p15:guide id="4" orient="horz" pos="825">
          <p15:clr>
            <a:srgbClr val="A4A3A4"/>
          </p15:clr>
        </p15:guide>
        <p15:guide id="5" pos="290">
          <p15:clr>
            <a:srgbClr val="A4A3A4"/>
          </p15:clr>
        </p15:guide>
        <p15:guide id="6" pos="5474">
          <p15:clr>
            <a:srgbClr val="A4A3A4"/>
          </p15:clr>
        </p15:guide>
        <p15:guide id="7" pos="2882">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94712" autoAdjust="0"/>
  </p:normalViewPr>
  <p:slideViewPr>
    <p:cSldViewPr snapToGrid="0" snapToObjects="1">
      <p:cViewPr varScale="1">
        <p:scale>
          <a:sx n="138" d="100"/>
          <a:sy n="138" d="100"/>
        </p:scale>
        <p:origin x="354" y="108"/>
      </p:cViewPr>
      <p:guideLst>
        <p:guide orient="horz" pos="1862"/>
        <p:guide orient="horz" pos="2900"/>
        <p:guide orient="horz" pos="717"/>
        <p:guide orient="horz" pos="825"/>
        <p:guide pos="290"/>
        <p:guide pos="5474"/>
        <p:guide pos="2882"/>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3846"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3" y="1"/>
            <a:ext cx="3043343" cy="465455"/>
          </a:xfrm>
          <a:prstGeom prst="rect">
            <a:avLst/>
          </a:prstGeom>
        </p:spPr>
        <p:txBody>
          <a:bodyPr vert="horz" lIns="93324" tIns="46662" rIns="93324" bIns="46662" rtlCol="0"/>
          <a:lstStyle>
            <a:lvl1pPr algn="r">
              <a:defRPr sz="1200"/>
            </a:lvl1pPr>
          </a:lstStyle>
          <a:p>
            <a:fld id="{64C87EDD-D7BC-4A29-965E-C2E5077C1C24}" type="datetimeFigureOut">
              <a:rPr lang="en-US" smtClean="0"/>
              <a:pPr/>
              <a:t>3/9/2020</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5A03EB3F-9CB9-4775-9AA8-E92C1B707A7D}" type="slidenum">
              <a:rPr lang="en-US" smtClean="0"/>
              <a:pPr/>
              <a:t>‹#›</a:t>
            </a:fld>
            <a:endParaRPr lang="en-US" dirty="0"/>
          </a:p>
        </p:txBody>
      </p:sp>
    </p:spTree>
    <p:extLst>
      <p:ext uri="{BB962C8B-B14F-4D97-AF65-F5344CB8AC3E}">
        <p14:creationId xmlns:p14="http://schemas.microsoft.com/office/powerpoint/2010/main" val="295147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6B50156F-BC2E-44A3-91AB-C67535F4439E}" type="datetimeFigureOut">
              <a:rPr lang="en-US" smtClean="0"/>
              <a:pPr/>
              <a:t>3/9/2020</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7BA9AD22-844A-4071-A413-3F474020E3DF}" type="slidenum">
              <a:rPr lang="en-US" smtClean="0"/>
              <a:pPr/>
              <a:t>‹#›</a:t>
            </a:fld>
            <a:endParaRPr lang="en-US" dirty="0"/>
          </a:p>
        </p:txBody>
      </p:sp>
    </p:spTree>
    <p:extLst>
      <p:ext uri="{BB962C8B-B14F-4D97-AF65-F5344CB8AC3E}">
        <p14:creationId xmlns:p14="http://schemas.microsoft.com/office/powerpoint/2010/main" val="12426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2954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10</a:t>
            </a:fld>
            <a:endParaRPr lang="en-US" dirty="0"/>
          </a:p>
        </p:txBody>
      </p:sp>
    </p:spTree>
    <p:extLst>
      <p:ext uri="{BB962C8B-B14F-4D97-AF65-F5344CB8AC3E}">
        <p14:creationId xmlns:p14="http://schemas.microsoft.com/office/powerpoint/2010/main" val="371667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11</a:t>
            </a:fld>
            <a:endParaRPr lang="en-US" dirty="0"/>
          </a:p>
        </p:txBody>
      </p:sp>
    </p:spTree>
    <p:extLst>
      <p:ext uri="{BB962C8B-B14F-4D97-AF65-F5344CB8AC3E}">
        <p14:creationId xmlns:p14="http://schemas.microsoft.com/office/powerpoint/2010/main" val="278088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12</a:t>
            </a:fld>
            <a:endParaRPr lang="en-US" dirty="0"/>
          </a:p>
        </p:txBody>
      </p:sp>
    </p:spTree>
    <p:extLst>
      <p:ext uri="{BB962C8B-B14F-4D97-AF65-F5344CB8AC3E}">
        <p14:creationId xmlns:p14="http://schemas.microsoft.com/office/powerpoint/2010/main" val="686829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13</a:t>
            </a:fld>
            <a:endParaRPr lang="en-US" dirty="0"/>
          </a:p>
        </p:txBody>
      </p:sp>
    </p:spTree>
    <p:extLst>
      <p:ext uri="{BB962C8B-B14F-4D97-AF65-F5344CB8AC3E}">
        <p14:creationId xmlns:p14="http://schemas.microsoft.com/office/powerpoint/2010/main" val="4075777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14</a:t>
            </a:fld>
            <a:endParaRPr lang="en-US" dirty="0"/>
          </a:p>
        </p:txBody>
      </p:sp>
    </p:spTree>
    <p:extLst>
      <p:ext uri="{BB962C8B-B14F-4D97-AF65-F5344CB8AC3E}">
        <p14:creationId xmlns:p14="http://schemas.microsoft.com/office/powerpoint/2010/main" val="319831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15</a:t>
            </a:fld>
            <a:endParaRPr lang="en-US" dirty="0"/>
          </a:p>
        </p:txBody>
      </p:sp>
    </p:spTree>
    <p:extLst>
      <p:ext uri="{BB962C8B-B14F-4D97-AF65-F5344CB8AC3E}">
        <p14:creationId xmlns:p14="http://schemas.microsoft.com/office/powerpoint/2010/main" val="1613210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16</a:t>
            </a:fld>
            <a:endParaRPr lang="en-US" dirty="0"/>
          </a:p>
        </p:txBody>
      </p:sp>
    </p:spTree>
    <p:extLst>
      <p:ext uri="{BB962C8B-B14F-4D97-AF65-F5344CB8AC3E}">
        <p14:creationId xmlns:p14="http://schemas.microsoft.com/office/powerpoint/2010/main" val="1172302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17</a:t>
            </a:fld>
            <a:endParaRPr lang="en-US" dirty="0"/>
          </a:p>
        </p:txBody>
      </p:sp>
    </p:spTree>
    <p:extLst>
      <p:ext uri="{BB962C8B-B14F-4D97-AF65-F5344CB8AC3E}">
        <p14:creationId xmlns:p14="http://schemas.microsoft.com/office/powerpoint/2010/main" val="2300346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18</a:t>
            </a:fld>
            <a:endParaRPr lang="en-US" dirty="0"/>
          </a:p>
        </p:txBody>
      </p:sp>
    </p:spTree>
    <p:extLst>
      <p:ext uri="{BB962C8B-B14F-4D97-AF65-F5344CB8AC3E}">
        <p14:creationId xmlns:p14="http://schemas.microsoft.com/office/powerpoint/2010/main" val="1139306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19</a:t>
            </a:fld>
            <a:endParaRPr lang="en-US" dirty="0"/>
          </a:p>
        </p:txBody>
      </p:sp>
    </p:spTree>
    <p:extLst>
      <p:ext uri="{BB962C8B-B14F-4D97-AF65-F5344CB8AC3E}">
        <p14:creationId xmlns:p14="http://schemas.microsoft.com/office/powerpoint/2010/main" val="85284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2</a:t>
            </a:fld>
            <a:endParaRPr lang="en-US" dirty="0"/>
          </a:p>
        </p:txBody>
      </p:sp>
    </p:spTree>
    <p:extLst>
      <p:ext uri="{BB962C8B-B14F-4D97-AF65-F5344CB8AC3E}">
        <p14:creationId xmlns:p14="http://schemas.microsoft.com/office/powerpoint/2010/main" val="3256580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20</a:t>
            </a:fld>
            <a:endParaRPr lang="en-US" dirty="0"/>
          </a:p>
        </p:txBody>
      </p:sp>
    </p:spTree>
    <p:extLst>
      <p:ext uri="{BB962C8B-B14F-4D97-AF65-F5344CB8AC3E}">
        <p14:creationId xmlns:p14="http://schemas.microsoft.com/office/powerpoint/2010/main" val="1962584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21</a:t>
            </a:fld>
            <a:endParaRPr lang="en-US" dirty="0"/>
          </a:p>
        </p:txBody>
      </p:sp>
    </p:spTree>
    <p:extLst>
      <p:ext uri="{BB962C8B-B14F-4D97-AF65-F5344CB8AC3E}">
        <p14:creationId xmlns:p14="http://schemas.microsoft.com/office/powerpoint/2010/main" val="3580963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22</a:t>
            </a:fld>
            <a:endParaRPr lang="en-US" dirty="0"/>
          </a:p>
        </p:txBody>
      </p:sp>
    </p:spTree>
    <p:extLst>
      <p:ext uri="{BB962C8B-B14F-4D97-AF65-F5344CB8AC3E}">
        <p14:creationId xmlns:p14="http://schemas.microsoft.com/office/powerpoint/2010/main" val="412542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23</a:t>
            </a:fld>
            <a:endParaRPr lang="en-US" dirty="0"/>
          </a:p>
        </p:txBody>
      </p:sp>
    </p:spTree>
    <p:extLst>
      <p:ext uri="{BB962C8B-B14F-4D97-AF65-F5344CB8AC3E}">
        <p14:creationId xmlns:p14="http://schemas.microsoft.com/office/powerpoint/2010/main" val="4118992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24</a:t>
            </a:fld>
            <a:endParaRPr lang="en-US" dirty="0"/>
          </a:p>
        </p:txBody>
      </p:sp>
    </p:spTree>
    <p:extLst>
      <p:ext uri="{BB962C8B-B14F-4D97-AF65-F5344CB8AC3E}">
        <p14:creationId xmlns:p14="http://schemas.microsoft.com/office/powerpoint/2010/main" val="96978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25</a:t>
            </a:fld>
            <a:endParaRPr lang="en-US" dirty="0"/>
          </a:p>
        </p:txBody>
      </p:sp>
    </p:spTree>
    <p:extLst>
      <p:ext uri="{BB962C8B-B14F-4D97-AF65-F5344CB8AC3E}">
        <p14:creationId xmlns:p14="http://schemas.microsoft.com/office/powerpoint/2010/main" val="558434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26</a:t>
            </a:fld>
            <a:endParaRPr lang="en-US" dirty="0"/>
          </a:p>
        </p:txBody>
      </p:sp>
    </p:spTree>
    <p:extLst>
      <p:ext uri="{BB962C8B-B14F-4D97-AF65-F5344CB8AC3E}">
        <p14:creationId xmlns:p14="http://schemas.microsoft.com/office/powerpoint/2010/main" val="1043864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27</a:t>
            </a:fld>
            <a:endParaRPr lang="en-US" dirty="0"/>
          </a:p>
        </p:txBody>
      </p:sp>
    </p:spTree>
    <p:extLst>
      <p:ext uri="{BB962C8B-B14F-4D97-AF65-F5344CB8AC3E}">
        <p14:creationId xmlns:p14="http://schemas.microsoft.com/office/powerpoint/2010/main" val="1445817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28</a:t>
            </a:fld>
            <a:endParaRPr lang="en-US" dirty="0"/>
          </a:p>
        </p:txBody>
      </p:sp>
    </p:spTree>
    <p:extLst>
      <p:ext uri="{BB962C8B-B14F-4D97-AF65-F5344CB8AC3E}">
        <p14:creationId xmlns:p14="http://schemas.microsoft.com/office/powerpoint/2010/main" val="758793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29</a:t>
            </a:fld>
            <a:endParaRPr lang="en-US" dirty="0"/>
          </a:p>
        </p:txBody>
      </p:sp>
    </p:spTree>
    <p:extLst>
      <p:ext uri="{BB962C8B-B14F-4D97-AF65-F5344CB8AC3E}">
        <p14:creationId xmlns:p14="http://schemas.microsoft.com/office/powerpoint/2010/main" val="325750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3</a:t>
            </a:fld>
            <a:endParaRPr lang="en-US" dirty="0"/>
          </a:p>
        </p:txBody>
      </p:sp>
    </p:spTree>
    <p:extLst>
      <p:ext uri="{BB962C8B-B14F-4D97-AF65-F5344CB8AC3E}">
        <p14:creationId xmlns:p14="http://schemas.microsoft.com/office/powerpoint/2010/main" val="3086412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30</a:t>
            </a:fld>
            <a:endParaRPr lang="en-US" dirty="0"/>
          </a:p>
        </p:txBody>
      </p:sp>
    </p:spTree>
    <p:extLst>
      <p:ext uri="{BB962C8B-B14F-4D97-AF65-F5344CB8AC3E}">
        <p14:creationId xmlns:p14="http://schemas.microsoft.com/office/powerpoint/2010/main" val="2373452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31</a:t>
            </a:fld>
            <a:endParaRPr lang="en-US" dirty="0"/>
          </a:p>
        </p:txBody>
      </p:sp>
    </p:spTree>
    <p:extLst>
      <p:ext uri="{BB962C8B-B14F-4D97-AF65-F5344CB8AC3E}">
        <p14:creationId xmlns:p14="http://schemas.microsoft.com/office/powerpoint/2010/main" val="1533192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32</a:t>
            </a:fld>
            <a:endParaRPr lang="en-US" dirty="0"/>
          </a:p>
        </p:txBody>
      </p:sp>
    </p:spTree>
    <p:extLst>
      <p:ext uri="{BB962C8B-B14F-4D97-AF65-F5344CB8AC3E}">
        <p14:creationId xmlns:p14="http://schemas.microsoft.com/office/powerpoint/2010/main" val="112756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33</a:t>
            </a:fld>
            <a:endParaRPr lang="en-US" dirty="0"/>
          </a:p>
        </p:txBody>
      </p:sp>
    </p:spTree>
    <p:extLst>
      <p:ext uri="{BB962C8B-B14F-4D97-AF65-F5344CB8AC3E}">
        <p14:creationId xmlns:p14="http://schemas.microsoft.com/office/powerpoint/2010/main" val="589296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34</a:t>
            </a:fld>
            <a:endParaRPr lang="en-US" dirty="0"/>
          </a:p>
        </p:txBody>
      </p:sp>
    </p:spTree>
    <p:extLst>
      <p:ext uri="{BB962C8B-B14F-4D97-AF65-F5344CB8AC3E}">
        <p14:creationId xmlns:p14="http://schemas.microsoft.com/office/powerpoint/2010/main" val="2220886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35</a:t>
            </a:fld>
            <a:endParaRPr lang="en-US" dirty="0"/>
          </a:p>
        </p:txBody>
      </p:sp>
    </p:spTree>
    <p:extLst>
      <p:ext uri="{BB962C8B-B14F-4D97-AF65-F5344CB8AC3E}">
        <p14:creationId xmlns:p14="http://schemas.microsoft.com/office/powerpoint/2010/main" val="4017496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36</a:t>
            </a:fld>
            <a:endParaRPr lang="en-US" dirty="0"/>
          </a:p>
        </p:txBody>
      </p:sp>
    </p:spTree>
    <p:extLst>
      <p:ext uri="{BB962C8B-B14F-4D97-AF65-F5344CB8AC3E}">
        <p14:creationId xmlns:p14="http://schemas.microsoft.com/office/powerpoint/2010/main" val="3408599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37</a:t>
            </a:fld>
            <a:endParaRPr lang="en-US" dirty="0"/>
          </a:p>
        </p:txBody>
      </p:sp>
    </p:spTree>
    <p:extLst>
      <p:ext uri="{BB962C8B-B14F-4D97-AF65-F5344CB8AC3E}">
        <p14:creationId xmlns:p14="http://schemas.microsoft.com/office/powerpoint/2010/main" val="805541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38</a:t>
            </a:fld>
            <a:endParaRPr lang="en-US" dirty="0"/>
          </a:p>
        </p:txBody>
      </p:sp>
    </p:spTree>
    <p:extLst>
      <p:ext uri="{BB962C8B-B14F-4D97-AF65-F5344CB8AC3E}">
        <p14:creationId xmlns:p14="http://schemas.microsoft.com/office/powerpoint/2010/main" val="3130172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39</a:t>
            </a:fld>
            <a:endParaRPr lang="en-US" dirty="0"/>
          </a:p>
        </p:txBody>
      </p:sp>
    </p:spTree>
    <p:extLst>
      <p:ext uri="{BB962C8B-B14F-4D97-AF65-F5344CB8AC3E}">
        <p14:creationId xmlns:p14="http://schemas.microsoft.com/office/powerpoint/2010/main" val="273671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4</a:t>
            </a:fld>
            <a:endParaRPr lang="en-US" dirty="0"/>
          </a:p>
        </p:txBody>
      </p:sp>
    </p:spTree>
    <p:extLst>
      <p:ext uri="{BB962C8B-B14F-4D97-AF65-F5344CB8AC3E}">
        <p14:creationId xmlns:p14="http://schemas.microsoft.com/office/powerpoint/2010/main" val="1663576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40</a:t>
            </a:fld>
            <a:endParaRPr lang="en-US" dirty="0"/>
          </a:p>
        </p:txBody>
      </p:sp>
    </p:spTree>
    <p:extLst>
      <p:ext uri="{BB962C8B-B14F-4D97-AF65-F5344CB8AC3E}">
        <p14:creationId xmlns:p14="http://schemas.microsoft.com/office/powerpoint/2010/main" val="686008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41</a:t>
            </a:fld>
            <a:endParaRPr lang="en-US" dirty="0"/>
          </a:p>
        </p:txBody>
      </p:sp>
    </p:spTree>
    <p:extLst>
      <p:ext uri="{BB962C8B-B14F-4D97-AF65-F5344CB8AC3E}">
        <p14:creationId xmlns:p14="http://schemas.microsoft.com/office/powerpoint/2010/main" val="886231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42</a:t>
            </a:fld>
            <a:endParaRPr lang="en-US" dirty="0"/>
          </a:p>
        </p:txBody>
      </p:sp>
    </p:spTree>
    <p:extLst>
      <p:ext uri="{BB962C8B-B14F-4D97-AF65-F5344CB8AC3E}">
        <p14:creationId xmlns:p14="http://schemas.microsoft.com/office/powerpoint/2010/main" val="194513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43</a:t>
            </a:fld>
            <a:endParaRPr lang="en-US" dirty="0"/>
          </a:p>
        </p:txBody>
      </p:sp>
    </p:spTree>
    <p:extLst>
      <p:ext uri="{BB962C8B-B14F-4D97-AF65-F5344CB8AC3E}">
        <p14:creationId xmlns:p14="http://schemas.microsoft.com/office/powerpoint/2010/main" val="9737524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44</a:t>
            </a:fld>
            <a:endParaRPr lang="en-US" dirty="0"/>
          </a:p>
        </p:txBody>
      </p:sp>
    </p:spTree>
    <p:extLst>
      <p:ext uri="{BB962C8B-B14F-4D97-AF65-F5344CB8AC3E}">
        <p14:creationId xmlns:p14="http://schemas.microsoft.com/office/powerpoint/2010/main" val="114110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Factors may include, for example, that time is needed to:</a:t>
            </a:r>
          </a:p>
          <a:p>
            <a:endParaRPr lang="en-US" dirty="0"/>
          </a:p>
          <a:p>
            <a:r>
              <a:rPr lang="en-US" dirty="0"/>
              <a:t>Get clarification if necessary.</a:t>
            </a:r>
          </a:p>
          <a:p>
            <a:r>
              <a:rPr lang="en-US" dirty="0"/>
              <a:t>Search for records.  More time may be needed if request is large or complex.</a:t>
            </a:r>
          </a:p>
          <a:p>
            <a:r>
              <a:rPr lang="en-US" dirty="0"/>
              <a:t>Assemble and review records.</a:t>
            </a:r>
          </a:p>
          <a:p>
            <a:r>
              <a:rPr lang="en-US" dirty="0"/>
              <a:t>Provide notice to affected third persons/agencies if necessary.</a:t>
            </a:r>
          </a:p>
          <a:p>
            <a:r>
              <a:rPr lang="en-US" dirty="0"/>
              <a:t>Prepare an exemption log if necessary.</a:t>
            </a:r>
          </a:p>
          <a:p>
            <a:r>
              <a:rPr lang="en-US" dirty="0"/>
              <a:t>Perform other essential agency functions, considering agency resources, including staff availability.</a:t>
            </a:r>
          </a:p>
          <a:p>
            <a:endParaRPr lang="en-US" dirty="0"/>
          </a:p>
        </p:txBody>
      </p:sp>
      <p:sp>
        <p:nvSpPr>
          <p:cNvPr id="4" name="Slide Number Placeholder 3"/>
          <p:cNvSpPr>
            <a:spLocks noGrp="1"/>
          </p:cNvSpPr>
          <p:nvPr>
            <p:ph type="sldNum" sz="quarter" idx="5"/>
          </p:nvPr>
        </p:nvSpPr>
        <p:spPr/>
        <p:txBody>
          <a:bodyPr/>
          <a:lstStyle/>
          <a:p>
            <a:fld id="{7BA9AD22-844A-4071-A413-3F474020E3DF}" type="slidenum">
              <a:rPr lang="en-US" smtClean="0"/>
              <a:pPr/>
              <a:t>45</a:t>
            </a:fld>
            <a:endParaRPr lang="en-US" dirty="0"/>
          </a:p>
        </p:txBody>
      </p:sp>
    </p:spTree>
    <p:extLst>
      <p:ext uri="{BB962C8B-B14F-4D97-AF65-F5344CB8AC3E}">
        <p14:creationId xmlns:p14="http://schemas.microsoft.com/office/powerpoint/2010/main" val="26427873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46</a:t>
            </a:fld>
            <a:endParaRPr lang="en-US" dirty="0"/>
          </a:p>
        </p:txBody>
      </p:sp>
    </p:spTree>
    <p:extLst>
      <p:ext uri="{BB962C8B-B14F-4D97-AF65-F5344CB8AC3E}">
        <p14:creationId xmlns:p14="http://schemas.microsoft.com/office/powerpoint/2010/main" val="3589746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47</a:t>
            </a:fld>
            <a:endParaRPr lang="en-US" dirty="0"/>
          </a:p>
        </p:txBody>
      </p:sp>
    </p:spTree>
    <p:extLst>
      <p:ext uri="{BB962C8B-B14F-4D97-AF65-F5344CB8AC3E}">
        <p14:creationId xmlns:p14="http://schemas.microsoft.com/office/powerpoint/2010/main" val="1179685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48</a:t>
            </a:fld>
            <a:endParaRPr lang="en-US" dirty="0"/>
          </a:p>
        </p:txBody>
      </p:sp>
    </p:spTree>
    <p:extLst>
      <p:ext uri="{BB962C8B-B14F-4D97-AF65-F5344CB8AC3E}">
        <p14:creationId xmlns:p14="http://schemas.microsoft.com/office/powerpoint/2010/main" val="2096247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49</a:t>
            </a:fld>
            <a:endParaRPr lang="en-US" dirty="0"/>
          </a:p>
        </p:txBody>
      </p:sp>
    </p:spTree>
    <p:extLst>
      <p:ext uri="{BB962C8B-B14F-4D97-AF65-F5344CB8AC3E}">
        <p14:creationId xmlns:p14="http://schemas.microsoft.com/office/powerpoint/2010/main" val="290087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5</a:t>
            </a:fld>
            <a:endParaRPr lang="en-US" dirty="0"/>
          </a:p>
        </p:txBody>
      </p:sp>
    </p:spTree>
    <p:extLst>
      <p:ext uri="{BB962C8B-B14F-4D97-AF65-F5344CB8AC3E}">
        <p14:creationId xmlns:p14="http://schemas.microsoft.com/office/powerpoint/2010/main" val="3831032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64112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51</a:t>
            </a:fld>
            <a:endParaRPr lang="en-US" dirty="0"/>
          </a:p>
        </p:txBody>
      </p:sp>
    </p:spTree>
    <p:extLst>
      <p:ext uri="{BB962C8B-B14F-4D97-AF65-F5344CB8AC3E}">
        <p14:creationId xmlns:p14="http://schemas.microsoft.com/office/powerpoint/2010/main" val="2338724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52</a:t>
            </a:fld>
            <a:endParaRPr lang="en-US" dirty="0"/>
          </a:p>
        </p:txBody>
      </p:sp>
    </p:spTree>
    <p:extLst>
      <p:ext uri="{BB962C8B-B14F-4D97-AF65-F5344CB8AC3E}">
        <p14:creationId xmlns:p14="http://schemas.microsoft.com/office/powerpoint/2010/main" val="18999741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53</a:t>
            </a:fld>
            <a:endParaRPr lang="en-US" dirty="0"/>
          </a:p>
        </p:txBody>
      </p:sp>
    </p:spTree>
    <p:extLst>
      <p:ext uri="{BB962C8B-B14F-4D97-AF65-F5344CB8AC3E}">
        <p14:creationId xmlns:p14="http://schemas.microsoft.com/office/powerpoint/2010/main" val="1046138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nSpc>
                <a:spcPct val="120000"/>
              </a:lnSpc>
              <a:buClr>
                <a:schemeClr val="accent1"/>
              </a:buClr>
              <a:buSzPct val="90000"/>
            </a:pPr>
            <a:r>
              <a:rPr lang="en-US" dirty="0">
                <a:cs typeface="Arial" panose="020B0604020202020204" pitchFamily="34" charset="0"/>
              </a:rPr>
              <a:t>Mitigating factors (factors that can </a:t>
            </a:r>
            <a:r>
              <a:rPr lang="en-US" u="sng" dirty="0">
                <a:cs typeface="Arial" panose="020B0604020202020204" pitchFamily="34" charset="0"/>
              </a:rPr>
              <a:t>reduce</a:t>
            </a:r>
            <a:r>
              <a:rPr lang="en-US" dirty="0">
                <a:cs typeface="Arial" panose="020B0604020202020204" pitchFamily="34" charset="0"/>
              </a:rPr>
              <a:t> a penalty):</a:t>
            </a:r>
          </a:p>
          <a:p>
            <a:pPr>
              <a:lnSpc>
                <a:spcPct val="120000"/>
              </a:lnSpc>
              <a:buClr>
                <a:schemeClr val="accent1"/>
              </a:buClr>
              <a:buSzPct val="90000"/>
            </a:pPr>
            <a:endParaRPr lang="en-US" dirty="0">
              <a:cs typeface="Arial" panose="020B0604020202020204" pitchFamily="34" charset="0"/>
            </a:endParaRPr>
          </a:p>
          <a:p>
            <a:pPr marL="171450" indent="-171450">
              <a:lnSpc>
                <a:spcPct val="120000"/>
              </a:lnSpc>
              <a:buClr>
                <a:schemeClr val="accent1"/>
              </a:buClr>
              <a:buSzPct val="90000"/>
              <a:buFont typeface="Arial" panose="020B0604020202020204" pitchFamily="34" charset="0"/>
              <a:buChar char="•"/>
            </a:pPr>
            <a:r>
              <a:rPr lang="en-US" dirty="0">
                <a:cs typeface="Arial" panose="020B0604020202020204" pitchFamily="34" charset="0"/>
              </a:rPr>
              <a:t>A lack of clarity in the PRA request.</a:t>
            </a:r>
          </a:p>
          <a:p>
            <a:pPr marL="171450" indent="-171450">
              <a:lnSpc>
                <a:spcPct val="120000"/>
              </a:lnSpc>
              <a:buClr>
                <a:schemeClr val="accent1"/>
              </a:buClr>
              <a:buSzPct val="90000"/>
              <a:buFont typeface="Arial" panose="020B0604020202020204" pitchFamily="34" charset="0"/>
              <a:buChar char="•"/>
            </a:pPr>
            <a:r>
              <a:rPr lang="en-US" dirty="0">
                <a:cs typeface="Arial" panose="020B0604020202020204" pitchFamily="34" charset="0"/>
              </a:rPr>
              <a:t>The agency's prompt response or legitimate follow-up inquiry for clarification.</a:t>
            </a:r>
          </a:p>
          <a:p>
            <a:pPr marL="171450" indent="-171450">
              <a:lnSpc>
                <a:spcPct val="120000"/>
              </a:lnSpc>
              <a:buClr>
                <a:schemeClr val="accent1"/>
              </a:buClr>
              <a:buSzPct val="90000"/>
              <a:buFont typeface="Arial" panose="020B0604020202020204" pitchFamily="34" charset="0"/>
              <a:buChar char="•"/>
            </a:pPr>
            <a:r>
              <a:rPr lang="en-US" dirty="0">
                <a:cs typeface="Arial" panose="020B0604020202020204" pitchFamily="34" charset="0"/>
              </a:rPr>
              <a:t>The agency's good faith, honest, timely, &amp; strict compliance with all PRA procedural requirements &amp; exceptions.</a:t>
            </a:r>
          </a:p>
          <a:p>
            <a:pPr marL="171450" indent="-171450">
              <a:lnSpc>
                <a:spcPct val="120000"/>
              </a:lnSpc>
              <a:buClr>
                <a:schemeClr val="accent1"/>
              </a:buClr>
              <a:buSzPct val="90000"/>
              <a:buFont typeface="Arial" panose="020B0604020202020204" pitchFamily="34" charset="0"/>
              <a:buChar char="•"/>
            </a:pPr>
            <a:r>
              <a:rPr lang="en-US" dirty="0">
                <a:cs typeface="Arial" panose="020B0604020202020204" pitchFamily="34" charset="0"/>
              </a:rPr>
              <a:t>Proper training &amp; supervision of the agency's personnel.</a:t>
            </a:r>
          </a:p>
          <a:p>
            <a:pPr marL="171450" indent="-171450">
              <a:lnSpc>
                <a:spcPct val="120000"/>
              </a:lnSpc>
              <a:buClr>
                <a:schemeClr val="accent1"/>
              </a:buClr>
              <a:buSzPct val="90000"/>
              <a:buFont typeface="Arial" panose="020B0604020202020204" pitchFamily="34" charset="0"/>
              <a:buChar char="•"/>
            </a:pPr>
            <a:r>
              <a:rPr lang="en-US" dirty="0">
                <a:cs typeface="Arial" panose="020B0604020202020204" pitchFamily="34" charset="0"/>
              </a:rPr>
              <a:t>The reasonableness of any explanation for noncompliance by the agency.</a:t>
            </a:r>
          </a:p>
          <a:p>
            <a:pPr marL="171450" indent="-171450">
              <a:lnSpc>
                <a:spcPct val="120000"/>
              </a:lnSpc>
              <a:buClr>
                <a:schemeClr val="accent1"/>
              </a:buClr>
              <a:buSzPct val="90000"/>
              <a:buFont typeface="Arial" panose="020B0604020202020204" pitchFamily="34" charset="0"/>
              <a:buChar char="•"/>
            </a:pPr>
            <a:r>
              <a:rPr lang="en-US" dirty="0">
                <a:cs typeface="Arial" panose="020B0604020202020204" pitchFamily="34" charset="0"/>
              </a:rPr>
              <a:t>The helpfulness of the agency to the requester.</a:t>
            </a:r>
          </a:p>
          <a:p>
            <a:pPr marL="171450" indent="-171450">
              <a:lnSpc>
                <a:spcPct val="120000"/>
              </a:lnSpc>
              <a:buClr>
                <a:schemeClr val="accent1"/>
              </a:buClr>
              <a:buSzPct val="90000"/>
              <a:buFont typeface="Arial" panose="020B0604020202020204" pitchFamily="34" charset="0"/>
              <a:buChar char="•"/>
            </a:pPr>
            <a:r>
              <a:rPr lang="en-US" dirty="0">
                <a:cs typeface="Arial" panose="020B0604020202020204" pitchFamily="34" charset="0"/>
              </a:rPr>
              <a:t>The existence of agency systems to track and retrieve public records.</a:t>
            </a:r>
          </a:p>
          <a:p>
            <a:endParaRPr lang="en-US" dirty="0"/>
          </a:p>
          <a:p>
            <a:endParaRPr lang="en-US" dirty="0"/>
          </a:p>
          <a:p>
            <a:r>
              <a:rPr lang="en-US" dirty="0"/>
              <a:t>Aggravating factors (factors that can increase a penalty):</a:t>
            </a:r>
          </a:p>
          <a:p>
            <a:endParaRPr lang="en-US" dirty="0"/>
          </a:p>
          <a:p>
            <a:pPr marL="171450" indent="-171450">
              <a:buFont typeface="Arial" panose="020B0604020202020204" pitchFamily="34" charset="0"/>
              <a:buChar char="•"/>
            </a:pPr>
            <a:r>
              <a:rPr lang="en-US" dirty="0"/>
              <a:t>A delayed response by the agency, especially in circumstances making time of the essence.</a:t>
            </a:r>
          </a:p>
          <a:p>
            <a:pPr marL="171450" indent="-171450">
              <a:buFont typeface="Arial" panose="020B0604020202020204" pitchFamily="34" charset="0"/>
              <a:buChar char="•"/>
            </a:pPr>
            <a:r>
              <a:rPr lang="en-US" dirty="0"/>
              <a:t>Lack of strict compliance by the agency with all the PRA procedural requirements and exceptions.</a:t>
            </a:r>
          </a:p>
          <a:p>
            <a:pPr marL="171450" indent="-171450">
              <a:buFont typeface="Arial" panose="020B0604020202020204" pitchFamily="34" charset="0"/>
              <a:buChar char="•"/>
            </a:pPr>
            <a:r>
              <a:rPr lang="en-US" dirty="0"/>
              <a:t>Lack of proper training &amp; supervision of the agency's personnel.</a:t>
            </a:r>
          </a:p>
          <a:p>
            <a:pPr marL="171450" indent="-171450">
              <a:buFont typeface="Arial" panose="020B0604020202020204" pitchFamily="34" charset="0"/>
              <a:buChar char="•"/>
            </a:pPr>
            <a:r>
              <a:rPr lang="en-US" dirty="0"/>
              <a:t>Unreasonableness of any explanation for noncompliance by the agency.</a:t>
            </a:r>
          </a:p>
          <a:p>
            <a:pPr marL="171450" indent="-171450">
              <a:buFont typeface="Arial" panose="020B0604020202020204" pitchFamily="34" charset="0"/>
              <a:buChar char="•"/>
            </a:pPr>
            <a:r>
              <a:rPr lang="en-US" dirty="0"/>
              <a:t>Negligent, reckless, wanton, bad faith, or intentional noncompliance with the PRA by the agency.</a:t>
            </a:r>
          </a:p>
          <a:p>
            <a:pPr marL="171450" indent="-171450">
              <a:buFont typeface="Arial" panose="020B0604020202020204" pitchFamily="34" charset="0"/>
              <a:buChar char="•"/>
            </a:pPr>
            <a:r>
              <a:rPr lang="en-US" dirty="0"/>
              <a:t>Agency dishonesty.</a:t>
            </a:r>
          </a:p>
          <a:p>
            <a:pPr marL="171450" indent="-171450">
              <a:buFont typeface="Arial" panose="020B0604020202020204" pitchFamily="34" charset="0"/>
              <a:buChar char="•"/>
            </a:pPr>
            <a:r>
              <a:rPr lang="en-US" dirty="0"/>
              <a:t>The public importance of the issue to which the request is related, where the importance was foreseeable to the agency.</a:t>
            </a:r>
          </a:p>
          <a:p>
            <a:pPr marL="171450" indent="-171450">
              <a:buFont typeface="Arial" panose="020B0604020202020204" pitchFamily="34" charset="0"/>
              <a:buChar char="•"/>
            </a:pPr>
            <a:r>
              <a:rPr lang="en-US" dirty="0"/>
              <a:t>Any actual personal economic loss to the requestor resulting from the agency's misconduct, where the loss was foreseeable to the agency.</a:t>
            </a:r>
          </a:p>
          <a:p>
            <a:pPr marL="171450" indent="-171450">
              <a:buFont typeface="Arial" panose="020B0604020202020204" pitchFamily="34" charset="0"/>
              <a:buChar char="•"/>
            </a:pPr>
            <a:r>
              <a:rPr lang="en-US" dirty="0"/>
              <a:t>A penalty amount necessary to deter future misconduct by the agency considering the size of the agency and the facts of the case.</a:t>
            </a:r>
          </a:p>
          <a:p>
            <a:pPr marL="171450" indent="-171450">
              <a:buFont typeface="Arial" panose="020B0604020202020204" pitchFamily="34" charset="0"/>
              <a:buChar char="•"/>
            </a:pPr>
            <a:r>
              <a:rPr lang="en-US" dirty="0"/>
              <a:t>The inadequacy of an agency's search for records.</a:t>
            </a:r>
          </a:p>
          <a:p>
            <a:endParaRPr lang="en-US" dirty="0"/>
          </a:p>
        </p:txBody>
      </p:sp>
      <p:sp>
        <p:nvSpPr>
          <p:cNvPr id="4" name="Slide Number Placeholder 3"/>
          <p:cNvSpPr>
            <a:spLocks noGrp="1"/>
          </p:cNvSpPr>
          <p:nvPr>
            <p:ph type="sldNum" sz="quarter" idx="5"/>
          </p:nvPr>
        </p:nvSpPr>
        <p:spPr/>
        <p:txBody>
          <a:bodyPr/>
          <a:lstStyle/>
          <a:p>
            <a:fld id="{7BA9AD22-844A-4071-A413-3F474020E3DF}" type="slidenum">
              <a:rPr lang="en-US" smtClean="0"/>
              <a:pPr/>
              <a:t>54</a:t>
            </a:fld>
            <a:endParaRPr lang="en-US" dirty="0"/>
          </a:p>
        </p:txBody>
      </p:sp>
    </p:spTree>
    <p:extLst>
      <p:ext uri="{BB962C8B-B14F-4D97-AF65-F5344CB8AC3E}">
        <p14:creationId xmlns:p14="http://schemas.microsoft.com/office/powerpoint/2010/main" val="8980485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55</a:t>
            </a:fld>
            <a:endParaRPr lang="en-US" dirty="0"/>
          </a:p>
        </p:txBody>
      </p:sp>
    </p:spTree>
    <p:extLst>
      <p:ext uri="{BB962C8B-B14F-4D97-AF65-F5344CB8AC3E}">
        <p14:creationId xmlns:p14="http://schemas.microsoft.com/office/powerpoint/2010/main" val="19273999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9AD22-844A-4071-A413-3F474020E3DF}" type="slidenum">
              <a:rPr lang="en-US" smtClean="0"/>
              <a:pPr/>
              <a:t>56</a:t>
            </a:fld>
            <a:endParaRPr lang="en-US" dirty="0"/>
          </a:p>
        </p:txBody>
      </p:sp>
    </p:spTree>
    <p:extLst>
      <p:ext uri="{BB962C8B-B14F-4D97-AF65-F5344CB8AC3E}">
        <p14:creationId xmlns:p14="http://schemas.microsoft.com/office/powerpoint/2010/main" val="3031338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57</a:t>
            </a:fld>
            <a:endParaRPr lang="en-US" dirty="0"/>
          </a:p>
        </p:txBody>
      </p:sp>
    </p:spTree>
    <p:extLst>
      <p:ext uri="{BB962C8B-B14F-4D97-AF65-F5344CB8AC3E}">
        <p14:creationId xmlns:p14="http://schemas.microsoft.com/office/powerpoint/2010/main" val="2465762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58</a:t>
            </a:fld>
            <a:endParaRPr lang="en-US" dirty="0"/>
          </a:p>
        </p:txBody>
      </p:sp>
    </p:spTree>
    <p:extLst>
      <p:ext uri="{BB962C8B-B14F-4D97-AF65-F5344CB8AC3E}">
        <p14:creationId xmlns:p14="http://schemas.microsoft.com/office/powerpoint/2010/main" val="39128955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59</a:t>
            </a:fld>
            <a:endParaRPr lang="en-US" dirty="0"/>
          </a:p>
        </p:txBody>
      </p:sp>
    </p:spTree>
    <p:extLst>
      <p:ext uri="{BB962C8B-B14F-4D97-AF65-F5344CB8AC3E}">
        <p14:creationId xmlns:p14="http://schemas.microsoft.com/office/powerpoint/2010/main" val="4225450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6</a:t>
            </a:fld>
            <a:endParaRPr lang="en-US" dirty="0"/>
          </a:p>
        </p:txBody>
      </p:sp>
    </p:spTree>
    <p:extLst>
      <p:ext uri="{BB962C8B-B14F-4D97-AF65-F5344CB8AC3E}">
        <p14:creationId xmlns:p14="http://schemas.microsoft.com/office/powerpoint/2010/main" val="3106474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 parte communication</a:t>
            </a:r>
            <a:r>
              <a:rPr lang="en-US" dirty="0"/>
              <a:t>" means written or oral </a:t>
            </a:r>
            <a:r>
              <a:rPr lang="en-US" b="1" dirty="0"/>
              <a:t>communications</a:t>
            </a:r>
            <a:r>
              <a:rPr lang="en-US" dirty="0"/>
              <a:t> to the hearing and/or decision making body about a pending quasi-judicial matter not included in the public record and made outside of a public hearing.</a:t>
            </a:r>
          </a:p>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60</a:t>
            </a:fld>
            <a:endParaRPr lang="en-US" dirty="0"/>
          </a:p>
        </p:txBody>
      </p:sp>
    </p:spTree>
    <p:extLst>
      <p:ext uri="{BB962C8B-B14F-4D97-AF65-F5344CB8AC3E}">
        <p14:creationId xmlns:p14="http://schemas.microsoft.com/office/powerpoint/2010/main" val="40520254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61</a:t>
            </a:fld>
            <a:endParaRPr lang="en-US" dirty="0"/>
          </a:p>
        </p:txBody>
      </p:sp>
    </p:spTree>
    <p:extLst>
      <p:ext uri="{BB962C8B-B14F-4D97-AF65-F5344CB8AC3E}">
        <p14:creationId xmlns:p14="http://schemas.microsoft.com/office/powerpoint/2010/main" val="26443591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62</a:t>
            </a:fld>
            <a:endParaRPr lang="en-US" dirty="0"/>
          </a:p>
        </p:txBody>
      </p:sp>
    </p:spTree>
    <p:extLst>
      <p:ext uri="{BB962C8B-B14F-4D97-AF65-F5344CB8AC3E}">
        <p14:creationId xmlns:p14="http://schemas.microsoft.com/office/powerpoint/2010/main" val="7150369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63</a:t>
            </a:fld>
            <a:endParaRPr lang="en-US" dirty="0"/>
          </a:p>
        </p:txBody>
      </p:sp>
    </p:spTree>
    <p:extLst>
      <p:ext uri="{BB962C8B-B14F-4D97-AF65-F5344CB8AC3E}">
        <p14:creationId xmlns:p14="http://schemas.microsoft.com/office/powerpoint/2010/main" val="3304474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64</a:t>
            </a:fld>
            <a:endParaRPr lang="en-US" dirty="0"/>
          </a:p>
        </p:txBody>
      </p:sp>
    </p:spTree>
    <p:extLst>
      <p:ext uri="{BB962C8B-B14F-4D97-AF65-F5344CB8AC3E}">
        <p14:creationId xmlns:p14="http://schemas.microsoft.com/office/powerpoint/2010/main" val="11775300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65</a:t>
            </a:fld>
            <a:endParaRPr lang="en-US" dirty="0"/>
          </a:p>
        </p:txBody>
      </p:sp>
    </p:spTree>
    <p:extLst>
      <p:ext uri="{BB962C8B-B14F-4D97-AF65-F5344CB8AC3E}">
        <p14:creationId xmlns:p14="http://schemas.microsoft.com/office/powerpoint/2010/main" val="10397034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Impermissible Bias</a:t>
            </a:r>
          </a:p>
          <a:p>
            <a:endParaRPr lang="en-US" dirty="0"/>
          </a:p>
          <a:p>
            <a:r>
              <a:rPr lang="en-US" dirty="0"/>
              <a:t>Prejudgment on factual issues</a:t>
            </a:r>
          </a:p>
          <a:p>
            <a:r>
              <a:rPr lang="en-US" dirty="0"/>
              <a:t>Personal prejudice for or against a party as distinguished from an issue</a:t>
            </a:r>
          </a:p>
          <a:p>
            <a:r>
              <a:rPr lang="en-US" dirty="0"/>
              <a:t>Existence of an interest whereby one party stands to gain or lose by a decision either way</a:t>
            </a:r>
          </a:p>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66</a:t>
            </a:fld>
            <a:endParaRPr lang="en-US" dirty="0"/>
          </a:p>
        </p:txBody>
      </p:sp>
    </p:spTree>
    <p:extLst>
      <p:ext uri="{BB962C8B-B14F-4D97-AF65-F5344CB8AC3E}">
        <p14:creationId xmlns:p14="http://schemas.microsoft.com/office/powerpoint/2010/main" val="16828293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67</a:t>
            </a:fld>
            <a:endParaRPr lang="en-US" dirty="0"/>
          </a:p>
        </p:txBody>
      </p:sp>
    </p:spTree>
    <p:extLst>
      <p:ext uri="{BB962C8B-B14F-4D97-AF65-F5344CB8AC3E}">
        <p14:creationId xmlns:p14="http://schemas.microsoft.com/office/powerpoint/2010/main" val="35814453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68</a:t>
            </a:fld>
            <a:endParaRPr lang="en-US" dirty="0"/>
          </a:p>
        </p:txBody>
      </p:sp>
    </p:spTree>
    <p:extLst>
      <p:ext uri="{BB962C8B-B14F-4D97-AF65-F5344CB8AC3E}">
        <p14:creationId xmlns:p14="http://schemas.microsoft.com/office/powerpoint/2010/main" val="14563432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69</a:t>
            </a:fld>
            <a:endParaRPr lang="en-US" dirty="0"/>
          </a:p>
        </p:txBody>
      </p:sp>
    </p:spTree>
    <p:extLst>
      <p:ext uri="{BB962C8B-B14F-4D97-AF65-F5344CB8AC3E}">
        <p14:creationId xmlns:p14="http://schemas.microsoft.com/office/powerpoint/2010/main" val="112372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7</a:t>
            </a:fld>
            <a:endParaRPr lang="en-US" dirty="0"/>
          </a:p>
        </p:txBody>
      </p:sp>
    </p:spTree>
    <p:extLst>
      <p:ext uri="{BB962C8B-B14F-4D97-AF65-F5344CB8AC3E}">
        <p14:creationId xmlns:p14="http://schemas.microsoft.com/office/powerpoint/2010/main" val="1026207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70</a:t>
            </a:fld>
            <a:endParaRPr lang="en-US" dirty="0"/>
          </a:p>
        </p:txBody>
      </p:sp>
    </p:spTree>
    <p:extLst>
      <p:ext uri="{BB962C8B-B14F-4D97-AF65-F5344CB8AC3E}">
        <p14:creationId xmlns:p14="http://schemas.microsoft.com/office/powerpoint/2010/main" val="18440397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71</a:t>
            </a:fld>
            <a:endParaRPr lang="en-US" dirty="0"/>
          </a:p>
        </p:txBody>
      </p:sp>
    </p:spTree>
    <p:extLst>
      <p:ext uri="{BB962C8B-B14F-4D97-AF65-F5344CB8AC3E}">
        <p14:creationId xmlns:p14="http://schemas.microsoft.com/office/powerpoint/2010/main" val="33801649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72</a:t>
            </a:fld>
            <a:endParaRPr lang="en-US" dirty="0"/>
          </a:p>
        </p:txBody>
      </p:sp>
    </p:spTree>
    <p:extLst>
      <p:ext uri="{BB962C8B-B14F-4D97-AF65-F5344CB8AC3E}">
        <p14:creationId xmlns:p14="http://schemas.microsoft.com/office/powerpoint/2010/main" val="22452194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73</a:t>
            </a:fld>
            <a:endParaRPr lang="en-US" dirty="0"/>
          </a:p>
        </p:txBody>
      </p:sp>
    </p:spTree>
    <p:extLst>
      <p:ext uri="{BB962C8B-B14F-4D97-AF65-F5344CB8AC3E}">
        <p14:creationId xmlns:p14="http://schemas.microsoft.com/office/powerpoint/2010/main" val="19144366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74</a:t>
            </a:fld>
            <a:endParaRPr lang="en-US" dirty="0"/>
          </a:p>
        </p:txBody>
      </p:sp>
    </p:spTree>
    <p:extLst>
      <p:ext uri="{BB962C8B-B14F-4D97-AF65-F5344CB8AC3E}">
        <p14:creationId xmlns:p14="http://schemas.microsoft.com/office/powerpoint/2010/main" val="21887791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75</a:t>
            </a:fld>
            <a:endParaRPr lang="en-US" dirty="0"/>
          </a:p>
        </p:txBody>
      </p:sp>
    </p:spTree>
    <p:extLst>
      <p:ext uri="{BB962C8B-B14F-4D97-AF65-F5344CB8AC3E}">
        <p14:creationId xmlns:p14="http://schemas.microsoft.com/office/powerpoint/2010/main" val="25096441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76</a:t>
            </a:fld>
            <a:endParaRPr lang="en-US" dirty="0"/>
          </a:p>
        </p:txBody>
      </p:sp>
    </p:spTree>
    <p:extLst>
      <p:ext uri="{BB962C8B-B14F-4D97-AF65-F5344CB8AC3E}">
        <p14:creationId xmlns:p14="http://schemas.microsoft.com/office/powerpoint/2010/main" val="25535197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77</a:t>
            </a:fld>
            <a:endParaRPr lang="en-US" dirty="0"/>
          </a:p>
        </p:txBody>
      </p:sp>
    </p:spTree>
    <p:extLst>
      <p:ext uri="{BB962C8B-B14F-4D97-AF65-F5344CB8AC3E}">
        <p14:creationId xmlns:p14="http://schemas.microsoft.com/office/powerpoint/2010/main" val="262202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8</a:t>
            </a:fld>
            <a:endParaRPr lang="en-US" dirty="0"/>
          </a:p>
        </p:txBody>
      </p:sp>
    </p:spTree>
    <p:extLst>
      <p:ext uri="{BB962C8B-B14F-4D97-AF65-F5344CB8AC3E}">
        <p14:creationId xmlns:p14="http://schemas.microsoft.com/office/powerpoint/2010/main" val="165483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AD22-844A-4071-A413-3F474020E3DF}" type="slidenum">
              <a:rPr lang="en-US" smtClean="0"/>
              <a:pPr/>
              <a:t>9</a:t>
            </a:fld>
            <a:endParaRPr lang="en-US" dirty="0"/>
          </a:p>
        </p:txBody>
      </p:sp>
    </p:spTree>
    <p:extLst>
      <p:ext uri="{BB962C8B-B14F-4D97-AF65-F5344CB8AC3E}">
        <p14:creationId xmlns:p14="http://schemas.microsoft.com/office/powerpoint/2010/main" val="2119093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4" name="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28" name="logo"/>
          <p:cNvGrpSpPr>
            <a:grpSpLocks noChangeAspect="1"/>
          </p:cNvGrpSpPr>
          <p:nvPr userDrawn="1"/>
        </p:nvGrpSpPr>
        <p:grpSpPr bwMode="auto">
          <a:xfrm>
            <a:off x="460375" y="485032"/>
            <a:ext cx="2637478" cy="238564"/>
            <a:chOff x="264" y="274"/>
            <a:chExt cx="5760" cy="521"/>
          </a:xfrm>
          <a:solidFill>
            <a:schemeClr val="bg2"/>
          </a:solidFill>
        </p:grpSpPr>
        <p:sp>
          <p:nvSpPr>
            <p:cNvPr id="129" name="Freeform 6"/>
            <p:cNvSpPr>
              <a:spLocks noEditPoints="1"/>
            </p:cNvSpPr>
            <p:nvPr userDrawn="1"/>
          </p:nvSpPr>
          <p:spPr bwMode="auto">
            <a:xfrm>
              <a:off x="2806" y="659"/>
              <a:ext cx="132" cy="134"/>
            </a:xfrm>
            <a:custGeom>
              <a:avLst/>
              <a:gdLst>
                <a:gd name="T0" fmla="*/ 181 w 395"/>
                <a:gd name="T1" fmla="*/ 21 h 400"/>
                <a:gd name="T2" fmla="*/ 190 w 395"/>
                <a:gd name="T3" fmla="*/ 1 h 400"/>
                <a:gd name="T4" fmla="*/ 192 w 395"/>
                <a:gd name="T5" fmla="*/ 0 h 400"/>
                <a:gd name="T6" fmla="*/ 197 w 395"/>
                <a:gd name="T7" fmla="*/ 4 h 400"/>
                <a:gd name="T8" fmla="*/ 204 w 395"/>
                <a:gd name="T9" fmla="*/ 18 h 400"/>
                <a:gd name="T10" fmla="*/ 324 w 395"/>
                <a:gd name="T11" fmla="*/ 332 h 400"/>
                <a:gd name="T12" fmla="*/ 332 w 395"/>
                <a:gd name="T13" fmla="*/ 347 h 400"/>
                <a:gd name="T14" fmla="*/ 344 w 395"/>
                <a:gd name="T15" fmla="*/ 369 h 400"/>
                <a:gd name="T16" fmla="*/ 356 w 395"/>
                <a:gd name="T17" fmla="*/ 383 h 400"/>
                <a:gd name="T18" fmla="*/ 369 w 395"/>
                <a:gd name="T19" fmla="*/ 390 h 400"/>
                <a:gd name="T20" fmla="*/ 380 w 395"/>
                <a:gd name="T21" fmla="*/ 392 h 400"/>
                <a:gd name="T22" fmla="*/ 390 w 395"/>
                <a:gd name="T23" fmla="*/ 392 h 400"/>
                <a:gd name="T24" fmla="*/ 395 w 395"/>
                <a:gd name="T25" fmla="*/ 395 h 400"/>
                <a:gd name="T26" fmla="*/ 395 w 395"/>
                <a:gd name="T27" fmla="*/ 396 h 400"/>
                <a:gd name="T28" fmla="*/ 392 w 395"/>
                <a:gd name="T29" fmla="*/ 400 h 400"/>
                <a:gd name="T30" fmla="*/ 385 w 395"/>
                <a:gd name="T31" fmla="*/ 400 h 400"/>
                <a:gd name="T32" fmla="*/ 304 w 395"/>
                <a:gd name="T33" fmla="*/ 398 h 400"/>
                <a:gd name="T34" fmla="*/ 292 w 395"/>
                <a:gd name="T35" fmla="*/ 398 h 400"/>
                <a:gd name="T36" fmla="*/ 288 w 395"/>
                <a:gd name="T37" fmla="*/ 395 h 400"/>
                <a:gd name="T38" fmla="*/ 289 w 395"/>
                <a:gd name="T39" fmla="*/ 394 h 400"/>
                <a:gd name="T40" fmla="*/ 292 w 395"/>
                <a:gd name="T41" fmla="*/ 391 h 400"/>
                <a:gd name="T42" fmla="*/ 295 w 395"/>
                <a:gd name="T43" fmla="*/ 388 h 400"/>
                <a:gd name="T44" fmla="*/ 295 w 395"/>
                <a:gd name="T45" fmla="*/ 378 h 400"/>
                <a:gd name="T46" fmla="*/ 247 w 395"/>
                <a:gd name="T47" fmla="*/ 250 h 400"/>
                <a:gd name="T48" fmla="*/ 242 w 395"/>
                <a:gd name="T49" fmla="*/ 247 h 400"/>
                <a:gd name="T50" fmla="*/ 130 w 395"/>
                <a:gd name="T51" fmla="*/ 247 h 400"/>
                <a:gd name="T52" fmla="*/ 125 w 395"/>
                <a:gd name="T53" fmla="*/ 252 h 400"/>
                <a:gd name="T54" fmla="*/ 94 w 395"/>
                <a:gd name="T55" fmla="*/ 343 h 400"/>
                <a:gd name="T56" fmla="*/ 86 w 395"/>
                <a:gd name="T57" fmla="*/ 371 h 400"/>
                <a:gd name="T58" fmla="*/ 86 w 395"/>
                <a:gd name="T59" fmla="*/ 378 h 400"/>
                <a:gd name="T60" fmla="*/ 88 w 395"/>
                <a:gd name="T61" fmla="*/ 385 h 400"/>
                <a:gd name="T62" fmla="*/ 93 w 395"/>
                <a:gd name="T63" fmla="*/ 389 h 400"/>
                <a:gd name="T64" fmla="*/ 106 w 395"/>
                <a:gd name="T65" fmla="*/ 392 h 400"/>
                <a:gd name="T66" fmla="*/ 112 w 395"/>
                <a:gd name="T67" fmla="*/ 392 h 400"/>
                <a:gd name="T68" fmla="*/ 117 w 395"/>
                <a:gd name="T69" fmla="*/ 395 h 400"/>
                <a:gd name="T70" fmla="*/ 117 w 395"/>
                <a:gd name="T71" fmla="*/ 396 h 400"/>
                <a:gd name="T72" fmla="*/ 114 w 395"/>
                <a:gd name="T73" fmla="*/ 400 h 400"/>
                <a:gd name="T74" fmla="*/ 108 w 395"/>
                <a:gd name="T75" fmla="*/ 400 h 400"/>
                <a:gd name="T76" fmla="*/ 68 w 395"/>
                <a:gd name="T77" fmla="*/ 398 h 400"/>
                <a:gd name="T78" fmla="*/ 46 w 395"/>
                <a:gd name="T79" fmla="*/ 400 h 400"/>
                <a:gd name="T80" fmla="*/ 10 w 395"/>
                <a:gd name="T81" fmla="*/ 400 h 400"/>
                <a:gd name="T82" fmla="*/ 0 w 395"/>
                <a:gd name="T83" fmla="*/ 398 h 400"/>
                <a:gd name="T84" fmla="*/ 0 w 395"/>
                <a:gd name="T85" fmla="*/ 396 h 400"/>
                <a:gd name="T86" fmla="*/ 1 w 395"/>
                <a:gd name="T87" fmla="*/ 394 h 400"/>
                <a:gd name="T88" fmla="*/ 5 w 395"/>
                <a:gd name="T89" fmla="*/ 392 h 400"/>
                <a:gd name="T90" fmla="*/ 20 w 395"/>
                <a:gd name="T91" fmla="*/ 391 h 400"/>
                <a:gd name="T92" fmla="*/ 35 w 395"/>
                <a:gd name="T93" fmla="*/ 386 h 400"/>
                <a:gd name="T94" fmla="*/ 46 w 395"/>
                <a:gd name="T95" fmla="*/ 375 h 400"/>
                <a:gd name="T96" fmla="*/ 56 w 395"/>
                <a:gd name="T97" fmla="*/ 361 h 400"/>
                <a:gd name="T98" fmla="*/ 181 w 395"/>
                <a:gd name="T99" fmla="*/ 21 h 400"/>
                <a:gd name="T100" fmla="*/ 236 w 395"/>
                <a:gd name="T101" fmla="*/ 228 h 400"/>
                <a:gd name="T102" fmla="*/ 237 w 395"/>
                <a:gd name="T103" fmla="*/ 227 h 400"/>
                <a:gd name="T104" fmla="*/ 188 w 395"/>
                <a:gd name="T105" fmla="*/ 84 h 400"/>
                <a:gd name="T106" fmla="*/ 186 w 395"/>
                <a:gd name="T107" fmla="*/ 80 h 400"/>
                <a:gd name="T108" fmla="*/ 182 w 395"/>
                <a:gd name="T109" fmla="*/ 80 h 400"/>
                <a:gd name="T110" fmla="*/ 135 w 395"/>
                <a:gd name="T111" fmla="*/ 225 h 400"/>
                <a:gd name="T112" fmla="*/ 134 w 395"/>
                <a:gd name="T113" fmla="*/ 227 h 400"/>
                <a:gd name="T114" fmla="*/ 2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1" y="21"/>
                  </a:moveTo>
                  <a:lnTo>
                    <a:pt x="181" y="21"/>
                  </a:lnTo>
                  <a:lnTo>
                    <a:pt x="187" y="4"/>
                  </a:lnTo>
                  <a:lnTo>
                    <a:pt x="190" y="1"/>
                  </a:lnTo>
                  <a:lnTo>
                    <a:pt x="192" y="0"/>
                  </a:lnTo>
                  <a:lnTo>
                    <a:pt x="192" y="0"/>
                  </a:lnTo>
                  <a:lnTo>
                    <a:pt x="194" y="1"/>
                  </a:lnTo>
                  <a:lnTo>
                    <a:pt x="197" y="4"/>
                  </a:lnTo>
                  <a:lnTo>
                    <a:pt x="204" y="18"/>
                  </a:lnTo>
                  <a:lnTo>
                    <a:pt x="204" y="18"/>
                  </a:lnTo>
                  <a:lnTo>
                    <a:pt x="255" y="153"/>
                  </a:lnTo>
                  <a:lnTo>
                    <a:pt x="324" y="332"/>
                  </a:lnTo>
                  <a:lnTo>
                    <a:pt x="324" y="332"/>
                  </a:lnTo>
                  <a:lnTo>
                    <a:pt x="332" y="347"/>
                  </a:lnTo>
                  <a:lnTo>
                    <a:pt x="338" y="360"/>
                  </a:lnTo>
                  <a:lnTo>
                    <a:pt x="344" y="369"/>
                  </a:lnTo>
                  <a:lnTo>
                    <a:pt x="350" y="377"/>
                  </a:lnTo>
                  <a:lnTo>
                    <a:pt x="356" y="383"/>
                  </a:lnTo>
                  <a:lnTo>
                    <a:pt x="361" y="386"/>
                  </a:lnTo>
                  <a:lnTo>
                    <a:pt x="369" y="390"/>
                  </a:lnTo>
                  <a:lnTo>
                    <a:pt x="369" y="390"/>
                  </a:lnTo>
                  <a:lnTo>
                    <a:pt x="380" y="392"/>
                  </a:lnTo>
                  <a:lnTo>
                    <a:pt x="390" y="392"/>
                  </a:lnTo>
                  <a:lnTo>
                    <a:pt x="390" y="392"/>
                  </a:lnTo>
                  <a:lnTo>
                    <a:pt x="393" y="394"/>
                  </a:lnTo>
                  <a:lnTo>
                    <a:pt x="395" y="395"/>
                  </a:lnTo>
                  <a:lnTo>
                    <a:pt x="395" y="396"/>
                  </a:lnTo>
                  <a:lnTo>
                    <a:pt x="395" y="396"/>
                  </a:lnTo>
                  <a:lnTo>
                    <a:pt x="395" y="398"/>
                  </a:lnTo>
                  <a:lnTo>
                    <a:pt x="392" y="400"/>
                  </a:lnTo>
                  <a:lnTo>
                    <a:pt x="385" y="400"/>
                  </a:lnTo>
                  <a:lnTo>
                    <a:pt x="385" y="400"/>
                  </a:lnTo>
                  <a:lnTo>
                    <a:pt x="355" y="400"/>
                  </a:lnTo>
                  <a:lnTo>
                    <a:pt x="304" y="398"/>
                  </a:lnTo>
                  <a:lnTo>
                    <a:pt x="304" y="398"/>
                  </a:lnTo>
                  <a:lnTo>
                    <a:pt x="292" y="398"/>
                  </a:lnTo>
                  <a:lnTo>
                    <a:pt x="289" y="397"/>
                  </a:lnTo>
                  <a:lnTo>
                    <a:pt x="288" y="395"/>
                  </a:lnTo>
                  <a:lnTo>
                    <a:pt x="288" y="395"/>
                  </a:lnTo>
                  <a:lnTo>
                    <a:pt x="289" y="394"/>
                  </a:lnTo>
                  <a:lnTo>
                    <a:pt x="292" y="391"/>
                  </a:lnTo>
                  <a:lnTo>
                    <a:pt x="292" y="391"/>
                  </a:lnTo>
                  <a:lnTo>
                    <a:pt x="294" y="390"/>
                  </a:lnTo>
                  <a:lnTo>
                    <a:pt x="295" y="388"/>
                  </a:lnTo>
                  <a:lnTo>
                    <a:pt x="296" y="384"/>
                  </a:lnTo>
                  <a:lnTo>
                    <a:pt x="295" y="378"/>
                  </a:lnTo>
                  <a:lnTo>
                    <a:pt x="247" y="250"/>
                  </a:lnTo>
                  <a:lnTo>
                    <a:pt x="247" y="250"/>
                  </a:lnTo>
                  <a:lnTo>
                    <a:pt x="244" y="248"/>
                  </a:lnTo>
                  <a:lnTo>
                    <a:pt x="242" y="247"/>
                  </a:lnTo>
                  <a:lnTo>
                    <a:pt x="130" y="247"/>
                  </a:lnTo>
                  <a:lnTo>
                    <a:pt x="130" y="247"/>
                  </a:lnTo>
                  <a:lnTo>
                    <a:pt x="126" y="248"/>
                  </a:lnTo>
                  <a:lnTo>
                    <a:pt x="125" y="252"/>
                  </a:lnTo>
                  <a:lnTo>
                    <a:pt x="94" y="343"/>
                  </a:lnTo>
                  <a:lnTo>
                    <a:pt x="94" y="343"/>
                  </a:lnTo>
                  <a:lnTo>
                    <a:pt x="89" y="362"/>
                  </a:lnTo>
                  <a:lnTo>
                    <a:pt x="86" y="371"/>
                  </a:lnTo>
                  <a:lnTo>
                    <a:pt x="86" y="378"/>
                  </a:lnTo>
                  <a:lnTo>
                    <a:pt x="86" y="378"/>
                  </a:lnTo>
                  <a:lnTo>
                    <a:pt x="86" y="381"/>
                  </a:lnTo>
                  <a:lnTo>
                    <a:pt x="88" y="385"/>
                  </a:lnTo>
                  <a:lnTo>
                    <a:pt x="90" y="388"/>
                  </a:lnTo>
                  <a:lnTo>
                    <a:pt x="93" y="389"/>
                  </a:lnTo>
                  <a:lnTo>
                    <a:pt x="100" y="392"/>
                  </a:lnTo>
                  <a:lnTo>
                    <a:pt x="106" y="392"/>
                  </a:lnTo>
                  <a:lnTo>
                    <a:pt x="112" y="392"/>
                  </a:lnTo>
                  <a:lnTo>
                    <a:pt x="112" y="392"/>
                  </a:lnTo>
                  <a:lnTo>
                    <a:pt x="116" y="394"/>
                  </a:lnTo>
                  <a:lnTo>
                    <a:pt x="117" y="395"/>
                  </a:lnTo>
                  <a:lnTo>
                    <a:pt x="117" y="396"/>
                  </a:lnTo>
                  <a:lnTo>
                    <a:pt x="117" y="396"/>
                  </a:lnTo>
                  <a:lnTo>
                    <a:pt x="116" y="398"/>
                  </a:lnTo>
                  <a:lnTo>
                    <a:pt x="114" y="400"/>
                  </a:lnTo>
                  <a:lnTo>
                    <a:pt x="108" y="400"/>
                  </a:lnTo>
                  <a:lnTo>
                    <a:pt x="108" y="400"/>
                  </a:lnTo>
                  <a:lnTo>
                    <a:pt x="86" y="400"/>
                  </a:lnTo>
                  <a:lnTo>
                    <a:pt x="68" y="398"/>
                  </a:lnTo>
                  <a:lnTo>
                    <a:pt x="68" y="398"/>
                  </a:lnTo>
                  <a:lnTo>
                    <a:pt x="46" y="400"/>
                  </a:lnTo>
                  <a:lnTo>
                    <a:pt x="10" y="400"/>
                  </a:lnTo>
                  <a:lnTo>
                    <a:pt x="10" y="400"/>
                  </a:lnTo>
                  <a:lnTo>
                    <a:pt x="3" y="400"/>
                  </a:lnTo>
                  <a:lnTo>
                    <a:pt x="0" y="398"/>
                  </a:lnTo>
                  <a:lnTo>
                    <a:pt x="0" y="396"/>
                  </a:lnTo>
                  <a:lnTo>
                    <a:pt x="0" y="396"/>
                  </a:lnTo>
                  <a:lnTo>
                    <a:pt x="0" y="395"/>
                  </a:lnTo>
                  <a:lnTo>
                    <a:pt x="1" y="394"/>
                  </a:lnTo>
                  <a:lnTo>
                    <a:pt x="5" y="392"/>
                  </a:lnTo>
                  <a:lnTo>
                    <a:pt x="5" y="392"/>
                  </a:lnTo>
                  <a:lnTo>
                    <a:pt x="20" y="391"/>
                  </a:lnTo>
                  <a:lnTo>
                    <a:pt x="20" y="391"/>
                  </a:lnTo>
                  <a:lnTo>
                    <a:pt x="28" y="390"/>
                  </a:lnTo>
                  <a:lnTo>
                    <a:pt x="35" y="386"/>
                  </a:lnTo>
                  <a:lnTo>
                    <a:pt x="42" y="381"/>
                  </a:lnTo>
                  <a:lnTo>
                    <a:pt x="46" y="375"/>
                  </a:lnTo>
                  <a:lnTo>
                    <a:pt x="51" y="369"/>
                  </a:lnTo>
                  <a:lnTo>
                    <a:pt x="56" y="361"/>
                  </a:lnTo>
                  <a:lnTo>
                    <a:pt x="63" y="343"/>
                  </a:lnTo>
                  <a:lnTo>
                    <a:pt x="181" y="21"/>
                  </a:lnTo>
                  <a:close/>
                  <a:moveTo>
                    <a:pt x="236" y="228"/>
                  </a:moveTo>
                  <a:lnTo>
                    <a:pt x="236" y="228"/>
                  </a:lnTo>
                  <a:lnTo>
                    <a:pt x="237" y="228"/>
                  </a:lnTo>
                  <a:lnTo>
                    <a:pt x="237" y="227"/>
                  </a:lnTo>
                  <a:lnTo>
                    <a:pt x="237" y="225"/>
                  </a:lnTo>
                  <a:lnTo>
                    <a:pt x="188" y="84"/>
                  </a:lnTo>
                  <a:lnTo>
                    <a:pt x="188" y="84"/>
                  </a:lnTo>
                  <a:lnTo>
                    <a:pt x="186" y="80"/>
                  </a:lnTo>
                  <a:lnTo>
                    <a:pt x="184" y="78"/>
                  </a:lnTo>
                  <a:lnTo>
                    <a:pt x="182" y="80"/>
                  </a:lnTo>
                  <a:lnTo>
                    <a:pt x="180" y="84"/>
                  </a:lnTo>
                  <a:lnTo>
                    <a:pt x="135" y="225"/>
                  </a:lnTo>
                  <a:lnTo>
                    <a:pt x="135" y="225"/>
                  </a:lnTo>
                  <a:lnTo>
                    <a:pt x="134" y="227"/>
                  </a:lnTo>
                  <a:lnTo>
                    <a:pt x="136" y="228"/>
                  </a:lnTo>
                  <a:lnTo>
                    <a:pt x="236"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9"/>
            <p:cNvSpPr>
              <a:spLocks/>
            </p:cNvSpPr>
            <p:nvPr userDrawn="1"/>
          </p:nvSpPr>
          <p:spPr bwMode="auto">
            <a:xfrm>
              <a:off x="2959" y="659"/>
              <a:ext cx="110" cy="134"/>
            </a:xfrm>
            <a:custGeom>
              <a:avLst/>
              <a:gdLst>
                <a:gd name="T0" fmla="*/ 189 w 329"/>
                <a:gd name="T1" fmla="*/ 249 h 400"/>
                <a:gd name="T2" fmla="*/ 190 w 329"/>
                <a:gd name="T3" fmla="*/ 343 h 400"/>
                <a:gd name="T4" fmla="*/ 192 w 329"/>
                <a:gd name="T5" fmla="*/ 362 h 400"/>
                <a:gd name="T6" fmla="*/ 198 w 329"/>
                <a:gd name="T7" fmla="*/ 381 h 400"/>
                <a:gd name="T8" fmla="*/ 202 w 329"/>
                <a:gd name="T9" fmla="*/ 388 h 400"/>
                <a:gd name="T10" fmla="*/ 212 w 329"/>
                <a:gd name="T11" fmla="*/ 391 h 400"/>
                <a:gd name="T12" fmla="*/ 236 w 329"/>
                <a:gd name="T13" fmla="*/ 392 h 400"/>
                <a:gd name="T14" fmla="*/ 239 w 329"/>
                <a:gd name="T15" fmla="*/ 394 h 400"/>
                <a:gd name="T16" fmla="*/ 240 w 329"/>
                <a:gd name="T17" fmla="*/ 396 h 400"/>
                <a:gd name="T18" fmla="*/ 238 w 329"/>
                <a:gd name="T19" fmla="*/ 398 h 400"/>
                <a:gd name="T20" fmla="*/ 232 w 329"/>
                <a:gd name="T21" fmla="*/ 400 h 400"/>
                <a:gd name="T22" fmla="*/ 190 w 329"/>
                <a:gd name="T23" fmla="*/ 400 h 400"/>
                <a:gd name="T24" fmla="*/ 167 w 329"/>
                <a:gd name="T25" fmla="*/ 398 h 400"/>
                <a:gd name="T26" fmla="*/ 118 w 329"/>
                <a:gd name="T27" fmla="*/ 400 h 400"/>
                <a:gd name="T28" fmla="*/ 110 w 329"/>
                <a:gd name="T29" fmla="*/ 400 h 400"/>
                <a:gd name="T30" fmla="*/ 109 w 329"/>
                <a:gd name="T31" fmla="*/ 396 h 400"/>
                <a:gd name="T32" fmla="*/ 109 w 329"/>
                <a:gd name="T33" fmla="*/ 394 h 400"/>
                <a:gd name="T34" fmla="*/ 113 w 329"/>
                <a:gd name="T35" fmla="*/ 392 h 400"/>
                <a:gd name="T36" fmla="*/ 128 w 329"/>
                <a:gd name="T37" fmla="*/ 391 h 400"/>
                <a:gd name="T38" fmla="*/ 132 w 329"/>
                <a:gd name="T39" fmla="*/ 390 h 400"/>
                <a:gd name="T40" fmla="*/ 137 w 329"/>
                <a:gd name="T41" fmla="*/ 385 h 400"/>
                <a:gd name="T42" fmla="*/ 142 w 329"/>
                <a:gd name="T43" fmla="*/ 373 h 400"/>
                <a:gd name="T44" fmla="*/ 143 w 329"/>
                <a:gd name="T45" fmla="*/ 362 h 400"/>
                <a:gd name="T46" fmla="*/ 145 w 329"/>
                <a:gd name="T47" fmla="*/ 316 h 400"/>
                <a:gd name="T48" fmla="*/ 145 w 329"/>
                <a:gd name="T49" fmla="*/ 29 h 400"/>
                <a:gd name="T50" fmla="*/ 69 w 329"/>
                <a:gd name="T51" fmla="*/ 31 h 400"/>
                <a:gd name="T52" fmla="*/ 41 w 329"/>
                <a:gd name="T53" fmla="*/ 33 h 400"/>
                <a:gd name="T54" fmla="*/ 28 w 329"/>
                <a:gd name="T55" fmla="*/ 37 h 400"/>
                <a:gd name="T56" fmla="*/ 19 w 329"/>
                <a:gd name="T57" fmla="*/ 44 h 400"/>
                <a:gd name="T58" fmla="*/ 17 w 329"/>
                <a:gd name="T59" fmla="*/ 48 h 400"/>
                <a:gd name="T60" fmla="*/ 7 w 329"/>
                <a:gd name="T61" fmla="*/ 63 h 400"/>
                <a:gd name="T62" fmla="*/ 5 w 329"/>
                <a:gd name="T63" fmla="*/ 68 h 400"/>
                <a:gd name="T64" fmla="*/ 2 w 329"/>
                <a:gd name="T65" fmla="*/ 68 h 400"/>
                <a:gd name="T66" fmla="*/ 0 w 329"/>
                <a:gd name="T67" fmla="*/ 65 h 400"/>
                <a:gd name="T68" fmla="*/ 5 w 329"/>
                <a:gd name="T69" fmla="*/ 37 h 400"/>
                <a:gd name="T70" fmla="*/ 11 w 329"/>
                <a:gd name="T71" fmla="*/ 10 h 400"/>
                <a:gd name="T72" fmla="*/ 14 w 329"/>
                <a:gd name="T73" fmla="*/ 1 h 400"/>
                <a:gd name="T74" fmla="*/ 17 w 329"/>
                <a:gd name="T75" fmla="*/ 0 h 400"/>
                <a:gd name="T76" fmla="*/ 24 w 329"/>
                <a:gd name="T77" fmla="*/ 3 h 400"/>
                <a:gd name="T78" fmla="*/ 39 w 329"/>
                <a:gd name="T79" fmla="*/ 6 h 400"/>
                <a:gd name="T80" fmla="*/ 80 w 329"/>
                <a:gd name="T81" fmla="*/ 9 h 400"/>
                <a:gd name="T82" fmla="*/ 274 w 329"/>
                <a:gd name="T83" fmla="*/ 9 h 400"/>
                <a:gd name="T84" fmla="*/ 312 w 329"/>
                <a:gd name="T85" fmla="*/ 6 h 400"/>
                <a:gd name="T86" fmla="*/ 326 w 329"/>
                <a:gd name="T87" fmla="*/ 4 h 400"/>
                <a:gd name="T88" fmla="*/ 329 w 329"/>
                <a:gd name="T89" fmla="*/ 6 h 400"/>
                <a:gd name="T90" fmla="*/ 329 w 329"/>
                <a:gd name="T91" fmla="*/ 10 h 400"/>
                <a:gd name="T92" fmla="*/ 327 w 329"/>
                <a:gd name="T93" fmla="*/ 67 h 400"/>
                <a:gd name="T94" fmla="*/ 326 w 329"/>
                <a:gd name="T95" fmla="*/ 72 h 400"/>
                <a:gd name="T96" fmla="*/ 324 w 329"/>
                <a:gd name="T97" fmla="*/ 74 h 400"/>
                <a:gd name="T98" fmla="*/ 321 w 329"/>
                <a:gd name="T99" fmla="*/ 73 h 400"/>
                <a:gd name="T100" fmla="*/ 319 w 329"/>
                <a:gd name="T101" fmla="*/ 65 h 400"/>
                <a:gd name="T102" fmla="*/ 319 w 329"/>
                <a:gd name="T103" fmla="*/ 60 h 400"/>
                <a:gd name="T104" fmla="*/ 315 w 329"/>
                <a:gd name="T105" fmla="*/ 49 h 400"/>
                <a:gd name="T106" fmla="*/ 304 w 329"/>
                <a:gd name="T107" fmla="*/ 40 h 400"/>
                <a:gd name="T108" fmla="*/ 286 w 329"/>
                <a:gd name="T109" fmla="*/ 34 h 400"/>
                <a:gd name="T110" fmla="*/ 255 w 329"/>
                <a:gd name="T111" fmla="*/ 31 h 400"/>
                <a:gd name="T112" fmla="*/ 189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89" y="249"/>
                  </a:moveTo>
                  <a:lnTo>
                    <a:pt x="189" y="249"/>
                  </a:lnTo>
                  <a:lnTo>
                    <a:pt x="190" y="316"/>
                  </a:lnTo>
                  <a:lnTo>
                    <a:pt x="190" y="343"/>
                  </a:lnTo>
                  <a:lnTo>
                    <a:pt x="192" y="362"/>
                  </a:lnTo>
                  <a:lnTo>
                    <a:pt x="192" y="362"/>
                  </a:lnTo>
                  <a:lnTo>
                    <a:pt x="194" y="373"/>
                  </a:lnTo>
                  <a:lnTo>
                    <a:pt x="198" y="381"/>
                  </a:lnTo>
                  <a:lnTo>
                    <a:pt x="200" y="385"/>
                  </a:lnTo>
                  <a:lnTo>
                    <a:pt x="202" y="388"/>
                  </a:lnTo>
                  <a:lnTo>
                    <a:pt x="207" y="390"/>
                  </a:lnTo>
                  <a:lnTo>
                    <a:pt x="212" y="391"/>
                  </a:lnTo>
                  <a:lnTo>
                    <a:pt x="212" y="391"/>
                  </a:lnTo>
                  <a:lnTo>
                    <a:pt x="236" y="392"/>
                  </a:lnTo>
                  <a:lnTo>
                    <a:pt x="236" y="392"/>
                  </a:lnTo>
                  <a:lnTo>
                    <a:pt x="239" y="394"/>
                  </a:lnTo>
                  <a:lnTo>
                    <a:pt x="240" y="396"/>
                  </a:lnTo>
                  <a:lnTo>
                    <a:pt x="240" y="396"/>
                  </a:lnTo>
                  <a:lnTo>
                    <a:pt x="239" y="397"/>
                  </a:lnTo>
                  <a:lnTo>
                    <a:pt x="238" y="398"/>
                  </a:lnTo>
                  <a:lnTo>
                    <a:pt x="235" y="400"/>
                  </a:lnTo>
                  <a:lnTo>
                    <a:pt x="232" y="400"/>
                  </a:lnTo>
                  <a:lnTo>
                    <a:pt x="232" y="400"/>
                  </a:lnTo>
                  <a:lnTo>
                    <a:pt x="190" y="400"/>
                  </a:lnTo>
                  <a:lnTo>
                    <a:pt x="167" y="398"/>
                  </a:lnTo>
                  <a:lnTo>
                    <a:pt x="167" y="398"/>
                  </a:lnTo>
                  <a:lnTo>
                    <a:pt x="147" y="400"/>
                  </a:lnTo>
                  <a:lnTo>
                    <a:pt x="118" y="400"/>
                  </a:lnTo>
                  <a:lnTo>
                    <a:pt x="118" y="400"/>
                  </a:lnTo>
                  <a:lnTo>
                    <a:pt x="110" y="400"/>
                  </a:lnTo>
                  <a:lnTo>
                    <a:pt x="109" y="398"/>
                  </a:lnTo>
                  <a:lnTo>
                    <a:pt x="109" y="396"/>
                  </a:lnTo>
                  <a:lnTo>
                    <a:pt x="109" y="396"/>
                  </a:lnTo>
                  <a:lnTo>
                    <a:pt x="109" y="394"/>
                  </a:lnTo>
                  <a:lnTo>
                    <a:pt x="113" y="392"/>
                  </a:lnTo>
                  <a:lnTo>
                    <a:pt x="113" y="392"/>
                  </a:lnTo>
                  <a:lnTo>
                    <a:pt x="121" y="392"/>
                  </a:lnTo>
                  <a:lnTo>
                    <a:pt x="128" y="391"/>
                  </a:lnTo>
                  <a:lnTo>
                    <a:pt x="128" y="391"/>
                  </a:lnTo>
                  <a:lnTo>
                    <a:pt x="132" y="390"/>
                  </a:lnTo>
                  <a:lnTo>
                    <a:pt x="134" y="388"/>
                  </a:lnTo>
                  <a:lnTo>
                    <a:pt x="137" y="385"/>
                  </a:lnTo>
                  <a:lnTo>
                    <a:pt x="139" y="381"/>
                  </a:lnTo>
                  <a:lnTo>
                    <a:pt x="142" y="373"/>
                  </a:lnTo>
                  <a:lnTo>
                    <a:pt x="143" y="362"/>
                  </a:lnTo>
                  <a:lnTo>
                    <a:pt x="143" y="362"/>
                  </a:lnTo>
                  <a:lnTo>
                    <a:pt x="145" y="343"/>
                  </a:lnTo>
                  <a:lnTo>
                    <a:pt x="145" y="316"/>
                  </a:lnTo>
                  <a:lnTo>
                    <a:pt x="145" y="249"/>
                  </a:lnTo>
                  <a:lnTo>
                    <a:pt x="145" y="29"/>
                  </a:lnTo>
                  <a:lnTo>
                    <a:pt x="69" y="31"/>
                  </a:lnTo>
                  <a:lnTo>
                    <a:pt x="69" y="31"/>
                  </a:lnTo>
                  <a:lnTo>
                    <a:pt x="48" y="32"/>
                  </a:lnTo>
                  <a:lnTo>
                    <a:pt x="41" y="33"/>
                  </a:lnTo>
                  <a:lnTo>
                    <a:pt x="34" y="34"/>
                  </a:lnTo>
                  <a:lnTo>
                    <a:pt x="28" y="37"/>
                  </a:lnTo>
                  <a:lnTo>
                    <a:pt x="24" y="40"/>
                  </a:lnTo>
                  <a:lnTo>
                    <a:pt x="19" y="44"/>
                  </a:lnTo>
                  <a:lnTo>
                    <a:pt x="17" y="48"/>
                  </a:lnTo>
                  <a:lnTo>
                    <a:pt x="17" y="48"/>
                  </a:lnTo>
                  <a:lnTo>
                    <a:pt x="11" y="57"/>
                  </a:lnTo>
                  <a:lnTo>
                    <a:pt x="7" y="63"/>
                  </a:lnTo>
                  <a:lnTo>
                    <a:pt x="7" y="63"/>
                  </a:lnTo>
                  <a:lnTo>
                    <a:pt x="5" y="68"/>
                  </a:lnTo>
                  <a:lnTo>
                    <a:pt x="2" y="68"/>
                  </a:lnTo>
                  <a:lnTo>
                    <a:pt x="2" y="68"/>
                  </a:lnTo>
                  <a:lnTo>
                    <a:pt x="0" y="67"/>
                  </a:lnTo>
                  <a:lnTo>
                    <a:pt x="0" y="65"/>
                  </a:lnTo>
                  <a:lnTo>
                    <a:pt x="0" y="65"/>
                  </a:lnTo>
                  <a:lnTo>
                    <a:pt x="5" y="37"/>
                  </a:lnTo>
                  <a:lnTo>
                    <a:pt x="11" y="10"/>
                  </a:lnTo>
                  <a:lnTo>
                    <a:pt x="11" y="10"/>
                  </a:lnTo>
                  <a:lnTo>
                    <a:pt x="13" y="4"/>
                  </a:lnTo>
                  <a:lnTo>
                    <a:pt x="14" y="1"/>
                  </a:lnTo>
                  <a:lnTo>
                    <a:pt x="17" y="0"/>
                  </a:lnTo>
                  <a:lnTo>
                    <a:pt x="17" y="0"/>
                  </a:lnTo>
                  <a:lnTo>
                    <a:pt x="19" y="1"/>
                  </a:lnTo>
                  <a:lnTo>
                    <a:pt x="24" y="3"/>
                  </a:lnTo>
                  <a:lnTo>
                    <a:pt x="30" y="5"/>
                  </a:lnTo>
                  <a:lnTo>
                    <a:pt x="39" y="6"/>
                  </a:lnTo>
                  <a:lnTo>
                    <a:pt x="39" y="6"/>
                  </a:lnTo>
                  <a:lnTo>
                    <a:pt x="80" y="9"/>
                  </a:lnTo>
                  <a:lnTo>
                    <a:pt x="274" y="9"/>
                  </a:lnTo>
                  <a:lnTo>
                    <a:pt x="274" y="9"/>
                  </a:lnTo>
                  <a:lnTo>
                    <a:pt x="296" y="9"/>
                  </a:lnTo>
                  <a:lnTo>
                    <a:pt x="312" y="6"/>
                  </a:lnTo>
                  <a:lnTo>
                    <a:pt x="326" y="4"/>
                  </a:lnTo>
                  <a:lnTo>
                    <a:pt x="326" y="4"/>
                  </a:lnTo>
                  <a:lnTo>
                    <a:pt x="327" y="4"/>
                  </a:lnTo>
                  <a:lnTo>
                    <a:pt x="329" y="6"/>
                  </a:lnTo>
                  <a:lnTo>
                    <a:pt x="329" y="10"/>
                  </a:lnTo>
                  <a:lnTo>
                    <a:pt x="329" y="10"/>
                  </a:lnTo>
                  <a:lnTo>
                    <a:pt x="327" y="67"/>
                  </a:lnTo>
                  <a:lnTo>
                    <a:pt x="327" y="67"/>
                  </a:lnTo>
                  <a:lnTo>
                    <a:pt x="327" y="71"/>
                  </a:lnTo>
                  <a:lnTo>
                    <a:pt x="326" y="72"/>
                  </a:lnTo>
                  <a:lnTo>
                    <a:pt x="325" y="73"/>
                  </a:lnTo>
                  <a:lnTo>
                    <a:pt x="324" y="74"/>
                  </a:lnTo>
                  <a:lnTo>
                    <a:pt x="324" y="74"/>
                  </a:lnTo>
                  <a:lnTo>
                    <a:pt x="321" y="73"/>
                  </a:lnTo>
                  <a:lnTo>
                    <a:pt x="320" y="72"/>
                  </a:lnTo>
                  <a:lnTo>
                    <a:pt x="319" y="65"/>
                  </a:lnTo>
                  <a:lnTo>
                    <a:pt x="319" y="60"/>
                  </a:lnTo>
                  <a:lnTo>
                    <a:pt x="319" y="60"/>
                  </a:lnTo>
                  <a:lnTo>
                    <a:pt x="318" y="54"/>
                  </a:lnTo>
                  <a:lnTo>
                    <a:pt x="315" y="49"/>
                  </a:lnTo>
                  <a:lnTo>
                    <a:pt x="310" y="44"/>
                  </a:lnTo>
                  <a:lnTo>
                    <a:pt x="304" y="40"/>
                  </a:lnTo>
                  <a:lnTo>
                    <a:pt x="296" y="37"/>
                  </a:lnTo>
                  <a:lnTo>
                    <a:pt x="286" y="34"/>
                  </a:lnTo>
                  <a:lnTo>
                    <a:pt x="272" y="32"/>
                  </a:lnTo>
                  <a:lnTo>
                    <a:pt x="255" y="31"/>
                  </a:lnTo>
                  <a:lnTo>
                    <a:pt x="189" y="29"/>
                  </a:lnTo>
                  <a:lnTo>
                    <a:pt x="189"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0"/>
            <p:cNvSpPr>
              <a:spLocks/>
            </p:cNvSpPr>
            <p:nvPr userDrawn="1"/>
          </p:nvSpPr>
          <p:spPr bwMode="auto">
            <a:xfrm>
              <a:off x="3115" y="659"/>
              <a:ext cx="110" cy="134"/>
            </a:xfrm>
            <a:custGeom>
              <a:avLst/>
              <a:gdLst>
                <a:gd name="T0" fmla="*/ 191 w 329"/>
                <a:gd name="T1" fmla="*/ 249 h 400"/>
                <a:gd name="T2" fmla="*/ 191 w 329"/>
                <a:gd name="T3" fmla="*/ 343 h 400"/>
                <a:gd name="T4" fmla="*/ 192 w 329"/>
                <a:gd name="T5" fmla="*/ 362 h 400"/>
                <a:gd name="T6" fmla="*/ 198 w 329"/>
                <a:gd name="T7" fmla="*/ 381 h 400"/>
                <a:gd name="T8" fmla="*/ 203 w 329"/>
                <a:gd name="T9" fmla="*/ 388 h 400"/>
                <a:gd name="T10" fmla="*/ 213 w 329"/>
                <a:gd name="T11" fmla="*/ 391 h 400"/>
                <a:gd name="T12" fmla="*/ 237 w 329"/>
                <a:gd name="T13" fmla="*/ 392 h 400"/>
                <a:gd name="T14" fmla="*/ 239 w 329"/>
                <a:gd name="T15" fmla="*/ 394 h 400"/>
                <a:gd name="T16" fmla="*/ 241 w 329"/>
                <a:gd name="T17" fmla="*/ 396 h 400"/>
                <a:gd name="T18" fmla="*/ 238 w 329"/>
                <a:gd name="T19" fmla="*/ 398 h 400"/>
                <a:gd name="T20" fmla="*/ 232 w 329"/>
                <a:gd name="T21" fmla="*/ 400 h 400"/>
                <a:gd name="T22" fmla="*/ 191 w 329"/>
                <a:gd name="T23" fmla="*/ 400 h 400"/>
                <a:gd name="T24" fmla="*/ 169 w 329"/>
                <a:gd name="T25" fmla="*/ 398 h 400"/>
                <a:gd name="T26" fmla="*/ 118 w 329"/>
                <a:gd name="T27" fmla="*/ 400 h 400"/>
                <a:gd name="T28" fmla="*/ 111 w 329"/>
                <a:gd name="T29" fmla="*/ 400 h 400"/>
                <a:gd name="T30" fmla="*/ 109 w 329"/>
                <a:gd name="T31" fmla="*/ 396 h 400"/>
                <a:gd name="T32" fmla="*/ 109 w 329"/>
                <a:gd name="T33" fmla="*/ 394 h 400"/>
                <a:gd name="T34" fmla="*/ 113 w 329"/>
                <a:gd name="T35" fmla="*/ 392 h 400"/>
                <a:gd name="T36" fmla="*/ 129 w 329"/>
                <a:gd name="T37" fmla="*/ 391 h 400"/>
                <a:gd name="T38" fmla="*/ 133 w 329"/>
                <a:gd name="T39" fmla="*/ 390 h 400"/>
                <a:gd name="T40" fmla="*/ 137 w 329"/>
                <a:gd name="T41" fmla="*/ 385 h 400"/>
                <a:gd name="T42" fmla="*/ 142 w 329"/>
                <a:gd name="T43" fmla="*/ 373 h 400"/>
                <a:gd name="T44" fmla="*/ 143 w 329"/>
                <a:gd name="T45" fmla="*/ 362 h 400"/>
                <a:gd name="T46" fmla="*/ 146 w 329"/>
                <a:gd name="T47" fmla="*/ 316 h 400"/>
                <a:gd name="T48" fmla="*/ 147 w 329"/>
                <a:gd name="T49" fmla="*/ 29 h 400"/>
                <a:gd name="T50" fmla="*/ 69 w 329"/>
                <a:gd name="T51" fmla="*/ 31 h 400"/>
                <a:gd name="T52" fmla="*/ 41 w 329"/>
                <a:gd name="T53" fmla="*/ 33 h 400"/>
                <a:gd name="T54" fmla="*/ 28 w 329"/>
                <a:gd name="T55" fmla="*/ 37 h 400"/>
                <a:gd name="T56" fmla="*/ 20 w 329"/>
                <a:gd name="T57" fmla="*/ 44 h 400"/>
                <a:gd name="T58" fmla="*/ 17 w 329"/>
                <a:gd name="T59" fmla="*/ 48 h 400"/>
                <a:gd name="T60" fmla="*/ 8 w 329"/>
                <a:gd name="T61" fmla="*/ 63 h 400"/>
                <a:gd name="T62" fmla="*/ 5 w 329"/>
                <a:gd name="T63" fmla="*/ 68 h 400"/>
                <a:gd name="T64" fmla="*/ 3 w 329"/>
                <a:gd name="T65" fmla="*/ 68 h 400"/>
                <a:gd name="T66" fmla="*/ 0 w 329"/>
                <a:gd name="T67" fmla="*/ 65 h 400"/>
                <a:gd name="T68" fmla="*/ 6 w 329"/>
                <a:gd name="T69" fmla="*/ 37 h 400"/>
                <a:gd name="T70" fmla="*/ 11 w 329"/>
                <a:gd name="T71" fmla="*/ 10 h 400"/>
                <a:gd name="T72" fmla="*/ 15 w 329"/>
                <a:gd name="T73" fmla="*/ 1 h 400"/>
                <a:gd name="T74" fmla="*/ 17 w 329"/>
                <a:gd name="T75" fmla="*/ 0 h 400"/>
                <a:gd name="T76" fmla="*/ 25 w 329"/>
                <a:gd name="T77" fmla="*/ 3 h 400"/>
                <a:gd name="T78" fmla="*/ 40 w 329"/>
                <a:gd name="T79" fmla="*/ 6 h 400"/>
                <a:gd name="T80" fmla="*/ 80 w 329"/>
                <a:gd name="T81" fmla="*/ 9 h 400"/>
                <a:gd name="T82" fmla="*/ 276 w 329"/>
                <a:gd name="T83" fmla="*/ 9 h 400"/>
                <a:gd name="T84" fmla="*/ 312 w 329"/>
                <a:gd name="T85" fmla="*/ 6 h 400"/>
                <a:gd name="T86" fmla="*/ 327 w 329"/>
                <a:gd name="T87" fmla="*/ 4 h 400"/>
                <a:gd name="T88" fmla="*/ 329 w 329"/>
                <a:gd name="T89" fmla="*/ 6 h 400"/>
                <a:gd name="T90" fmla="*/ 329 w 329"/>
                <a:gd name="T91" fmla="*/ 10 h 400"/>
                <a:gd name="T92" fmla="*/ 328 w 329"/>
                <a:gd name="T93" fmla="*/ 67 h 400"/>
                <a:gd name="T94" fmla="*/ 327 w 329"/>
                <a:gd name="T95" fmla="*/ 72 h 400"/>
                <a:gd name="T96" fmla="*/ 324 w 329"/>
                <a:gd name="T97" fmla="*/ 74 h 400"/>
                <a:gd name="T98" fmla="*/ 323 w 329"/>
                <a:gd name="T99" fmla="*/ 73 h 400"/>
                <a:gd name="T100" fmla="*/ 319 w 329"/>
                <a:gd name="T101" fmla="*/ 65 h 400"/>
                <a:gd name="T102" fmla="*/ 319 w 329"/>
                <a:gd name="T103" fmla="*/ 60 h 400"/>
                <a:gd name="T104" fmla="*/ 316 w 329"/>
                <a:gd name="T105" fmla="*/ 49 h 400"/>
                <a:gd name="T106" fmla="*/ 305 w 329"/>
                <a:gd name="T107" fmla="*/ 40 h 400"/>
                <a:gd name="T108" fmla="*/ 287 w 329"/>
                <a:gd name="T109" fmla="*/ 34 h 400"/>
                <a:gd name="T110" fmla="*/ 255 w 329"/>
                <a:gd name="T111" fmla="*/ 31 h 400"/>
                <a:gd name="T112" fmla="*/ 191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1" y="249"/>
                  </a:moveTo>
                  <a:lnTo>
                    <a:pt x="191" y="249"/>
                  </a:lnTo>
                  <a:lnTo>
                    <a:pt x="191" y="316"/>
                  </a:lnTo>
                  <a:lnTo>
                    <a:pt x="191" y="343"/>
                  </a:lnTo>
                  <a:lnTo>
                    <a:pt x="192" y="362"/>
                  </a:lnTo>
                  <a:lnTo>
                    <a:pt x="192" y="362"/>
                  </a:lnTo>
                  <a:lnTo>
                    <a:pt x="194" y="373"/>
                  </a:lnTo>
                  <a:lnTo>
                    <a:pt x="198" y="381"/>
                  </a:lnTo>
                  <a:lnTo>
                    <a:pt x="200" y="385"/>
                  </a:lnTo>
                  <a:lnTo>
                    <a:pt x="203" y="388"/>
                  </a:lnTo>
                  <a:lnTo>
                    <a:pt x="208" y="390"/>
                  </a:lnTo>
                  <a:lnTo>
                    <a:pt x="213" y="391"/>
                  </a:lnTo>
                  <a:lnTo>
                    <a:pt x="213" y="391"/>
                  </a:lnTo>
                  <a:lnTo>
                    <a:pt x="237" y="392"/>
                  </a:lnTo>
                  <a:lnTo>
                    <a:pt x="237" y="392"/>
                  </a:lnTo>
                  <a:lnTo>
                    <a:pt x="239" y="394"/>
                  </a:lnTo>
                  <a:lnTo>
                    <a:pt x="241" y="396"/>
                  </a:lnTo>
                  <a:lnTo>
                    <a:pt x="241" y="396"/>
                  </a:lnTo>
                  <a:lnTo>
                    <a:pt x="239" y="397"/>
                  </a:lnTo>
                  <a:lnTo>
                    <a:pt x="238" y="398"/>
                  </a:lnTo>
                  <a:lnTo>
                    <a:pt x="236" y="400"/>
                  </a:lnTo>
                  <a:lnTo>
                    <a:pt x="232" y="400"/>
                  </a:lnTo>
                  <a:lnTo>
                    <a:pt x="232" y="400"/>
                  </a:lnTo>
                  <a:lnTo>
                    <a:pt x="191" y="400"/>
                  </a:lnTo>
                  <a:lnTo>
                    <a:pt x="169" y="398"/>
                  </a:lnTo>
                  <a:lnTo>
                    <a:pt x="169" y="398"/>
                  </a:lnTo>
                  <a:lnTo>
                    <a:pt x="148" y="400"/>
                  </a:lnTo>
                  <a:lnTo>
                    <a:pt x="118" y="400"/>
                  </a:lnTo>
                  <a:lnTo>
                    <a:pt x="118" y="400"/>
                  </a:lnTo>
                  <a:lnTo>
                    <a:pt x="111" y="400"/>
                  </a:lnTo>
                  <a:lnTo>
                    <a:pt x="109" y="398"/>
                  </a:lnTo>
                  <a:lnTo>
                    <a:pt x="109" y="396"/>
                  </a:lnTo>
                  <a:lnTo>
                    <a:pt x="109" y="396"/>
                  </a:lnTo>
                  <a:lnTo>
                    <a:pt x="109" y="394"/>
                  </a:lnTo>
                  <a:lnTo>
                    <a:pt x="113" y="392"/>
                  </a:lnTo>
                  <a:lnTo>
                    <a:pt x="113" y="392"/>
                  </a:lnTo>
                  <a:lnTo>
                    <a:pt x="122" y="392"/>
                  </a:lnTo>
                  <a:lnTo>
                    <a:pt x="129" y="391"/>
                  </a:lnTo>
                  <a:lnTo>
                    <a:pt x="129" y="391"/>
                  </a:lnTo>
                  <a:lnTo>
                    <a:pt x="133" y="390"/>
                  </a:lnTo>
                  <a:lnTo>
                    <a:pt x="135" y="388"/>
                  </a:lnTo>
                  <a:lnTo>
                    <a:pt x="137" y="385"/>
                  </a:lnTo>
                  <a:lnTo>
                    <a:pt x="140" y="381"/>
                  </a:lnTo>
                  <a:lnTo>
                    <a:pt x="142" y="373"/>
                  </a:lnTo>
                  <a:lnTo>
                    <a:pt x="143" y="362"/>
                  </a:lnTo>
                  <a:lnTo>
                    <a:pt x="143" y="362"/>
                  </a:lnTo>
                  <a:lnTo>
                    <a:pt x="146" y="343"/>
                  </a:lnTo>
                  <a:lnTo>
                    <a:pt x="146" y="316"/>
                  </a:lnTo>
                  <a:lnTo>
                    <a:pt x="147" y="249"/>
                  </a:lnTo>
                  <a:lnTo>
                    <a:pt x="147" y="29"/>
                  </a:lnTo>
                  <a:lnTo>
                    <a:pt x="69" y="31"/>
                  </a:lnTo>
                  <a:lnTo>
                    <a:pt x="69" y="31"/>
                  </a:lnTo>
                  <a:lnTo>
                    <a:pt x="49" y="32"/>
                  </a:lnTo>
                  <a:lnTo>
                    <a:pt x="41" y="33"/>
                  </a:lnTo>
                  <a:lnTo>
                    <a:pt x="34" y="34"/>
                  </a:lnTo>
                  <a:lnTo>
                    <a:pt x="28" y="37"/>
                  </a:lnTo>
                  <a:lnTo>
                    <a:pt x="25" y="40"/>
                  </a:lnTo>
                  <a:lnTo>
                    <a:pt x="20" y="44"/>
                  </a:lnTo>
                  <a:lnTo>
                    <a:pt x="17" y="48"/>
                  </a:lnTo>
                  <a:lnTo>
                    <a:pt x="17" y="48"/>
                  </a:lnTo>
                  <a:lnTo>
                    <a:pt x="11" y="57"/>
                  </a:lnTo>
                  <a:lnTo>
                    <a:pt x="8" y="63"/>
                  </a:lnTo>
                  <a:lnTo>
                    <a:pt x="8" y="63"/>
                  </a:lnTo>
                  <a:lnTo>
                    <a:pt x="5" y="68"/>
                  </a:lnTo>
                  <a:lnTo>
                    <a:pt x="3" y="68"/>
                  </a:lnTo>
                  <a:lnTo>
                    <a:pt x="3" y="68"/>
                  </a:lnTo>
                  <a:lnTo>
                    <a:pt x="1" y="67"/>
                  </a:lnTo>
                  <a:lnTo>
                    <a:pt x="0" y="65"/>
                  </a:lnTo>
                  <a:lnTo>
                    <a:pt x="0" y="65"/>
                  </a:lnTo>
                  <a:lnTo>
                    <a:pt x="6" y="37"/>
                  </a:lnTo>
                  <a:lnTo>
                    <a:pt x="11" y="10"/>
                  </a:lnTo>
                  <a:lnTo>
                    <a:pt x="11" y="10"/>
                  </a:lnTo>
                  <a:lnTo>
                    <a:pt x="14" y="4"/>
                  </a:lnTo>
                  <a:lnTo>
                    <a:pt x="15" y="1"/>
                  </a:lnTo>
                  <a:lnTo>
                    <a:pt x="17" y="0"/>
                  </a:lnTo>
                  <a:lnTo>
                    <a:pt x="17" y="0"/>
                  </a:lnTo>
                  <a:lnTo>
                    <a:pt x="20" y="1"/>
                  </a:lnTo>
                  <a:lnTo>
                    <a:pt x="25" y="3"/>
                  </a:lnTo>
                  <a:lnTo>
                    <a:pt x="31" y="5"/>
                  </a:lnTo>
                  <a:lnTo>
                    <a:pt x="40" y="6"/>
                  </a:lnTo>
                  <a:lnTo>
                    <a:pt x="40" y="6"/>
                  </a:lnTo>
                  <a:lnTo>
                    <a:pt x="80" y="9"/>
                  </a:lnTo>
                  <a:lnTo>
                    <a:pt x="276" y="9"/>
                  </a:lnTo>
                  <a:lnTo>
                    <a:pt x="276" y="9"/>
                  </a:lnTo>
                  <a:lnTo>
                    <a:pt x="296" y="9"/>
                  </a:lnTo>
                  <a:lnTo>
                    <a:pt x="312" y="6"/>
                  </a:lnTo>
                  <a:lnTo>
                    <a:pt x="327" y="4"/>
                  </a:lnTo>
                  <a:lnTo>
                    <a:pt x="327" y="4"/>
                  </a:lnTo>
                  <a:lnTo>
                    <a:pt x="328" y="4"/>
                  </a:lnTo>
                  <a:lnTo>
                    <a:pt x="329" y="6"/>
                  </a:lnTo>
                  <a:lnTo>
                    <a:pt x="329" y="10"/>
                  </a:lnTo>
                  <a:lnTo>
                    <a:pt x="329" y="10"/>
                  </a:lnTo>
                  <a:lnTo>
                    <a:pt x="328" y="67"/>
                  </a:lnTo>
                  <a:lnTo>
                    <a:pt x="328" y="67"/>
                  </a:lnTo>
                  <a:lnTo>
                    <a:pt x="328" y="71"/>
                  </a:lnTo>
                  <a:lnTo>
                    <a:pt x="327" y="72"/>
                  </a:lnTo>
                  <a:lnTo>
                    <a:pt x="325" y="73"/>
                  </a:lnTo>
                  <a:lnTo>
                    <a:pt x="324" y="74"/>
                  </a:lnTo>
                  <a:lnTo>
                    <a:pt x="324" y="74"/>
                  </a:lnTo>
                  <a:lnTo>
                    <a:pt x="323" y="73"/>
                  </a:lnTo>
                  <a:lnTo>
                    <a:pt x="322" y="72"/>
                  </a:lnTo>
                  <a:lnTo>
                    <a:pt x="319" y="65"/>
                  </a:lnTo>
                  <a:lnTo>
                    <a:pt x="319" y="60"/>
                  </a:lnTo>
                  <a:lnTo>
                    <a:pt x="319" y="60"/>
                  </a:lnTo>
                  <a:lnTo>
                    <a:pt x="318" y="54"/>
                  </a:lnTo>
                  <a:lnTo>
                    <a:pt x="316" y="49"/>
                  </a:lnTo>
                  <a:lnTo>
                    <a:pt x="311" y="44"/>
                  </a:lnTo>
                  <a:lnTo>
                    <a:pt x="305" y="40"/>
                  </a:lnTo>
                  <a:lnTo>
                    <a:pt x="298" y="37"/>
                  </a:lnTo>
                  <a:lnTo>
                    <a:pt x="287" y="34"/>
                  </a:lnTo>
                  <a:lnTo>
                    <a:pt x="272" y="32"/>
                  </a:lnTo>
                  <a:lnTo>
                    <a:pt x="255" y="31"/>
                  </a:lnTo>
                  <a:lnTo>
                    <a:pt x="191" y="29"/>
                  </a:lnTo>
                  <a:lnTo>
                    <a:pt x="191"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1"/>
            <p:cNvSpPr>
              <a:spLocks noEditPoints="1"/>
            </p:cNvSpPr>
            <p:nvPr userDrawn="1"/>
          </p:nvSpPr>
          <p:spPr bwMode="auto">
            <a:xfrm>
              <a:off x="3271" y="659"/>
              <a:ext cx="136" cy="136"/>
            </a:xfrm>
            <a:custGeom>
              <a:avLst/>
              <a:gdLst>
                <a:gd name="T0" fmla="*/ 226 w 409"/>
                <a:gd name="T1" fmla="*/ 1 h 407"/>
                <a:gd name="T2" fmla="*/ 286 w 409"/>
                <a:gd name="T3" fmla="*/ 14 h 407"/>
                <a:gd name="T4" fmla="*/ 337 w 409"/>
                <a:gd name="T5" fmla="*/ 40 h 407"/>
                <a:gd name="T6" fmla="*/ 375 w 409"/>
                <a:gd name="T7" fmla="*/ 80 h 407"/>
                <a:gd name="T8" fmla="*/ 400 w 409"/>
                <a:gd name="T9" fmla="*/ 133 h 407"/>
                <a:gd name="T10" fmla="*/ 409 w 409"/>
                <a:gd name="T11" fmla="*/ 194 h 407"/>
                <a:gd name="T12" fmla="*/ 405 w 409"/>
                <a:gd name="T13" fmla="*/ 237 h 407"/>
                <a:gd name="T14" fmla="*/ 386 w 409"/>
                <a:gd name="T15" fmla="*/ 295 h 407"/>
                <a:gd name="T16" fmla="*/ 352 w 409"/>
                <a:gd name="T17" fmla="*/ 345 h 407"/>
                <a:gd name="T18" fmla="*/ 305 w 409"/>
                <a:gd name="T19" fmla="*/ 381 h 407"/>
                <a:gd name="T20" fmla="*/ 247 w 409"/>
                <a:gd name="T21" fmla="*/ 403 h 407"/>
                <a:gd name="T22" fmla="*/ 202 w 409"/>
                <a:gd name="T23" fmla="*/ 407 h 407"/>
                <a:gd name="T24" fmla="*/ 130 w 409"/>
                <a:gd name="T25" fmla="*/ 396 h 407"/>
                <a:gd name="T26" fmla="*/ 76 w 409"/>
                <a:gd name="T27" fmla="*/ 367 h 407"/>
                <a:gd name="T28" fmla="*/ 37 w 409"/>
                <a:gd name="T29" fmla="*/ 326 h 407"/>
                <a:gd name="T30" fmla="*/ 11 w 409"/>
                <a:gd name="T31" fmla="*/ 275 h 407"/>
                <a:gd name="T32" fmla="*/ 0 w 409"/>
                <a:gd name="T33" fmla="*/ 221 h 407"/>
                <a:gd name="T34" fmla="*/ 0 w 409"/>
                <a:gd name="T35" fmla="*/ 187 h 407"/>
                <a:gd name="T36" fmla="*/ 13 w 409"/>
                <a:gd name="T37" fmla="*/ 136 h 407"/>
                <a:gd name="T38" fmla="*/ 37 w 409"/>
                <a:gd name="T39" fmla="*/ 86 h 407"/>
                <a:gd name="T40" fmla="*/ 77 w 409"/>
                <a:gd name="T41" fmla="*/ 43 h 407"/>
                <a:gd name="T42" fmla="*/ 133 w 409"/>
                <a:gd name="T43" fmla="*/ 12 h 407"/>
                <a:gd name="T44" fmla="*/ 204 w 409"/>
                <a:gd name="T45" fmla="*/ 0 h 407"/>
                <a:gd name="T46" fmla="*/ 225 w 409"/>
                <a:gd name="T47" fmla="*/ 388 h 407"/>
                <a:gd name="T48" fmla="*/ 258 w 409"/>
                <a:gd name="T49" fmla="*/ 381 h 407"/>
                <a:gd name="T50" fmla="*/ 293 w 409"/>
                <a:gd name="T51" fmla="*/ 364 h 407"/>
                <a:gd name="T52" fmla="*/ 326 w 409"/>
                <a:gd name="T53" fmla="*/ 332 h 407"/>
                <a:gd name="T54" fmla="*/ 350 w 409"/>
                <a:gd name="T55" fmla="*/ 282 h 407"/>
                <a:gd name="T56" fmla="*/ 360 w 409"/>
                <a:gd name="T57" fmla="*/ 209 h 407"/>
                <a:gd name="T58" fmla="*/ 356 w 409"/>
                <a:gd name="T59" fmla="*/ 165 h 407"/>
                <a:gd name="T60" fmla="*/ 339 w 409"/>
                <a:gd name="T61" fmla="*/ 109 h 407"/>
                <a:gd name="T62" fmla="*/ 311 w 409"/>
                <a:gd name="T63" fmla="*/ 67 h 407"/>
                <a:gd name="T64" fmla="*/ 275 w 409"/>
                <a:gd name="T65" fmla="*/ 37 h 407"/>
                <a:gd name="T66" fmla="*/ 232 w 409"/>
                <a:gd name="T67" fmla="*/ 21 h 407"/>
                <a:gd name="T68" fmla="*/ 202 w 409"/>
                <a:gd name="T69" fmla="*/ 17 h 407"/>
                <a:gd name="T70" fmla="*/ 155 w 409"/>
                <a:gd name="T71" fmla="*/ 23 h 407"/>
                <a:gd name="T72" fmla="*/ 116 w 409"/>
                <a:gd name="T73" fmla="*/ 41 h 407"/>
                <a:gd name="T74" fmla="*/ 83 w 409"/>
                <a:gd name="T75" fmla="*/ 72 h 407"/>
                <a:gd name="T76" fmla="*/ 61 w 409"/>
                <a:gd name="T77" fmla="*/ 114 h 407"/>
                <a:gd name="T78" fmla="*/ 50 w 409"/>
                <a:gd name="T79" fmla="*/ 168 h 407"/>
                <a:gd name="T80" fmla="*/ 50 w 409"/>
                <a:gd name="T81" fmla="*/ 210 h 407"/>
                <a:gd name="T82" fmla="*/ 62 w 409"/>
                <a:gd name="T83" fmla="*/ 271 h 407"/>
                <a:gd name="T84" fmla="*/ 87 w 409"/>
                <a:gd name="T85" fmla="*/ 320 h 407"/>
                <a:gd name="T86" fmla="*/ 122 w 409"/>
                <a:gd name="T87" fmla="*/ 357 h 407"/>
                <a:gd name="T88" fmla="*/ 165 w 409"/>
                <a:gd name="T89" fmla="*/ 379 h 407"/>
                <a:gd name="T90" fmla="*/ 215 w 409"/>
                <a:gd name="T91" fmla="*/ 38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9" h="407">
                  <a:moveTo>
                    <a:pt x="204" y="0"/>
                  </a:moveTo>
                  <a:lnTo>
                    <a:pt x="204" y="0"/>
                  </a:lnTo>
                  <a:lnTo>
                    <a:pt x="226" y="1"/>
                  </a:lnTo>
                  <a:lnTo>
                    <a:pt x="247" y="4"/>
                  </a:lnTo>
                  <a:lnTo>
                    <a:pt x="267" y="7"/>
                  </a:lnTo>
                  <a:lnTo>
                    <a:pt x="286" y="14"/>
                  </a:lnTo>
                  <a:lnTo>
                    <a:pt x="304" y="21"/>
                  </a:lnTo>
                  <a:lnTo>
                    <a:pt x="321" y="31"/>
                  </a:lnTo>
                  <a:lnTo>
                    <a:pt x="337" y="40"/>
                  </a:lnTo>
                  <a:lnTo>
                    <a:pt x="351" y="52"/>
                  </a:lnTo>
                  <a:lnTo>
                    <a:pt x="363" y="66"/>
                  </a:lnTo>
                  <a:lnTo>
                    <a:pt x="375" y="80"/>
                  </a:lnTo>
                  <a:lnTo>
                    <a:pt x="385" y="96"/>
                  </a:lnTo>
                  <a:lnTo>
                    <a:pt x="394" y="113"/>
                  </a:lnTo>
                  <a:lnTo>
                    <a:pt x="400" y="133"/>
                  </a:lnTo>
                  <a:lnTo>
                    <a:pt x="405" y="152"/>
                  </a:lnTo>
                  <a:lnTo>
                    <a:pt x="408" y="173"/>
                  </a:lnTo>
                  <a:lnTo>
                    <a:pt x="409" y="194"/>
                  </a:lnTo>
                  <a:lnTo>
                    <a:pt x="409" y="194"/>
                  </a:lnTo>
                  <a:lnTo>
                    <a:pt x="408" y="216"/>
                  </a:lnTo>
                  <a:lnTo>
                    <a:pt x="405" y="237"/>
                  </a:lnTo>
                  <a:lnTo>
                    <a:pt x="401" y="258"/>
                  </a:lnTo>
                  <a:lnTo>
                    <a:pt x="394" y="277"/>
                  </a:lnTo>
                  <a:lnTo>
                    <a:pt x="386" y="295"/>
                  </a:lnTo>
                  <a:lnTo>
                    <a:pt x="377" y="313"/>
                  </a:lnTo>
                  <a:lnTo>
                    <a:pt x="365" y="329"/>
                  </a:lnTo>
                  <a:lnTo>
                    <a:pt x="352" y="345"/>
                  </a:lnTo>
                  <a:lnTo>
                    <a:pt x="338" y="358"/>
                  </a:lnTo>
                  <a:lnTo>
                    <a:pt x="322" y="371"/>
                  </a:lnTo>
                  <a:lnTo>
                    <a:pt x="305" y="381"/>
                  </a:lnTo>
                  <a:lnTo>
                    <a:pt x="287" y="390"/>
                  </a:lnTo>
                  <a:lnTo>
                    <a:pt x="267" y="397"/>
                  </a:lnTo>
                  <a:lnTo>
                    <a:pt x="247" y="403"/>
                  </a:lnTo>
                  <a:lnTo>
                    <a:pt x="225" y="406"/>
                  </a:lnTo>
                  <a:lnTo>
                    <a:pt x="202" y="407"/>
                  </a:lnTo>
                  <a:lnTo>
                    <a:pt x="202" y="407"/>
                  </a:lnTo>
                  <a:lnTo>
                    <a:pt x="176" y="406"/>
                  </a:lnTo>
                  <a:lnTo>
                    <a:pt x="152" y="402"/>
                  </a:lnTo>
                  <a:lnTo>
                    <a:pt x="130" y="396"/>
                  </a:lnTo>
                  <a:lnTo>
                    <a:pt x="111" y="389"/>
                  </a:lnTo>
                  <a:lnTo>
                    <a:pt x="93" y="379"/>
                  </a:lnTo>
                  <a:lnTo>
                    <a:pt x="76" y="367"/>
                  </a:lnTo>
                  <a:lnTo>
                    <a:pt x="61" y="355"/>
                  </a:lnTo>
                  <a:lnTo>
                    <a:pt x="48" y="340"/>
                  </a:lnTo>
                  <a:lnTo>
                    <a:pt x="37" y="326"/>
                  </a:lnTo>
                  <a:lnTo>
                    <a:pt x="27" y="309"/>
                  </a:lnTo>
                  <a:lnTo>
                    <a:pt x="19" y="292"/>
                  </a:lnTo>
                  <a:lnTo>
                    <a:pt x="11" y="275"/>
                  </a:lnTo>
                  <a:lnTo>
                    <a:pt x="7" y="256"/>
                  </a:lnTo>
                  <a:lnTo>
                    <a:pt x="3" y="239"/>
                  </a:lnTo>
                  <a:lnTo>
                    <a:pt x="0" y="221"/>
                  </a:lnTo>
                  <a:lnTo>
                    <a:pt x="0" y="203"/>
                  </a:lnTo>
                  <a:lnTo>
                    <a:pt x="0" y="203"/>
                  </a:lnTo>
                  <a:lnTo>
                    <a:pt x="0" y="187"/>
                  </a:lnTo>
                  <a:lnTo>
                    <a:pt x="3" y="170"/>
                  </a:lnTo>
                  <a:lnTo>
                    <a:pt x="7" y="153"/>
                  </a:lnTo>
                  <a:lnTo>
                    <a:pt x="13" y="136"/>
                  </a:lnTo>
                  <a:lnTo>
                    <a:pt x="19" y="119"/>
                  </a:lnTo>
                  <a:lnTo>
                    <a:pt x="27" y="102"/>
                  </a:lnTo>
                  <a:lnTo>
                    <a:pt x="37" y="86"/>
                  </a:lnTo>
                  <a:lnTo>
                    <a:pt x="49" y="71"/>
                  </a:lnTo>
                  <a:lnTo>
                    <a:pt x="62" y="56"/>
                  </a:lnTo>
                  <a:lnTo>
                    <a:pt x="77" y="43"/>
                  </a:lnTo>
                  <a:lnTo>
                    <a:pt x="94" y="31"/>
                  </a:lnTo>
                  <a:lnTo>
                    <a:pt x="112" y="20"/>
                  </a:lnTo>
                  <a:lnTo>
                    <a:pt x="133" y="12"/>
                  </a:lnTo>
                  <a:lnTo>
                    <a:pt x="155" y="5"/>
                  </a:lnTo>
                  <a:lnTo>
                    <a:pt x="179" y="1"/>
                  </a:lnTo>
                  <a:lnTo>
                    <a:pt x="204" y="0"/>
                  </a:lnTo>
                  <a:close/>
                  <a:moveTo>
                    <a:pt x="215" y="388"/>
                  </a:moveTo>
                  <a:lnTo>
                    <a:pt x="215" y="388"/>
                  </a:lnTo>
                  <a:lnTo>
                    <a:pt x="225" y="388"/>
                  </a:lnTo>
                  <a:lnTo>
                    <a:pt x="236" y="386"/>
                  </a:lnTo>
                  <a:lnTo>
                    <a:pt x="247" y="384"/>
                  </a:lnTo>
                  <a:lnTo>
                    <a:pt x="258" y="381"/>
                  </a:lnTo>
                  <a:lnTo>
                    <a:pt x="270" y="377"/>
                  </a:lnTo>
                  <a:lnTo>
                    <a:pt x="282" y="371"/>
                  </a:lnTo>
                  <a:lnTo>
                    <a:pt x="293" y="364"/>
                  </a:lnTo>
                  <a:lnTo>
                    <a:pt x="305" y="355"/>
                  </a:lnTo>
                  <a:lnTo>
                    <a:pt x="316" y="345"/>
                  </a:lnTo>
                  <a:lnTo>
                    <a:pt x="326" y="332"/>
                  </a:lnTo>
                  <a:lnTo>
                    <a:pt x="335" y="318"/>
                  </a:lnTo>
                  <a:lnTo>
                    <a:pt x="343" y="301"/>
                  </a:lnTo>
                  <a:lnTo>
                    <a:pt x="350" y="282"/>
                  </a:lnTo>
                  <a:lnTo>
                    <a:pt x="355" y="260"/>
                  </a:lnTo>
                  <a:lnTo>
                    <a:pt x="358" y="237"/>
                  </a:lnTo>
                  <a:lnTo>
                    <a:pt x="360" y="209"/>
                  </a:lnTo>
                  <a:lnTo>
                    <a:pt x="360" y="209"/>
                  </a:lnTo>
                  <a:lnTo>
                    <a:pt x="358" y="187"/>
                  </a:lnTo>
                  <a:lnTo>
                    <a:pt x="356" y="165"/>
                  </a:lnTo>
                  <a:lnTo>
                    <a:pt x="351" y="146"/>
                  </a:lnTo>
                  <a:lnTo>
                    <a:pt x="346" y="126"/>
                  </a:lnTo>
                  <a:lnTo>
                    <a:pt x="339" y="109"/>
                  </a:lnTo>
                  <a:lnTo>
                    <a:pt x="331" y="94"/>
                  </a:lnTo>
                  <a:lnTo>
                    <a:pt x="322" y="80"/>
                  </a:lnTo>
                  <a:lnTo>
                    <a:pt x="311" y="67"/>
                  </a:lnTo>
                  <a:lnTo>
                    <a:pt x="300" y="56"/>
                  </a:lnTo>
                  <a:lnTo>
                    <a:pt x="287" y="45"/>
                  </a:lnTo>
                  <a:lnTo>
                    <a:pt x="275" y="37"/>
                  </a:lnTo>
                  <a:lnTo>
                    <a:pt x="260" y="31"/>
                  </a:lnTo>
                  <a:lnTo>
                    <a:pt x="247" y="24"/>
                  </a:lnTo>
                  <a:lnTo>
                    <a:pt x="232" y="21"/>
                  </a:lnTo>
                  <a:lnTo>
                    <a:pt x="216" y="18"/>
                  </a:lnTo>
                  <a:lnTo>
                    <a:pt x="202" y="17"/>
                  </a:lnTo>
                  <a:lnTo>
                    <a:pt x="202" y="17"/>
                  </a:lnTo>
                  <a:lnTo>
                    <a:pt x="185" y="18"/>
                  </a:lnTo>
                  <a:lnTo>
                    <a:pt x="170" y="21"/>
                  </a:lnTo>
                  <a:lnTo>
                    <a:pt x="155" y="23"/>
                  </a:lnTo>
                  <a:lnTo>
                    <a:pt x="141" y="28"/>
                  </a:lnTo>
                  <a:lnTo>
                    <a:pt x="128" y="34"/>
                  </a:lnTo>
                  <a:lnTo>
                    <a:pt x="116" y="41"/>
                  </a:lnTo>
                  <a:lnTo>
                    <a:pt x="104" y="51"/>
                  </a:lnTo>
                  <a:lnTo>
                    <a:pt x="93" y="61"/>
                  </a:lnTo>
                  <a:lnTo>
                    <a:pt x="83" y="72"/>
                  </a:lnTo>
                  <a:lnTo>
                    <a:pt x="74" y="85"/>
                  </a:lnTo>
                  <a:lnTo>
                    <a:pt x="67" y="99"/>
                  </a:lnTo>
                  <a:lnTo>
                    <a:pt x="61" y="114"/>
                  </a:lnTo>
                  <a:lnTo>
                    <a:pt x="56" y="130"/>
                  </a:lnTo>
                  <a:lnTo>
                    <a:pt x="53" y="148"/>
                  </a:lnTo>
                  <a:lnTo>
                    <a:pt x="50" y="168"/>
                  </a:lnTo>
                  <a:lnTo>
                    <a:pt x="50" y="188"/>
                  </a:lnTo>
                  <a:lnTo>
                    <a:pt x="50" y="188"/>
                  </a:lnTo>
                  <a:lnTo>
                    <a:pt x="50" y="210"/>
                  </a:lnTo>
                  <a:lnTo>
                    <a:pt x="53" y="232"/>
                  </a:lnTo>
                  <a:lnTo>
                    <a:pt x="57" y="252"/>
                  </a:lnTo>
                  <a:lnTo>
                    <a:pt x="62" y="271"/>
                  </a:lnTo>
                  <a:lnTo>
                    <a:pt x="70" y="288"/>
                  </a:lnTo>
                  <a:lnTo>
                    <a:pt x="78" y="305"/>
                  </a:lnTo>
                  <a:lnTo>
                    <a:pt x="87" y="320"/>
                  </a:lnTo>
                  <a:lnTo>
                    <a:pt x="98" y="334"/>
                  </a:lnTo>
                  <a:lnTo>
                    <a:pt x="110" y="346"/>
                  </a:lnTo>
                  <a:lnTo>
                    <a:pt x="122" y="357"/>
                  </a:lnTo>
                  <a:lnTo>
                    <a:pt x="136" y="366"/>
                  </a:lnTo>
                  <a:lnTo>
                    <a:pt x="151" y="373"/>
                  </a:lnTo>
                  <a:lnTo>
                    <a:pt x="165" y="379"/>
                  </a:lnTo>
                  <a:lnTo>
                    <a:pt x="182" y="384"/>
                  </a:lnTo>
                  <a:lnTo>
                    <a:pt x="198" y="386"/>
                  </a:lnTo>
                  <a:lnTo>
                    <a:pt x="215" y="388"/>
                  </a:lnTo>
                  <a:lnTo>
                    <a:pt x="215"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4"/>
            <p:cNvSpPr>
              <a:spLocks noEditPoints="1"/>
            </p:cNvSpPr>
            <p:nvPr userDrawn="1"/>
          </p:nvSpPr>
          <p:spPr bwMode="auto">
            <a:xfrm>
              <a:off x="3472" y="662"/>
              <a:ext cx="131" cy="131"/>
            </a:xfrm>
            <a:custGeom>
              <a:avLst/>
              <a:gdLst>
                <a:gd name="T0" fmla="*/ 43 w 392"/>
                <a:gd name="T1" fmla="*/ 39 h 393"/>
                <a:gd name="T2" fmla="*/ 39 w 392"/>
                <a:gd name="T3" fmla="*/ 19 h 393"/>
                <a:gd name="T4" fmla="*/ 22 w 392"/>
                <a:gd name="T5" fmla="*/ 9 h 393"/>
                <a:gd name="T6" fmla="*/ 3 w 392"/>
                <a:gd name="T7" fmla="*/ 8 h 393"/>
                <a:gd name="T8" fmla="*/ 0 w 392"/>
                <a:gd name="T9" fmla="*/ 3 h 393"/>
                <a:gd name="T10" fmla="*/ 45 w 392"/>
                <a:gd name="T11" fmla="*/ 2 h 393"/>
                <a:gd name="T12" fmla="*/ 127 w 392"/>
                <a:gd name="T13" fmla="*/ 0 h 393"/>
                <a:gd name="T14" fmla="*/ 189 w 392"/>
                <a:gd name="T15" fmla="*/ 8 h 393"/>
                <a:gd name="T16" fmla="*/ 223 w 392"/>
                <a:gd name="T17" fmla="*/ 24 h 393"/>
                <a:gd name="T18" fmla="*/ 246 w 392"/>
                <a:gd name="T19" fmla="*/ 49 h 393"/>
                <a:gd name="T20" fmla="*/ 258 w 392"/>
                <a:gd name="T21" fmla="*/ 94 h 393"/>
                <a:gd name="T22" fmla="*/ 251 w 392"/>
                <a:gd name="T23" fmla="*/ 138 h 393"/>
                <a:gd name="T24" fmla="*/ 212 w 392"/>
                <a:gd name="T25" fmla="*/ 198 h 393"/>
                <a:gd name="T26" fmla="*/ 280 w 392"/>
                <a:gd name="T27" fmla="*/ 320 h 393"/>
                <a:gd name="T28" fmla="*/ 324 w 392"/>
                <a:gd name="T29" fmla="*/ 365 h 393"/>
                <a:gd name="T30" fmla="*/ 355 w 392"/>
                <a:gd name="T31" fmla="*/ 382 h 393"/>
                <a:gd name="T32" fmla="*/ 387 w 392"/>
                <a:gd name="T33" fmla="*/ 385 h 393"/>
                <a:gd name="T34" fmla="*/ 392 w 392"/>
                <a:gd name="T35" fmla="*/ 389 h 393"/>
                <a:gd name="T36" fmla="*/ 343 w 392"/>
                <a:gd name="T37" fmla="*/ 393 h 393"/>
                <a:gd name="T38" fmla="*/ 297 w 392"/>
                <a:gd name="T39" fmla="*/ 388 h 393"/>
                <a:gd name="T40" fmla="*/ 270 w 392"/>
                <a:gd name="T41" fmla="*/ 372 h 393"/>
                <a:gd name="T42" fmla="*/ 217 w 392"/>
                <a:gd name="T43" fmla="*/ 306 h 393"/>
                <a:gd name="T44" fmla="*/ 160 w 392"/>
                <a:gd name="T45" fmla="*/ 230 h 393"/>
                <a:gd name="T46" fmla="*/ 90 w 392"/>
                <a:gd name="T47" fmla="*/ 226 h 393"/>
                <a:gd name="T48" fmla="*/ 86 w 392"/>
                <a:gd name="T49" fmla="*/ 242 h 393"/>
                <a:gd name="T50" fmla="*/ 88 w 392"/>
                <a:gd name="T51" fmla="*/ 355 h 393"/>
                <a:gd name="T52" fmla="*/ 99 w 392"/>
                <a:gd name="T53" fmla="*/ 381 h 393"/>
                <a:gd name="T54" fmla="*/ 132 w 392"/>
                <a:gd name="T55" fmla="*/ 385 h 393"/>
                <a:gd name="T56" fmla="*/ 137 w 392"/>
                <a:gd name="T57" fmla="*/ 389 h 393"/>
                <a:gd name="T58" fmla="*/ 128 w 392"/>
                <a:gd name="T59" fmla="*/ 393 h 393"/>
                <a:gd name="T60" fmla="*/ 64 w 392"/>
                <a:gd name="T61" fmla="*/ 391 h 393"/>
                <a:gd name="T62" fmla="*/ 10 w 392"/>
                <a:gd name="T63" fmla="*/ 393 h 393"/>
                <a:gd name="T64" fmla="*/ 8 w 392"/>
                <a:gd name="T65" fmla="*/ 387 h 393"/>
                <a:gd name="T66" fmla="*/ 27 w 392"/>
                <a:gd name="T67" fmla="*/ 384 h 393"/>
                <a:gd name="T68" fmla="*/ 36 w 392"/>
                <a:gd name="T69" fmla="*/ 378 h 393"/>
                <a:gd name="T70" fmla="*/ 42 w 392"/>
                <a:gd name="T71" fmla="*/ 355 h 393"/>
                <a:gd name="T72" fmla="*/ 45 w 392"/>
                <a:gd name="T73" fmla="*/ 151 h 393"/>
                <a:gd name="T74" fmla="*/ 90 w 392"/>
                <a:gd name="T75" fmla="*/ 202 h 393"/>
                <a:gd name="T76" fmla="*/ 127 w 392"/>
                <a:gd name="T77" fmla="*/ 211 h 393"/>
                <a:gd name="T78" fmla="*/ 164 w 392"/>
                <a:gd name="T79" fmla="*/ 209 h 393"/>
                <a:gd name="T80" fmla="*/ 190 w 392"/>
                <a:gd name="T81" fmla="*/ 196 h 393"/>
                <a:gd name="T82" fmla="*/ 210 w 392"/>
                <a:gd name="T83" fmla="*/ 161 h 393"/>
                <a:gd name="T84" fmla="*/ 215 w 392"/>
                <a:gd name="T85" fmla="*/ 121 h 393"/>
                <a:gd name="T86" fmla="*/ 209 w 392"/>
                <a:gd name="T87" fmla="*/ 77 h 393"/>
                <a:gd name="T88" fmla="*/ 190 w 392"/>
                <a:gd name="T89" fmla="*/ 44 h 393"/>
                <a:gd name="T90" fmla="*/ 162 w 392"/>
                <a:gd name="T91" fmla="*/ 25 h 393"/>
                <a:gd name="T92" fmla="*/ 125 w 392"/>
                <a:gd name="T93" fmla="*/ 17 h 393"/>
                <a:gd name="T94" fmla="*/ 91 w 392"/>
                <a:gd name="T95" fmla="*/ 2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393">
                  <a:moveTo>
                    <a:pt x="45" y="151"/>
                  </a:moveTo>
                  <a:lnTo>
                    <a:pt x="45" y="151"/>
                  </a:lnTo>
                  <a:lnTo>
                    <a:pt x="45" y="71"/>
                  </a:lnTo>
                  <a:lnTo>
                    <a:pt x="43" y="39"/>
                  </a:lnTo>
                  <a:lnTo>
                    <a:pt x="43" y="39"/>
                  </a:lnTo>
                  <a:lnTo>
                    <a:pt x="42" y="27"/>
                  </a:lnTo>
                  <a:lnTo>
                    <a:pt x="41" y="22"/>
                  </a:lnTo>
                  <a:lnTo>
                    <a:pt x="39" y="19"/>
                  </a:lnTo>
                  <a:lnTo>
                    <a:pt x="36" y="15"/>
                  </a:lnTo>
                  <a:lnTo>
                    <a:pt x="33" y="13"/>
                  </a:lnTo>
                  <a:lnTo>
                    <a:pt x="28" y="11"/>
                  </a:lnTo>
                  <a:lnTo>
                    <a:pt x="22" y="9"/>
                  </a:lnTo>
                  <a:lnTo>
                    <a:pt x="22" y="9"/>
                  </a:lnTo>
                  <a:lnTo>
                    <a:pt x="13" y="8"/>
                  </a:lnTo>
                  <a:lnTo>
                    <a:pt x="3" y="8"/>
                  </a:lnTo>
                  <a:lnTo>
                    <a:pt x="3" y="8"/>
                  </a:lnTo>
                  <a:lnTo>
                    <a:pt x="1" y="7"/>
                  </a:lnTo>
                  <a:lnTo>
                    <a:pt x="0" y="4"/>
                  </a:lnTo>
                  <a:lnTo>
                    <a:pt x="0" y="4"/>
                  </a:lnTo>
                  <a:lnTo>
                    <a:pt x="0" y="3"/>
                  </a:lnTo>
                  <a:lnTo>
                    <a:pt x="2" y="2"/>
                  </a:lnTo>
                  <a:lnTo>
                    <a:pt x="8" y="0"/>
                  </a:lnTo>
                  <a:lnTo>
                    <a:pt x="8" y="0"/>
                  </a:lnTo>
                  <a:lnTo>
                    <a:pt x="45" y="2"/>
                  </a:lnTo>
                  <a:lnTo>
                    <a:pt x="67" y="2"/>
                  </a:lnTo>
                  <a:lnTo>
                    <a:pt x="67" y="2"/>
                  </a:lnTo>
                  <a:lnTo>
                    <a:pt x="127" y="0"/>
                  </a:lnTo>
                  <a:lnTo>
                    <a:pt x="127" y="0"/>
                  </a:lnTo>
                  <a:lnTo>
                    <a:pt x="153" y="2"/>
                  </a:lnTo>
                  <a:lnTo>
                    <a:pt x="165" y="3"/>
                  </a:lnTo>
                  <a:lnTo>
                    <a:pt x="177" y="4"/>
                  </a:lnTo>
                  <a:lnTo>
                    <a:pt x="189" y="8"/>
                  </a:lnTo>
                  <a:lnTo>
                    <a:pt x="201" y="11"/>
                  </a:lnTo>
                  <a:lnTo>
                    <a:pt x="212" y="16"/>
                  </a:lnTo>
                  <a:lnTo>
                    <a:pt x="223" y="24"/>
                  </a:lnTo>
                  <a:lnTo>
                    <a:pt x="223" y="24"/>
                  </a:lnTo>
                  <a:lnTo>
                    <a:pt x="228" y="27"/>
                  </a:lnTo>
                  <a:lnTo>
                    <a:pt x="234" y="33"/>
                  </a:lnTo>
                  <a:lnTo>
                    <a:pt x="240" y="41"/>
                  </a:lnTo>
                  <a:lnTo>
                    <a:pt x="246" y="49"/>
                  </a:lnTo>
                  <a:lnTo>
                    <a:pt x="251" y="59"/>
                  </a:lnTo>
                  <a:lnTo>
                    <a:pt x="255" y="70"/>
                  </a:lnTo>
                  <a:lnTo>
                    <a:pt x="258" y="81"/>
                  </a:lnTo>
                  <a:lnTo>
                    <a:pt x="258" y="94"/>
                  </a:lnTo>
                  <a:lnTo>
                    <a:pt x="258" y="94"/>
                  </a:lnTo>
                  <a:lnTo>
                    <a:pt x="258" y="109"/>
                  </a:lnTo>
                  <a:lnTo>
                    <a:pt x="256" y="123"/>
                  </a:lnTo>
                  <a:lnTo>
                    <a:pt x="251" y="138"/>
                  </a:lnTo>
                  <a:lnTo>
                    <a:pt x="245" y="152"/>
                  </a:lnTo>
                  <a:lnTo>
                    <a:pt x="236" y="167"/>
                  </a:lnTo>
                  <a:lnTo>
                    <a:pt x="226" y="183"/>
                  </a:lnTo>
                  <a:lnTo>
                    <a:pt x="212" y="198"/>
                  </a:lnTo>
                  <a:lnTo>
                    <a:pt x="195" y="214"/>
                  </a:lnTo>
                  <a:lnTo>
                    <a:pt x="195" y="214"/>
                  </a:lnTo>
                  <a:lnTo>
                    <a:pt x="255" y="288"/>
                  </a:lnTo>
                  <a:lnTo>
                    <a:pt x="280" y="320"/>
                  </a:lnTo>
                  <a:lnTo>
                    <a:pt x="304" y="347"/>
                  </a:lnTo>
                  <a:lnTo>
                    <a:pt x="304" y="347"/>
                  </a:lnTo>
                  <a:lnTo>
                    <a:pt x="314" y="356"/>
                  </a:lnTo>
                  <a:lnTo>
                    <a:pt x="324" y="365"/>
                  </a:lnTo>
                  <a:lnTo>
                    <a:pt x="332" y="371"/>
                  </a:lnTo>
                  <a:lnTo>
                    <a:pt x="341" y="376"/>
                  </a:lnTo>
                  <a:lnTo>
                    <a:pt x="349" y="379"/>
                  </a:lnTo>
                  <a:lnTo>
                    <a:pt x="355" y="382"/>
                  </a:lnTo>
                  <a:lnTo>
                    <a:pt x="368" y="384"/>
                  </a:lnTo>
                  <a:lnTo>
                    <a:pt x="368" y="384"/>
                  </a:lnTo>
                  <a:lnTo>
                    <a:pt x="380" y="385"/>
                  </a:lnTo>
                  <a:lnTo>
                    <a:pt x="387" y="385"/>
                  </a:lnTo>
                  <a:lnTo>
                    <a:pt x="387" y="385"/>
                  </a:lnTo>
                  <a:lnTo>
                    <a:pt x="391" y="387"/>
                  </a:lnTo>
                  <a:lnTo>
                    <a:pt x="392" y="389"/>
                  </a:lnTo>
                  <a:lnTo>
                    <a:pt x="392" y="389"/>
                  </a:lnTo>
                  <a:lnTo>
                    <a:pt x="392" y="391"/>
                  </a:lnTo>
                  <a:lnTo>
                    <a:pt x="389" y="393"/>
                  </a:lnTo>
                  <a:lnTo>
                    <a:pt x="380" y="393"/>
                  </a:lnTo>
                  <a:lnTo>
                    <a:pt x="343" y="393"/>
                  </a:lnTo>
                  <a:lnTo>
                    <a:pt x="343" y="393"/>
                  </a:lnTo>
                  <a:lnTo>
                    <a:pt x="324" y="393"/>
                  </a:lnTo>
                  <a:lnTo>
                    <a:pt x="309" y="390"/>
                  </a:lnTo>
                  <a:lnTo>
                    <a:pt x="297" y="388"/>
                  </a:lnTo>
                  <a:lnTo>
                    <a:pt x="287" y="383"/>
                  </a:lnTo>
                  <a:lnTo>
                    <a:pt x="287" y="383"/>
                  </a:lnTo>
                  <a:lnTo>
                    <a:pt x="279" y="378"/>
                  </a:lnTo>
                  <a:lnTo>
                    <a:pt x="270" y="372"/>
                  </a:lnTo>
                  <a:lnTo>
                    <a:pt x="263" y="364"/>
                  </a:lnTo>
                  <a:lnTo>
                    <a:pt x="255" y="355"/>
                  </a:lnTo>
                  <a:lnTo>
                    <a:pt x="238" y="333"/>
                  </a:lnTo>
                  <a:lnTo>
                    <a:pt x="217" y="306"/>
                  </a:lnTo>
                  <a:lnTo>
                    <a:pt x="217" y="306"/>
                  </a:lnTo>
                  <a:lnTo>
                    <a:pt x="184" y="263"/>
                  </a:lnTo>
                  <a:lnTo>
                    <a:pt x="160" y="230"/>
                  </a:lnTo>
                  <a:lnTo>
                    <a:pt x="160" y="230"/>
                  </a:lnTo>
                  <a:lnTo>
                    <a:pt x="158" y="228"/>
                  </a:lnTo>
                  <a:lnTo>
                    <a:pt x="154" y="228"/>
                  </a:lnTo>
                  <a:lnTo>
                    <a:pt x="90" y="226"/>
                  </a:lnTo>
                  <a:lnTo>
                    <a:pt x="90" y="226"/>
                  </a:lnTo>
                  <a:lnTo>
                    <a:pt x="87" y="228"/>
                  </a:lnTo>
                  <a:lnTo>
                    <a:pt x="86" y="230"/>
                  </a:lnTo>
                  <a:lnTo>
                    <a:pt x="86" y="242"/>
                  </a:lnTo>
                  <a:lnTo>
                    <a:pt x="86" y="242"/>
                  </a:lnTo>
                  <a:lnTo>
                    <a:pt x="87" y="309"/>
                  </a:lnTo>
                  <a:lnTo>
                    <a:pt x="87" y="336"/>
                  </a:lnTo>
                  <a:lnTo>
                    <a:pt x="88" y="355"/>
                  </a:lnTo>
                  <a:lnTo>
                    <a:pt x="88" y="355"/>
                  </a:lnTo>
                  <a:lnTo>
                    <a:pt x="91" y="366"/>
                  </a:lnTo>
                  <a:lnTo>
                    <a:pt x="93" y="374"/>
                  </a:lnTo>
                  <a:lnTo>
                    <a:pt x="97" y="378"/>
                  </a:lnTo>
                  <a:lnTo>
                    <a:pt x="99" y="381"/>
                  </a:lnTo>
                  <a:lnTo>
                    <a:pt x="104" y="383"/>
                  </a:lnTo>
                  <a:lnTo>
                    <a:pt x="109" y="384"/>
                  </a:lnTo>
                  <a:lnTo>
                    <a:pt x="109" y="384"/>
                  </a:lnTo>
                  <a:lnTo>
                    <a:pt x="132" y="385"/>
                  </a:lnTo>
                  <a:lnTo>
                    <a:pt x="132" y="385"/>
                  </a:lnTo>
                  <a:lnTo>
                    <a:pt x="136" y="387"/>
                  </a:lnTo>
                  <a:lnTo>
                    <a:pt x="137" y="389"/>
                  </a:lnTo>
                  <a:lnTo>
                    <a:pt x="137" y="389"/>
                  </a:lnTo>
                  <a:lnTo>
                    <a:pt x="136" y="390"/>
                  </a:lnTo>
                  <a:lnTo>
                    <a:pt x="135" y="391"/>
                  </a:lnTo>
                  <a:lnTo>
                    <a:pt x="132" y="393"/>
                  </a:lnTo>
                  <a:lnTo>
                    <a:pt x="128" y="393"/>
                  </a:lnTo>
                  <a:lnTo>
                    <a:pt x="128" y="393"/>
                  </a:lnTo>
                  <a:lnTo>
                    <a:pt x="87" y="393"/>
                  </a:lnTo>
                  <a:lnTo>
                    <a:pt x="64" y="391"/>
                  </a:lnTo>
                  <a:lnTo>
                    <a:pt x="64" y="391"/>
                  </a:lnTo>
                  <a:lnTo>
                    <a:pt x="46" y="393"/>
                  </a:lnTo>
                  <a:lnTo>
                    <a:pt x="16" y="393"/>
                  </a:lnTo>
                  <a:lnTo>
                    <a:pt x="16" y="393"/>
                  </a:lnTo>
                  <a:lnTo>
                    <a:pt x="10" y="393"/>
                  </a:lnTo>
                  <a:lnTo>
                    <a:pt x="8" y="391"/>
                  </a:lnTo>
                  <a:lnTo>
                    <a:pt x="7" y="389"/>
                  </a:lnTo>
                  <a:lnTo>
                    <a:pt x="7" y="389"/>
                  </a:lnTo>
                  <a:lnTo>
                    <a:pt x="8" y="387"/>
                  </a:lnTo>
                  <a:lnTo>
                    <a:pt x="12" y="385"/>
                  </a:lnTo>
                  <a:lnTo>
                    <a:pt x="12" y="385"/>
                  </a:lnTo>
                  <a:lnTo>
                    <a:pt x="19" y="385"/>
                  </a:lnTo>
                  <a:lnTo>
                    <a:pt x="27" y="384"/>
                  </a:lnTo>
                  <a:lnTo>
                    <a:pt x="27" y="384"/>
                  </a:lnTo>
                  <a:lnTo>
                    <a:pt x="30" y="383"/>
                  </a:lnTo>
                  <a:lnTo>
                    <a:pt x="34" y="381"/>
                  </a:lnTo>
                  <a:lnTo>
                    <a:pt x="36" y="378"/>
                  </a:lnTo>
                  <a:lnTo>
                    <a:pt x="37" y="374"/>
                  </a:lnTo>
                  <a:lnTo>
                    <a:pt x="41" y="366"/>
                  </a:lnTo>
                  <a:lnTo>
                    <a:pt x="42" y="355"/>
                  </a:lnTo>
                  <a:lnTo>
                    <a:pt x="42" y="355"/>
                  </a:lnTo>
                  <a:lnTo>
                    <a:pt x="43" y="336"/>
                  </a:lnTo>
                  <a:lnTo>
                    <a:pt x="45" y="309"/>
                  </a:lnTo>
                  <a:lnTo>
                    <a:pt x="45" y="242"/>
                  </a:lnTo>
                  <a:lnTo>
                    <a:pt x="45" y="151"/>
                  </a:lnTo>
                  <a:close/>
                  <a:moveTo>
                    <a:pt x="86" y="196"/>
                  </a:moveTo>
                  <a:lnTo>
                    <a:pt x="86" y="196"/>
                  </a:lnTo>
                  <a:lnTo>
                    <a:pt x="87" y="200"/>
                  </a:lnTo>
                  <a:lnTo>
                    <a:pt x="90" y="202"/>
                  </a:lnTo>
                  <a:lnTo>
                    <a:pt x="90" y="202"/>
                  </a:lnTo>
                  <a:lnTo>
                    <a:pt x="98" y="206"/>
                  </a:lnTo>
                  <a:lnTo>
                    <a:pt x="111" y="208"/>
                  </a:lnTo>
                  <a:lnTo>
                    <a:pt x="127" y="211"/>
                  </a:lnTo>
                  <a:lnTo>
                    <a:pt x="144" y="211"/>
                  </a:lnTo>
                  <a:lnTo>
                    <a:pt x="144" y="211"/>
                  </a:lnTo>
                  <a:lnTo>
                    <a:pt x="154" y="211"/>
                  </a:lnTo>
                  <a:lnTo>
                    <a:pt x="164" y="209"/>
                  </a:lnTo>
                  <a:lnTo>
                    <a:pt x="173" y="206"/>
                  </a:lnTo>
                  <a:lnTo>
                    <a:pt x="183" y="201"/>
                  </a:lnTo>
                  <a:lnTo>
                    <a:pt x="183" y="201"/>
                  </a:lnTo>
                  <a:lnTo>
                    <a:pt x="190" y="196"/>
                  </a:lnTo>
                  <a:lnTo>
                    <a:pt x="196" y="189"/>
                  </a:lnTo>
                  <a:lnTo>
                    <a:pt x="201" y="180"/>
                  </a:lnTo>
                  <a:lnTo>
                    <a:pt x="206" y="170"/>
                  </a:lnTo>
                  <a:lnTo>
                    <a:pt x="210" y="161"/>
                  </a:lnTo>
                  <a:lnTo>
                    <a:pt x="212" y="149"/>
                  </a:lnTo>
                  <a:lnTo>
                    <a:pt x="215" y="135"/>
                  </a:lnTo>
                  <a:lnTo>
                    <a:pt x="215" y="121"/>
                  </a:lnTo>
                  <a:lnTo>
                    <a:pt x="215" y="121"/>
                  </a:lnTo>
                  <a:lnTo>
                    <a:pt x="215" y="109"/>
                  </a:lnTo>
                  <a:lnTo>
                    <a:pt x="213" y="98"/>
                  </a:lnTo>
                  <a:lnTo>
                    <a:pt x="211" y="87"/>
                  </a:lnTo>
                  <a:lnTo>
                    <a:pt x="209" y="77"/>
                  </a:lnTo>
                  <a:lnTo>
                    <a:pt x="205" y="68"/>
                  </a:lnTo>
                  <a:lnTo>
                    <a:pt x="201" y="60"/>
                  </a:lnTo>
                  <a:lnTo>
                    <a:pt x="196" y="51"/>
                  </a:lnTo>
                  <a:lnTo>
                    <a:pt x="190" y="44"/>
                  </a:lnTo>
                  <a:lnTo>
                    <a:pt x="184" y="38"/>
                  </a:lnTo>
                  <a:lnTo>
                    <a:pt x="178" y="33"/>
                  </a:lnTo>
                  <a:lnTo>
                    <a:pt x="171" y="28"/>
                  </a:lnTo>
                  <a:lnTo>
                    <a:pt x="162" y="25"/>
                  </a:lnTo>
                  <a:lnTo>
                    <a:pt x="154" y="21"/>
                  </a:lnTo>
                  <a:lnTo>
                    <a:pt x="144" y="19"/>
                  </a:lnTo>
                  <a:lnTo>
                    <a:pt x="135" y="17"/>
                  </a:lnTo>
                  <a:lnTo>
                    <a:pt x="125" y="17"/>
                  </a:lnTo>
                  <a:lnTo>
                    <a:pt x="125" y="17"/>
                  </a:lnTo>
                  <a:lnTo>
                    <a:pt x="104" y="19"/>
                  </a:lnTo>
                  <a:lnTo>
                    <a:pt x="91" y="20"/>
                  </a:lnTo>
                  <a:lnTo>
                    <a:pt x="91" y="20"/>
                  </a:lnTo>
                  <a:lnTo>
                    <a:pt x="87" y="22"/>
                  </a:lnTo>
                  <a:lnTo>
                    <a:pt x="86" y="26"/>
                  </a:lnTo>
                  <a:lnTo>
                    <a:pt x="8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7"/>
            <p:cNvSpPr>
              <a:spLocks/>
            </p:cNvSpPr>
            <p:nvPr userDrawn="1"/>
          </p:nvSpPr>
          <p:spPr bwMode="auto">
            <a:xfrm>
              <a:off x="3633" y="659"/>
              <a:ext cx="139" cy="135"/>
            </a:xfrm>
            <a:custGeom>
              <a:avLst/>
              <a:gdLst>
                <a:gd name="T0" fmla="*/ 72 w 417"/>
                <a:gd name="T1" fmla="*/ 329 h 403"/>
                <a:gd name="T2" fmla="*/ 75 w 417"/>
                <a:gd name="T3" fmla="*/ 366 h 403"/>
                <a:gd name="T4" fmla="*/ 80 w 417"/>
                <a:gd name="T5" fmla="*/ 380 h 403"/>
                <a:gd name="T6" fmla="*/ 87 w 417"/>
                <a:gd name="T7" fmla="*/ 388 h 403"/>
                <a:gd name="T8" fmla="*/ 92 w 417"/>
                <a:gd name="T9" fmla="*/ 390 h 403"/>
                <a:gd name="T10" fmla="*/ 119 w 417"/>
                <a:gd name="T11" fmla="*/ 392 h 403"/>
                <a:gd name="T12" fmla="*/ 121 w 417"/>
                <a:gd name="T13" fmla="*/ 394 h 403"/>
                <a:gd name="T14" fmla="*/ 122 w 417"/>
                <a:gd name="T15" fmla="*/ 396 h 403"/>
                <a:gd name="T16" fmla="*/ 120 w 417"/>
                <a:gd name="T17" fmla="*/ 400 h 403"/>
                <a:gd name="T18" fmla="*/ 112 w 417"/>
                <a:gd name="T19" fmla="*/ 400 h 403"/>
                <a:gd name="T20" fmla="*/ 58 w 417"/>
                <a:gd name="T21" fmla="*/ 398 h 403"/>
                <a:gd name="T22" fmla="*/ 40 w 417"/>
                <a:gd name="T23" fmla="*/ 400 h 403"/>
                <a:gd name="T24" fmla="*/ 8 w 417"/>
                <a:gd name="T25" fmla="*/ 400 h 403"/>
                <a:gd name="T26" fmla="*/ 1 w 417"/>
                <a:gd name="T27" fmla="*/ 398 h 403"/>
                <a:gd name="T28" fmla="*/ 0 w 417"/>
                <a:gd name="T29" fmla="*/ 396 h 403"/>
                <a:gd name="T30" fmla="*/ 4 w 417"/>
                <a:gd name="T31" fmla="*/ 392 h 403"/>
                <a:gd name="T32" fmla="*/ 13 w 417"/>
                <a:gd name="T33" fmla="*/ 392 h 403"/>
                <a:gd name="T34" fmla="*/ 25 w 417"/>
                <a:gd name="T35" fmla="*/ 390 h 403"/>
                <a:gd name="T36" fmla="*/ 34 w 417"/>
                <a:gd name="T37" fmla="*/ 384 h 403"/>
                <a:gd name="T38" fmla="*/ 38 w 417"/>
                <a:gd name="T39" fmla="*/ 373 h 403"/>
                <a:gd name="T40" fmla="*/ 41 w 417"/>
                <a:gd name="T41" fmla="*/ 354 h 403"/>
                <a:gd name="T42" fmla="*/ 41 w 417"/>
                <a:gd name="T43" fmla="*/ 26 h 403"/>
                <a:gd name="T44" fmla="*/ 42 w 417"/>
                <a:gd name="T45" fmla="*/ 14 h 403"/>
                <a:gd name="T46" fmla="*/ 44 w 417"/>
                <a:gd name="T47" fmla="*/ 1 h 403"/>
                <a:gd name="T48" fmla="*/ 47 w 417"/>
                <a:gd name="T49" fmla="*/ 0 h 403"/>
                <a:gd name="T50" fmla="*/ 55 w 417"/>
                <a:gd name="T51" fmla="*/ 6 h 403"/>
                <a:gd name="T52" fmla="*/ 65 w 417"/>
                <a:gd name="T53" fmla="*/ 17 h 403"/>
                <a:gd name="T54" fmla="*/ 230 w 417"/>
                <a:gd name="T55" fmla="*/ 194 h 403"/>
                <a:gd name="T56" fmla="*/ 355 w 417"/>
                <a:gd name="T57" fmla="*/ 330 h 403"/>
                <a:gd name="T58" fmla="*/ 349 w 417"/>
                <a:gd name="T59" fmla="*/ 67 h 403"/>
                <a:gd name="T60" fmla="*/ 347 w 417"/>
                <a:gd name="T61" fmla="*/ 38 h 403"/>
                <a:gd name="T62" fmla="*/ 342 w 417"/>
                <a:gd name="T63" fmla="*/ 26 h 403"/>
                <a:gd name="T64" fmla="*/ 335 w 417"/>
                <a:gd name="T65" fmla="*/ 20 h 403"/>
                <a:gd name="T66" fmla="*/ 328 w 417"/>
                <a:gd name="T67" fmla="*/ 17 h 403"/>
                <a:gd name="T68" fmla="*/ 303 w 417"/>
                <a:gd name="T69" fmla="*/ 15 h 403"/>
                <a:gd name="T70" fmla="*/ 301 w 417"/>
                <a:gd name="T71" fmla="*/ 15 h 403"/>
                <a:gd name="T72" fmla="*/ 299 w 417"/>
                <a:gd name="T73" fmla="*/ 11 h 403"/>
                <a:gd name="T74" fmla="*/ 299 w 417"/>
                <a:gd name="T75" fmla="*/ 9 h 403"/>
                <a:gd name="T76" fmla="*/ 310 w 417"/>
                <a:gd name="T77" fmla="*/ 7 h 403"/>
                <a:gd name="T78" fmla="*/ 343 w 417"/>
                <a:gd name="T79" fmla="*/ 9 h 403"/>
                <a:gd name="T80" fmla="*/ 364 w 417"/>
                <a:gd name="T81" fmla="*/ 9 h 403"/>
                <a:gd name="T82" fmla="*/ 407 w 417"/>
                <a:gd name="T83" fmla="*/ 7 h 403"/>
                <a:gd name="T84" fmla="*/ 415 w 417"/>
                <a:gd name="T85" fmla="*/ 7 h 403"/>
                <a:gd name="T86" fmla="*/ 417 w 417"/>
                <a:gd name="T87" fmla="*/ 11 h 403"/>
                <a:gd name="T88" fmla="*/ 417 w 417"/>
                <a:gd name="T89" fmla="*/ 12 h 403"/>
                <a:gd name="T90" fmla="*/ 411 w 417"/>
                <a:gd name="T91" fmla="*/ 15 h 403"/>
                <a:gd name="T92" fmla="*/ 406 w 417"/>
                <a:gd name="T93" fmla="*/ 15 h 403"/>
                <a:gd name="T94" fmla="*/ 399 w 417"/>
                <a:gd name="T95" fmla="*/ 16 h 403"/>
                <a:gd name="T96" fmla="*/ 389 w 417"/>
                <a:gd name="T97" fmla="*/ 21 h 403"/>
                <a:gd name="T98" fmla="*/ 383 w 417"/>
                <a:gd name="T99" fmla="*/ 29 h 403"/>
                <a:gd name="T100" fmla="*/ 381 w 417"/>
                <a:gd name="T101" fmla="*/ 43 h 403"/>
                <a:gd name="T102" fmla="*/ 378 w 417"/>
                <a:gd name="T103" fmla="*/ 367 h 403"/>
                <a:gd name="T104" fmla="*/ 378 w 417"/>
                <a:gd name="T105" fmla="*/ 386 h 403"/>
                <a:gd name="T106" fmla="*/ 376 w 417"/>
                <a:gd name="T107" fmla="*/ 402 h 403"/>
                <a:gd name="T108" fmla="*/ 375 w 417"/>
                <a:gd name="T109" fmla="*/ 403 h 403"/>
                <a:gd name="T110" fmla="*/ 364 w 417"/>
                <a:gd name="T111" fmla="*/ 397 h 403"/>
                <a:gd name="T112" fmla="*/ 337 w 417"/>
                <a:gd name="T113" fmla="*/ 371 h 403"/>
                <a:gd name="T114" fmla="*/ 201 w 417"/>
                <a:gd name="T115" fmla="*/ 230 h 403"/>
                <a:gd name="T116" fmla="*/ 116 w 417"/>
                <a:gd name="T117" fmla="*/ 137 h 403"/>
                <a:gd name="T118" fmla="*/ 72 w 417"/>
                <a:gd name="T119" fmla="*/ 32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7" h="403">
                  <a:moveTo>
                    <a:pt x="72" y="329"/>
                  </a:moveTo>
                  <a:lnTo>
                    <a:pt x="72" y="329"/>
                  </a:lnTo>
                  <a:lnTo>
                    <a:pt x="74" y="356"/>
                  </a:lnTo>
                  <a:lnTo>
                    <a:pt x="75" y="366"/>
                  </a:lnTo>
                  <a:lnTo>
                    <a:pt x="77" y="374"/>
                  </a:lnTo>
                  <a:lnTo>
                    <a:pt x="80" y="380"/>
                  </a:lnTo>
                  <a:lnTo>
                    <a:pt x="83" y="385"/>
                  </a:lnTo>
                  <a:lnTo>
                    <a:pt x="87" y="388"/>
                  </a:lnTo>
                  <a:lnTo>
                    <a:pt x="92" y="390"/>
                  </a:lnTo>
                  <a:lnTo>
                    <a:pt x="92" y="390"/>
                  </a:lnTo>
                  <a:lnTo>
                    <a:pt x="108" y="392"/>
                  </a:lnTo>
                  <a:lnTo>
                    <a:pt x="119" y="392"/>
                  </a:lnTo>
                  <a:lnTo>
                    <a:pt x="119" y="392"/>
                  </a:lnTo>
                  <a:lnTo>
                    <a:pt x="121" y="394"/>
                  </a:lnTo>
                  <a:lnTo>
                    <a:pt x="122" y="396"/>
                  </a:lnTo>
                  <a:lnTo>
                    <a:pt x="122" y="396"/>
                  </a:lnTo>
                  <a:lnTo>
                    <a:pt x="122" y="398"/>
                  </a:lnTo>
                  <a:lnTo>
                    <a:pt x="120" y="400"/>
                  </a:lnTo>
                  <a:lnTo>
                    <a:pt x="112" y="400"/>
                  </a:lnTo>
                  <a:lnTo>
                    <a:pt x="112" y="400"/>
                  </a:lnTo>
                  <a:lnTo>
                    <a:pt x="76" y="400"/>
                  </a:lnTo>
                  <a:lnTo>
                    <a:pt x="58" y="398"/>
                  </a:lnTo>
                  <a:lnTo>
                    <a:pt x="58" y="398"/>
                  </a:lnTo>
                  <a:lnTo>
                    <a:pt x="40" y="400"/>
                  </a:lnTo>
                  <a:lnTo>
                    <a:pt x="8" y="400"/>
                  </a:lnTo>
                  <a:lnTo>
                    <a:pt x="8" y="400"/>
                  </a:lnTo>
                  <a:lnTo>
                    <a:pt x="2" y="400"/>
                  </a:lnTo>
                  <a:lnTo>
                    <a:pt x="1" y="398"/>
                  </a:lnTo>
                  <a:lnTo>
                    <a:pt x="0" y="396"/>
                  </a:lnTo>
                  <a:lnTo>
                    <a:pt x="0" y="396"/>
                  </a:lnTo>
                  <a:lnTo>
                    <a:pt x="1" y="394"/>
                  </a:lnTo>
                  <a:lnTo>
                    <a:pt x="4" y="392"/>
                  </a:lnTo>
                  <a:lnTo>
                    <a:pt x="4" y="392"/>
                  </a:lnTo>
                  <a:lnTo>
                    <a:pt x="13" y="392"/>
                  </a:lnTo>
                  <a:lnTo>
                    <a:pt x="25" y="390"/>
                  </a:lnTo>
                  <a:lnTo>
                    <a:pt x="25" y="390"/>
                  </a:lnTo>
                  <a:lnTo>
                    <a:pt x="30" y="388"/>
                  </a:lnTo>
                  <a:lnTo>
                    <a:pt x="34" y="384"/>
                  </a:lnTo>
                  <a:lnTo>
                    <a:pt x="36" y="380"/>
                  </a:lnTo>
                  <a:lnTo>
                    <a:pt x="38" y="373"/>
                  </a:lnTo>
                  <a:lnTo>
                    <a:pt x="40" y="364"/>
                  </a:lnTo>
                  <a:lnTo>
                    <a:pt x="41" y="354"/>
                  </a:lnTo>
                  <a:lnTo>
                    <a:pt x="41" y="323"/>
                  </a:lnTo>
                  <a:lnTo>
                    <a:pt x="41" y="26"/>
                  </a:lnTo>
                  <a:lnTo>
                    <a:pt x="41" y="26"/>
                  </a:lnTo>
                  <a:lnTo>
                    <a:pt x="42" y="14"/>
                  </a:lnTo>
                  <a:lnTo>
                    <a:pt x="42" y="5"/>
                  </a:lnTo>
                  <a:lnTo>
                    <a:pt x="44" y="1"/>
                  </a:lnTo>
                  <a:lnTo>
                    <a:pt x="47" y="0"/>
                  </a:lnTo>
                  <a:lnTo>
                    <a:pt x="47" y="0"/>
                  </a:lnTo>
                  <a:lnTo>
                    <a:pt x="51" y="3"/>
                  </a:lnTo>
                  <a:lnTo>
                    <a:pt x="55" y="6"/>
                  </a:lnTo>
                  <a:lnTo>
                    <a:pt x="65" y="17"/>
                  </a:lnTo>
                  <a:lnTo>
                    <a:pt x="65" y="17"/>
                  </a:lnTo>
                  <a:lnTo>
                    <a:pt x="230" y="194"/>
                  </a:lnTo>
                  <a:lnTo>
                    <a:pt x="230" y="194"/>
                  </a:lnTo>
                  <a:lnTo>
                    <a:pt x="305" y="277"/>
                  </a:lnTo>
                  <a:lnTo>
                    <a:pt x="355" y="330"/>
                  </a:lnTo>
                  <a:lnTo>
                    <a:pt x="349" y="67"/>
                  </a:lnTo>
                  <a:lnTo>
                    <a:pt x="349" y="67"/>
                  </a:lnTo>
                  <a:lnTo>
                    <a:pt x="348" y="45"/>
                  </a:lnTo>
                  <a:lnTo>
                    <a:pt x="347" y="38"/>
                  </a:lnTo>
                  <a:lnTo>
                    <a:pt x="344" y="31"/>
                  </a:lnTo>
                  <a:lnTo>
                    <a:pt x="342" y="26"/>
                  </a:lnTo>
                  <a:lnTo>
                    <a:pt x="338" y="22"/>
                  </a:lnTo>
                  <a:lnTo>
                    <a:pt x="335" y="20"/>
                  </a:lnTo>
                  <a:lnTo>
                    <a:pt x="328" y="17"/>
                  </a:lnTo>
                  <a:lnTo>
                    <a:pt x="328" y="17"/>
                  </a:lnTo>
                  <a:lnTo>
                    <a:pt x="314" y="15"/>
                  </a:lnTo>
                  <a:lnTo>
                    <a:pt x="303" y="15"/>
                  </a:lnTo>
                  <a:lnTo>
                    <a:pt x="303" y="15"/>
                  </a:lnTo>
                  <a:lnTo>
                    <a:pt x="301" y="15"/>
                  </a:lnTo>
                  <a:lnTo>
                    <a:pt x="299" y="14"/>
                  </a:lnTo>
                  <a:lnTo>
                    <a:pt x="299" y="11"/>
                  </a:lnTo>
                  <a:lnTo>
                    <a:pt x="299" y="11"/>
                  </a:lnTo>
                  <a:lnTo>
                    <a:pt x="299" y="9"/>
                  </a:lnTo>
                  <a:lnTo>
                    <a:pt x="302" y="7"/>
                  </a:lnTo>
                  <a:lnTo>
                    <a:pt x="310" y="7"/>
                  </a:lnTo>
                  <a:lnTo>
                    <a:pt x="310" y="7"/>
                  </a:lnTo>
                  <a:lnTo>
                    <a:pt x="343" y="9"/>
                  </a:lnTo>
                  <a:lnTo>
                    <a:pt x="364" y="9"/>
                  </a:lnTo>
                  <a:lnTo>
                    <a:pt x="364" y="9"/>
                  </a:lnTo>
                  <a:lnTo>
                    <a:pt x="379" y="9"/>
                  </a:lnTo>
                  <a:lnTo>
                    <a:pt x="407" y="7"/>
                  </a:lnTo>
                  <a:lnTo>
                    <a:pt x="407" y="7"/>
                  </a:lnTo>
                  <a:lnTo>
                    <a:pt x="415" y="7"/>
                  </a:lnTo>
                  <a:lnTo>
                    <a:pt x="416" y="9"/>
                  </a:lnTo>
                  <a:lnTo>
                    <a:pt x="417" y="11"/>
                  </a:lnTo>
                  <a:lnTo>
                    <a:pt x="417" y="11"/>
                  </a:lnTo>
                  <a:lnTo>
                    <a:pt x="417" y="12"/>
                  </a:lnTo>
                  <a:lnTo>
                    <a:pt x="416" y="14"/>
                  </a:lnTo>
                  <a:lnTo>
                    <a:pt x="411" y="15"/>
                  </a:lnTo>
                  <a:lnTo>
                    <a:pt x="411" y="15"/>
                  </a:lnTo>
                  <a:lnTo>
                    <a:pt x="406" y="15"/>
                  </a:lnTo>
                  <a:lnTo>
                    <a:pt x="399" y="16"/>
                  </a:lnTo>
                  <a:lnTo>
                    <a:pt x="399" y="16"/>
                  </a:lnTo>
                  <a:lnTo>
                    <a:pt x="393" y="18"/>
                  </a:lnTo>
                  <a:lnTo>
                    <a:pt x="389" y="21"/>
                  </a:lnTo>
                  <a:lnTo>
                    <a:pt x="386" y="24"/>
                  </a:lnTo>
                  <a:lnTo>
                    <a:pt x="383" y="29"/>
                  </a:lnTo>
                  <a:lnTo>
                    <a:pt x="381" y="35"/>
                  </a:lnTo>
                  <a:lnTo>
                    <a:pt x="381" y="43"/>
                  </a:lnTo>
                  <a:lnTo>
                    <a:pt x="379" y="62"/>
                  </a:lnTo>
                  <a:lnTo>
                    <a:pt x="378" y="367"/>
                  </a:lnTo>
                  <a:lnTo>
                    <a:pt x="378" y="367"/>
                  </a:lnTo>
                  <a:lnTo>
                    <a:pt x="378" y="386"/>
                  </a:lnTo>
                  <a:lnTo>
                    <a:pt x="378" y="398"/>
                  </a:lnTo>
                  <a:lnTo>
                    <a:pt x="376" y="402"/>
                  </a:lnTo>
                  <a:lnTo>
                    <a:pt x="375" y="403"/>
                  </a:lnTo>
                  <a:lnTo>
                    <a:pt x="375" y="403"/>
                  </a:lnTo>
                  <a:lnTo>
                    <a:pt x="370" y="402"/>
                  </a:lnTo>
                  <a:lnTo>
                    <a:pt x="364" y="397"/>
                  </a:lnTo>
                  <a:lnTo>
                    <a:pt x="337" y="371"/>
                  </a:lnTo>
                  <a:lnTo>
                    <a:pt x="337" y="371"/>
                  </a:lnTo>
                  <a:lnTo>
                    <a:pt x="287" y="321"/>
                  </a:lnTo>
                  <a:lnTo>
                    <a:pt x="201" y="230"/>
                  </a:lnTo>
                  <a:lnTo>
                    <a:pt x="201" y="230"/>
                  </a:lnTo>
                  <a:lnTo>
                    <a:pt x="116" y="137"/>
                  </a:lnTo>
                  <a:lnTo>
                    <a:pt x="65" y="80"/>
                  </a:lnTo>
                  <a:lnTo>
                    <a:pt x="7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8"/>
            <p:cNvSpPr>
              <a:spLocks/>
            </p:cNvSpPr>
            <p:nvPr userDrawn="1"/>
          </p:nvSpPr>
          <p:spPr bwMode="auto">
            <a:xfrm>
              <a:off x="3836" y="661"/>
              <a:ext cx="76" cy="132"/>
            </a:xfrm>
            <a:custGeom>
              <a:avLst/>
              <a:gdLst>
                <a:gd name="T0" fmla="*/ 44 w 230"/>
                <a:gd name="T1" fmla="*/ 312 h 398"/>
                <a:gd name="T2" fmla="*/ 42 w 230"/>
                <a:gd name="T3" fmla="*/ 358 h 398"/>
                <a:gd name="T4" fmla="*/ 36 w 230"/>
                <a:gd name="T5" fmla="*/ 381 h 398"/>
                <a:gd name="T6" fmla="*/ 28 w 230"/>
                <a:gd name="T7" fmla="*/ 387 h 398"/>
                <a:gd name="T8" fmla="*/ 12 w 230"/>
                <a:gd name="T9" fmla="*/ 388 h 398"/>
                <a:gd name="T10" fmla="*/ 8 w 230"/>
                <a:gd name="T11" fmla="*/ 392 h 398"/>
                <a:gd name="T12" fmla="*/ 9 w 230"/>
                <a:gd name="T13" fmla="*/ 396 h 398"/>
                <a:gd name="T14" fmla="*/ 47 w 230"/>
                <a:gd name="T15" fmla="*/ 396 h 398"/>
                <a:gd name="T16" fmla="*/ 108 w 230"/>
                <a:gd name="T17" fmla="*/ 396 h 398"/>
                <a:gd name="T18" fmla="*/ 195 w 230"/>
                <a:gd name="T19" fmla="*/ 398 h 398"/>
                <a:gd name="T20" fmla="*/ 218 w 230"/>
                <a:gd name="T21" fmla="*/ 394 h 398"/>
                <a:gd name="T22" fmla="*/ 223 w 230"/>
                <a:gd name="T23" fmla="*/ 385 h 398"/>
                <a:gd name="T24" fmla="*/ 230 w 230"/>
                <a:gd name="T25" fmla="*/ 334 h 398"/>
                <a:gd name="T26" fmla="*/ 229 w 230"/>
                <a:gd name="T27" fmla="*/ 326 h 398"/>
                <a:gd name="T28" fmla="*/ 225 w 230"/>
                <a:gd name="T29" fmla="*/ 326 h 398"/>
                <a:gd name="T30" fmla="*/ 222 w 230"/>
                <a:gd name="T31" fmla="*/ 334 h 398"/>
                <a:gd name="T32" fmla="*/ 211 w 230"/>
                <a:gd name="T33" fmla="*/ 363 h 398"/>
                <a:gd name="T34" fmla="*/ 199 w 230"/>
                <a:gd name="T35" fmla="*/ 371 h 398"/>
                <a:gd name="T36" fmla="*/ 174 w 230"/>
                <a:gd name="T37" fmla="*/ 376 h 398"/>
                <a:gd name="T38" fmla="*/ 132 w 230"/>
                <a:gd name="T39" fmla="*/ 376 h 398"/>
                <a:gd name="T40" fmla="*/ 100 w 230"/>
                <a:gd name="T41" fmla="*/ 369 h 398"/>
                <a:gd name="T42" fmla="*/ 89 w 230"/>
                <a:gd name="T43" fmla="*/ 346 h 398"/>
                <a:gd name="T44" fmla="*/ 88 w 230"/>
                <a:gd name="T45" fmla="*/ 292 h 398"/>
                <a:gd name="T46" fmla="*/ 88 w 230"/>
                <a:gd name="T47" fmla="*/ 200 h 398"/>
                <a:gd name="T48" fmla="*/ 92 w 230"/>
                <a:gd name="T49" fmla="*/ 197 h 398"/>
                <a:gd name="T50" fmla="*/ 167 w 230"/>
                <a:gd name="T51" fmla="*/ 199 h 398"/>
                <a:gd name="T52" fmla="*/ 184 w 230"/>
                <a:gd name="T53" fmla="*/ 204 h 398"/>
                <a:gd name="T54" fmla="*/ 194 w 230"/>
                <a:gd name="T55" fmla="*/ 217 h 398"/>
                <a:gd name="T56" fmla="*/ 195 w 230"/>
                <a:gd name="T57" fmla="*/ 234 h 398"/>
                <a:gd name="T58" fmla="*/ 197 w 230"/>
                <a:gd name="T59" fmla="*/ 238 h 398"/>
                <a:gd name="T60" fmla="*/ 201 w 230"/>
                <a:gd name="T61" fmla="*/ 238 h 398"/>
                <a:gd name="T62" fmla="*/ 202 w 230"/>
                <a:gd name="T63" fmla="*/ 229 h 398"/>
                <a:gd name="T64" fmla="*/ 207 w 230"/>
                <a:gd name="T65" fmla="*/ 176 h 398"/>
                <a:gd name="T66" fmla="*/ 208 w 230"/>
                <a:gd name="T67" fmla="*/ 164 h 398"/>
                <a:gd name="T68" fmla="*/ 203 w 230"/>
                <a:gd name="T69" fmla="*/ 164 h 398"/>
                <a:gd name="T70" fmla="*/ 195 w 230"/>
                <a:gd name="T71" fmla="*/ 172 h 398"/>
                <a:gd name="T72" fmla="*/ 174 w 230"/>
                <a:gd name="T73" fmla="*/ 176 h 398"/>
                <a:gd name="T74" fmla="*/ 92 w 230"/>
                <a:gd name="T75" fmla="*/ 177 h 398"/>
                <a:gd name="T76" fmla="*/ 89 w 230"/>
                <a:gd name="T77" fmla="*/ 176 h 398"/>
                <a:gd name="T78" fmla="*/ 88 w 230"/>
                <a:gd name="T79" fmla="*/ 29 h 398"/>
                <a:gd name="T80" fmla="*/ 92 w 230"/>
                <a:gd name="T81" fmla="*/ 24 h 398"/>
                <a:gd name="T82" fmla="*/ 163 w 230"/>
                <a:gd name="T83" fmla="*/ 25 h 398"/>
                <a:gd name="T84" fmla="*/ 186 w 230"/>
                <a:gd name="T85" fmla="*/ 30 h 398"/>
                <a:gd name="T86" fmla="*/ 196 w 230"/>
                <a:gd name="T87" fmla="*/ 37 h 398"/>
                <a:gd name="T88" fmla="*/ 201 w 230"/>
                <a:gd name="T89" fmla="*/ 48 h 398"/>
                <a:gd name="T90" fmla="*/ 202 w 230"/>
                <a:gd name="T91" fmla="*/ 62 h 398"/>
                <a:gd name="T92" fmla="*/ 207 w 230"/>
                <a:gd name="T93" fmla="*/ 68 h 398"/>
                <a:gd name="T94" fmla="*/ 210 w 230"/>
                <a:gd name="T95" fmla="*/ 67 h 398"/>
                <a:gd name="T96" fmla="*/ 212 w 230"/>
                <a:gd name="T97" fmla="*/ 45 h 398"/>
                <a:gd name="T98" fmla="*/ 216 w 230"/>
                <a:gd name="T99" fmla="*/ 12 h 398"/>
                <a:gd name="T100" fmla="*/ 217 w 230"/>
                <a:gd name="T101" fmla="*/ 1 h 398"/>
                <a:gd name="T102" fmla="*/ 212 w 230"/>
                <a:gd name="T103" fmla="*/ 0 h 398"/>
                <a:gd name="T104" fmla="*/ 199 w 230"/>
                <a:gd name="T105" fmla="*/ 3 h 398"/>
                <a:gd name="T106" fmla="*/ 68 w 230"/>
                <a:gd name="T107" fmla="*/ 5 h 398"/>
                <a:gd name="T108" fmla="*/ 8 w 230"/>
                <a:gd name="T109" fmla="*/ 3 h 398"/>
                <a:gd name="T110" fmla="*/ 1 w 230"/>
                <a:gd name="T111" fmla="*/ 6 h 398"/>
                <a:gd name="T112" fmla="*/ 1 w 230"/>
                <a:gd name="T113" fmla="*/ 10 h 398"/>
                <a:gd name="T114" fmla="*/ 4 w 230"/>
                <a:gd name="T115" fmla="*/ 11 h 398"/>
                <a:gd name="T116" fmla="*/ 21 w 230"/>
                <a:gd name="T117" fmla="*/ 12 h 398"/>
                <a:gd name="T118" fmla="*/ 36 w 230"/>
                <a:gd name="T119" fmla="*/ 18 h 398"/>
                <a:gd name="T120" fmla="*/ 42 w 230"/>
                <a:gd name="T121" fmla="*/ 30 h 398"/>
                <a:gd name="T122" fmla="*/ 44 w 230"/>
                <a:gd name="T123" fmla="*/ 7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 h="398">
                  <a:moveTo>
                    <a:pt x="44" y="245"/>
                  </a:moveTo>
                  <a:lnTo>
                    <a:pt x="44" y="245"/>
                  </a:lnTo>
                  <a:lnTo>
                    <a:pt x="44" y="312"/>
                  </a:lnTo>
                  <a:lnTo>
                    <a:pt x="44" y="339"/>
                  </a:lnTo>
                  <a:lnTo>
                    <a:pt x="42" y="358"/>
                  </a:lnTo>
                  <a:lnTo>
                    <a:pt x="42" y="358"/>
                  </a:lnTo>
                  <a:lnTo>
                    <a:pt x="41" y="369"/>
                  </a:lnTo>
                  <a:lnTo>
                    <a:pt x="38" y="377"/>
                  </a:lnTo>
                  <a:lnTo>
                    <a:pt x="36" y="381"/>
                  </a:lnTo>
                  <a:lnTo>
                    <a:pt x="34" y="384"/>
                  </a:lnTo>
                  <a:lnTo>
                    <a:pt x="31" y="386"/>
                  </a:lnTo>
                  <a:lnTo>
                    <a:pt x="28" y="387"/>
                  </a:lnTo>
                  <a:lnTo>
                    <a:pt x="28" y="387"/>
                  </a:lnTo>
                  <a:lnTo>
                    <a:pt x="20" y="388"/>
                  </a:lnTo>
                  <a:lnTo>
                    <a:pt x="12" y="388"/>
                  </a:lnTo>
                  <a:lnTo>
                    <a:pt x="12" y="388"/>
                  </a:lnTo>
                  <a:lnTo>
                    <a:pt x="9" y="390"/>
                  </a:lnTo>
                  <a:lnTo>
                    <a:pt x="8" y="392"/>
                  </a:lnTo>
                  <a:lnTo>
                    <a:pt x="8" y="392"/>
                  </a:lnTo>
                  <a:lnTo>
                    <a:pt x="8" y="394"/>
                  </a:lnTo>
                  <a:lnTo>
                    <a:pt x="9" y="396"/>
                  </a:lnTo>
                  <a:lnTo>
                    <a:pt x="17" y="396"/>
                  </a:lnTo>
                  <a:lnTo>
                    <a:pt x="17" y="396"/>
                  </a:lnTo>
                  <a:lnTo>
                    <a:pt x="47" y="396"/>
                  </a:lnTo>
                  <a:lnTo>
                    <a:pt x="68" y="394"/>
                  </a:lnTo>
                  <a:lnTo>
                    <a:pt x="68" y="394"/>
                  </a:lnTo>
                  <a:lnTo>
                    <a:pt x="108" y="396"/>
                  </a:lnTo>
                  <a:lnTo>
                    <a:pt x="144" y="397"/>
                  </a:lnTo>
                  <a:lnTo>
                    <a:pt x="195" y="398"/>
                  </a:lnTo>
                  <a:lnTo>
                    <a:pt x="195" y="398"/>
                  </a:lnTo>
                  <a:lnTo>
                    <a:pt x="207" y="397"/>
                  </a:lnTo>
                  <a:lnTo>
                    <a:pt x="216" y="396"/>
                  </a:lnTo>
                  <a:lnTo>
                    <a:pt x="218" y="394"/>
                  </a:lnTo>
                  <a:lnTo>
                    <a:pt x="220" y="392"/>
                  </a:lnTo>
                  <a:lnTo>
                    <a:pt x="223" y="385"/>
                  </a:lnTo>
                  <a:lnTo>
                    <a:pt x="223" y="385"/>
                  </a:lnTo>
                  <a:lnTo>
                    <a:pt x="225" y="373"/>
                  </a:lnTo>
                  <a:lnTo>
                    <a:pt x="228" y="357"/>
                  </a:lnTo>
                  <a:lnTo>
                    <a:pt x="230" y="334"/>
                  </a:lnTo>
                  <a:lnTo>
                    <a:pt x="230" y="334"/>
                  </a:lnTo>
                  <a:lnTo>
                    <a:pt x="229" y="329"/>
                  </a:lnTo>
                  <a:lnTo>
                    <a:pt x="229" y="326"/>
                  </a:lnTo>
                  <a:lnTo>
                    <a:pt x="227" y="326"/>
                  </a:lnTo>
                  <a:lnTo>
                    <a:pt x="227" y="326"/>
                  </a:lnTo>
                  <a:lnTo>
                    <a:pt x="225" y="326"/>
                  </a:lnTo>
                  <a:lnTo>
                    <a:pt x="224" y="328"/>
                  </a:lnTo>
                  <a:lnTo>
                    <a:pt x="222" y="334"/>
                  </a:lnTo>
                  <a:lnTo>
                    <a:pt x="222" y="334"/>
                  </a:lnTo>
                  <a:lnTo>
                    <a:pt x="219" y="348"/>
                  </a:lnTo>
                  <a:lnTo>
                    <a:pt x="214" y="358"/>
                  </a:lnTo>
                  <a:lnTo>
                    <a:pt x="211" y="363"/>
                  </a:lnTo>
                  <a:lnTo>
                    <a:pt x="207" y="365"/>
                  </a:lnTo>
                  <a:lnTo>
                    <a:pt x="203" y="369"/>
                  </a:lnTo>
                  <a:lnTo>
                    <a:pt x="199" y="371"/>
                  </a:lnTo>
                  <a:lnTo>
                    <a:pt x="199" y="371"/>
                  </a:lnTo>
                  <a:lnTo>
                    <a:pt x="188" y="375"/>
                  </a:lnTo>
                  <a:lnTo>
                    <a:pt x="174" y="376"/>
                  </a:lnTo>
                  <a:lnTo>
                    <a:pt x="149" y="377"/>
                  </a:lnTo>
                  <a:lnTo>
                    <a:pt x="149" y="377"/>
                  </a:lnTo>
                  <a:lnTo>
                    <a:pt x="132" y="376"/>
                  </a:lnTo>
                  <a:lnTo>
                    <a:pt x="119" y="375"/>
                  </a:lnTo>
                  <a:lnTo>
                    <a:pt x="108" y="373"/>
                  </a:lnTo>
                  <a:lnTo>
                    <a:pt x="100" y="369"/>
                  </a:lnTo>
                  <a:lnTo>
                    <a:pt x="95" y="363"/>
                  </a:lnTo>
                  <a:lnTo>
                    <a:pt x="92" y="356"/>
                  </a:lnTo>
                  <a:lnTo>
                    <a:pt x="89" y="346"/>
                  </a:lnTo>
                  <a:lnTo>
                    <a:pt x="88" y="334"/>
                  </a:lnTo>
                  <a:lnTo>
                    <a:pt x="88" y="334"/>
                  </a:lnTo>
                  <a:lnTo>
                    <a:pt x="88" y="292"/>
                  </a:lnTo>
                  <a:lnTo>
                    <a:pt x="88" y="245"/>
                  </a:lnTo>
                  <a:lnTo>
                    <a:pt x="88" y="200"/>
                  </a:lnTo>
                  <a:lnTo>
                    <a:pt x="88" y="200"/>
                  </a:lnTo>
                  <a:lnTo>
                    <a:pt x="89" y="198"/>
                  </a:lnTo>
                  <a:lnTo>
                    <a:pt x="92" y="197"/>
                  </a:lnTo>
                  <a:lnTo>
                    <a:pt x="92" y="197"/>
                  </a:lnTo>
                  <a:lnTo>
                    <a:pt x="127" y="197"/>
                  </a:lnTo>
                  <a:lnTo>
                    <a:pt x="167" y="199"/>
                  </a:lnTo>
                  <a:lnTo>
                    <a:pt x="167" y="199"/>
                  </a:lnTo>
                  <a:lnTo>
                    <a:pt x="173" y="200"/>
                  </a:lnTo>
                  <a:lnTo>
                    <a:pt x="179" y="201"/>
                  </a:lnTo>
                  <a:lnTo>
                    <a:pt x="184" y="204"/>
                  </a:lnTo>
                  <a:lnTo>
                    <a:pt x="186" y="206"/>
                  </a:lnTo>
                  <a:lnTo>
                    <a:pt x="191" y="211"/>
                  </a:lnTo>
                  <a:lnTo>
                    <a:pt x="194" y="217"/>
                  </a:lnTo>
                  <a:lnTo>
                    <a:pt x="194" y="217"/>
                  </a:lnTo>
                  <a:lnTo>
                    <a:pt x="195" y="226"/>
                  </a:lnTo>
                  <a:lnTo>
                    <a:pt x="195" y="234"/>
                  </a:lnTo>
                  <a:lnTo>
                    <a:pt x="195" y="234"/>
                  </a:lnTo>
                  <a:lnTo>
                    <a:pt x="196" y="238"/>
                  </a:lnTo>
                  <a:lnTo>
                    <a:pt x="197" y="238"/>
                  </a:lnTo>
                  <a:lnTo>
                    <a:pt x="200" y="239"/>
                  </a:lnTo>
                  <a:lnTo>
                    <a:pt x="200" y="239"/>
                  </a:lnTo>
                  <a:lnTo>
                    <a:pt x="201" y="238"/>
                  </a:lnTo>
                  <a:lnTo>
                    <a:pt x="202" y="235"/>
                  </a:lnTo>
                  <a:lnTo>
                    <a:pt x="202" y="229"/>
                  </a:lnTo>
                  <a:lnTo>
                    <a:pt x="202" y="229"/>
                  </a:lnTo>
                  <a:lnTo>
                    <a:pt x="205" y="195"/>
                  </a:lnTo>
                  <a:lnTo>
                    <a:pt x="205" y="195"/>
                  </a:lnTo>
                  <a:lnTo>
                    <a:pt x="207" y="176"/>
                  </a:lnTo>
                  <a:lnTo>
                    <a:pt x="210" y="166"/>
                  </a:lnTo>
                  <a:lnTo>
                    <a:pt x="210" y="166"/>
                  </a:lnTo>
                  <a:lnTo>
                    <a:pt x="208" y="164"/>
                  </a:lnTo>
                  <a:lnTo>
                    <a:pt x="207" y="163"/>
                  </a:lnTo>
                  <a:lnTo>
                    <a:pt x="207" y="163"/>
                  </a:lnTo>
                  <a:lnTo>
                    <a:pt x="203" y="164"/>
                  </a:lnTo>
                  <a:lnTo>
                    <a:pt x="199" y="169"/>
                  </a:lnTo>
                  <a:lnTo>
                    <a:pt x="199" y="169"/>
                  </a:lnTo>
                  <a:lnTo>
                    <a:pt x="195" y="172"/>
                  </a:lnTo>
                  <a:lnTo>
                    <a:pt x="189" y="175"/>
                  </a:lnTo>
                  <a:lnTo>
                    <a:pt x="183" y="176"/>
                  </a:lnTo>
                  <a:lnTo>
                    <a:pt x="174" y="176"/>
                  </a:lnTo>
                  <a:lnTo>
                    <a:pt x="174" y="176"/>
                  </a:lnTo>
                  <a:lnTo>
                    <a:pt x="131" y="177"/>
                  </a:lnTo>
                  <a:lnTo>
                    <a:pt x="92" y="177"/>
                  </a:lnTo>
                  <a:lnTo>
                    <a:pt x="92" y="177"/>
                  </a:lnTo>
                  <a:lnTo>
                    <a:pt x="91" y="177"/>
                  </a:lnTo>
                  <a:lnTo>
                    <a:pt x="89" y="176"/>
                  </a:lnTo>
                  <a:lnTo>
                    <a:pt x="88" y="172"/>
                  </a:lnTo>
                  <a:lnTo>
                    <a:pt x="88" y="29"/>
                  </a:lnTo>
                  <a:lnTo>
                    <a:pt x="88" y="29"/>
                  </a:lnTo>
                  <a:lnTo>
                    <a:pt x="89" y="25"/>
                  </a:lnTo>
                  <a:lnTo>
                    <a:pt x="91" y="24"/>
                  </a:lnTo>
                  <a:lnTo>
                    <a:pt x="92" y="24"/>
                  </a:lnTo>
                  <a:lnTo>
                    <a:pt x="92" y="24"/>
                  </a:lnTo>
                  <a:lnTo>
                    <a:pt x="126" y="24"/>
                  </a:lnTo>
                  <a:lnTo>
                    <a:pt x="163" y="25"/>
                  </a:lnTo>
                  <a:lnTo>
                    <a:pt x="163" y="25"/>
                  </a:lnTo>
                  <a:lnTo>
                    <a:pt x="180" y="28"/>
                  </a:lnTo>
                  <a:lnTo>
                    <a:pt x="186" y="30"/>
                  </a:lnTo>
                  <a:lnTo>
                    <a:pt x="190" y="33"/>
                  </a:lnTo>
                  <a:lnTo>
                    <a:pt x="194" y="35"/>
                  </a:lnTo>
                  <a:lnTo>
                    <a:pt x="196" y="37"/>
                  </a:lnTo>
                  <a:lnTo>
                    <a:pt x="200" y="44"/>
                  </a:lnTo>
                  <a:lnTo>
                    <a:pt x="200" y="44"/>
                  </a:lnTo>
                  <a:lnTo>
                    <a:pt x="201" y="48"/>
                  </a:lnTo>
                  <a:lnTo>
                    <a:pt x="202" y="53"/>
                  </a:lnTo>
                  <a:lnTo>
                    <a:pt x="202" y="62"/>
                  </a:lnTo>
                  <a:lnTo>
                    <a:pt x="202" y="62"/>
                  </a:lnTo>
                  <a:lnTo>
                    <a:pt x="203" y="67"/>
                  </a:lnTo>
                  <a:lnTo>
                    <a:pt x="205" y="68"/>
                  </a:lnTo>
                  <a:lnTo>
                    <a:pt x="207" y="68"/>
                  </a:lnTo>
                  <a:lnTo>
                    <a:pt x="207" y="68"/>
                  </a:lnTo>
                  <a:lnTo>
                    <a:pt x="208" y="68"/>
                  </a:lnTo>
                  <a:lnTo>
                    <a:pt x="210" y="67"/>
                  </a:lnTo>
                  <a:lnTo>
                    <a:pt x="211" y="63"/>
                  </a:lnTo>
                  <a:lnTo>
                    <a:pt x="211" y="63"/>
                  </a:lnTo>
                  <a:lnTo>
                    <a:pt x="212" y="45"/>
                  </a:lnTo>
                  <a:lnTo>
                    <a:pt x="213" y="29"/>
                  </a:lnTo>
                  <a:lnTo>
                    <a:pt x="213" y="29"/>
                  </a:lnTo>
                  <a:lnTo>
                    <a:pt x="216" y="12"/>
                  </a:lnTo>
                  <a:lnTo>
                    <a:pt x="217" y="3"/>
                  </a:lnTo>
                  <a:lnTo>
                    <a:pt x="217" y="3"/>
                  </a:lnTo>
                  <a:lnTo>
                    <a:pt x="217" y="1"/>
                  </a:lnTo>
                  <a:lnTo>
                    <a:pt x="216" y="0"/>
                  </a:lnTo>
                  <a:lnTo>
                    <a:pt x="216" y="0"/>
                  </a:lnTo>
                  <a:lnTo>
                    <a:pt x="212" y="0"/>
                  </a:lnTo>
                  <a:lnTo>
                    <a:pt x="208" y="2"/>
                  </a:lnTo>
                  <a:lnTo>
                    <a:pt x="208" y="2"/>
                  </a:lnTo>
                  <a:lnTo>
                    <a:pt x="199" y="3"/>
                  </a:lnTo>
                  <a:lnTo>
                    <a:pt x="185" y="5"/>
                  </a:lnTo>
                  <a:lnTo>
                    <a:pt x="185" y="5"/>
                  </a:lnTo>
                  <a:lnTo>
                    <a:pt x="68" y="5"/>
                  </a:lnTo>
                  <a:lnTo>
                    <a:pt x="68" y="5"/>
                  </a:lnTo>
                  <a:lnTo>
                    <a:pt x="46" y="5"/>
                  </a:lnTo>
                  <a:lnTo>
                    <a:pt x="8" y="3"/>
                  </a:lnTo>
                  <a:lnTo>
                    <a:pt x="8" y="3"/>
                  </a:lnTo>
                  <a:lnTo>
                    <a:pt x="2" y="5"/>
                  </a:lnTo>
                  <a:lnTo>
                    <a:pt x="1" y="6"/>
                  </a:lnTo>
                  <a:lnTo>
                    <a:pt x="0" y="7"/>
                  </a:lnTo>
                  <a:lnTo>
                    <a:pt x="0" y="7"/>
                  </a:lnTo>
                  <a:lnTo>
                    <a:pt x="1" y="10"/>
                  </a:lnTo>
                  <a:lnTo>
                    <a:pt x="1" y="10"/>
                  </a:lnTo>
                  <a:lnTo>
                    <a:pt x="4" y="11"/>
                  </a:lnTo>
                  <a:lnTo>
                    <a:pt x="4" y="11"/>
                  </a:lnTo>
                  <a:lnTo>
                    <a:pt x="13" y="11"/>
                  </a:lnTo>
                  <a:lnTo>
                    <a:pt x="21" y="12"/>
                  </a:lnTo>
                  <a:lnTo>
                    <a:pt x="21" y="12"/>
                  </a:lnTo>
                  <a:lnTo>
                    <a:pt x="28" y="14"/>
                  </a:lnTo>
                  <a:lnTo>
                    <a:pt x="32" y="16"/>
                  </a:lnTo>
                  <a:lnTo>
                    <a:pt x="36" y="18"/>
                  </a:lnTo>
                  <a:lnTo>
                    <a:pt x="38" y="22"/>
                  </a:lnTo>
                  <a:lnTo>
                    <a:pt x="41" y="25"/>
                  </a:lnTo>
                  <a:lnTo>
                    <a:pt x="42" y="30"/>
                  </a:lnTo>
                  <a:lnTo>
                    <a:pt x="43" y="42"/>
                  </a:lnTo>
                  <a:lnTo>
                    <a:pt x="43" y="42"/>
                  </a:lnTo>
                  <a:lnTo>
                    <a:pt x="44" y="74"/>
                  </a:lnTo>
                  <a:lnTo>
                    <a:pt x="44" y="154"/>
                  </a:lnTo>
                  <a:lnTo>
                    <a:pt x="44"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9"/>
            <p:cNvSpPr>
              <a:spLocks/>
            </p:cNvSpPr>
            <p:nvPr userDrawn="1"/>
          </p:nvSpPr>
          <p:spPr bwMode="auto">
            <a:xfrm>
              <a:off x="3959" y="662"/>
              <a:ext cx="125" cy="131"/>
            </a:xfrm>
            <a:custGeom>
              <a:avLst/>
              <a:gdLst>
                <a:gd name="T0" fmla="*/ 165 w 375"/>
                <a:gd name="T1" fmla="*/ 240 h 393"/>
                <a:gd name="T2" fmla="*/ 154 w 375"/>
                <a:gd name="T3" fmla="*/ 204 h 393"/>
                <a:gd name="T4" fmla="*/ 114 w 375"/>
                <a:gd name="T5" fmla="*/ 136 h 393"/>
                <a:gd name="T6" fmla="*/ 63 w 375"/>
                <a:gd name="T7" fmla="*/ 55 h 393"/>
                <a:gd name="T8" fmla="*/ 35 w 375"/>
                <a:gd name="T9" fmla="*/ 22 h 393"/>
                <a:gd name="T10" fmla="*/ 22 w 375"/>
                <a:gd name="T11" fmla="*/ 13 h 393"/>
                <a:gd name="T12" fmla="*/ 5 w 375"/>
                <a:gd name="T13" fmla="*/ 8 h 393"/>
                <a:gd name="T14" fmla="*/ 0 w 375"/>
                <a:gd name="T15" fmla="*/ 5 h 393"/>
                <a:gd name="T16" fmla="*/ 0 w 375"/>
                <a:gd name="T17" fmla="*/ 3 h 393"/>
                <a:gd name="T18" fmla="*/ 7 w 375"/>
                <a:gd name="T19" fmla="*/ 0 h 393"/>
                <a:gd name="T20" fmla="*/ 74 w 375"/>
                <a:gd name="T21" fmla="*/ 2 h 393"/>
                <a:gd name="T22" fmla="*/ 108 w 375"/>
                <a:gd name="T23" fmla="*/ 2 h 393"/>
                <a:gd name="T24" fmla="*/ 109 w 375"/>
                <a:gd name="T25" fmla="*/ 4 h 393"/>
                <a:gd name="T26" fmla="*/ 100 w 375"/>
                <a:gd name="T27" fmla="*/ 9 h 393"/>
                <a:gd name="T28" fmla="*/ 96 w 375"/>
                <a:gd name="T29" fmla="*/ 13 h 393"/>
                <a:gd name="T30" fmla="*/ 94 w 375"/>
                <a:gd name="T31" fmla="*/ 19 h 393"/>
                <a:gd name="T32" fmla="*/ 100 w 375"/>
                <a:gd name="T33" fmla="*/ 38 h 393"/>
                <a:gd name="T34" fmla="*/ 196 w 375"/>
                <a:gd name="T35" fmla="*/ 202 h 393"/>
                <a:gd name="T36" fmla="*/ 239 w 375"/>
                <a:gd name="T37" fmla="*/ 124 h 393"/>
                <a:gd name="T38" fmla="*/ 286 w 375"/>
                <a:gd name="T39" fmla="*/ 42 h 393"/>
                <a:gd name="T40" fmla="*/ 291 w 375"/>
                <a:gd name="T41" fmla="*/ 24 h 393"/>
                <a:gd name="T42" fmla="*/ 290 w 375"/>
                <a:gd name="T43" fmla="*/ 14 h 393"/>
                <a:gd name="T44" fmla="*/ 282 w 375"/>
                <a:gd name="T45" fmla="*/ 9 h 393"/>
                <a:gd name="T46" fmla="*/ 275 w 375"/>
                <a:gd name="T47" fmla="*/ 4 h 393"/>
                <a:gd name="T48" fmla="*/ 278 w 375"/>
                <a:gd name="T49" fmla="*/ 2 h 393"/>
                <a:gd name="T50" fmla="*/ 304 w 375"/>
                <a:gd name="T51" fmla="*/ 2 h 393"/>
                <a:gd name="T52" fmla="*/ 367 w 375"/>
                <a:gd name="T53" fmla="*/ 0 h 393"/>
                <a:gd name="T54" fmla="*/ 374 w 375"/>
                <a:gd name="T55" fmla="*/ 2 h 393"/>
                <a:gd name="T56" fmla="*/ 374 w 375"/>
                <a:gd name="T57" fmla="*/ 5 h 393"/>
                <a:gd name="T58" fmla="*/ 367 w 375"/>
                <a:gd name="T59" fmla="*/ 8 h 393"/>
                <a:gd name="T60" fmla="*/ 350 w 375"/>
                <a:gd name="T61" fmla="*/ 11 h 393"/>
                <a:gd name="T62" fmla="*/ 337 w 375"/>
                <a:gd name="T63" fmla="*/ 20 h 393"/>
                <a:gd name="T64" fmla="*/ 316 w 375"/>
                <a:gd name="T65" fmla="*/ 42 h 393"/>
                <a:gd name="T66" fmla="*/ 264 w 375"/>
                <a:gd name="T67" fmla="*/ 123 h 393"/>
                <a:gd name="T68" fmla="*/ 217 w 375"/>
                <a:gd name="T69" fmla="*/ 207 h 393"/>
                <a:gd name="T70" fmla="*/ 211 w 375"/>
                <a:gd name="T71" fmla="*/ 234 h 393"/>
                <a:gd name="T72" fmla="*/ 210 w 375"/>
                <a:gd name="T73" fmla="*/ 303 h 393"/>
                <a:gd name="T74" fmla="*/ 211 w 375"/>
                <a:gd name="T75" fmla="*/ 355 h 393"/>
                <a:gd name="T76" fmla="*/ 215 w 375"/>
                <a:gd name="T77" fmla="*/ 371 h 393"/>
                <a:gd name="T78" fmla="*/ 223 w 375"/>
                <a:gd name="T79" fmla="*/ 381 h 393"/>
                <a:gd name="T80" fmla="*/ 233 w 375"/>
                <a:gd name="T81" fmla="*/ 384 h 393"/>
                <a:gd name="T82" fmla="*/ 259 w 375"/>
                <a:gd name="T83" fmla="*/ 387 h 393"/>
                <a:gd name="T84" fmla="*/ 259 w 375"/>
                <a:gd name="T85" fmla="*/ 390 h 393"/>
                <a:gd name="T86" fmla="*/ 252 w 375"/>
                <a:gd name="T87" fmla="*/ 393 h 393"/>
                <a:gd name="T88" fmla="*/ 188 w 375"/>
                <a:gd name="T89" fmla="*/ 391 h 393"/>
                <a:gd name="T90" fmla="*/ 137 w 375"/>
                <a:gd name="T91" fmla="*/ 393 h 393"/>
                <a:gd name="T92" fmla="*/ 130 w 375"/>
                <a:gd name="T93" fmla="*/ 391 h 393"/>
                <a:gd name="T94" fmla="*/ 130 w 375"/>
                <a:gd name="T95" fmla="*/ 387 h 393"/>
                <a:gd name="T96" fmla="*/ 141 w 375"/>
                <a:gd name="T97" fmla="*/ 385 h 393"/>
                <a:gd name="T98" fmla="*/ 151 w 375"/>
                <a:gd name="T99" fmla="*/ 383 h 393"/>
                <a:gd name="T100" fmla="*/ 160 w 375"/>
                <a:gd name="T101" fmla="*/ 374 h 393"/>
                <a:gd name="T102" fmla="*/ 165 w 375"/>
                <a:gd name="T103" fmla="*/ 355 h 393"/>
                <a:gd name="T104" fmla="*/ 166 w 375"/>
                <a:gd name="T105" fmla="*/ 2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5" h="393">
                  <a:moveTo>
                    <a:pt x="166" y="258"/>
                  </a:moveTo>
                  <a:lnTo>
                    <a:pt x="166" y="258"/>
                  </a:lnTo>
                  <a:lnTo>
                    <a:pt x="165" y="240"/>
                  </a:lnTo>
                  <a:lnTo>
                    <a:pt x="162" y="226"/>
                  </a:lnTo>
                  <a:lnTo>
                    <a:pt x="159" y="215"/>
                  </a:lnTo>
                  <a:lnTo>
                    <a:pt x="154" y="204"/>
                  </a:lnTo>
                  <a:lnTo>
                    <a:pt x="154" y="204"/>
                  </a:lnTo>
                  <a:lnTo>
                    <a:pt x="141" y="181"/>
                  </a:lnTo>
                  <a:lnTo>
                    <a:pt x="114" y="136"/>
                  </a:lnTo>
                  <a:lnTo>
                    <a:pt x="83" y="88"/>
                  </a:lnTo>
                  <a:lnTo>
                    <a:pt x="63" y="55"/>
                  </a:lnTo>
                  <a:lnTo>
                    <a:pt x="63" y="55"/>
                  </a:lnTo>
                  <a:lnTo>
                    <a:pt x="53" y="42"/>
                  </a:lnTo>
                  <a:lnTo>
                    <a:pt x="43" y="31"/>
                  </a:lnTo>
                  <a:lnTo>
                    <a:pt x="35" y="22"/>
                  </a:lnTo>
                  <a:lnTo>
                    <a:pt x="28" y="16"/>
                  </a:lnTo>
                  <a:lnTo>
                    <a:pt x="28" y="16"/>
                  </a:lnTo>
                  <a:lnTo>
                    <a:pt x="22" y="13"/>
                  </a:lnTo>
                  <a:lnTo>
                    <a:pt x="16" y="10"/>
                  </a:lnTo>
                  <a:lnTo>
                    <a:pt x="9" y="8"/>
                  </a:lnTo>
                  <a:lnTo>
                    <a:pt x="5" y="8"/>
                  </a:lnTo>
                  <a:lnTo>
                    <a:pt x="5" y="8"/>
                  </a:lnTo>
                  <a:lnTo>
                    <a:pt x="1" y="7"/>
                  </a:lnTo>
                  <a:lnTo>
                    <a:pt x="0" y="5"/>
                  </a:lnTo>
                  <a:lnTo>
                    <a:pt x="0" y="4"/>
                  </a:lnTo>
                  <a:lnTo>
                    <a:pt x="0" y="4"/>
                  </a:lnTo>
                  <a:lnTo>
                    <a:pt x="0" y="3"/>
                  </a:lnTo>
                  <a:lnTo>
                    <a:pt x="1" y="2"/>
                  </a:lnTo>
                  <a:lnTo>
                    <a:pt x="7" y="0"/>
                  </a:lnTo>
                  <a:lnTo>
                    <a:pt x="7" y="0"/>
                  </a:lnTo>
                  <a:lnTo>
                    <a:pt x="58" y="2"/>
                  </a:lnTo>
                  <a:lnTo>
                    <a:pt x="58" y="2"/>
                  </a:lnTo>
                  <a:lnTo>
                    <a:pt x="74" y="2"/>
                  </a:lnTo>
                  <a:lnTo>
                    <a:pt x="102" y="0"/>
                  </a:lnTo>
                  <a:lnTo>
                    <a:pt x="102" y="0"/>
                  </a:lnTo>
                  <a:lnTo>
                    <a:pt x="108" y="2"/>
                  </a:lnTo>
                  <a:lnTo>
                    <a:pt x="108" y="3"/>
                  </a:lnTo>
                  <a:lnTo>
                    <a:pt x="109" y="4"/>
                  </a:lnTo>
                  <a:lnTo>
                    <a:pt x="109" y="4"/>
                  </a:lnTo>
                  <a:lnTo>
                    <a:pt x="108" y="5"/>
                  </a:lnTo>
                  <a:lnTo>
                    <a:pt x="107" y="7"/>
                  </a:lnTo>
                  <a:lnTo>
                    <a:pt x="100" y="9"/>
                  </a:lnTo>
                  <a:lnTo>
                    <a:pt x="100" y="9"/>
                  </a:lnTo>
                  <a:lnTo>
                    <a:pt x="98" y="10"/>
                  </a:lnTo>
                  <a:lnTo>
                    <a:pt x="96" y="13"/>
                  </a:lnTo>
                  <a:lnTo>
                    <a:pt x="94" y="15"/>
                  </a:lnTo>
                  <a:lnTo>
                    <a:pt x="94" y="19"/>
                  </a:lnTo>
                  <a:lnTo>
                    <a:pt x="94" y="19"/>
                  </a:lnTo>
                  <a:lnTo>
                    <a:pt x="94" y="24"/>
                  </a:lnTo>
                  <a:lnTo>
                    <a:pt x="96" y="27"/>
                  </a:lnTo>
                  <a:lnTo>
                    <a:pt x="100" y="38"/>
                  </a:lnTo>
                  <a:lnTo>
                    <a:pt x="100" y="38"/>
                  </a:lnTo>
                  <a:lnTo>
                    <a:pt x="148" y="121"/>
                  </a:lnTo>
                  <a:lnTo>
                    <a:pt x="196" y="202"/>
                  </a:lnTo>
                  <a:lnTo>
                    <a:pt x="196" y="202"/>
                  </a:lnTo>
                  <a:lnTo>
                    <a:pt x="212" y="172"/>
                  </a:lnTo>
                  <a:lnTo>
                    <a:pt x="239" y="124"/>
                  </a:lnTo>
                  <a:lnTo>
                    <a:pt x="282" y="50"/>
                  </a:lnTo>
                  <a:lnTo>
                    <a:pt x="282" y="50"/>
                  </a:lnTo>
                  <a:lnTo>
                    <a:pt x="286" y="42"/>
                  </a:lnTo>
                  <a:lnTo>
                    <a:pt x="289" y="34"/>
                  </a:lnTo>
                  <a:lnTo>
                    <a:pt x="291" y="28"/>
                  </a:lnTo>
                  <a:lnTo>
                    <a:pt x="291" y="24"/>
                  </a:lnTo>
                  <a:lnTo>
                    <a:pt x="291" y="24"/>
                  </a:lnTo>
                  <a:lnTo>
                    <a:pt x="291" y="19"/>
                  </a:lnTo>
                  <a:lnTo>
                    <a:pt x="290" y="14"/>
                  </a:lnTo>
                  <a:lnTo>
                    <a:pt x="286" y="10"/>
                  </a:lnTo>
                  <a:lnTo>
                    <a:pt x="282" y="9"/>
                  </a:lnTo>
                  <a:lnTo>
                    <a:pt x="282" y="9"/>
                  </a:lnTo>
                  <a:lnTo>
                    <a:pt x="276" y="7"/>
                  </a:lnTo>
                  <a:lnTo>
                    <a:pt x="275" y="5"/>
                  </a:lnTo>
                  <a:lnTo>
                    <a:pt x="275" y="4"/>
                  </a:lnTo>
                  <a:lnTo>
                    <a:pt x="275" y="4"/>
                  </a:lnTo>
                  <a:lnTo>
                    <a:pt x="275" y="2"/>
                  </a:lnTo>
                  <a:lnTo>
                    <a:pt x="278" y="2"/>
                  </a:lnTo>
                  <a:lnTo>
                    <a:pt x="284" y="0"/>
                  </a:lnTo>
                  <a:lnTo>
                    <a:pt x="284" y="0"/>
                  </a:lnTo>
                  <a:lnTo>
                    <a:pt x="304" y="2"/>
                  </a:lnTo>
                  <a:lnTo>
                    <a:pt x="318" y="2"/>
                  </a:lnTo>
                  <a:lnTo>
                    <a:pt x="318" y="2"/>
                  </a:lnTo>
                  <a:lnTo>
                    <a:pt x="367" y="0"/>
                  </a:lnTo>
                  <a:lnTo>
                    <a:pt x="367" y="0"/>
                  </a:lnTo>
                  <a:lnTo>
                    <a:pt x="372" y="2"/>
                  </a:lnTo>
                  <a:lnTo>
                    <a:pt x="374" y="2"/>
                  </a:lnTo>
                  <a:lnTo>
                    <a:pt x="375" y="4"/>
                  </a:lnTo>
                  <a:lnTo>
                    <a:pt x="375" y="4"/>
                  </a:lnTo>
                  <a:lnTo>
                    <a:pt x="374" y="5"/>
                  </a:lnTo>
                  <a:lnTo>
                    <a:pt x="372" y="7"/>
                  </a:lnTo>
                  <a:lnTo>
                    <a:pt x="367" y="8"/>
                  </a:lnTo>
                  <a:lnTo>
                    <a:pt x="367" y="8"/>
                  </a:lnTo>
                  <a:lnTo>
                    <a:pt x="363" y="8"/>
                  </a:lnTo>
                  <a:lnTo>
                    <a:pt x="357" y="9"/>
                  </a:lnTo>
                  <a:lnTo>
                    <a:pt x="350" y="11"/>
                  </a:lnTo>
                  <a:lnTo>
                    <a:pt x="344" y="15"/>
                  </a:lnTo>
                  <a:lnTo>
                    <a:pt x="344" y="15"/>
                  </a:lnTo>
                  <a:lnTo>
                    <a:pt x="337" y="20"/>
                  </a:lnTo>
                  <a:lnTo>
                    <a:pt x="331" y="25"/>
                  </a:lnTo>
                  <a:lnTo>
                    <a:pt x="316" y="42"/>
                  </a:lnTo>
                  <a:lnTo>
                    <a:pt x="316" y="42"/>
                  </a:lnTo>
                  <a:lnTo>
                    <a:pt x="308" y="54"/>
                  </a:lnTo>
                  <a:lnTo>
                    <a:pt x="295" y="73"/>
                  </a:lnTo>
                  <a:lnTo>
                    <a:pt x="264" y="123"/>
                  </a:lnTo>
                  <a:lnTo>
                    <a:pt x="234" y="174"/>
                  </a:lnTo>
                  <a:lnTo>
                    <a:pt x="223" y="194"/>
                  </a:lnTo>
                  <a:lnTo>
                    <a:pt x="217" y="207"/>
                  </a:lnTo>
                  <a:lnTo>
                    <a:pt x="217" y="207"/>
                  </a:lnTo>
                  <a:lnTo>
                    <a:pt x="213" y="220"/>
                  </a:lnTo>
                  <a:lnTo>
                    <a:pt x="211" y="234"/>
                  </a:lnTo>
                  <a:lnTo>
                    <a:pt x="210" y="246"/>
                  </a:lnTo>
                  <a:lnTo>
                    <a:pt x="210" y="258"/>
                  </a:lnTo>
                  <a:lnTo>
                    <a:pt x="210" y="303"/>
                  </a:lnTo>
                  <a:lnTo>
                    <a:pt x="210" y="303"/>
                  </a:lnTo>
                  <a:lnTo>
                    <a:pt x="210" y="325"/>
                  </a:lnTo>
                  <a:lnTo>
                    <a:pt x="211" y="355"/>
                  </a:lnTo>
                  <a:lnTo>
                    <a:pt x="211" y="355"/>
                  </a:lnTo>
                  <a:lnTo>
                    <a:pt x="212" y="366"/>
                  </a:lnTo>
                  <a:lnTo>
                    <a:pt x="215" y="371"/>
                  </a:lnTo>
                  <a:lnTo>
                    <a:pt x="216" y="374"/>
                  </a:lnTo>
                  <a:lnTo>
                    <a:pt x="219" y="378"/>
                  </a:lnTo>
                  <a:lnTo>
                    <a:pt x="223" y="381"/>
                  </a:lnTo>
                  <a:lnTo>
                    <a:pt x="227" y="383"/>
                  </a:lnTo>
                  <a:lnTo>
                    <a:pt x="233" y="384"/>
                  </a:lnTo>
                  <a:lnTo>
                    <a:pt x="233" y="384"/>
                  </a:lnTo>
                  <a:lnTo>
                    <a:pt x="256" y="385"/>
                  </a:lnTo>
                  <a:lnTo>
                    <a:pt x="256" y="385"/>
                  </a:lnTo>
                  <a:lnTo>
                    <a:pt x="259" y="387"/>
                  </a:lnTo>
                  <a:lnTo>
                    <a:pt x="259" y="389"/>
                  </a:lnTo>
                  <a:lnTo>
                    <a:pt x="259" y="389"/>
                  </a:lnTo>
                  <a:lnTo>
                    <a:pt x="259" y="390"/>
                  </a:lnTo>
                  <a:lnTo>
                    <a:pt x="258" y="391"/>
                  </a:lnTo>
                  <a:lnTo>
                    <a:pt x="256" y="393"/>
                  </a:lnTo>
                  <a:lnTo>
                    <a:pt x="252" y="393"/>
                  </a:lnTo>
                  <a:lnTo>
                    <a:pt x="252" y="393"/>
                  </a:lnTo>
                  <a:lnTo>
                    <a:pt x="210" y="393"/>
                  </a:lnTo>
                  <a:lnTo>
                    <a:pt x="188" y="391"/>
                  </a:lnTo>
                  <a:lnTo>
                    <a:pt x="188" y="391"/>
                  </a:lnTo>
                  <a:lnTo>
                    <a:pt x="167" y="393"/>
                  </a:lnTo>
                  <a:lnTo>
                    <a:pt x="137" y="393"/>
                  </a:lnTo>
                  <a:lnTo>
                    <a:pt x="137" y="393"/>
                  </a:lnTo>
                  <a:lnTo>
                    <a:pt x="131" y="393"/>
                  </a:lnTo>
                  <a:lnTo>
                    <a:pt x="130" y="391"/>
                  </a:lnTo>
                  <a:lnTo>
                    <a:pt x="128" y="389"/>
                  </a:lnTo>
                  <a:lnTo>
                    <a:pt x="128" y="389"/>
                  </a:lnTo>
                  <a:lnTo>
                    <a:pt x="130" y="387"/>
                  </a:lnTo>
                  <a:lnTo>
                    <a:pt x="133" y="385"/>
                  </a:lnTo>
                  <a:lnTo>
                    <a:pt x="133" y="385"/>
                  </a:lnTo>
                  <a:lnTo>
                    <a:pt x="141" y="385"/>
                  </a:lnTo>
                  <a:lnTo>
                    <a:pt x="148" y="384"/>
                  </a:lnTo>
                  <a:lnTo>
                    <a:pt x="148" y="384"/>
                  </a:lnTo>
                  <a:lnTo>
                    <a:pt x="151" y="383"/>
                  </a:lnTo>
                  <a:lnTo>
                    <a:pt x="155" y="381"/>
                  </a:lnTo>
                  <a:lnTo>
                    <a:pt x="157" y="378"/>
                  </a:lnTo>
                  <a:lnTo>
                    <a:pt x="160" y="374"/>
                  </a:lnTo>
                  <a:lnTo>
                    <a:pt x="162" y="366"/>
                  </a:lnTo>
                  <a:lnTo>
                    <a:pt x="165" y="355"/>
                  </a:lnTo>
                  <a:lnTo>
                    <a:pt x="165" y="355"/>
                  </a:lnTo>
                  <a:lnTo>
                    <a:pt x="166" y="325"/>
                  </a:lnTo>
                  <a:lnTo>
                    <a:pt x="166" y="303"/>
                  </a:lnTo>
                  <a:lnTo>
                    <a:pt x="166"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20"/>
            <p:cNvSpPr>
              <a:spLocks/>
            </p:cNvSpPr>
            <p:nvPr userDrawn="1"/>
          </p:nvSpPr>
          <p:spPr bwMode="auto">
            <a:xfrm>
              <a:off x="4129" y="659"/>
              <a:ext cx="67" cy="136"/>
            </a:xfrm>
            <a:custGeom>
              <a:avLst/>
              <a:gdLst>
                <a:gd name="T0" fmla="*/ 98 w 200"/>
                <a:gd name="T1" fmla="*/ 406 h 407"/>
                <a:gd name="T2" fmla="*/ 138 w 200"/>
                <a:gd name="T3" fmla="*/ 396 h 407"/>
                <a:gd name="T4" fmla="*/ 155 w 200"/>
                <a:gd name="T5" fmla="*/ 385 h 407"/>
                <a:gd name="T6" fmla="*/ 185 w 200"/>
                <a:gd name="T7" fmla="*/ 352 h 407"/>
                <a:gd name="T8" fmla="*/ 197 w 200"/>
                <a:gd name="T9" fmla="*/ 318 h 407"/>
                <a:gd name="T10" fmla="*/ 200 w 200"/>
                <a:gd name="T11" fmla="*/ 299 h 407"/>
                <a:gd name="T12" fmla="*/ 191 w 200"/>
                <a:gd name="T13" fmla="*/ 255 h 407"/>
                <a:gd name="T14" fmla="*/ 161 w 200"/>
                <a:gd name="T15" fmla="*/ 211 h 407"/>
                <a:gd name="T16" fmla="*/ 109 w 200"/>
                <a:gd name="T17" fmla="*/ 165 h 407"/>
                <a:gd name="T18" fmla="*/ 79 w 200"/>
                <a:gd name="T19" fmla="*/ 140 h 407"/>
                <a:gd name="T20" fmla="*/ 53 w 200"/>
                <a:gd name="T21" fmla="*/ 108 h 407"/>
                <a:gd name="T22" fmla="*/ 46 w 200"/>
                <a:gd name="T23" fmla="*/ 79 h 407"/>
                <a:gd name="T24" fmla="*/ 51 w 200"/>
                <a:gd name="T25" fmla="*/ 54 h 407"/>
                <a:gd name="T26" fmla="*/ 74 w 200"/>
                <a:gd name="T27" fmla="*/ 27 h 407"/>
                <a:gd name="T28" fmla="*/ 110 w 200"/>
                <a:gd name="T29" fmla="*/ 18 h 407"/>
                <a:gd name="T30" fmla="*/ 139 w 200"/>
                <a:gd name="T31" fmla="*/ 22 h 407"/>
                <a:gd name="T32" fmla="*/ 165 w 200"/>
                <a:gd name="T33" fmla="*/ 34 h 407"/>
                <a:gd name="T34" fmla="*/ 174 w 200"/>
                <a:gd name="T35" fmla="*/ 46 h 407"/>
                <a:gd name="T36" fmla="*/ 182 w 200"/>
                <a:gd name="T37" fmla="*/ 72 h 407"/>
                <a:gd name="T38" fmla="*/ 183 w 200"/>
                <a:gd name="T39" fmla="*/ 78 h 407"/>
                <a:gd name="T40" fmla="*/ 188 w 200"/>
                <a:gd name="T41" fmla="*/ 78 h 407"/>
                <a:gd name="T42" fmla="*/ 189 w 200"/>
                <a:gd name="T43" fmla="*/ 67 h 407"/>
                <a:gd name="T44" fmla="*/ 191 w 200"/>
                <a:gd name="T45" fmla="*/ 11 h 407"/>
                <a:gd name="T46" fmla="*/ 190 w 200"/>
                <a:gd name="T47" fmla="*/ 9 h 407"/>
                <a:gd name="T48" fmla="*/ 179 w 200"/>
                <a:gd name="T49" fmla="*/ 7 h 407"/>
                <a:gd name="T50" fmla="*/ 146 w 200"/>
                <a:gd name="T51" fmla="*/ 1 h 407"/>
                <a:gd name="T52" fmla="*/ 120 w 200"/>
                <a:gd name="T53" fmla="*/ 0 h 407"/>
                <a:gd name="T54" fmla="*/ 85 w 200"/>
                <a:gd name="T55" fmla="*/ 4 h 407"/>
                <a:gd name="T56" fmla="*/ 57 w 200"/>
                <a:gd name="T57" fmla="*/ 15 h 407"/>
                <a:gd name="T58" fmla="*/ 35 w 200"/>
                <a:gd name="T59" fmla="*/ 33 h 407"/>
                <a:gd name="T60" fmla="*/ 20 w 200"/>
                <a:gd name="T61" fmla="*/ 56 h 407"/>
                <a:gd name="T62" fmla="*/ 13 w 200"/>
                <a:gd name="T63" fmla="*/ 83 h 407"/>
                <a:gd name="T64" fmla="*/ 13 w 200"/>
                <a:gd name="T65" fmla="*/ 107 h 407"/>
                <a:gd name="T66" fmla="*/ 25 w 200"/>
                <a:gd name="T67" fmla="*/ 146 h 407"/>
                <a:gd name="T68" fmla="*/ 60 w 200"/>
                <a:gd name="T69" fmla="*/ 190 h 407"/>
                <a:gd name="T70" fmla="*/ 103 w 200"/>
                <a:gd name="T71" fmla="*/ 226 h 407"/>
                <a:gd name="T72" fmla="*/ 142 w 200"/>
                <a:gd name="T73" fmla="*/ 262 h 407"/>
                <a:gd name="T74" fmla="*/ 160 w 200"/>
                <a:gd name="T75" fmla="*/ 294 h 407"/>
                <a:gd name="T76" fmla="*/ 162 w 200"/>
                <a:gd name="T77" fmla="*/ 320 h 407"/>
                <a:gd name="T78" fmla="*/ 153 w 200"/>
                <a:gd name="T79" fmla="*/ 356 h 407"/>
                <a:gd name="T80" fmla="*/ 133 w 200"/>
                <a:gd name="T81" fmla="*/ 375 h 407"/>
                <a:gd name="T82" fmla="*/ 114 w 200"/>
                <a:gd name="T83" fmla="*/ 385 h 407"/>
                <a:gd name="T84" fmla="*/ 88 w 200"/>
                <a:gd name="T85" fmla="*/ 389 h 407"/>
                <a:gd name="T86" fmla="*/ 63 w 200"/>
                <a:gd name="T87" fmla="*/ 385 h 407"/>
                <a:gd name="T88" fmla="*/ 30 w 200"/>
                <a:gd name="T89" fmla="*/ 368 h 407"/>
                <a:gd name="T90" fmla="*/ 13 w 200"/>
                <a:gd name="T91" fmla="*/ 341 h 407"/>
                <a:gd name="T92" fmla="*/ 11 w 200"/>
                <a:gd name="T93" fmla="*/ 324 h 407"/>
                <a:gd name="T94" fmla="*/ 9 w 200"/>
                <a:gd name="T95" fmla="*/ 311 h 407"/>
                <a:gd name="T96" fmla="*/ 7 w 200"/>
                <a:gd name="T97" fmla="*/ 310 h 407"/>
                <a:gd name="T98" fmla="*/ 2 w 200"/>
                <a:gd name="T99" fmla="*/ 318 h 407"/>
                <a:gd name="T100" fmla="*/ 0 w 200"/>
                <a:gd name="T101" fmla="*/ 373 h 407"/>
                <a:gd name="T102" fmla="*/ 1 w 200"/>
                <a:gd name="T103" fmla="*/ 388 h 407"/>
                <a:gd name="T104" fmla="*/ 8 w 200"/>
                <a:gd name="T105" fmla="*/ 394 h 407"/>
                <a:gd name="T106" fmla="*/ 59 w 200"/>
                <a:gd name="T10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407">
                  <a:moveTo>
                    <a:pt x="77" y="407"/>
                  </a:moveTo>
                  <a:lnTo>
                    <a:pt x="77" y="407"/>
                  </a:lnTo>
                  <a:lnTo>
                    <a:pt x="98" y="406"/>
                  </a:lnTo>
                  <a:lnTo>
                    <a:pt x="119" y="402"/>
                  </a:lnTo>
                  <a:lnTo>
                    <a:pt x="128" y="400"/>
                  </a:lnTo>
                  <a:lnTo>
                    <a:pt x="138" y="396"/>
                  </a:lnTo>
                  <a:lnTo>
                    <a:pt x="146" y="391"/>
                  </a:lnTo>
                  <a:lnTo>
                    <a:pt x="155" y="385"/>
                  </a:lnTo>
                  <a:lnTo>
                    <a:pt x="155" y="385"/>
                  </a:lnTo>
                  <a:lnTo>
                    <a:pt x="167" y="375"/>
                  </a:lnTo>
                  <a:lnTo>
                    <a:pt x="178" y="364"/>
                  </a:lnTo>
                  <a:lnTo>
                    <a:pt x="185" y="352"/>
                  </a:lnTo>
                  <a:lnTo>
                    <a:pt x="191" y="341"/>
                  </a:lnTo>
                  <a:lnTo>
                    <a:pt x="195" y="329"/>
                  </a:lnTo>
                  <a:lnTo>
                    <a:pt x="197" y="318"/>
                  </a:lnTo>
                  <a:lnTo>
                    <a:pt x="199" y="309"/>
                  </a:lnTo>
                  <a:lnTo>
                    <a:pt x="200" y="299"/>
                  </a:lnTo>
                  <a:lnTo>
                    <a:pt x="200" y="299"/>
                  </a:lnTo>
                  <a:lnTo>
                    <a:pt x="199" y="284"/>
                  </a:lnTo>
                  <a:lnTo>
                    <a:pt x="196" y="270"/>
                  </a:lnTo>
                  <a:lnTo>
                    <a:pt x="191" y="255"/>
                  </a:lnTo>
                  <a:lnTo>
                    <a:pt x="184" y="241"/>
                  </a:lnTo>
                  <a:lnTo>
                    <a:pt x="174" y="226"/>
                  </a:lnTo>
                  <a:lnTo>
                    <a:pt x="161" y="211"/>
                  </a:lnTo>
                  <a:lnTo>
                    <a:pt x="144" y="194"/>
                  </a:lnTo>
                  <a:lnTo>
                    <a:pt x="123" y="177"/>
                  </a:lnTo>
                  <a:lnTo>
                    <a:pt x="109" y="165"/>
                  </a:lnTo>
                  <a:lnTo>
                    <a:pt x="109" y="165"/>
                  </a:lnTo>
                  <a:lnTo>
                    <a:pt x="92" y="152"/>
                  </a:lnTo>
                  <a:lnTo>
                    <a:pt x="79" y="140"/>
                  </a:lnTo>
                  <a:lnTo>
                    <a:pt x="68" y="129"/>
                  </a:lnTo>
                  <a:lnTo>
                    <a:pt x="59" y="118"/>
                  </a:lnTo>
                  <a:lnTo>
                    <a:pt x="53" y="108"/>
                  </a:lnTo>
                  <a:lnTo>
                    <a:pt x="49" y="99"/>
                  </a:lnTo>
                  <a:lnTo>
                    <a:pt x="47" y="89"/>
                  </a:lnTo>
                  <a:lnTo>
                    <a:pt x="46" y="79"/>
                  </a:lnTo>
                  <a:lnTo>
                    <a:pt x="46" y="79"/>
                  </a:lnTo>
                  <a:lnTo>
                    <a:pt x="47" y="66"/>
                  </a:lnTo>
                  <a:lnTo>
                    <a:pt x="51" y="54"/>
                  </a:lnTo>
                  <a:lnTo>
                    <a:pt x="57" y="43"/>
                  </a:lnTo>
                  <a:lnTo>
                    <a:pt x="64" y="34"/>
                  </a:lnTo>
                  <a:lnTo>
                    <a:pt x="74" y="27"/>
                  </a:lnTo>
                  <a:lnTo>
                    <a:pt x="85" y="22"/>
                  </a:lnTo>
                  <a:lnTo>
                    <a:pt x="97" y="20"/>
                  </a:lnTo>
                  <a:lnTo>
                    <a:pt x="110" y="18"/>
                  </a:lnTo>
                  <a:lnTo>
                    <a:pt x="110" y="18"/>
                  </a:lnTo>
                  <a:lnTo>
                    <a:pt x="126" y="20"/>
                  </a:lnTo>
                  <a:lnTo>
                    <a:pt x="139" y="22"/>
                  </a:lnTo>
                  <a:lnTo>
                    <a:pt x="150" y="26"/>
                  </a:lnTo>
                  <a:lnTo>
                    <a:pt x="159" y="31"/>
                  </a:lnTo>
                  <a:lnTo>
                    <a:pt x="165" y="34"/>
                  </a:lnTo>
                  <a:lnTo>
                    <a:pt x="170" y="39"/>
                  </a:lnTo>
                  <a:lnTo>
                    <a:pt x="174" y="46"/>
                  </a:lnTo>
                  <a:lnTo>
                    <a:pt x="174" y="46"/>
                  </a:lnTo>
                  <a:lnTo>
                    <a:pt x="177" y="51"/>
                  </a:lnTo>
                  <a:lnTo>
                    <a:pt x="179" y="58"/>
                  </a:lnTo>
                  <a:lnTo>
                    <a:pt x="182" y="72"/>
                  </a:lnTo>
                  <a:lnTo>
                    <a:pt x="182" y="72"/>
                  </a:lnTo>
                  <a:lnTo>
                    <a:pt x="183" y="77"/>
                  </a:lnTo>
                  <a:lnTo>
                    <a:pt x="183" y="78"/>
                  </a:lnTo>
                  <a:lnTo>
                    <a:pt x="185" y="79"/>
                  </a:lnTo>
                  <a:lnTo>
                    <a:pt x="185" y="79"/>
                  </a:lnTo>
                  <a:lnTo>
                    <a:pt x="188" y="78"/>
                  </a:lnTo>
                  <a:lnTo>
                    <a:pt x="188" y="75"/>
                  </a:lnTo>
                  <a:lnTo>
                    <a:pt x="189" y="67"/>
                  </a:lnTo>
                  <a:lnTo>
                    <a:pt x="189" y="67"/>
                  </a:lnTo>
                  <a:lnTo>
                    <a:pt x="189" y="44"/>
                  </a:lnTo>
                  <a:lnTo>
                    <a:pt x="190" y="27"/>
                  </a:lnTo>
                  <a:lnTo>
                    <a:pt x="191" y="11"/>
                  </a:lnTo>
                  <a:lnTo>
                    <a:pt x="191" y="11"/>
                  </a:lnTo>
                  <a:lnTo>
                    <a:pt x="191" y="10"/>
                  </a:lnTo>
                  <a:lnTo>
                    <a:pt x="190" y="9"/>
                  </a:lnTo>
                  <a:lnTo>
                    <a:pt x="187" y="7"/>
                  </a:lnTo>
                  <a:lnTo>
                    <a:pt x="187" y="7"/>
                  </a:lnTo>
                  <a:lnTo>
                    <a:pt x="179" y="7"/>
                  </a:lnTo>
                  <a:lnTo>
                    <a:pt x="168" y="5"/>
                  </a:lnTo>
                  <a:lnTo>
                    <a:pt x="168" y="5"/>
                  </a:lnTo>
                  <a:lnTo>
                    <a:pt x="146" y="1"/>
                  </a:lnTo>
                  <a:lnTo>
                    <a:pt x="133" y="0"/>
                  </a:lnTo>
                  <a:lnTo>
                    <a:pt x="120" y="0"/>
                  </a:lnTo>
                  <a:lnTo>
                    <a:pt x="120" y="0"/>
                  </a:lnTo>
                  <a:lnTo>
                    <a:pt x="108" y="0"/>
                  </a:lnTo>
                  <a:lnTo>
                    <a:pt x="96" y="3"/>
                  </a:lnTo>
                  <a:lnTo>
                    <a:pt x="85" y="4"/>
                  </a:lnTo>
                  <a:lnTo>
                    <a:pt x="75" y="7"/>
                  </a:lnTo>
                  <a:lnTo>
                    <a:pt x="65" y="11"/>
                  </a:lnTo>
                  <a:lnTo>
                    <a:pt x="57" y="15"/>
                  </a:lnTo>
                  <a:lnTo>
                    <a:pt x="48" y="21"/>
                  </a:lnTo>
                  <a:lnTo>
                    <a:pt x="41" y="26"/>
                  </a:lnTo>
                  <a:lnTo>
                    <a:pt x="35" y="33"/>
                  </a:lnTo>
                  <a:lnTo>
                    <a:pt x="29" y="40"/>
                  </a:lnTo>
                  <a:lnTo>
                    <a:pt x="24" y="48"/>
                  </a:lnTo>
                  <a:lnTo>
                    <a:pt x="20" y="56"/>
                  </a:lnTo>
                  <a:lnTo>
                    <a:pt x="17" y="65"/>
                  </a:lnTo>
                  <a:lnTo>
                    <a:pt x="14" y="73"/>
                  </a:lnTo>
                  <a:lnTo>
                    <a:pt x="13" y="83"/>
                  </a:lnTo>
                  <a:lnTo>
                    <a:pt x="12" y="94"/>
                  </a:lnTo>
                  <a:lnTo>
                    <a:pt x="12" y="94"/>
                  </a:lnTo>
                  <a:lnTo>
                    <a:pt x="13" y="107"/>
                  </a:lnTo>
                  <a:lnTo>
                    <a:pt x="15" y="119"/>
                  </a:lnTo>
                  <a:lnTo>
                    <a:pt x="19" y="133"/>
                  </a:lnTo>
                  <a:lnTo>
                    <a:pt x="25" y="146"/>
                  </a:lnTo>
                  <a:lnTo>
                    <a:pt x="34" y="160"/>
                  </a:lnTo>
                  <a:lnTo>
                    <a:pt x="46" y="175"/>
                  </a:lnTo>
                  <a:lnTo>
                    <a:pt x="60" y="190"/>
                  </a:lnTo>
                  <a:lnTo>
                    <a:pt x="80" y="207"/>
                  </a:lnTo>
                  <a:lnTo>
                    <a:pt x="103" y="226"/>
                  </a:lnTo>
                  <a:lnTo>
                    <a:pt x="103" y="226"/>
                  </a:lnTo>
                  <a:lnTo>
                    <a:pt x="119" y="238"/>
                  </a:lnTo>
                  <a:lnTo>
                    <a:pt x="131" y="250"/>
                  </a:lnTo>
                  <a:lnTo>
                    <a:pt x="142" y="262"/>
                  </a:lnTo>
                  <a:lnTo>
                    <a:pt x="149" y="272"/>
                  </a:lnTo>
                  <a:lnTo>
                    <a:pt x="155" y="283"/>
                  </a:lnTo>
                  <a:lnTo>
                    <a:pt x="160" y="294"/>
                  </a:lnTo>
                  <a:lnTo>
                    <a:pt x="162" y="306"/>
                  </a:lnTo>
                  <a:lnTo>
                    <a:pt x="162" y="320"/>
                  </a:lnTo>
                  <a:lnTo>
                    <a:pt x="162" y="320"/>
                  </a:lnTo>
                  <a:lnTo>
                    <a:pt x="161" y="332"/>
                  </a:lnTo>
                  <a:lnTo>
                    <a:pt x="157" y="344"/>
                  </a:lnTo>
                  <a:lnTo>
                    <a:pt x="153" y="356"/>
                  </a:lnTo>
                  <a:lnTo>
                    <a:pt x="144" y="366"/>
                  </a:lnTo>
                  <a:lnTo>
                    <a:pt x="139" y="371"/>
                  </a:lnTo>
                  <a:lnTo>
                    <a:pt x="133" y="375"/>
                  </a:lnTo>
                  <a:lnTo>
                    <a:pt x="127" y="379"/>
                  </a:lnTo>
                  <a:lnTo>
                    <a:pt x="121" y="381"/>
                  </a:lnTo>
                  <a:lnTo>
                    <a:pt x="114" y="385"/>
                  </a:lnTo>
                  <a:lnTo>
                    <a:pt x="105" y="386"/>
                  </a:lnTo>
                  <a:lnTo>
                    <a:pt x="97" y="388"/>
                  </a:lnTo>
                  <a:lnTo>
                    <a:pt x="88" y="389"/>
                  </a:lnTo>
                  <a:lnTo>
                    <a:pt x="88" y="389"/>
                  </a:lnTo>
                  <a:lnTo>
                    <a:pt x="75" y="388"/>
                  </a:lnTo>
                  <a:lnTo>
                    <a:pt x="63" y="385"/>
                  </a:lnTo>
                  <a:lnTo>
                    <a:pt x="51" y="381"/>
                  </a:lnTo>
                  <a:lnTo>
                    <a:pt x="40" y="375"/>
                  </a:lnTo>
                  <a:lnTo>
                    <a:pt x="30" y="368"/>
                  </a:lnTo>
                  <a:lnTo>
                    <a:pt x="21" y="360"/>
                  </a:lnTo>
                  <a:lnTo>
                    <a:pt x="15" y="349"/>
                  </a:lnTo>
                  <a:lnTo>
                    <a:pt x="13" y="341"/>
                  </a:lnTo>
                  <a:lnTo>
                    <a:pt x="12" y="335"/>
                  </a:lnTo>
                  <a:lnTo>
                    <a:pt x="12" y="335"/>
                  </a:lnTo>
                  <a:lnTo>
                    <a:pt x="11" y="324"/>
                  </a:lnTo>
                  <a:lnTo>
                    <a:pt x="11" y="316"/>
                  </a:lnTo>
                  <a:lnTo>
                    <a:pt x="11" y="316"/>
                  </a:lnTo>
                  <a:lnTo>
                    <a:pt x="9" y="311"/>
                  </a:lnTo>
                  <a:lnTo>
                    <a:pt x="8" y="311"/>
                  </a:lnTo>
                  <a:lnTo>
                    <a:pt x="7" y="310"/>
                  </a:lnTo>
                  <a:lnTo>
                    <a:pt x="7" y="310"/>
                  </a:lnTo>
                  <a:lnTo>
                    <a:pt x="5" y="311"/>
                  </a:lnTo>
                  <a:lnTo>
                    <a:pt x="3" y="312"/>
                  </a:lnTo>
                  <a:lnTo>
                    <a:pt x="2" y="318"/>
                  </a:lnTo>
                  <a:lnTo>
                    <a:pt x="2" y="318"/>
                  </a:lnTo>
                  <a:lnTo>
                    <a:pt x="1" y="339"/>
                  </a:lnTo>
                  <a:lnTo>
                    <a:pt x="0" y="373"/>
                  </a:lnTo>
                  <a:lnTo>
                    <a:pt x="0" y="373"/>
                  </a:lnTo>
                  <a:lnTo>
                    <a:pt x="0" y="381"/>
                  </a:lnTo>
                  <a:lnTo>
                    <a:pt x="1" y="388"/>
                  </a:lnTo>
                  <a:lnTo>
                    <a:pt x="3" y="391"/>
                  </a:lnTo>
                  <a:lnTo>
                    <a:pt x="8" y="394"/>
                  </a:lnTo>
                  <a:lnTo>
                    <a:pt x="8" y="394"/>
                  </a:lnTo>
                  <a:lnTo>
                    <a:pt x="24" y="400"/>
                  </a:lnTo>
                  <a:lnTo>
                    <a:pt x="41" y="405"/>
                  </a:lnTo>
                  <a:lnTo>
                    <a:pt x="59" y="407"/>
                  </a:lnTo>
                  <a:lnTo>
                    <a:pt x="77" y="407"/>
                  </a:lnTo>
                  <a:lnTo>
                    <a:pt x="7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21"/>
            <p:cNvSpPr>
              <a:spLocks noEditPoints="1"/>
            </p:cNvSpPr>
            <p:nvPr userDrawn="1"/>
          </p:nvSpPr>
          <p:spPr bwMode="auto">
            <a:xfrm>
              <a:off x="4331" y="659"/>
              <a:ext cx="132" cy="134"/>
            </a:xfrm>
            <a:custGeom>
              <a:avLst/>
              <a:gdLst>
                <a:gd name="T0" fmla="*/ 181 w 396"/>
                <a:gd name="T1" fmla="*/ 21 h 400"/>
                <a:gd name="T2" fmla="*/ 191 w 396"/>
                <a:gd name="T3" fmla="*/ 1 h 400"/>
                <a:gd name="T4" fmla="*/ 193 w 396"/>
                <a:gd name="T5" fmla="*/ 0 h 400"/>
                <a:gd name="T6" fmla="*/ 197 w 396"/>
                <a:gd name="T7" fmla="*/ 4 h 400"/>
                <a:gd name="T8" fmla="*/ 204 w 396"/>
                <a:gd name="T9" fmla="*/ 18 h 400"/>
                <a:gd name="T10" fmla="*/ 255 w 396"/>
                <a:gd name="T11" fmla="*/ 153 h 400"/>
                <a:gd name="T12" fmla="*/ 326 w 396"/>
                <a:gd name="T13" fmla="*/ 332 h 400"/>
                <a:gd name="T14" fmla="*/ 339 w 396"/>
                <a:gd name="T15" fmla="*/ 360 h 400"/>
                <a:gd name="T16" fmla="*/ 350 w 396"/>
                <a:gd name="T17" fmla="*/ 377 h 400"/>
                <a:gd name="T18" fmla="*/ 361 w 396"/>
                <a:gd name="T19" fmla="*/ 386 h 400"/>
                <a:gd name="T20" fmla="*/ 369 w 396"/>
                <a:gd name="T21" fmla="*/ 390 h 400"/>
                <a:gd name="T22" fmla="*/ 381 w 396"/>
                <a:gd name="T23" fmla="*/ 392 h 400"/>
                <a:gd name="T24" fmla="*/ 391 w 396"/>
                <a:gd name="T25" fmla="*/ 392 h 400"/>
                <a:gd name="T26" fmla="*/ 395 w 396"/>
                <a:gd name="T27" fmla="*/ 395 h 400"/>
                <a:gd name="T28" fmla="*/ 396 w 396"/>
                <a:gd name="T29" fmla="*/ 396 h 400"/>
                <a:gd name="T30" fmla="*/ 392 w 396"/>
                <a:gd name="T31" fmla="*/ 400 h 400"/>
                <a:gd name="T32" fmla="*/ 385 w 396"/>
                <a:gd name="T33" fmla="*/ 400 h 400"/>
                <a:gd name="T34" fmla="*/ 304 w 396"/>
                <a:gd name="T35" fmla="*/ 398 h 400"/>
                <a:gd name="T36" fmla="*/ 293 w 396"/>
                <a:gd name="T37" fmla="*/ 398 h 400"/>
                <a:gd name="T38" fmla="*/ 288 w 396"/>
                <a:gd name="T39" fmla="*/ 395 h 400"/>
                <a:gd name="T40" fmla="*/ 289 w 396"/>
                <a:gd name="T41" fmla="*/ 394 h 400"/>
                <a:gd name="T42" fmla="*/ 292 w 396"/>
                <a:gd name="T43" fmla="*/ 391 h 400"/>
                <a:gd name="T44" fmla="*/ 295 w 396"/>
                <a:gd name="T45" fmla="*/ 388 h 400"/>
                <a:gd name="T46" fmla="*/ 295 w 396"/>
                <a:gd name="T47" fmla="*/ 378 h 400"/>
                <a:gd name="T48" fmla="*/ 247 w 396"/>
                <a:gd name="T49" fmla="*/ 250 h 400"/>
                <a:gd name="T50" fmla="*/ 242 w 396"/>
                <a:gd name="T51" fmla="*/ 247 h 400"/>
                <a:gd name="T52" fmla="*/ 130 w 396"/>
                <a:gd name="T53" fmla="*/ 247 h 400"/>
                <a:gd name="T54" fmla="*/ 125 w 396"/>
                <a:gd name="T55" fmla="*/ 252 h 400"/>
                <a:gd name="T56" fmla="*/ 94 w 396"/>
                <a:gd name="T57" fmla="*/ 343 h 400"/>
                <a:gd name="T58" fmla="*/ 89 w 396"/>
                <a:gd name="T59" fmla="*/ 362 h 400"/>
                <a:gd name="T60" fmla="*/ 87 w 396"/>
                <a:gd name="T61" fmla="*/ 378 h 400"/>
                <a:gd name="T62" fmla="*/ 88 w 396"/>
                <a:gd name="T63" fmla="*/ 381 h 400"/>
                <a:gd name="T64" fmla="*/ 91 w 396"/>
                <a:gd name="T65" fmla="*/ 388 h 400"/>
                <a:gd name="T66" fmla="*/ 100 w 396"/>
                <a:gd name="T67" fmla="*/ 392 h 400"/>
                <a:gd name="T68" fmla="*/ 112 w 396"/>
                <a:gd name="T69" fmla="*/ 392 h 400"/>
                <a:gd name="T70" fmla="*/ 116 w 396"/>
                <a:gd name="T71" fmla="*/ 394 h 400"/>
                <a:gd name="T72" fmla="*/ 117 w 396"/>
                <a:gd name="T73" fmla="*/ 396 h 400"/>
                <a:gd name="T74" fmla="*/ 117 w 396"/>
                <a:gd name="T75" fmla="*/ 398 h 400"/>
                <a:gd name="T76" fmla="*/ 110 w 396"/>
                <a:gd name="T77" fmla="*/ 400 h 400"/>
                <a:gd name="T78" fmla="*/ 87 w 396"/>
                <a:gd name="T79" fmla="*/ 400 h 400"/>
                <a:gd name="T80" fmla="*/ 68 w 396"/>
                <a:gd name="T81" fmla="*/ 398 h 400"/>
                <a:gd name="T82" fmla="*/ 10 w 396"/>
                <a:gd name="T83" fmla="*/ 400 h 400"/>
                <a:gd name="T84" fmla="*/ 3 w 396"/>
                <a:gd name="T85" fmla="*/ 400 h 400"/>
                <a:gd name="T86" fmla="*/ 0 w 396"/>
                <a:gd name="T87" fmla="*/ 396 h 400"/>
                <a:gd name="T88" fmla="*/ 0 w 396"/>
                <a:gd name="T89" fmla="*/ 395 h 400"/>
                <a:gd name="T90" fmla="*/ 5 w 396"/>
                <a:gd name="T91" fmla="*/ 392 h 400"/>
                <a:gd name="T92" fmla="*/ 20 w 396"/>
                <a:gd name="T93" fmla="*/ 391 h 400"/>
                <a:gd name="T94" fmla="*/ 28 w 396"/>
                <a:gd name="T95" fmla="*/ 390 h 400"/>
                <a:gd name="T96" fmla="*/ 42 w 396"/>
                <a:gd name="T97" fmla="*/ 381 h 400"/>
                <a:gd name="T98" fmla="*/ 53 w 396"/>
                <a:gd name="T99" fmla="*/ 369 h 400"/>
                <a:gd name="T100" fmla="*/ 64 w 396"/>
                <a:gd name="T101" fmla="*/ 343 h 400"/>
                <a:gd name="T102" fmla="*/ 236 w 396"/>
                <a:gd name="T103" fmla="*/ 228 h 400"/>
                <a:gd name="T104" fmla="*/ 237 w 396"/>
                <a:gd name="T105" fmla="*/ 228 h 400"/>
                <a:gd name="T106" fmla="*/ 237 w 396"/>
                <a:gd name="T107" fmla="*/ 225 h 400"/>
                <a:gd name="T108" fmla="*/ 189 w 396"/>
                <a:gd name="T109" fmla="*/ 84 h 400"/>
                <a:gd name="T110" fmla="*/ 184 w 396"/>
                <a:gd name="T111" fmla="*/ 78 h 400"/>
                <a:gd name="T112" fmla="*/ 180 w 396"/>
                <a:gd name="T113" fmla="*/ 84 h 400"/>
                <a:gd name="T114" fmla="*/ 135 w 396"/>
                <a:gd name="T115" fmla="*/ 225 h 400"/>
                <a:gd name="T116" fmla="*/ 136 w 396"/>
                <a:gd name="T117"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400">
                  <a:moveTo>
                    <a:pt x="181" y="21"/>
                  </a:moveTo>
                  <a:lnTo>
                    <a:pt x="181" y="21"/>
                  </a:lnTo>
                  <a:lnTo>
                    <a:pt x="189" y="4"/>
                  </a:lnTo>
                  <a:lnTo>
                    <a:pt x="191" y="1"/>
                  </a:lnTo>
                  <a:lnTo>
                    <a:pt x="193" y="0"/>
                  </a:lnTo>
                  <a:lnTo>
                    <a:pt x="193" y="0"/>
                  </a:lnTo>
                  <a:lnTo>
                    <a:pt x="195" y="1"/>
                  </a:lnTo>
                  <a:lnTo>
                    <a:pt x="197" y="4"/>
                  </a:lnTo>
                  <a:lnTo>
                    <a:pt x="201" y="9"/>
                  </a:lnTo>
                  <a:lnTo>
                    <a:pt x="204" y="18"/>
                  </a:lnTo>
                  <a:lnTo>
                    <a:pt x="204" y="18"/>
                  </a:lnTo>
                  <a:lnTo>
                    <a:pt x="255" y="153"/>
                  </a:lnTo>
                  <a:lnTo>
                    <a:pt x="326" y="332"/>
                  </a:lnTo>
                  <a:lnTo>
                    <a:pt x="326" y="332"/>
                  </a:lnTo>
                  <a:lnTo>
                    <a:pt x="332" y="347"/>
                  </a:lnTo>
                  <a:lnTo>
                    <a:pt x="339" y="360"/>
                  </a:lnTo>
                  <a:lnTo>
                    <a:pt x="345" y="369"/>
                  </a:lnTo>
                  <a:lnTo>
                    <a:pt x="350" y="377"/>
                  </a:lnTo>
                  <a:lnTo>
                    <a:pt x="356" y="383"/>
                  </a:lnTo>
                  <a:lnTo>
                    <a:pt x="361" y="386"/>
                  </a:lnTo>
                  <a:lnTo>
                    <a:pt x="366" y="389"/>
                  </a:lnTo>
                  <a:lnTo>
                    <a:pt x="369" y="390"/>
                  </a:lnTo>
                  <a:lnTo>
                    <a:pt x="369" y="390"/>
                  </a:lnTo>
                  <a:lnTo>
                    <a:pt x="381" y="392"/>
                  </a:lnTo>
                  <a:lnTo>
                    <a:pt x="391" y="392"/>
                  </a:lnTo>
                  <a:lnTo>
                    <a:pt x="391" y="392"/>
                  </a:lnTo>
                  <a:lnTo>
                    <a:pt x="394" y="394"/>
                  </a:lnTo>
                  <a:lnTo>
                    <a:pt x="395" y="395"/>
                  </a:lnTo>
                  <a:lnTo>
                    <a:pt x="396" y="396"/>
                  </a:lnTo>
                  <a:lnTo>
                    <a:pt x="396" y="396"/>
                  </a:lnTo>
                  <a:lnTo>
                    <a:pt x="395" y="398"/>
                  </a:lnTo>
                  <a:lnTo>
                    <a:pt x="392" y="400"/>
                  </a:lnTo>
                  <a:lnTo>
                    <a:pt x="385" y="400"/>
                  </a:lnTo>
                  <a:lnTo>
                    <a:pt x="385" y="400"/>
                  </a:lnTo>
                  <a:lnTo>
                    <a:pt x="355" y="400"/>
                  </a:lnTo>
                  <a:lnTo>
                    <a:pt x="304" y="398"/>
                  </a:lnTo>
                  <a:lnTo>
                    <a:pt x="304" y="398"/>
                  </a:lnTo>
                  <a:lnTo>
                    <a:pt x="293" y="398"/>
                  </a:lnTo>
                  <a:lnTo>
                    <a:pt x="289" y="397"/>
                  </a:lnTo>
                  <a:lnTo>
                    <a:pt x="288" y="395"/>
                  </a:lnTo>
                  <a:lnTo>
                    <a:pt x="288" y="395"/>
                  </a:lnTo>
                  <a:lnTo>
                    <a:pt x="289" y="394"/>
                  </a:lnTo>
                  <a:lnTo>
                    <a:pt x="292" y="391"/>
                  </a:lnTo>
                  <a:lnTo>
                    <a:pt x="292" y="391"/>
                  </a:lnTo>
                  <a:lnTo>
                    <a:pt x="294" y="390"/>
                  </a:lnTo>
                  <a:lnTo>
                    <a:pt x="295" y="388"/>
                  </a:lnTo>
                  <a:lnTo>
                    <a:pt x="297" y="384"/>
                  </a:lnTo>
                  <a:lnTo>
                    <a:pt x="295" y="378"/>
                  </a:lnTo>
                  <a:lnTo>
                    <a:pt x="247" y="250"/>
                  </a:lnTo>
                  <a:lnTo>
                    <a:pt x="247" y="250"/>
                  </a:lnTo>
                  <a:lnTo>
                    <a:pt x="246" y="248"/>
                  </a:lnTo>
                  <a:lnTo>
                    <a:pt x="242" y="247"/>
                  </a:lnTo>
                  <a:lnTo>
                    <a:pt x="130" y="247"/>
                  </a:lnTo>
                  <a:lnTo>
                    <a:pt x="130" y="247"/>
                  </a:lnTo>
                  <a:lnTo>
                    <a:pt x="128" y="248"/>
                  </a:lnTo>
                  <a:lnTo>
                    <a:pt x="125" y="252"/>
                  </a:lnTo>
                  <a:lnTo>
                    <a:pt x="94" y="343"/>
                  </a:lnTo>
                  <a:lnTo>
                    <a:pt x="94" y="343"/>
                  </a:lnTo>
                  <a:lnTo>
                    <a:pt x="91" y="352"/>
                  </a:lnTo>
                  <a:lnTo>
                    <a:pt x="89" y="362"/>
                  </a:lnTo>
                  <a:lnTo>
                    <a:pt x="88" y="371"/>
                  </a:lnTo>
                  <a:lnTo>
                    <a:pt x="87" y="378"/>
                  </a:lnTo>
                  <a:lnTo>
                    <a:pt x="87" y="378"/>
                  </a:lnTo>
                  <a:lnTo>
                    <a:pt x="88" y="381"/>
                  </a:lnTo>
                  <a:lnTo>
                    <a:pt x="89" y="385"/>
                  </a:lnTo>
                  <a:lnTo>
                    <a:pt x="91" y="388"/>
                  </a:lnTo>
                  <a:lnTo>
                    <a:pt x="94" y="389"/>
                  </a:lnTo>
                  <a:lnTo>
                    <a:pt x="100" y="392"/>
                  </a:lnTo>
                  <a:lnTo>
                    <a:pt x="107" y="392"/>
                  </a:lnTo>
                  <a:lnTo>
                    <a:pt x="112" y="392"/>
                  </a:lnTo>
                  <a:lnTo>
                    <a:pt x="112" y="392"/>
                  </a:lnTo>
                  <a:lnTo>
                    <a:pt x="116" y="394"/>
                  </a:lnTo>
                  <a:lnTo>
                    <a:pt x="117" y="395"/>
                  </a:lnTo>
                  <a:lnTo>
                    <a:pt x="117" y="396"/>
                  </a:lnTo>
                  <a:lnTo>
                    <a:pt x="117" y="396"/>
                  </a:lnTo>
                  <a:lnTo>
                    <a:pt x="117" y="398"/>
                  </a:lnTo>
                  <a:lnTo>
                    <a:pt x="115" y="400"/>
                  </a:lnTo>
                  <a:lnTo>
                    <a:pt x="110" y="400"/>
                  </a:lnTo>
                  <a:lnTo>
                    <a:pt x="110" y="400"/>
                  </a:lnTo>
                  <a:lnTo>
                    <a:pt x="87" y="400"/>
                  </a:lnTo>
                  <a:lnTo>
                    <a:pt x="68" y="398"/>
                  </a:lnTo>
                  <a:lnTo>
                    <a:pt x="68" y="398"/>
                  </a:lnTo>
                  <a:lnTo>
                    <a:pt x="47" y="400"/>
                  </a:lnTo>
                  <a:lnTo>
                    <a:pt x="10" y="400"/>
                  </a:lnTo>
                  <a:lnTo>
                    <a:pt x="10" y="400"/>
                  </a:lnTo>
                  <a:lnTo>
                    <a:pt x="3" y="400"/>
                  </a:lnTo>
                  <a:lnTo>
                    <a:pt x="0" y="398"/>
                  </a:lnTo>
                  <a:lnTo>
                    <a:pt x="0" y="396"/>
                  </a:lnTo>
                  <a:lnTo>
                    <a:pt x="0" y="396"/>
                  </a:lnTo>
                  <a:lnTo>
                    <a:pt x="0" y="395"/>
                  </a:lnTo>
                  <a:lnTo>
                    <a:pt x="2" y="394"/>
                  </a:lnTo>
                  <a:lnTo>
                    <a:pt x="5" y="392"/>
                  </a:lnTo>
                  <a:lnTo>
                    <a:pt x="5" y="392"/>
                  </a:lnTo>
                  <a:lnTo>
                    <a:pt x="20" y="391"/>
                  </a:lnTo>
                  <a:lnTo>
                    <a:pt x="20" y="391"/>
                  </a:lnTo>
                  <a:lnTo>
                    <a:pt x="28" y="390"/>
                  </a:lnTo>
                  <a:lnTo>
                    <a:pt x="36" y="386"/>
                  </a:lnTo>
                  <a:lnTo>
                    <a:pt x="42" y="381"/>
                  </a:lnTo>
                  <a:lnTo>
                    <a:pt x="48" y="375"/>
                  </a:lnTo>
                  <a:lnTo>
                    <a:pt x="53" y="369"/>
                  </a:lnTo>
                  <a:lnTo>
                    <a:pt x="56" y="361"/>
                  </a:lnTo>
                  <a:lnTo>
                    <a:pt x="64" y="343"/>
                  </a:lnTo>
                  <a:lnTo>
                    <a:pt x="181" y="21"/>
                  </a:lnTo>
                  <a:close/>
                  <a:moveTo>
                    <a:pt x="236" y="228"/>
                  </a:moveTo>
                  <a:lnTo>
                    <a:pt x="236" y="228"/>
                  </a:lnTo>
                  <a:lnTo>
                    <a:pt x="237" y="228"/>
                  </a:lnTo>
                  <a:lnTo>
                    <a:pt x="237" y="227"/>
                  </a:lnTo>
                  <a:lnTo>
                    <a:pt x="237" y="225"/>
                  </a:lnTo>
                  <a:lnTo>
                    <a:pt x="189" y="84"/>
                  </a:lnTo>
                  <a:lnTo>
                    <a:pt x="189" y="84"/>
                  </a:lnTo>
                  <a:lnTo>
                    <a:pt x="186" y="80"/>
                  </a:lnTo>
                  <a:lnTo>
                    <a:pt x="184" y="78"/>
                  </a:lnTo>
                  <a:lnTo>
                    <a:pt x="182" y="80"/>
                  </a:lnTo>
                  <a:lnTo>
                    <a:pt x="180" y="84"/>
                  </a:lnTo>
                  <a:lnTo>
                    <a:pt x="135" y="225"/>
                  </a:lnTo>
                  <a:lnTo>
                    <a:pt x="135" y="225"/>
                  </a:lnTo>
                  <a:lnTo>
                    <a:pt x="135" y="227"/>
                  </a:lnTo>
                  <a:lnTo>
                    <a:pt x="136" y="228"/>
                  </a:lnTo>
                  <a:lnTo>
                    <a:pt x="236"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4"/>
            <p:cNvSpPr>
              <a:spLocks/>
            </p:cNvSpPr>
            <p:nvPr userDrawn="1"/>
          </p:nvSpPr>
          <p:spPr bwMode="auto">
            <a:xfrm>
              <a:off x="4484" y="659"/>
              <a:ext cx="110" cy="134"/>
            </a:xfrm>
            <a:custGeom>
              <a:avLst/>
              <a:gdLst>
                <a:gd name="T0" fmla="*/ 256 w 329"/>
                <a:gd name="T1" fmla="*/ 31 h 400"/>
                <a:gd name="T2" fmla="*/ 273 w 329"/>
                <a:gd name="T3" fmla="*/ 32 h 400"/>
                <a:gd name="T4" fmla="*/ 297 w 329"/>
                <a:gd name="T5" fmla="*/ 37 h 400"/>
                <a:gd name="T6" fmla="*/ 312 w 329"/>
                <a:gd name="T7" fmla="*/ 44 h 400"/>
                <a:gd name="T8" fmla="*/ 318 w 329"/>
                <a:gd name="T9" fmla="*/ 54 h 400"/>
                <a:gd name="T10" fmla="*/ 319 w 329"/>
                <a:gd name="T11" fmla="*/ 65 h 400"/>
                <a:gd name="T12" fmla="*/ 322 w 329"/>
                <a:gd name="T13" fmla="*/ 72 h 400"/>
                <a:gd name="T14" fmla="*/ 324 w 329"/>
                <a:gd name="T15" fmla="*/ 74 h 400"/>
                <a:gd name="T16" fmla="*/ 325 w 329"/>
                <a:gd name="T17" fmla="*/ 73 h 400"/>
                <a:gd name="T18" fmla="*/ 328 w 329"/>
                <a:gd name="T19" fmla="*/ 71 h 400"/>
                <a:gd name="T20" fmla="*/ 328 w 329"/>
                <a:gd name="T21" fmla="*/ 67 h 400"/>
                <a:gd name="T22" fmla="*/ 329 w 329"/>
                <a:gd name="T23" fmla="*/ 10 h 400"/>
                <a:gd name="T24" fmla="*/ 328 w 329"/>
                <a:gd name="T25" fmla="*/ 4 h 400"/>
                <a:gd name="T26" fmla="*/ 326 w 329"/>
                <a:gd name="T27" fmla="*/ 4 h 400"/>
                <a:gd name="T28" fmla="*/ 296 w 329"/>
                <a:gd name="T29" fmla="*/ 9 h 400"/>
                <a:gd name="T30" fmla="*/ 80 w 329"/>
                <a:gd name="T31" fmla="*/ 9 h 400"/>
                <a:gd name="T32" fmla="*/ 40 w 329"/>
                <a:gd name="T33" fmla="*/ 6 h 400"/>
                <a:gd name="T34" fmla="*/ 30 w 329"/>
                <a:gd name="T35" fmla="*/ 5 h 400"/>
                <a:gd name="T36" fmla="*/ 19 w 329"/>
                <a:gd name="T37" fmla="*/ 1 h 400"/>
                <a:gd name="T38" fmla="*/ 17 w 329"/>
                <a:gd name="T39" fmla="*/ 0 h 400"/>
                <a:gd name="T40" fmla="*/ 13 w 329"/>
                <a:gd name="T41" fmla="*/ 4 h 400"/>
                <a:gd name="T42" fmla="*/ 12 w 329"/>
                <a:gd name="T43" fmla="*/ 10 h 400"/>
                <a:gd name="T44" fmla="*/ 0 w 329"/>
                <a:gd name="T45" fmla="*/ 65 h 400"/>
                <a:gd name="T46" fmla="*/ 1 w 329"/>
                <a:gd name="T47" fmla="*/ 67 h 400"/>
                <a:gd name="T48" fmla="*/ 2 w 329"/>
                <a:gd name="T49" fmla="*/ 68 h 400"/>
                <a:gd name="T50" fmla="*/ 8 w 329"/>
                <a:gd name="T51" fmla="*/ 63 h 400"/>
                <a:gd name="T52" fmla="*/ 11 w 329"/>
                <a:gd name="T53" fmla="*/ 57 h 400"/>
                <a:gd name="T54" fmla="*/ 17 w 329"/>
                <a:gd name="T55" fmla="*/ 48 h 400"/>
                <a:gd name="T56" fmla="*/ 24 w 329"/>
                <a:gd name="T57" fmla="*/ 40 h 400"/>
                <a:gd name="T58" fmla="*/ 34 w 329"/>
                <a:gd name="T59" fmla="*/ 34 h 400"/>
                <a:gd name="T60" fmla="*/ 48 w 329"/>
                <a:gd name="T61" fmla="*/ 32 h 400"/>
                <a:gd name="T62" fmla="*/ 147 w 329"/>
                <a:gd name="T63" fmla="*/ 29 h 400"/>
                <a:gd name="T64" fmla="*/ 147 w 329"/>
                <a:gd name="T65" fmla="*/ 249 h 400"/>
                <a:gd name="T66" fmla="*/ 146 w 329"/>
                <a:gd name="T67" fmla="*/ 343 h 400"/>
                <a:gd name="T68" fmla="*/ 144 w 329"/>
                <a:gd name="T69" fmla="*/ 362 h 400"/>
                <a:gd name="T70" fmla="*/ 140 w 329"/>
                <a:gd name="T71" fmla="*/ 381 h 400"/>
                <a:gd name="T72" fmla="*/ 136 w 329"/>
                <a:gd name="T73" fmla="*/ 388 h 400"/>
                <a:gd name="T74" fmla="*/ 129 w 329"/>
                <a:gd name="T75" fmla="*/ 391 h 400"/>
                <a:gd name="T76" fmla="*/ 121 w 329"/>
                <a:gd name="T77" fmla="*/ 392 h 400"/>
                <a:gd name="T78" fmla="*/ 113 w 329"/>
                <a:gd name="T79" fmla="*/ 392 h 400"/>
                <a:gd name="T80" fmla="*/ 109 w 329"/>
                <a:gd name="T81" fmla="*/ 396 h 400"/>
                <a:gd name="T82" fmla="*/ 109 w 329"/>
                <a:gd name="T83" fmla="*/ 398 h 400"/>
                <a:gd name="T84" fmla="*/ 118 w 329"/>
                <a:gd name="T85" fmla="*/ 400 h 400"/>
                <a:gd name="T86" fmla="*/ 148 w 329"/>
                <a:gd name="T87" fmla="*/ 400 h 400"/>
                <a:gd name="T88" fmla="*/ 169 w 329"/>
                <a:gd name="T89" fmla="*/ 398 h 400"/>
                <a:gd name="T90" fmla="*/ 232 w 329"/>
                <a:gd name="T91" fmla="*/ 400 h 400"/>
                <a:gd name="T92" fmla="*/ 235 w 329"/>
                <a:gd name="T93" fmla="*/ 400 h 400"/>
                <a:gd name="T94" fmla="*/ 240 w 329"/>
                <a:gd name="T95" fmla="*/ 397 h 400"/>
                <a:gd name="T96" fmla="*/ 240 w 329"/>
                <a:gd name="T97" fmla="*/ 396 h 400"/>
                <a:gd name="T98" fmla="*/ 237 w 329"/>
                <a:gd name="T99" fmla="*/ 392 h 400"/>
                <a:gd name="T100" fmla="*/ 212 w 329"/>
                <a:gd name="T101" fmla="*/ 391 h 400"/>
                <a:gd name="T102" fmla="*/ 207 w 329"/>
                <a:gd name="T103" fmla="*/ 390 h 400"/>
                <a:gd name="T104" fmla="*/ 200 w 329"/>
                <a:gd name="T105" fmla="*/ 385 h 400"/>
                <a:gd name="T106" fmla="*/ 195 w 329"/>
                <a:gd name="T107" fmla="*/ 378 h 400"/>
                <a:gd name="T108" fmla="*/ 193 w 329"/>
                <a:gd name="T109" fmla="*/ 362 h 400"/>
                <a:gd name="T110" fmla="*/ 192 w 329"/>
                <a:gd name="T111" fmla="*/ 343 h 400"/>
                <a:gd name="T112" fmla="*/ 190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0" y="29"/>
                  </a:moveTo>
                  <a:lnTo>
                    <a:pt x="256" y="31"/>
                  </a:lnTo>
                  <a:lnTo>
                    <a:pt x="256" y="31"/>
                  </a:lnTo>
                  <a:lnTo>
                    <a:pt x="273" y="32"/>
                  </a:lnTo>
                  <a:lnTo>
                    <a:pt x="286" y="34"/>
                  </a:lnTo>
                  <a:lnTo>
                    <a:pt x="297" y="37"/>
                  </a:lnTo>
                  <a:lnTo>
                    <a:pt x="306" y="40"/>
                  </a:lnTo>
                  <a:lnTo>
                    <a:pt x="312" y="44"/>
                  </a:lnTo>
                  <a:lnTo>
                    <a:pt x="315" y="49"/>
                  </a:lnTo>
                  <a:lnTo>
                    <a:pt x="318" y="54"/>
                  </a:lnTo>
                  <a:lnTo>
                    <a:pt x="319" y="60"/>
                  </a:lnTo>
                  <a:lnTo>
                    <a:pt x="319" y="65"/>
                  </a:lnTo>
                  <a:lnTo>
                    <a:pt x="319" y="65"/>
                  </a:lnTo>
                  <a:lnTo>
                    <a:pt x="322" y="72"/>
                  </a:lnTo>
                  <a:lnTo>
                    <a:pt x="323" y="73"/>
                  </a:lnTo>
                  <a:lnTo>
                    <a:pt x="324" y="74"/>
                  </a:lnTo>
                  <a:lnTo>
                    <a:pt x="324" y="74"/>
                  </a:lnTo>
                  <a:lnTo>
                    <a:pt x="325" y="73"/>
                  </a:lnTo>
                  <a:lnTo>
                    <a:pt x="326" y="72"/>
                  </a:lnTo>
                  <a:lnTo>
                    <a:pt x="328" y="71"/>
                  </a:lnTo>
                  <a:lnTo>
                    <a:pt x="328" y="67"/>
                  </a:lnTo>
                  <a:lnTo>
                    <a:pt x="328" y="67"/>
                  </a:lnTo>
                  <a:lnTo>
                    <a:pt x="329" y="10"/>
                  </a:lnTo>
                  <a:lnTo>
                    <a:pt x="329" y="10"/>
                  </a:lnTo>
                  <a:lnTo>
                    <a:pt x="329" y="6"/>
                  </a:lnTo>
                  <a:lnTo>
                    <a:pt x="328" y="4"/>
                  </a:lnTo>
                  <a:lnTo>
                    <a:pt x="326" y="4"/>
                  </a:lnTo>
                  <a:lnTo>
                    <a:pt x="326" y="4"/>
                  </a:lnTo>
                  <a:lnTo>
                    <a:pt x="312" y="6"/>
                  </a:lnTo>
                  <a:lnTo>
                    <a:pt x="296" y="9"/>
                  </a:lnTo>
                  <a:lnTo>
                    <a:pt x="275" y="9"/>
                  </a:lnTo>
                  <a:lnTo>
                    <a:pt x="80" y="9"/>
                  </a:lnTo>
                  <a:lnTo>
                    <a:pt x="80" y="9"/>
                  </a:lnTo>
                  <a:lnTo>
                    <a:pt x="40" y="6"/>
                  </a:lnTo>
                  <a:lnTo>
                    <a:pt x="40" y="6"/>
                  </a:lnTo>
                  <a:lnTo>
                    <a:pt x="30" y="5"/>
                  </a:lnTo>
                  <a:lnTo>
                    <a:pt x="24" y="3"/>
                  </a:lnTo>
                  <a:lnTo>
                    <a:pt x="19" y="1"/>
                  </a:lnTo>
                  <a:lnTo>
                    <a:pt x="17" y="0"/>
                  </a:lnTo>
                  <a:lnTo>
                    <a:pt x="17" y="0"/>
                  </a:lnTo>
                  <a:lnTo>
                    <a:pt x="16" y="1"/>
                  </a:lnTo>
                  <a:lnTo>
                    <a:pt x="13" y="4"/>
                  </a:lnTo>
                  <a:lnTo>
                    <a:pt x="12" y="10"/>
                  </a:lnTo>
                  <a:lnTo>
                    <a:pt x="12" y="10"/>
                  </a:lnTo>
                  <a:lnTo>
                    <a:pt x="6" y="37"/>
                  </a:lnTo>
                  <a:lnTo>
                    <a:pt x="0" y="65"/>
                  </a:lnTo>
                  <a:lnTo>
                    <a:pt x="0" y="65"/>
                  </a:lnTo>
                  <a:lnTo>
                    <a:pt x="1" y="67"/>
                  </a:lnTo>
                  <a:lnTo>
                    <a:pt x="2" y="68"/>
                  </a:lnTo>
                  <a:lnTo>
                    <a:pt x="2" y="68"/>
                  </a:lnTo>
                  <a:lnTo>
                    <a:pt x="6" y="68"/>
                  </a:lnTo>
                  <a:lnTo>
                    <a:pt x="8" y="63"/>
                  </a:lnTo>
                  <a:lnTo>
                    <a:pt x="8" y="63"/>
                  </a:lnTo>
                  <a:lnTo>
                    <a:pt x="11" y="57"/>
                  </a:lnTo>
                  <a:lnTo>
                    <a:pt x="17" y="48"/>
                  </a:lnTo>
                  <a:lnTo>
                    <a:pt x="17" y="48"/>
                  </a:lnTo>
                  <a:lnTo>
                    <a:pt x="21" y="44"/>
                  </a:lnTo>
                  <a:lnTo>
                    <a:pt x="24" y="40"/>
                  </a:lnTo>
                  <a:lnTo>
                    <a:pt x="29" y="37"/>
                  </a:lnTo>
                  <a:lnTo>
                    <a:pt x="34" y="34"/>
                  </a:lnTo>
                  <a:lnTo>
                    <a:pt x="41" y="33"/>
                  </a:lnTo>
                  <a:lnTo>
                    <a:pt x="48" y="32"/>
                  </a:lnTo>
                  <a:lnTo>
                    <a:pt x="69" y="31"/>
                  </a:lnTo>
                  <a:lnTo>
                    <a:pt x="147" y="29"/>
                  </a:lnTo>
                  <a:lnTo>
                    <a:pt x="147" y="249"/>
                  </a:lnTo>
                  <a:lnTo>
                    <a:pt x="147" y="249"/>
                  </a:lnTo>
                  <a:lnTo>
                    <a:pt x="146" y="316"/>
                  </a:lnTo>
                  <a:lnTo>
                    <a:pt x="146" y="343"/>
                  </a:lnTo>
                  <a:lnTo>
                    <a:pt x="144" y="362"/>
                  </a:lnTo>
                  <a:lnTo>
                    <a:pt x="144" y="362"/>
                  </a:lnTo>
                  <a:lnTo>
                    <a:pt x="142" y="373"/>
                  </a:lnTo>
                  <a:lnTo>
                    <a:pt x="140" y="381"/>
                  </a:lnTo>
                  <a:lnTo>
                    <a:pt x="137" y="385"/>
                  </a:lnTo>
                  <a:lnTo>
                    <a:pt x="136" y="388"/>
                  </a:lnTo>
                  <a:lnTo>
                    <a:pt x="132" y="390"/>
                  </a:lnTo>
                  <a:lnTo>
                    <a:pt x="129" y="391"/>
                  </a:lnTo>
                  <a:lnTo>
                    <a:pt x="129" y="391"/>
                  </a:lnTo>
                  <a:lnTo>
                    <a:pt x="121" y="392"/>
                  </a:lnTo>
                  <a:lnTo>
                    <a:pt x="113" y="392"/>
                  </a:lnTo>
                  <a:lnTo>
                    <a:pt x="113" y="392"/>
                  </a:lnTo>
                  <a:lnTo>
                    <a:pt x="110" y="394"/>
                  </a:lnTo>
                  <a:lnTo>
                    <a:pt x="109" y="396"/>
                  </a:lnTo>
                  <a:lnTo>
                    <a:pt x="109" y="396"/>
                  </a:lnTo>
                  <a:lnTo>
                    <a:pt x="109" y="398"/>
                  </a:lnTo>
                  <a:lnTo>
                    <a:pt x="112" y="400"/>
                  </a:lnTo>
                  <a:lnTo>
                    <a:pt x="118" y="400"/>
                  </a:lnTo>
                  <a:lnTo>
                    <a:pt x="118" y="400"/>
                  </a:lnTo>
                  <a:lnTo>
                    <a:pt x="148" y="400"/>
                  </a:lnTo>
                  <a:lnTo>
                    <a:pt x="169" y="398"/>
                  </a:lnTo>
                  <a:lnTo>
                    <a:pt x="169" y="398"/>
                  </a:lnTo>
                  <a:lnTo>
                    <a:pt x="190" y="400"/>
                  </a:lnTo>
                  <a:lnTo>
                    <a:pt x="232" y="400"/>
                  </a:lnTo>
                  <a:lnTo>
                    <a:pt x="232" y="400"/>
                  </a:lnTo>
                  <a:lnTo>
                    <a:pt x="235" y="400"/>
                  </a:lnTo>
                  <a:lnTo>
                    <a:pt x="239" y="398"/>
                  </a:lnTo>
                  <a:lnTo>
                    <a:pt x="240" y="397"/>
                  </a:lnTo>
                  <a:lnTo>
                    <a:pt x="240" y="396"/>
                  </a:lnTo>
                  <a:lnTo>
                    <a:pt x="240" y="396"/>
                  </a:lnTo>
                  <a:lnTo>
                    <a:pt x="239" y="394"/>
                  </a:lnTo>
                  <a:lnTo>
                    <a:pt x="237" y="392"/>
                  </a:lnTo>
                  <a:lnTo>
                    <a:pt x="237" y="392"/>
                  </a:lnTo>
                  <a:lnTo>
                    <a:pt x="212" y="391"/>
                  </a:lnTo>
                  <a:lnTo>
                    <a:pt x="212" y="391"/>
                  </a:lnTo>
                  <a:lnTo>
                    <a:pt x="207" y="390"/>
                  </a:lnTo>
                  <a:lnTo>
                    <a:pt x="204" y="388"/>
                  </a:lnTo>
                  <a:lnTo>
                    <a:pt x="200" y="385"/>
                  </a:lnTo>
                  <a:lnTo>
                    <a:pt x="198" y="381"/>
                  </a:lnTo>
                  <a:lnTo>
                    <a:pt x="195" y="378"/>
                  </a:lnTo>
                  <a:lnTo>
                    <a:pt x="194" y="373"/>
                  </a:lnTo>
                  <a:lnTo>
                    <a:pt x="193" y="362"/>
                  </a:lnTo>
                  <a:lnTo>
                    <a:pt x="193" y="362"/>
                  </a:lnTo>
                  <a:lnTo>
                    <a:pt x="192" y="343"/>
                  </a:lnTo>
                  <a:lnTo>
                    <a:pt x="190" y="316"/>
                  </a:lnTo>
                  <a:lnTo>
                    <a:pt x="190" y="249"/>
                  </a:lnTo>
                  <a:lnTo>
                    <a:pt x="19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5"/>
            <p:cNvSpPr>
              <a:spLocks/>
            </p:cNvSpPr>
            <p:nvPr userDrawn="1"/>
          </p:nvSpPr>
          <p:spPr bwMode="auto">
            <a:xfrm>
              <a:off x="4740" y="662"/>
              <a:ext cx="83" cy="131"/>
            </a:xfrm>
            <a:custGeom>
              <a:avLst/>
              <a:gdLst>
                <a:gd name="T0" fmla="*/ 89 w 247"/>
                <a:gd name="T1" fmla="*/ 243 h 395"/>
                <a:gd name="T2" fmla="*/ 91 w 247"/>
                <a:gd name="T3" fmla="*/ 328 h 395"/>
                <a:gd name="T4" fmla="*/ 95 w 247"/>
                <a:gd name="T5" fmla="*/ 350 h 395"/>
                <a:gd name="T6" fmla="*/ 100 w 247"/>
                <a:gd name="T7" fmla="*/ 362 h 395"/>
                <a:gd name="T8" fmla="*/ 104 w 247"/>
                <a:gd name="T9" fmla="*/ 366 h 395"/>
                <a:gd name="T10" fmla="*/ 113 w 247"/>
                <a:gd name="T11" fmla="*/ 370 h 395"/>
                <a:gd name="T12" fmla="*/ 137 w 247"/>
                <a:gd name="T13" fmla="*/ 373 h 395"/>
                <a:gd name="T14" fmla="*/ 163 w 247"/>
                <a:gd name="T15" fmla="*/ 374 h 395"/>
                <a:gd name="T16" fmla="*/ 199 w 247"/>
                <a:gd name="T17" fmla="*/ 372 h 395"/>
                <a:gd name="T18" fmla="*/ 214 w 247"/>
                <a:gd name="T19" fmla="*/ 367 h 395"/>
                <a:gd name="T20" fmla="*/ 225 w 247"/>
                <a:gd name="T21" fmla="*/ 359 h 395"/>
                <a:gd name="T22" fmla="*/ 230 w 247"/>
                <a:gd name="T23" fmla="*/ 351 h 395"/>
                <a:gd name="T24" fmla="*/ 237 w 247"/>
                <a:gd name="T25" fmla="*/ 336 h 395"/>
                <a:gd name="T26" fmla="*/ 239 w 247"/>
                <a:gd name="T27" fmla="*/ 328 h 395"/>
                <a:gd name="T28" fmla="*/ 242 w 247"/>
                <a:gd name="T29" fmla="*/ 321 h 395"/>
                <a:gd name="T30" fmla="*/ 244 w 247"/>
                <a:gd name="T31" fmla="*/ 321 h 395"/>
                <a:gd name="T32" fmla="*/ 245 w 247"/>
                <a:gd name="T33" fmla="*/ 322 h 395"/>
                <a:gd name="T34" fmla="*/ 247 w 247"/>
                <a:gd name="T35" fmla="*/ 328 h 395"/>
                <a:gd name="T36" fmla="*/ 242 w 247"/>
                <a:gd name="T37" fmla="*/ 367 h 395"/>
                <a:gd name="T38" fmla="*/ 239 w 247"/>
                <a:gd name="T39" fmla="*/ 381 h 395"/>
                <a:gd name="T40" fmla="*/ 235 w 247"/>
                <a:gd name="T41" fmla="*/ 390 h 395"/>
                <a:gd name="T42" fmla="*/ 227 w 247"/>
                <a:gd name="T43" fmla="*/ 393 h 395"/>
                <a:gd name="T44" fmla="*/ 207 w 247"/>
                <a:gd name="T45" fmla="*/ 395 h 395"/>
                <a:gd name="T46" fmla="*/ 157 w 247"/>
                <a:gd name="T47" fmla="*/ 394 h 395"/>
                <a:gd name="T48" fmla="*/ 67 w 247"/>
                <a:gd name="T49" fmla="*/ 391 h 395"/>
                <a:gd name="T50" fmla="*/ 45 w 247"/>
                <a:gd name="T51" fmla="*/ 393 h 395"/>
                <a:gd name="T52" fmla="*/ 16 w 247"/>
                <a:gd name="T53" fmla="*/ 393 h 395"/>
                <a:gd name="T54" fmla="*/ 9 w 247"/>
                <a:gd name="T55" fmla="*/ 391 h 395"/>
                <a:gd name="T56" fmla="*/ 8 w 247"/>
                <a:gd name="T57" fmla="*/ 389 h 395"/>
                <a:gd name="T58" fmla="*/ 12 w 247"/>
                <a:gd name="T59" fmla="*/ 385 h 395"/>
                <a:gd name="T60" fmla="*/ 20 w 247"/>
                <a:gd name="T61" fmla="*/ 385 h 395"/>
                <a:gd name="T62" fmla="*/ 28 w 247"/>
                <a:gd name="T63" fmla="*/ 384 h 395"/>
                <a:gd name="T64" fmla="*/ 34 w 247"/>
                <a:gd name="T65" fmla="*/ 381 h 395"/>
                <a:gd name="T66" fmla="*/ 38 w 247"/>
                <a:gd name="T67" fmla="*/ 374 h 395"/>
                <a:gd name="T68" fmla="*/ 43 w 247"/>
                <a:gd name="T69" fmla="*/ 355 h 395"/>
                <a:gd name="T70" fmla="*/ 44 w 247"/>
                <a:gd name="T71" fmla="*/ 336 h 395"/>
                <a:gd name="T72" fmla="*/ 45 w 247"/>
                <a:gd name="T73" fmla="*/ 242 h 395"/>
                <a:gd name="T74" fmla="*/ 45 w 247"/>
                <a:gd name="T75" fmla="*/ 151 h 395"/>
                <a:gd name="T76" fmla="*/ 44 w 247"/>
                <a:gd name="T77" fmla="*/ 39 h 395"/>
                <a:gd name="T78" fmla="*/ 43 w 247"/>
                <a:gd name="T79" fmla="*/ 27 h 395"/>
                <a:gd name="T80" fmla="*/ 39 w 247"/>
                <a:gd name="T81" fmla="*/ 19 h 395"/>
                <a:gd name="T82" fmla="*/ 33 w 247"/>
                <a:gd name="T83" fmla="*/ 13 h 395"/>
                <a:gd name="T84" fmla="*/ 22 w 247"/>
                <a:gd name="T85" fmla="*/ 9 h 395"/>
                <a:gd name="T86" fmla="*/ 14 w 247"/>
                <a:gd name="T87" fmla="*/ 8 h 395"/>
                <a:gd name="T88" fmla="*/ 4 w 247"/>
                <a:gd name="T89" fmla="*/ 8 h 395"/>
                <a:gd name="T90" fmla="*/ 0 w 247"/>
                <a:gd name="T91" fmla="*/ 7 h 395"/>
                <a:gd name="T92" fmla="*/ 0 w 247"/>
                <a:gd name="T93" fmla="*/ 4 h 395"/>
                <a:gd name="T94" fmla="*/ 2 w 247"/>
                <a:gd name="T95" fmla="*/ 2 h 395"/>
                <a:gd name="T96" fmla="*/ 9 w 247"/>
                <a:gd name="T97" fmla="*/ 0 h 395"/>
                <a:gd name="T98" fmla="*/ 67 w 247"/>
                <a:gd name="T99" fmla="*/ 2 h 395"/>
                <a:gd name="T100" fmla="*/ 123 w 247"/>
                <a:gd name="T101" fmla="*/ 0 h 395"/>
                <a:gd name="T102" fmla="*/ 129 w 247"/>
                <a:gd name="T103" fmla="*/ 2 h 395"/>
                <a:gd name="T104" fmla="*/ 131 w 247"/>
                <a:gd name="T105" fmla="*/ 4 h 395"/>
                <a:gd name="T106" fmla="*/ 130 w 247"/>
                <a:gd name="T107" fmla="*/ 7 h 395"/>
                <a:gd name="T108" fmla="*/ 128 w 247"/>
                <a:gd name="T109" fmla="*/ 8 h 395"/>
                <a:gd name="T110" fmla="*/ 111 w 247"/>
                <a:gd name="T111" fmla="*/ 9 h 395"/>
                <a:gd name="T112" fmla="*/ 105 w 247"/>
                <a:gd name="T113" fmla="*/ 10 h 395"/>
                <a:gd name="T114" fmla="*/ 97 w 247"/>
                <a:gd name="T115" fmla="*/ 15 h 395"/>
                <a:gd name="T116" fmla="*/ 93 w 247"/>
                <a:gd name="T117" fmla="*/ 22 h 395"/>
                <a:gd name="T118" fmla="*/ 90 w 247"/>
                <a:gd name="T119" fmla="*/ 39 h 395"/>
                <a:gd name="T120" fmla="*/ 89 w 247"/>
                <a:gd name="T121" fmla="*/ 71 h 395"/>
                <a:gd name="T122" fmla="*/ 89 w 247"/>
                <a:gd name="T123" fmla="*/ 24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95">
                  <a:moveTo>
                    <a:pt x="89" y="243"/>
                  </a:moveTo>
                  <a:lnTo>
                    <a:pt x="89" y="243"/>
                  </a:lnTo>
                  <a:lnTo>
                    <a:pt x="89" y="293"/>
                  </a:lnTo>
                  <a:lnTo>
                    <a:pt x="91" y="328"/>
                  </a:lnTo>
                  <a:lnTo>
                    <a:pt x="93" y="340"/>
                  </a:lnTo>
                  <a:lnTo>
                    <a:pt x="95" y="350"/>
                  </a:lnTo>
                  <a:lnTo>
                    <a:pt x="97" y="357"/>
                  </a:lnTo>
                  <a:lnTo>
                    <a:pt x="100" y="362"/>
                  </a:lnTo>
                  <a:lnTo>
                    <a:pt x="100" y="362"/>
                  </a:lnTo>
                  <a:lnTo>
                    <a:pt x="104" y="366"/>
                  </a:lnTo>
                  <a:lnTo>
                    <a:pt x="108" y="368"/>
                  </a:lnTo>
                  <a:lnTo>
                    <a:pt x="113" y="370"/>
                  </a:lnTo>
                  <a:lnTo>
                    <a:pt x="119" y="372"/>
                  </a:lnTo>
                  <a:lnTo>
                    <a:pt x="137" y="373"/>
                  </a:lnTo>
                  <a:lnTo>
                    <a:pt x="163" y="374"/>
                  </a:lnTo>
                  <a:lnTo>
                    <a:pt x="163" y="374"/>
                  </a:lnTo>
                  <a:lnTo>
                    <a:pt x="182" y="374"/>
                  </a:lnTo>
                  <a:lnTo>
                    <a:pt x="199" y="372"/>
                  </a:lnTo>
                  <a:lnTo>
                    <a:pt x="207" y="371"/>
                  </a:lnTo>
                  <a:lnTo>
                    <a:pt x="214" y="367"/>
                  </a:lnTo>
                  <a:lnTo>
                    <a:pt x="220" y="364"/>
                  </a:lnTo>
                  <a:lnTo>
                    <a:pt x="225" y="359"/>
                  </a:lnTo>
                  <a:lnTo>
                    <a:pt x="225" y="359"/>
                  </a:lnTo>
                  <a:lnTo>
                    <a:pt x="230" y="351"/>
                  </a:lnTo>
                  <a:lnTo>
                    <a:pt x="235" y="344"/>
                  </a:lnTo>
                  <a:lnTo>
                    <a:pt x="237" y="336"/>
                  </a:lnTo>
                  <a:lnTo>
                    <a:pt x="239" y="328"/>
                  </a:lnTo>
                  <a:lnTo>
                    <a:pt x="239" y="328"/>
                  </a:lnTo>
                  <a:lnTo>
                    <a:pt x="241" y="322"/>
                  </a:lnTo>
                  <a:lnTo>
                    <a:pt x="242" y="321"/>
                  </a:lnTo>
                  <a:lnTo>
                    <a:pt x="244" y="321"/>
                  </a:lnTo>
                  <a:lnTo>
                    <a:pt x="244" y="321"/>
                  </a:lnTo>
                  <a:lnTo>
                    <a:pt x="245" y="321"/>
                  </a:lnTo>
                  <a:lnTo>
                    <a:pt x="245" y="322"/>
                  </a:lnTo>
                  <a:lnTo>
                    <a:pt x="247" y="328"/>
                  </a:lnTo>
                  <a:lnTo>
                    <a:pt x="247" y="328"/>
                  </a:lnTo>
                  <a:lnTo>
                    <a:pt x="244" y="351"/>
                  </a:lnTo>
                  <a:lnTo>
                    <a:pt x="242" y="367"/>
                  </a:lnTo>
                  <a:lnTo>
                    <a:pt x="239" y="381"/>
                  </a:lnTo>
                  <a:lnTo>
                    <a:pt x="239" y="381"/>
                  </a:lnTo>
                  <a:lnTo>
                    <a:pt x="236" y="388"/>
                  </a:lnTo>
                  <a:lnTo>
                    <a:pt x="235" y="390"/>
                  </a:lnTo>
                  <a:lnTo>
                    <a:pt x="231" y="391"/>
                  </a:lnTo>
                  <a:lnTo>
                    <a:pt x="227" y="393"/>
                  </a:lnTo>
                  <a:lnTo>
                    <a:pt x="222" y="394"/>
                  </a:lnTo>
                  <a:lnTo>
                    <a:pt x="207" y="395"/>
                  </a:lnTo>
                  <a:lnTo>
                    <a:pt x="207" y="395"/>
                  </a:lnTo>
                  <a:lnTo>
                    <a:pt x="157" y="394"/>
                  </a:lnTo>
                  <a:lnTo>
                    <a:pt x="119" y="393"/>
                  </a:lnTo>
                  <a:lnTo>
                    <a:pt x="67" y="391"/>
                  </a:lnTo>
                  <a:lnTo>
                    <a:pt x="67" y="391"/>
                  </a:lnTo>
                  <a:lnTo>
                    <a:pt x="45" y="393"/>
                  </a:lnTo>
                  <a:lnTo>
                    <a:pt x="16" y="393"/>
                  </a:lnTo>
                  <a:lnTo>
                    <a:pt x="16" y="393"/>
                  </a:lnTo>
                  <a:lnTo>
                    <a:pt x="10" y="393"/>
                  </a:lnTo>
                  <a:lnTo>
                    <a:pt x="9" y="391"/>
                  </a:lnTo>
                  <a:lnTo>
                    <a:pt x="8" y="389"/>
                  </a:lnTo>
                  <a:lnTo>
                    <a:pt x="8" y="389"/>
                  </a:lnTo>
                  <a:lnTo>
                    <a:pt x="9" y="387"/>
                  </a:lnTo>
                  <a:lnTo>
                    <a:pt x="12" y="385"/>
                  </a:lnTo>
                  <a:lnTo>
                    <a:pt x="12" y="385"/>
                  </a:lnTo>
                  <a:lnTo>
                    <a:pt x="20" y="385"/>
                  </a:lnTo>
                  <a:lnTo>
                    <a:pt x="28" y="384"/>
                  </a:lnTo>
                  <a:lnTo>
                    <a:pt x="28" y="384"/>
                  </a:lnTo>
                  <a:lnTo>
                    <a:pt x="31" y="383"/>
                  </a:lnTo>
                  <a:lnTo>
                    <a:pt x="34" y="381"/>
                  </a:lnTo>
                  <a:lnTo>
                    <a:pt x="37" y="378"/>
                  </a:lnTo>
                  <a:lnTo>
                    <a:pt x="38" y="374"/>
                  </a:lnTo>
                  <a:lnTo>
                    <a:pt x="40" y="366"/>
                  </a:lnTo>
                  <a:lnTo>
                    <a:pt x="43" y="355"/>
                  </a:lnTo>
                  <a:lnTo>
                    <a:pt x="43" y="355"/>
                  </a:lnTo>
                  <a:lnTo>
                    <a:pt x="44" y="336"/>
                  </a:lnTo>
                  <a:lnTo>
                    <a:pt x="45" y="309"/>
                  </a:lnTo>
                  <a:lnTo>
                    <a:pt x="45" y="242"/>
                  </a:lnTo>
                  <a:lnTo>
                    <a:pt x="45" y="151"/>
                  </a:lnTo>
                  <a:lnTo>
                    <a:pt x="45" y="151"/>
                  </a:lnTo>
                  <a:lnTo>
                    <a:pt x="45" y="71"/>
                  </a:lnTo>
                  <a:lnTo>
                    <a:pt x="44" y="39"/>
                  </a:lnTo>
                  <a:lnTo>
                    <a:pt x="44" y="39"/>
                  </a:lnTo>
                  <a:lnTo>
                    <a:pt x="43" y="27"/>
                  </a:lnTo>
                  <a:lnTo>
                    <a:pt x="42" y="22"/>
                  </a:lnTo>
                  <a:lnTo>
                    <a:pt x="39" y="19"/>
                  </a:lnTo>
                  <a:lnTo>
                    <a:pt x="37" y="15"/>
                  </a:lnTo>
                  <a:lnTo>
                    <a:pt x="33" y="13"/>
                  </a:lnTo>
                  <a:lnTo>
                    <a:pt x="28" y="11"/>
                  </a:lnTo>
                  <a:lnTo>
                    <a:pt x="22" y="9"/>
                  </a:lnTo>
                  <a:lnTo>
                    <a:pt x="22" y="9"/>
                  </a:lnTo>
                  <a:lnTo>
                    <a:pt x="14" y="8"/>
                  </a:lnTo>
                  <a:lnTo>
                    <a:pt x="4" y="8"/>
                  </a:lnTo>
                  <a:lnTo>
                    <a:pt x="4" y="8"/>
                  </a:lnTo>
                  <a:lnTo>
                    <a:pt x="2" y="7"/>
                  </a:lnTo>
                  <a:lnTo>
                    <a:pt x="0" y="7"/>
                  </a:lnTo>
                  <a:lnTo>
                    <a:pt x="0" y="4"/>
                  </a:lnTo>
                  <a:lnTo>
                    <a:pt x="0" y="4"/>
                  </a:lnTo>
                  <a:lnTo>
                    <a:pt x="0" y="3"/>
                  </a:lnTo>
                  <a:lnTo>
                    <a:pt x="2" y="2"/>
                  </a:lnTo>
                  <a:lnTo>
                    <a:pt x="9" y="0"/>
                  </a:lnTo>
                  <a:lnTo>
                    <a:pt x="9" y="0"/>
                  </a:lnTo>
                  <a:lnTo>
                    <a:pt x="45" y="2"/>
                  </a:lnTo>
                  <a:lnTo>
                    <a:pt x="67" y="2"/>
                  </a:lnTo>
                  <a:lnTo>
                    <a:pt x="67" y="2"/>
                  </a:lnTo>
                  <a:lnTo>
                    <a:pt x="123" y="0"/>
                  </a:lnTo>
                  <a:lnTo>
                    <a:pt x="123" y="0"/>
                  </a:lnTo>
                  <a:lnTo>
                    <a:pt x="129" y="2"/>
                  </a:lnTo>
                  <a:lnTo>
                    <a:pt x="131" y="3"/>
                  </a:lnTo>
                  <a:lnTo>
                    <a:pt x="131" y="4"/>
                  </a:lnTo>
                  <a:lnTo>
                    <a:pt x="131" y="4"/>
                  </a:lnTo>
                  <a:lnTo>
                    <a:pt x="130" y="7"/>
                  </a:lnTo>
                  <a:lnTo>
                    <a:pt x="128" y="8"/>
                  </a:lnTo>
                  <a:lnTo>
                    <a:pt x="128" y="8"/>
                  </a:lnTo>
                  <a:lnTo>
                    <a:pt x="119" y="8"/>
                  </a:lnTo>
                  <a:lnTo>
                    <a:pt x="111" y="9"/>
                  </a:lnTo>
                  <a:lnTo>
                    <a:pt x="111" y="9"/>
                  </a:lnTo>
                  <a:lnTo>
                    <a:pt x="105" y="10"/>
                  </a:lnTo>
                  <a:lnTo>
                    <a:pt x="101" y="13"/>
                  </a:lnTo>
                  <a:lnTo>
                    <a:pt x="97" y="15"/>
                  </a:lnTo>
                  <a:lnTo>
                    <a:pt x="95" y="19"/>
                  </a:lnTo>
                  <a:lnTo>
                    <a:pt x="93" y="22"/>
                  </a:lnTo>
                  <a:lnTo>
                    <a:pt x="91" y="27"/>
                  </a:lnTo>
                  <a:lnTo>
                    <a:pt x="90" y="39"/>
                  </a:lnTo>
                  <a:lnTo>
                    <a:pt x="90" y="39"/>
                  </a:lnTo>
                  <a:lnTo>
                    <a:pt x="89" y="71"/>
                  </a:lnTo>
                  <a:lnTo>
                    <a:pt x="89" y="151"/>
                  </a:lnTo>
                  <a:lnTo>
                    <a:pt x="89"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6"/>
            <p:cNvSpPr>
              <a:spLocks noEditPoints="1"/>
            </p:cNvSpPr>
            <p:nvPr userDrawn="1"/>
          </p:nvSpPr>
          <p:spPr bwMode="auto">
            <a:xfrm>
              <a:off x="4859" y="659"/>
              <a:ext cx="131" cy="134"/>
            </a:xfrm>
            <a:custGeom>
              <a:avLst/>
              <a:gdLst>
                <a:gd name="T0" fmla="*/ 182 w 395"/>
                <a:gd name="T1" fmla="*/ 21 h 400"/>
                <a:gd name="T2" fmla="*/ 190 w 395"/>
                <a:gd name="T3" fmla="*/ 1 h 400"/>
                <a:gd name="T4" fmla="*/ 193 w 395"/>
                <a:gd name="T5" fmla="*/ 0 h 400"/>
                <a:gd name="T6" fmla="*/ 198 w 395"/>
                <a:gd name="T7" fmla="*/ 4 h 400"/>
                <a:gd name="T8" fmla="*/ 204 w 395"/>
                <a:gd name="T9" fmla="*/ 18 h 400"/>
                <a:gd name="T10" fmla="*/ 325 w 395"/>
                <a:gd name="T11" fmla="*/ 332 h 400"/>
                <a:gd name="T12" fmla="*/ 331 w 395"/>
                <a:gd name="T13" fmla="*/ 347 h 400"/>
                <a:gd name="T14" fmla="*/ 344 w 395"/>
                <a:gd name="T15" fmla="*/ 369 h 400"/>
                <a:gd name="T16" fmla="*/ 355 w 395"/>
                <a:gd name="T17" fmla="*/ 383 h 400"/>
                <a:gd name="T18" fmla="*/ 365 w 395"/>
                <a:gd name="T19" fmla="*/ 389 h 400"/>
                <a:gd name="T20" fmla="*/ 370 w 395"/>
                <a:gd name="T21" fmla="*/ 390 h 400"/>
                <a:gd name="T22" fmla="*/ 390 w 395"/>
                <a:gd name="T23" fmla="*/ 392 h 400"/>
                <a:gd name="T24" fmla="*/ 394 w 395"/>
                <a:gd name="T25" fmla="*/ 394 h 400"/>
                <a:gd name="T26" fmla="*/ 395 w 395"/>
                <a:gd name="T27" fmla="*/ 396 h 400"/>
                <a:gd name="T28" fmla="*/ 394 w 395"/>
                <a:gd name="T29" fmla="*/ 398 h 400"/>
                <a:gd name="T30" fmla="*/ 384 w 395"/>
                <a:gd name="T31" fmla="*/ 400 h 400"/>
                <a:gd name="T32" fmla="*/ 355 w 395"/>
                <a:gd name="T33" fmla="*/ 400 h 400"/>
                <a:gd name="T34" fmla="*/ 304 w 395"/>
                <a:gd name="T35" fmla="*/ 398 h 400"/>
                <a:gd name="T36" fmla="*/ 289 w 395"/>
                <a:gd name="T37" fmla="*/ 397 h 400"/>
                <a:gd name="T38" fmla="*/ 289 w 395"/>
                <a:gd name="T39" fmla="*/ 395 h 400"/>
                <a:gd name="T40" fmla="*/ 292 w 395"/>
                <a:gd name="T41" fmla="*/ 391 h 400"/>
                <a:gd name="T42" fmla="*/ 293 w 395"/>
                <a:gd name="T43" fmla="*/ 390 h 400"/>
                <a:gd name="T44" fmla="*/ 296 w 395"/>
                <a:gd name="T45" fmla="*/ 384 h 400"/>
                <a:gd name="T46" fmla="*/ 246 w 395"/>
                <a:gd name="T47" fmla="*/ 250 h 400"/>
                <a:gd name="T48" fmla="*/ 245 w 395"/>
                <a:gd name="T49" fmla="*/ 248 h 400"/>
                <a:gd name="T50" fmla="*/ 130 w 395"/>
                <a:gd name="T51" fmla="*/ 247 h 400"/>
                <a:gd name="T52" fmla="*/ 127 w 395"/>
                <a:gd name="T53" fmla="*/ 248 h 400"/>
                <a:gd name="T54" fmla="*/ 94 w 395"/>
                <a:gd name="T55" fmla="*/ 343 h 400"/>
                <a:gd name="T56" fmla="*/ 88 w 395"/>
                <a:gd name="T57" fmla="*/ 362 h 400"/>
                <a:gd name="T58" fmla="*/ 87 w 395"/>
                <a:gd name="T59" fmla="*/ 378 h 400"/>
                <a:gd name="T60" fmla="*/ 87 w 395"/>
                <a:gd name="T61" fmla="*/ 381 h 400"/>
                <a:gd name="T62" fmla="*/ 91 w 395"/>
                <a:gd name="T63" fmla="*/ 388 h 400"/>
                <a:gd name="T64" fmla="*/ 99 w 395"/>
                <a:gd name="T65" fmla="*/ 392 h 400"/>
                <a:gd name="T66" fmla="*/ 111 w 395"/>
                <a:gd name="T67" fmla="*/ 392 h 400"/>
                <a:gd name="T68" fmla="*/ 115 w 395"/>
                <a:gd name="T69" fmla="*/ 394 h 400"/>
                <a:gd name="T70" fmla="*/ 116 w 395"/>
                <a:gd name="T71" fmla="*/ 396 h 400"/>
                <a:gd name="T72" fmla="*/ 116 w 395"/>
                <a:gd name="T73" fmla="*/ 398 h 400"/>
                <a:gd name="T74" fmla="*/ 109 w 395"/>
                <a:gd name="T75" fmla="*/ 400 h 400"/>
                <a:gd name="T76" fmla="*/ 86 w 395"/>
                <a:gd name="T77" fmla="*/ 400 h 400"/>
                <a:gd name="T78" fmla="*/ 69 w 395"/>
                <a:gd name="T79" fmla="*/ 398 h 400"/>
                <a:gd name="T80" fmla="*/ 9 w 395"/>
                <a:gd name="T81" fmla="*/ 400 h 400"/>
                <a:gd name="T82" fmla="*/ 2 w 395"/>
                <a:gd name="T83" fmla="*/ 400 h 400"/>
                <a:gd name="T84" fmla="*/ 0 w 395"/>
                <a:gd name="T85" fmla="*/ 396 h 400"/>
                <a:gd name="T86" fmla="*/ 0 w 395"/>
                <a:gd name="T87" fmla="*/ 395 h 400"/>
                <a:gd name="T88" fmla="*/ 5 w 395"/>
                <a:gd name="T89" fmla="*/ 392 h 400"/>
                <a:gd name="T90" fmla="*/ 19 w 395"/>
                <a:gd name="T91" fmla="*/ 391 h 400"/>
                <a:gd name="T92" fmla="*/ 28 w 395"/>
                <a:gd name="T93" fmla="*/ 390 h 400"/>
                <a:gd name="T94" fmla="*/ 41 w 395"/>
                <a:gd name="T95" fmla="*/ 381 h 400"/>
                <a:gd name="T96" fmla="*/ 52 w 395"/>
                <a:gd name="T97" fmla="*/ 369 h 400"/>
                <a:gd name="T98" fmla="*/ 63 w 395"/>
                <a:gd name="T99" fmla="*/ 343 h 400"/>
                <a:gd name="T100" fmla="*/ 235 w 395"/>
                <a:gd name="T101" fmla="*/ 228 h 400"/>
                <a:gd name="T102" fmla="*/ 236 w 395"/>
                <a:gd name="T103" fmla="*/ 228 h 400"/>
                <a:gd name="T104" fmla="*/ 238 w 395"/>
                <a:gd name="T105" fmla="*/ 225 h 400"/>
                <a:gd name="T106" fmla="*/ 188 w 395"/>
                <a:gd name="T107" fmla="*/ 84 h 400"/>
                <a:gd name="T108" fmla="*/ 184 w 395"/>
                <a:gd name="T109" fmla="*/ 78 h 400"/>
                <a:gd name="T110" fmla="*/ 181 w 395"/>
                <a:gd name="T111" fmla="*/ 84 h 400"/>
                <a:gd name="T112" fmla="*/ 134 w 395"/>
                <a:gd name="T113" fmla="*/ 225 h 400"/>
                <a:gd name="T114" fmla="*/ 1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2" y="21"/>
                  </a:moveTo>
                  <a:lnTo>
                    <a:pt x="182" y="21"/>
                  </a:lnTo>
                  <a:lnTo>
                    <a:pt x="188" y="4"/>
                  </a:lnTo>
                  <a:lnTo>
                    <a:pt x="190" y="1"/>
                  </a:lnTo>
                  <a:lnTo>
                    <a:pt x="193" y="0"/>
                  </a:lnTo>
                  <a:lnTo>
                    <a:pt x="193" y="0"/>
                  </a:lnTo>
                  <a:lnTo>
                    <a:pt x="195" y="1"/>
                  </a:lnTo>
                  <a:lnTo>
                    <a:pt x="198" y="4"/>
                  </a:lnTo>
                  <a:lnTo>
                    <a:pt x="204" y="18"/>
                  </a:lnTo>
                  <a:lnTo>
                    <a:pt x="204" y="18"/>
                  </a:lnTo>
                  <a:lnTo>
                    <a:pt x="256" y="153"/>
                  </a:lnTo>
                  <a:lnTo>
                    <a:pt x="325" y="332"/>
                  </a:lnTo>
                  <a:lnTo>
                    <a:pt x="325" y="332"/>
                  </a:lnTo>
                  <a:lnTo>
                    <a:pt x="331" y="347"/>
                  </a:lnTo>
                  <a:lnTo>
                    <a:pt x="338" y="360"/>
                  </a:lnTo>
                  <a:lnTo>
                    <a:pt x="344" y="369"/>
                  </a:lnTo>
                  <a:lnTo>
                    <a:pt x="350" y="377"/>
                  </a:lnTo>
                  <a:lnTo>
                    <a:pt x="355" y="383"/>
                  </a:lnTo>
                  <a:lnTo>
                    <a:pt x="360" y="386"/>
                  </a:lnTo>
                  <a:lnTo>
                    <a:pt x="365" y="389"/>
                  </a:lnTo>
                  <a:lnTo>
                    <a:pt x="370" y="390"/>
                  </a:lnTo>
                  <a:lnTo>
                    <a:pt x="370" y="390"/>
                  </a:lnTo>
                  <a:lnTo>
                    <a:pt x="381" y="392"/>
                  </a:lnTo>
                  <a:lnTo>
                    <a:pt x="390" y="392"/>
                  </a:lnTo>
                  <a:lnTo>
                    <a:pt x="390" y="392"/>
                  </a:lnTo>
                  <a:lnTo>
                    <a:pt x="394" y="394"/>
                  </a:lnTo>
                  <a:lnTo>
                    <a:pt x="395" y="395"/>
                  </a:lnTo>
                  <a:lnTo>
                    <a:pt x="395" y="396"/>
                  </a:lnTo>
                  <a:lnTo>
                    <a:pt x="395" y="396"/>
                  </a:lnTo>
                  <a:lnTo>
                    <a:pt x="394" y="398"/>
                  </a:lnTo>
                  <a:lnTo>
                    <a:pt x="392" y="400"/>
                  </a:lnTo>
                  <a:lnTo>
                    <a:pt x="384" y="400"/>
                  </a:lnTo>
                  <a:lnTo>
                    <a:pt x="384" y="400"/>
                  </a:lnTo>
                  <a:lnTo>
                    <a:pt x="355" y="400"/>
                  </a:lnTo>
                  <a:lnTo>
                    <a:pt x="304" y="398"/>
                  </a:lnTo>
                  <a:lnTo>
                    <a:pt x="304" y="398"/>
                  </a:lnTo>
                  <a:lnTo>
                    <a:pt x="292" y="398"/>
                  </a:lnTo>
                  <a:lnTo>
                    <a:pt x="289" y="397"/>
                  </a:lnTo>
                  <a:lnTo>
                    <a:pt x="289" y="395"/>
                  </a:lnTo>
                  <a:lnTo>
                    <a:pt x="289" y="395"/>
                  </a:lnTo>
                  <a:lnTo>
                    <a:pt x="289" y="394"/>
                  </a:lnTo>
                  <a:lnTo>
                    <a:pt x="292" y="391"/>
                  </a:lnTo>
                  <a:lnTo>
                    <a:pt x="292" y="391"/>
                  </a:lnTo>
                  <a:lnTo>
                    <a:pt x="293" y="390"/>
                  </a:lnTo>
                  <a:lnTo>
                    <a:pt x="296" y="388"/>
                  </a:lnTo>
                  <a:lnTo>
                    <a:pt x="296" y="384"/>
                  </a:lnTo>
                  <a:lnTo>
                    <a:pt x="295" y="378"/>
                  </a:lnTo>
                  <a:lnTo>
                    <a:pt x="246" y="250"/>
                  </a:lnTo>
                  <a:lnTo>
                    <a:pt x="246" y="250"/>
                  </a:lnTo>
                  <a:lnTo>
                    <a:pt x="245" y="248"/>
                  </a:lnTo>
                  <a:lnTo>
                    <a:pt x="241" y="247"/>
                  </a:lnTo>
                  <a:lnTo>
                    <a:pt x="130" y="247"/>
                  </a:lnTo>
                  <a:lnTo>
                    <a:pt x="130" y="247"/>
                  </a:lnTo>
                  <a:lnTo>
                    <a:pt x="127" y="248"/>
                  </a:lnTo>
                  <a:lnTo>
                    <a:pt x="125" y="252"/>
                  </a:lnTo>
                  <a:lnTo>
                    <a:pt x="94" y="343"/>
                  </a:lnTo>
                  <a:lnTo>
                    <a:pt x="94" y="343"/>
                  </a:lnTo>
                  <a:lnTo>
                    <a:pt x="88" y="362"/>
                  </a:lnTo>
                  <a:lnTo>
                    <a:pt x="87" y="371"/>
                  </a:lnTo>
                  <a:lnTo>
                    <a:pt x="87" y="378"/>
                  </a:lnTo>
                  <a:lnTo>
                    <a:pt x="87" y="378"/>
                  </a:lnTo>
                  <a:lnTo>
                    <a:pt x="87" y="381"/>
                  </a:lnTo>
                  <a:lnTo>
                    <a:pt x="88" y="385"/>
                  </a:lnTo>
                  <a:lnTo>
                    <a:pt x="91" y="388"/>
                  </a:lnTo>
                  <a:lnTo>
                    <a:pt x="93" y="389"/>
                  </a:lnTo>
                  <a:lnTo>
                    <a:pt x="99" y="392"/>
                  </a:lnTo>
                  <a:lnTo>
                    <a:pt x="107" y="392"/>
                  </a:lnTo>
                  <a:lnTo>
                    <a:pt x="111" y="392"/>
                  </a:lnTo>
                  <a:lnTo>
                    <a:pt x="111" y="392"/>
                  </a:lnTo>
                  <a:lnTo>
                    <a:pt x="115" y="394"/>
                  </a:lnTo>
                  <a:lnTo>
                    <a:pt x="116" y="395"/>
                  </a:lnTo>
                  <a:lnTo>
                    <a:pt x="116" y="396"/>
                  </a:lnTo>
                  <a:lnTo>
                    <a:pt x="116" y="396"/>
                  </a:lnTo>
                  <a:lnTo>
                    <a:pt x="116" y="398"/>
                  </a:lnTo>
                  <a:lnTo>
                    <a:pt x="115" y="400"/>
                  </a:lnTo>
                  <a:lnTo>
                    <a:pt x="109" y="400"/>
                  </a:lnTo>
                  <a:lnTo>
                    <a:pt x="109" y="400"/>
                  </a:lnTo>
                  <a:lnTo>
                    <a:pt x="86" y="400"/>
                  </a:lnTo>
                  <a:lnTo>
                    <a:pt x="69" y="398"/>
                  </a:lnTo>
                  <a:lnTo>
                    <a:pt x="69" y="398"/>
                  </a:lnTo>
                  <a:lnTo>
                    <a:pt x="46" y="400"/>
                  </a:lnTo>
                  <a:lnTo>
                    <a:pt x="9" y="400"/>
                  </a:lnTo>
                  <a:lnTo>
                    <a:pt x="9" y="400"/>
                  </a:lnTo>
                  <a:lnTo>
                    <a:pt x="2" y="400"/>
                  </a:lnTo>
                  <a:lnTo>
                    <a:pt x="1" y="398"/>
                  </a:lnTo>
                  <a:lnTo>
                    <a:pt x="0" y="396"/>
                  </a:lnTo>
                  <a:lnTo>
                    <a:pt x="0" y="396"/>
                  </a:lnTo>
                  <a:lnTo>
                    <a:pt x="0" y="395"/>
                  </a:lnTo>
                  <a:lnTo>
                    <a:pt x="1" y="394"/>
                  </a:lnTo>
                  <a:lnTo>
                    <a:pt x="5" y="392"/>
                  </a:lnTo>
                  <a:lnTo>
                    <a:pt x="5" y="392"/>
                  </a:lnTo>
                  <a:lnTo>
                    <a:pt x="19" y="391"/>
                  </a:lnTo>
                  <a:lnTo>
                    <a:pt x="19" y="391"/>
                  </a:lnTo>
                  <a:lnTo>
                    <a:pt x="28" y="390"/>
                  </a:lnTo>
                  <a:lnTo>
                    <a:pt x="35" y="386"/>
                  </a:lnTo>
                  <a:lnTo>
                    <a:pt x="41" y="381"/>
                  </a:lnTo>
                  <a:lnTo>
                    <a:pt x="47" y="375"/>
                  </a:lnTo>
                  <a:lnTo>
                    <a:pt x="52" y="369"/>
                  </a:lnTo>
                  <a:lnTo>
                    <a:pt x="56" y="361"/>
                  </a:lnTo>
                  <a:lnTo>
                    <a:pt x="63" y="343"/>
                  </a:lnTo>
                  <a:lnTo>
                    <a:pt x="182" y="21"/>
                  </a:lnTo>
                  <a:close/>
                  <a:moveTo>
                    <a:pt x="235" y="228"/>
                  </a:moveTo>
                  <a:lnTo>
                    <a:pt x="235" y="228"/>
                  </a:lnTo>
                  <a:lnTo>
                    <a:pt x="236" y="228"/>
                  </a:lnTo>
                  <a:lnTo>
                    <a:pt x="238" y="227"/>
                  </a:lnTo>
                  <a:lnTo>
                    <a:pt x="238" y="225"/>
                  </a:lnTo>
                  <a:lnTo>
                    <a:pt x="188" y="84"/>
                  </a:lnTo>
                  <a:lnTo>
                    <a:pt x="188" y="84"/>
                  </a:lnTo>
                  <a:lnTo>
                    <a:pt x="187" y="80"/>
                  </a:lnTo>
                  <a:lnTo>
                    <a:pt x="184" y="78"/>
                  </a:lnTo>
                  <a:lnTo>
                    <a:pt x="182" y="80"/>
                  </a:lnTo>
                  <a:lnTo>
                    <a:pt x="181" y="84"/>
                  </a:lnTo>
                  <a:lnTo>
                    <a:pt x="134" y="225"/>
                  </a:lnTo>
                  <a:lnTo>
                    <a:pt x="134" y="225"/>
                  </a:lnTo>
                  <a:lnTo>
                    <a:pt x="134" y="227"/>
                  </a:lnTo>
                  <a:lnTo>
                    <a:pt x="136" y="228"/>
                  </a:lnTo>
                  <a:lnTo>
                    <a:pt x="235"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9"/>
            <p:cNvSpPr>
              <a:spLocks/>
            </p:cNvSpPr>
            <p:nvPr userDrawn="1"/>
          </p:nvSpPr>
          <p:spPr bwMode="auto">
            <a:xfrm>
              <a:off x="5009" y="662"/>
              <a:ext cx="195" cy="133"/>
            </a:xfrm>
            <a:custGeom>
              <a:avLst/>
              <a:gdLst>
                <a:gd name="T0" fmla="*/ 423 w 584"/>
                <a:gd name="T1" fmla="*/ 321 h 400"/>
                <a:gd name="T2" fmla="*/ 502 w 584"/>
                <a:gd name="T3" fmla="*/ 56 h 400"/>
                <a:gd name="T4" fmla="*/ 508 w 584"/>
                <a:gd name="T5" fmla="*/ 24 h 400"/>
                <a:gd name="T6" fmla="*/ 506 w 584"/>
                <a:gd name="T7" fmla="*/ 17 h 400"/>
                <a:gd name="T8" fmla="*/ 498 w 584"/>
                <a:gd name="T9" fmla="*/ 10 h 400"/>
                <a:gd name="T10" fmla="*/ 479 w 584"/>
                <a:gd name="T11" fmla="*/ 8 h 400"/>
                <a:gd name="T12" fmla="*/ 474 w 584"/>
                <a:gd name="T13" fmla="*/ 4 h 400"/>
                <a:gd name="T14" fmla="*/ 482 w 584"/>
                <a:gd name="T15" fmla="*/ 0 h 400"/>
                <a:gd name="T16" fmla="*/ 536 w 584"/>
                <a:gd name="T17" fmla="*/ 2 h 400"/>
                <a:gd name="T18" fmla="*/ 577 w 584"/>
                <a:gd name="T19" fmla="*/ 0 h 400"/>
                <a:gd name="T20" fmla="*/ 584 w 584"/>
                <a:gd name="T21" fmla="*/ 2 h 400"/>
                <a:gd name="T22" fmla="*/ 583 w 584"/>
                <a:gd name="T23" fmla="*/ 7 h 400"/>
                <a:gd name="T24" fmla="*/ 572 w 584"/>
                <a:gd name="T25" fmla="*/ 8 h 400"/>
                <a:gd name="T26" fmla="*/ 556 w 584"/>
                <a:gd name="T27" fmla="*/ 13 h 400"/>
                <a:gd name="T28" fmla="*/ 543 w 584"/>
                <a:gd name="T29" fmla="*/ 30 h 400"/>
                <a:gd name="T30" fmla="*/ 528 w 584"/>
                <a:gd name="T31" fmla="*/ 66 h 400"/>
                <a:gd name="T32" fmla="*/ 434 w 584"/>
                <a:gd name="T33" fmla="*/ 355 h 400"/>
                <a:gd name="T34" fmla="*/ 419 w 584"/>
                <a:gd name="T35" fmla="*/ 393 h 400"/>
                <a:gd name="T36" fmla="*/ 411 w 584"/>
                <a:gd name="T37" fmla="*/ 400 h 400"/>
                <a:gd name="T38" fmla="*/ 404 w 584"/>
                <a:gd name="T39" fmla="*/ 394 h 400"/>
                <a:gd name="T40" fmla="*/ 294 w 584"/>
                <a:gd name="T41" fmla="*/ 84 h 400"/>
                <a:gd name="T42" fmla="*/ 184 w 584"/>
                <a:gd name="T43" fmla="*/ 373 h 400"/>
                <a:gd name="T44" fmla="*/ 175 w 584"/>
                <a:gd name="T45" fmla="*/ 395 h 400"/>
                <a:gd name="T46" fmla="*/ 168 w 584"/>
                <a:gd name="T47" fmla="*/ 400 h 400"/>
                <a:gd name="T48" fmla="*/ 159 w 584"/>
                <a:gd name="T49" fmla="*/ 393 h 400"/>
                <a:gd name="T50" fmla="*/ 56 w 584"/>
                <a:gd name="T51" fmla="*/ 51 h 400"/>
                <a:gd name="T52" fmla="*/ 48 w 584"/>
                <a:gd name="T53" fmla="*/ 28 h 400"/>
                <a:gd name="T54" fmla="*/ 37 w 584"/>
                <a:gd name="T55" fmla="*/ 15 h 400"/>
                <a:gd name="T56" fmla="*/ 22 w 584"/>
                <a:gd name="T57" fmla="*/ 9 h 400"/>
                <a:gd name="T58" fmla="*/ 5 w 584"/>
                <a:gd name="T59" fmla="*/ 8 h 400"/>
                <a:gd name="T60" fmla="*/ 0 w 584"/>
                <a:gd name="T61" fmla="*/ 4 h 400"/>
                <a:gd name="T62" fmla="*/ 2 w 584"/>
                <a:gd name="T63" fmla="*/ 2 h 400"/>
                <a:gd name="T64" fmla="*/ 46 w 584"/>
                <a:gd name="T65" fmla="*/ 2 h 400"/>
                <a:gd name="T66" fmla="*/ 89 w 584"/>
                <a:gd name="T67" fmla="*/ 2 h 400"/>
                <a:gd name="T68" fmla="*/ 130 w 584"/>
                <a:gd name="T69" fmla="*/ 2 h 400"/>
                <a:gd name="T70" fmla="*/ 133 w 584"/>
                <a:gd name="T71" fmla="*/ 4 h 400"/>
                <a:gd name="T72" fmla="*/ 128 w 584"/>
                <a:gd name="T73" fmla="*/ 8 h 400"/>
                <a:gd name="T74" fmla="*/ 112 w 584"/>
                <a:gd name="T75" fmla="*/ 9 h 400"/>
                <a:gd name="T76" fmla="*/ 105 w 584"/>
                <a:gd name="T77" fmla="*/ 13 h 400"/>
                <a:gd name="T78" fmla="*/ 100 w 584"/>
                <a:gd name="T79" fmla="*/ 24 h 400"/>
                <a:gd name="T80" fmla="*/ 104 w 584"/>
                <a:gd name="T81" fmla="*/ 42 h 400"/>
                <a:gd name="T82" fmla="*/ 123 w 584"/>
                <a:gd name="T83" fmla="*/ 121 h 400"/>
                <a:gd name="T84" fmla="*/ 181 w 584"/>
                <a:gd name="T85" fmla="*/ 322 h 400"/>
                <a:gd name="T86" fmla="*/ 299 w 584"/>
                <a:gd name="T87" fmla="*/ 7 h 400"/>
                <a:gd name="T88" fmla="*/ 304 w 584"/>
                <a:gd name="T89" fmla="*/ 3 h 400"/>
                <a:gd name="T90" fmla="*/ 317 w 584"/>
                <a:gd name="T91" fmla="*/ 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4" h="400">
                  <a:moveTo>
                    <a:pt x="420" y="321"/>
                  </a:moveTo>
                  <a:lnTo>
                    <a:pt x="423" y="321"/>
                  </a:lnTo>
                  <a:lnTo>
                    <a:pt x="423" y="321"/>
                  </a:lnTo>
                  <a:lnTo>
                    <a:pt x="460" y="196"/>
                  </a:lnTo>
                  <a:lnTo>
                    <a:pt x="483" y="119"/>
                  </a:lnTo>
                  <a:lnTo>
                    <a:pt x="502" y="56"/>
                  </a:lnTo>
                  <a:lnTo>
                    <a:pt x="502" y="56"/>
                  </a:lnTo>
                  <a:lnTo>
                    <a:pt x="506" y="36"/>
                  </a:lnTo>
                  <a:lnTo>
                    <a:pt x="508" y="24"/>
                  </a:lnTo>
                  <a:lnTo>
                    <a:pt x="508" y="24"/>
                  </a:lnTo>
                  <a:lnTo>
                    <a:pt x="508" y="20"/>
                  </a:lnTo>
                  <a:lnTo>
                    <a:pt x="506" y="17"/>
                  </a:lnTo>
                  <a:lnTo>
                    <a:pt x="504" y="14"/>
                  </a:lnTo>
                  <a:lnTo>
                    <a:pt x="502" y="13"/>
                  </a:lnTo>
                  <a:lnTo>
                    <a:pt x="498" y="10"/>
                  </a:lnTo>
                  <a:lnTo>
                    <a:pt x="493" y="9"/>
                  </a:lnTo>
                  <a:lnTo>
                    <a:pt x="479" y="8"/>
                  </a:lnTo>
                  <a:lnTo>
                    <a:pt x="479" y="8"/>
                  </a:lnTo>
                  <a:lnTo>
                    <a:pt x="475" y="7"/>
                  </a:lnTo>
                  <a:lnTo>
                    <a:pt x="474" y="4"/>
                  </a:lnTo>
                  <a:lnTo>
                    <a:pt x="474" y="4"/>
                  </a:lnTo>
                  <a:lnTo>
                    <a:pt x="474" y="3"/>
                  </a:lnTo>
                  <a:lnTo>
                    <a:pt x="475" y="2"/>
                  </a:lnTo>
                  <a:lnTo>
                    <a:pt x="482" y="0"/>
                  </a:lnTo>
                  <a:lnTo>
                    <a:pt x="482" y="0"/>
                  </a:lnTo>
                  <a:lnTo>
                    <a:pt x="517" y="2"/>
                  </a:lnTo>
                  <a:lnTo>
                    <a:pt x="536" y="2"/>
                  </a:lnTo>
                  <a:lnTo>
                    <a:pt x="536" y="2"/>
                  </a:lnTo>
                  <a:lnTo>
                    <a:pt x="551" y="2"/>
                  </a:lnTo>
                  <a:lnTo>
                    <a:pt x="577" y="0"/>
                  </a:lnTo>
                  <a:lnTo>
                    <a:pt x="577" y="0"/>
                  </a:lnTo>
                  <a:lnTo>
                    <a:pt x="583" y="2"/>
                  </a:lnTo>
                  <a:lnTo>
                    <a:pt x="584" y="2"/>
                  </a:lnTo>
                  <a:lnTo>
                    <a:pt x="584" y="4"/>
                  </a:lnTo>
                  <a:lnTo>
                    <a:pt x="584" y="4"/>
                  </a:lnTo>
                  <a:lnTo>
                    <a:pt x="583" y="7"/>
                  </a:lnTo>
                  <a:lnTo>
                    <a:pt x="580" y="8"/>
                  </a:lnTo>
                  <a:lnTo>
                    <a:pt x="580" y="8"/>
                  </a:lnTo>
                  <a:lnTo>
                    <a:pt x="572" y="8"/>
                  </a:lnTo>
                  <a:lnTo>
                    <a:pt x="562" y="10"/>
                  </a:lnTo>
                  <a:lnTo>
                    <a:pt x="562" y="10"/>
                  </a:lnTo>
                  <a:lnTo>
                    <a:pt x="556" y="13"/>
                  </a:lnTo>
                  <a:lnTo>
                    <a:pt x="551" y="17"/>
                  </a:lnTo>
                  <a:lnTo>
                    <a:pt x="548" y="24"/>
                  </a:lnTo>
                  <a:lnTo>
                    <a:pt x="543" y="30"/>
                  </a:lnTo>
                  <a:lnTo>
                    <a:pt x="536" y="47"/>
                  </a:lnTo>
                  <a:lnTo>
                    <a:pt x="528" y="66"/>
                  </a:lnTo>
                  <a:lnTo>
                    <a:pt x="528" y="66"/>
                  </a:lnTo>
                  <a:lnTo>
                    <a:pt x="506" y="132"/>
                  </a:lnTo>
                  <a:lnTo>
                    <a:pt x="480" y="214"/>
                  </a:lnTo>
                  <a:lnTo>
                    <a:pt x="434" y="355"/>
                  </a:lnTo>
                  <a:lnTo>
                    <a:pt x="434" y="355"/>
                  </a:lnTo>
                  <a:lnTo>
                    <a:pt x="425" y="379"/>
                  </a:lnTo>
                  <a:lnTo>
                    <a:pt x="419" y="393"/>
                  </a:lnTo>
                  <a:lnTo>
                    <a:pt x="415" y="399"/>
                  </a:lnTo>
                  <a:lnTo>
                    <a:pt x="413" y="400"/>
                  </a:lnTo>
                  <a:lnTo>
                    <a:pt x="411" y="400"/>
                  </a:lnTo>
                  <a:lnTo>
                    <a:pt x="411" y="400"/>
                  </a:lnTo>
                  <a:lnTo>
                    <a:pt x="407" y="399"/>
                  </a:lnTo>
                  <a:lnTo>
                    <a:pt x="404" y="394"/>
                  </a:lnTo>
                  <a:lnTo>
                    <a:pt x="400" y="387"/>
                  </a:lnTo>
                  <a:lnTo>
                    <a:pt x="396" y="373"/>
                  </a:lnTo>
                  <a:lnTo>
                    <a:pt x="294" y="84"/>
                  </a:lnTo>
                  <a:lnTo>
                    <a:pt x="293" y="84"/>
                  </a:lnTo>
                  <a:lnTo>
                    <a:pt x="293" y="84"/>
                  </a:lnTo>
                  <a:lnTo>
                    <a:pt x="184" y="373"/>
                  </a:lnTo>
                  <a:lnTo>
                    <a:pt x="184" y="373"/>
                  </a:lnTo>
                  <a:lnTo>
                    <a:pt x="179" y="387"/>
                  </a:lnTo>
                  <a:lnTo>
                    <a:pt x="175" y="395"/>
                  </a:lnTo>
                  <a:lnTo>
                    <a:pt x="171" y="399"/>
                  </a:lnTo>
                  <a:lnTo>
                    <a:pt x="168" y="400"/>
                  </a:lnTo>
                  <a:lnTo>
                    <a:pt x="168" y="400"/>
                  </a:lnTo>
                  <a:lnTo>
                    <a:pt x="165" y="400"/>
                  </a:lnTo>
                  <a:lnTo>
                    <a:pt x="163" y="399"/>
                  </a:lnTo>
                  <a:lnTo>
                    <a:pt x="159" y="393"/>
                  </a:lnTo>
                  <a:lnTo>
                    <a:pt x="156" y="381"/>
                  </a:lnTo>
                  <a:lnTo>
                    <a:pt x="148" y="359"/>
                  </a:lnTo>
                  <a:lnTo>
                    <a:pt x="56" y="51"/>
                  </a:lnTo>
                  <a:lnTo>
                    <a:pt x="56" y="51"/>
                  </a:lnTo>
                  <a:lnTo>
                    <a:pt x="50" y="34"/>
                  </a:lnTo>
                  <a:lnTo>
                    <a:pt x="48" y="28"/>
                  </a:lnTo>
                  <a:lnTo>
                    <a:pt x="44" y="22"/>
                  </a:lnTo>
                  <a:lnTo>
                    <a:pt x="40" y="19"/>
                  </a:lnTo>
                  <a:lnTo>
                    <a:pt x="37" y="15"/>
                  </a:lnTo>
                  <a:lnTo>
                    <a:pt x="28" y="10"/>
                  </a:lnTo>
                  <a:lnTo>
                    <a:pt x="28" y="10"/>
                  </a:lnTo>
                  <a:lnTo>
                    <a:pt x="22" y="9"/>
                  </a:lnTo>
                  <a:lnTo>
                    <a:pt x="15" y="8"/>
                  </a:lnTo>
                  <a:lnTo>
                    <a:pt x="5" y="8"/>
                  </a:lnTo>
                  <a:lnTo>
                    <a:pt x="5" y="8"/>
                  </a:lnTo>
                  <a:lnTo>
                    <a:pt x="2" y="7"/>
                  </a:lnTo>
                  <a:lnTo>
                    <a:pt x="0" y="7"/>
                  </a:lnTo>
                  <a:lnTo>
                    <a:pt x="0" y="4"/>
                  </a:lnTo>
                  <a:lnTo>
                    <a:pt x="0" y="4"/>
                  </a:lnTo>
                  <a:lnTo>
                    <a:pt x="0" y="3"/>
                  </a:lnTo>
                  <a:lnTo>
                    <a:pt x="2" y="2"/>
                  </a:lnTo>
                  <a:lnTo>
                    <a:pt x="9" y="0"/>
                  </a:lnTo>
                  <a:lnTo>
                    <a:pt x="9" y="0"/>
                  </a:lnTo>
                  <a:lnTo>
                    <a:pt x="46" y="2"/>
                  </a:lnTo>
                  <a:lnTo>
                    <a:pt x="70" y="2"/>
                  </a:lnTo>
                  <a:lnTo>
                    <a:pt x="70" y="2"/>
                  </a:lnTo>
                  <a:lnTo>
                    <a:pt x="89" y="2"/>
                  </a:lnTo>
                  <a:lnTo>
                    <a:pt x="123" y="0"/>
                  </a:lnTo>
                  <a:lnTo>
                    <a:pt x="123" y="0"/>
                  </a:lnTo>
                  <a:lnTo>
                    <a:pt x="130" y="2"/>
                  </a:lnTo>
                  <a:lnTo>
                    <a:pt x="131" y="3"/>
                  </a:lnTo>
                  <a:lnTo>
                    <a:pt x="133" y="4"/>
                  </a:lnTo>
                  <a:lnTo>
                    <a:pt x="133" y="4"/>
                  </a:lnTo>
                  <a:lnTo>
                    <a:pt x="131" y="7"/>
                  </a:lnTo>
                  <a:lnTo>
                    <a:pt x="130" y="7"/>
                  </a:lnTo>
                  <a:lnTo>
                    <a:pt x="128" y="8"/>
                  </a:lnTo>
                  <a:lnTo>
                    <a:pt x="128" y="8"/>
                  </a:lnTo>
                  <a:lnTo>
                    <a:pt x="118" y="8"/>
                  </a:lnTo>
                  <a:lnTo>
                    <a:pt x="112" y="9"/>
                  </a:lnTo>
                  <a:lnTo>
                    <a:pt x="107" y="10"/>
                  </a:lnTo>
                  <a:lnTo>
                    <a:pt x="107" y="10"/>
                  </a:lnTo>
                  <a:lnTo>
                    <a:pt x="105" y="13"/>
                  </a:lnTo>
                  <a:lnTo>
                    <a:pt x="102" y="15"/>
                  </a:lnTo>
                  <a:lnTo>
                    <a:pt x="101" y="19"/>
                  </a:lnTo>
                  <a:lnTo>
                    <a:pt x="100" y="24"/>
                  </a:lnTo>
                  <a:lnTo>
                    <a:pt x="100" y="24"/>
                  </a:lnTo>
                  <a:lnTo>
                    <a:pt x="101" y="31"/>
                  </a:lnTo>
                  <a:lnTo>
                    <a:pt x="104" y="42"/>
                  </a:lnTo>
                  <a:lnTo>
                    <a:pt x="110" y="71"/>
                  </a:lnTo>
                  <a:lnTo>
                    <a:pt x="110" y="71"/>
                  </a:lnTo>
                  <a:lnTo>
                    <a:pt x="123" y="121"/>
                  </a:lnTo>
                  <a:lnTo>
                    <a:pt x="145" y="198"/>
                  </a:lnTo>
                  <a:lnTo>
                    <a:pt x="180" y="322"/>
                  </a:lnTo>
                  <a:lnTo>
                    <a:pt x="181" y="322"/>
                  </a:lnTo>
                  <a:lnTo>
                    <a:pt x="290" y="26"/>
                  </a:lnTo>
                  <a:lnTo>
                    <a:pt x="290" y="26"/>
                  </a:lnTo>
                  <a:lnTo>
                    <a:pt x="299" y="7"/>
                  </a:lnTo>
                  <a:lnTo>
                    <a:pt x="301" y="3"/>
                  </a:lnTo>
                  <a:lnTo>
                    <a:pt x="304" y="3"/>
                  </a:lnTo>
                  <a:lnTo>
                    <a:pt x="304" y="3"/>
                  </a:lnTo>
                  <a:lnTo>
                    <a:pt x="306" y="4"/>
                  </a:lnTo>
                  <a:lnTo>
                    <a:pt x="309" y="8"/>
                  </a:lnTo>
                  <a:lnTo>
                    <a:pt x="317" y="27"/>
                  </a:lnTo>
                  <a:lnTo>
                    <a:pt x="42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30"/>
            <p:cNvSpPr>
              <a:spLocks noEditPoints="1"/>
            </p:cNvSpPr>
            <p:nvPr userDrawn="1"/>
          </p:nvSpPr>
          <p:spPr bwMode="auto">
            <a:xfrm>
              <a:off x="3878" y="284"/>
              <a:ext cx="240" cy="220"/>
            </a:xfrm>
            <a:custGeom>
              <a:avLst/>
              <a:gdLst>
                <a:gd name="T0" fmla="*/ 108 w 721"/>
                <a:gd name="T1" fmla="*/ 226 h 661"/>
                <a:gd name="T2" fmla="*/ 94 w 721"/>
                <a:gd name="T3" fmla="*/ 156 h 661"/>
                <a:gd name="T4" fmla="*/ 105 w 721"/>
                <a:gd name="T5" fmla="*/ 104 h 661"/>
                <a:gd name="T6" fmla="*/ 154 w 721"/>
                <a:gd name="T7" fmla="*/ 42 h 661"/>
                <a:gd name="T8" fmla="*/ 247 w 721"/>
                <a:gd name="T9" fmla="*/ 4 h 661"/>
                <a:gd name="T10" fmla="*/ 329 w 721"/>
                <a:gd name="T11" fmla="*/ 2 h 661"/>
                <a:gd name="T12" fmla="*/ 408 w 721"/>
                <a:gd name="T13" fmla="*/ 22 h 661"/>
                <a:gd name="T14" fmla="*/ 414 w 721"/>
                <a:gd name="T15" fmla="*/ 40 h 661"/>
                <a:gd name="T16" fmla="*/ 405 w 721"/>
                <a:gd name="T17" fmla="*/ 147 h 661"/>
                <a:gd name="T18" fmla="*/ 394 w 721"/>
                <a:gd name="T19" fmla="*/ 162 h 661"/>
                <a:gd name="T20" fmla="*/ 389 w 721"/>
                <a:gd name="T21" fmla="*/ 146 h 661"/>
                <a:gd name="T22" fmla="*/ 376 w 721"/>
                <a:gd name="T23" fmla="*/ 93 h 661"/>
                <a:gd name="T24" fmla="*/ 349 w 721"/>
                <a:gd name="T25" fmla="*/ 61 h 661"/>
                <a:gd name="T26" fmla="*/ 287 w 721"/>
                <a:gd name="T27" fmla="*/ 38 h 661"/>
                <a:gd name="T28" fmla="*/ 234 w 721"/>
                <a:gd name="T29" fmla="*/ 45 h 661"/>
                <a:gd name="T30" fmla="*/ 200 w 721"/>
                <a:gd name="T31" fmla="*/ 72 h 661"/>
                <a:gd name="T32" fmla="*/ 182 w 721"/>
                <a:gd name="T33" fmla="*/ 121 h 661"/>
                <a:gd name="T34" fmla="*/ 188 w 721"/>
                <a:gd name="T35" fmla="*/ 176 h 661"/>
                <a:gd name="T36" fmla="*/ 226 w 721"/>
                <a:gd name="T37" fmla="*/ 246 h 661"/>
                <a:gd name="T38" fmla="*/ 335 w 721"/>
                <a:gd name="T39" fmla="*/ 370 h 661"/>
                <a:gd name="T40" fmla="*/ 476 w 721"/>
                <a:gd name="T41" fmla="*/ 485 h 661"/>
                <a:gd name="T42" fmla="*/ 505 w 721"/>
                <a:gd name="T43" fmla="*/ 405 h 661"/>
                <a:gd name="T44" fmla="*/ 506 w 721"/>
                <a:gd name="T45" fmla="*/ 345 h 661"/>
                <a:gd name="T46" fmla="*/ 489 w 721"/>
                <a:gd name="T47" fmla="*/ 323 h 661"/>
                <a:gd name="T48" fmla="*/ 451 w 721"/>
                <a:gd name="T49" fmla="*/ 315 h 661"/>
                <a:gd name="T50" fmla="*/ 442 w 721"/>
                <a:gd name="T51" fmla="*/ 308 h 661"/>
                <a:gd name="T52" fmla="*/ 456 w 721"/>
                <a:gd name="T53" fmla="*/ 299 h 661"/>
                <a:gd name="T54" fmla="*/ 568 w 721"/>
                <a:gd name="T55" fmla="*/ 308 h 661"/>
                <a:gd name="T56" fmla="*/ 585 w 721"/>
                <a:gd name="T57" fmla="*/ 322 h 661"/>
                <a:gd name="T58" fmla="*/ 571 w 721"/>
                <a:gd name="T59" fmla="*/ 399 h 661"/>
                <a:gd name="T60" fmla="*/ 502 w 721"/>
                <a:gd name="T61" fmla="*/ 521 h 661"/>
                <a:gd name="T62" fmla="*/ 620 w 721"/>
                <a:gd name="T63" fmla="*/ 604 h 661"/>
                <a:gd name="T64" fmla="*/ 692 w 721"/>
                <a:gd name="T65" fmla="*/ 631 h 661"/>
                <a:gd name="T66" fmla="*/ 718 w 721"/>
                <a:gd name="T67" fmla="*/ 634 h 661"/>
                <a:gd name="T68" fmla="*/ 719 w 721"/>
                <a:gd name="T69" fmla="*/ 644 h 661"/>
                <a:gd name="T70" fmla="*/ 631 w 721"/>
                <a:gd name="T71" fmla="*/ 649 h 661"/>
                <a:gd name="T72" fmla="*/ 502 w 721"/>
                <a:gd name="T73" fmla="*/ 628 h 661"/>
                <a:gd name="T74" fmla="*/ 421 w 721"/>
                <a:gd name="T75" fmla="*/ 594 h 661"/>
                <a:gd name="T76" fmla="*/ 340 w 721"/>
                <a:gd name="T77" fmla="*/ 643 h 661"/>
                <a:gd name="T78" fmla="*/ 255 w 721"/>
                <a:gd name="T79" fmla="*/ 660 h 661"/>
                <a:gd name="T80" fmla="*/ 145 w 721"/>
                <a:gd name="T81" fmla="*/ 650 h 661"/>
                <a:gd name="T82" fmla="*/ 50 w 721"/>
                <a:gd name="T83" fmla="*/ 595 h 661"/>
                <a:gd name="T84" fmla="*/ 6 w 721"/>
                <a:gd name="T85" fmla="*/ 519 h 661"/>
                <a:gd name="T86" fmla="*/ 1 w 721"/>
                <a:gd name="T87" fmla="*/ 456 h 661"/>
                <a:gd name="T88" fmla="*/ 30 w 721"/>
                <a:gd name="T89" fmla="*/ 374 h 661"/>
                <a:gd name="T90" fmla="*/ 82 w 721"/>
                <a:gd name="T91" fmla="*/ 312 h 661"/>
                <a:gd name="T92" fmla="*/ 400 w 721"/>
                <a:gd name="T93" fmla="*/ 557 h 661"/>
                <a:gd name="T94" fmla="*/ 249 w 721"/>
                <a:gd name="T95" fmla="*/ 412 h 661"/>
                <a:gd name="T96" fmla="*/ 148 w 721"/>
                <a:gd name="T97" fmla="*/ 316 h 661"/>
                <a:gd name="T98" fmla="*/ 105 w 721"/>
                <a:gd name="T99" fmla="*/ 389 h 661"/>
                <a:gd name="T100" fmla="*/ 104 w 721"/>
                <a:gd name="T101" fmla="*/ 473 h 661"/>
                <a:gd name="T102" fmla="*/ 138 w 721"/>
                <a:gd name="T103" fmla="*/ 549 h 661"/>
                <a:gd name="T104" fmla="*/ 200 w 721"/>
                <a:gd name="T105" fmla="*/ 595 h 661"/>
                <a:gd name="T106" fmla="*/ 262 w 721"/>
                <a:gd name="T107" fmla="*/ 608 h 661"/>
                <a:gd name="T108" fmla="*/ 348 w 721"/>
                <a:gd name="T109" fmla="*/ 588 h 661"/>
                <a:gd name="T110" fmla="*/ 400 w 721"/>
                <a:gd name="T111" fmla="*/ 55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661">
                  <a:moveTo>
                    <a:pt x="137" y="275"/>
                  </a:moveTo>
                  <a:lnTo>
                    <a:pt x="137" y="275"/>
                  </a:lnTo>
                  <a:lnTo>
                    <a:pt x="125" y="258"/>
                  </a:lnTo>
                  <a:lnTo>
                    <a:pt x="115" y="242"/>
                  </a:lnTo>
                  <a:lnTo>
                    <a:pt x="108" y="226"/>
                  </a:lnTo>
                  <a:lnTo>
                    <a:pt x="102" y="212"/>
                  </a:lnTo>
                  <a:lnTo>
                    <a:pt x="98" y="197"/>
                  </a:lnTo>
                  <a:lnTo>
                    <a:pt x="96" y="184"/>
                  </a:lnTo>
                  <a:lnTo>
                    <a:pt x="94" y="169"/>
                  </a:lnTo>
                  <a:lnTo>
                    <a:pt x="94" y="156"/>
                  </a:lnTo>
                  <a:lnTo>
                    <a:pt x="94" y="156"/>
                  </a:lnTo>
                  <a:lnTo>
                    <a:pt x="94" y="142"/>
                  </a:lnTo>
                  <a:lnTo>
                    <a:pt x="97" y="130"/>
                  </a:lnTo>
                  <a:lnTo>
                    <a:pt x="99" y="117"/>
                  </a:lnTo>
                  <a:lnTo>
                    <a:pt x="105" y="104"/>
                  </a:lnTo>
                  <a:lnTo>
                    <a:pt x="111" y="90"/>
                  </a:lnTo>
                  <a:lnTo>
                    <a:pt x="120" y="77"/>
                  </a:lnTo>
                  <a:lnTo>
                    <a:pt x="130" y="65"/>
                  </a:lnTo>
                  <a:lnTo>
                    <a:pt x="141" y="53"/>
                  </a:lnTo>
                  <a:lnTo>
                    <a:pt x="154" y="42"/>
                  </a:lnTo>
                  <a:lnTo>
                    <a:pt x="168" y="32"/>
                  </a:lnTo>
                  <a:lnTo>
                    <a:pt x="185" y="23"/>
                  </a:lnTo>
                  <a:lnTo>
                    <a:pt x="205" y="15"/>
                  </a:lnTo>
                  <a:lnTo>
                    <a:pt x="224" y="9"/>
                  </a:lnTo>
                  <a:lnTo>
                    <a:pt x="247" y="4"/>
                  </a:lnTo>
                  <a:lnTo>
                    <a:pt x="272" y="2"/>
                  </a:lnTo>
                  <a:lnTo>
                    <a:pt x="298" y="0"/>
                  </a:lnTo>
                  <a:lnTo>
                    <a:pt x="298" y="0"/>
                  </a:lnTo>
                  <a:lnTo>
                    <a:pt x="313" y="0"/>
                  </a:lnTo>
                  <a:lnTo>
                    <a:pt x="329" y="2"/>
                  </a:lnTo>
                  <a:lnTo>
                    <a:pt x="355" y="6"/>
                  </a:lnTo>
                  <a:lnTo>
                    <a:pt x="380" y="11"/>
                  </a:lnTo>
                  <a:lnTo>
                    <a:pt x="400" y="19"/>
                  </a:lnTo>
                  <a:lnTo>
                    <a:pt x="400" y="19"/>
                  </a:lnTo>
                  <a:lnTo>
                    <a:pt x="408" y="22"/>
                  </a:lnTo>
                  <a:lnTo>
                    <a:pt x="410" y="25"/>
                  </a:lnTo>
                  <a:lnTo>
                    <a:pt x="412" y="27"/>
                  </a:lnTo>
                  <a:lnTo>
                    <a:pt x="414" y="33"/>
                  </a:lnTo>
                  <a:lnTo>
                    <a:pt x="414" y="40"/>
                  </a:lnTo>
                  <a:lnTo>
                    <a:pt x="414" y="40"/>
                  </a:lnTo>
                  <a:lnTo>
                    <a:pt x="412" y="67"/>
                  </a:lnTo>
                  <a:lnTo>
                    <a:pt x="410" y="100"/>
                  </a:lnTo>
                  <a:lnTo>
                    <a:pt x="408" y="129"/>
                  </a:lnTo>
                  <a:lnTo>
                    <a:pt x="405" y="147"/>
                  </a:lnTo>
                  <a:lnTo>
                    <a:pt x="405" y="147"/>
                  </a:lnTo>
                  <a:lnTo>
                    <a:pt x="404" y="156"/>
                  </a:lnTo>
                  <a:lnTo>
                    <a:pt x="401" y="159"/>
                  </a:lnTo>
                  <a:lnTo>
                    <a:pt x="398" y="162"/>
                  </a:lnTo>
                  <a:lnTo>
                    <a:pt x="394" y="162"/>
                  </a:lnTo>
                  <a:lnTo>
                    <a:pt x="394" y="162"/>
                  </a:lnTo>
                  <a:lnTo>
                    <a:pt x="392" y="162"/>
                  </a:lnTo>
                  <a:lnTo>
                    <a:pt x="389" y="159"/>
                  </a:lnTo>
                  <a:lnTo>
                    <a:pt x="389" y="155"/>
                  </a:lnTo>
                  <a:lnTo>
                    <a:pt x="389" y="146"/>
                  </a:lnTo>
                  <a:lnTo>
                    <a:pt x="389" y="146"/>
                  </a:lnTo>
                  <a:lnTo>
                    <a:pt x="388" y="129"/>
                  </a:lnTo>
                  <a:lnTo>
                    <a:pt x="386" y="121"/>
                  </a:lnTo>
                  <a:lnTo>
                    <a:pt x="383" y="111"/>
                  </a:lnTo>
                  <a:lnTo>
                    <a:pt x="380" y="102"/>
                  </a:lnTo>
                  <a:lnTo>
                    <a:pt x="376" y="93"/>
                  </a:lnTo>
                  <a:lnTo>
                    <a:pt x="371" y="84"/>
                  </a:lnTo>
                  <a:lnTo>
                    <a:pt x="365" y="76"/>
                  </a:lnTo>
                  <a:lnTo>
                    <a:pt x="365" y="76"/>
                  </a:lnTo>
                  <a:lnTo>
                    <a:pt x="358" y="68"/>
                  </a:lnTo>
                  <a:lnTo>
                    <a:pt x="349" y="61"/>
                  </a:lnTo>
                  <a:lnTo>
                    <a:pt x="340" y="55"/>
                  </a:lnTo>
                  <a:lnTo>
                    <a:pt x="329" y="49"/>
                  </a:lnTo>
                  <a:lnTo>
                    <a:pt x="317" y="44"/>
                  </a:lnTo>
                  <a:lnTo>
                    <a:pt x="303" y="40"/>
                  </a:lnTo>
                  <a:lnTo>
                    <a:pt x="287" y="38"/>
                  </a:lnTo>
                  <a:lnTo>
                    <a:pt x="272" y="38"/>
                  </a:lnTo>
                  <a:lnTo>
                    <a:pt x="272" y="38"/>
                  </a:lnTo>
                  <a:lnTo>
                    <a:pt x="257" y="39"/>
                  </a:lnTo>
                  <a:lnTo>
                    <a:pt x="243" y="43"/>
                  </a:lnTo>
                  <a:lnTo>
                    <a:pt x="234" y="45"/>
                  </a:lnTo>
                  <a:lnTo>
                    <a:pt x="227" y="49"/>
                  </a:lnTo>
                  <a:lnTo>
                    <a:pt x="219" y="54"/>
                  </a:lnTo>
                  <a:lnTo>
                    <a:pt x="212" y="59"/>
                  </a:lnTo>
                  <a:lnTo>
                    <a:pt x="206" y="65"/>
                  </a:lnTo>
                  <a:lnTo>
                    <a:pt x="200" y="72"/>
                  </a:lnTo>
                  <a:lnTo>
                    <a:pt x="195" y="79"/>
                  </a:lnTo>
                  <a:lnTo>
                    <a:pt x="190" y="89"/>
                  </a:lnTo>
                  <a:lnTo>
                    <a:pt x="187" y="99"/>
                  </a:lnTo>
                  <a:lnTo>
                    <a:pt x="183" y="108"/>
                  </a:lnTo>
                  <a:lnTo>
                    <a:pt x="182" y="121"/>
                  </a:lnTo>
                  <a:lnTo>
                    <a:pt x="181" y="134"/>
                  </a:lnTo>
                  <a:lnTo>
                    <a:pt x="181" y="134"/>
                  </a:lnTo>
                  <a:lnTo>
                    <a:pt x="182" y="149"/>
                  </a:lnTo>
                  <a:lnTo>
                    <a:pt x="184" y="163"/>
                  </a:lnTo>
                  <a:lnTo>
                    <a:pt x="188" y="176"/>
                  </a:lnTo>
                  <a:lnTo>
                    <a:pt x="194" y="191"/>
                  </a:lnTo>
                  <a:lnTo>
                    <a:pt x="200" y="204"/>
                  </a:lnTo>
                  <a:lnTo>
                    <a:pt x="207" y="219"/>
                  </a:lnTo>
                  <a:lnTo>
                    <a:pt x="216" y="232"/>
                  </a:lnTo>
                  <a:lnTo>
                    <a:pt x="226" y="246"/>
                  </a:lnTo>
                  <a:lnTo>
                    <a:pt x="247" y="272"/>
                  </a:lnTo>
                  <a:lnTo>
                    <a:pt x="270" y="300"/>
                  </a:lnTo>
                  <a:lnTo>
                    <a:pt x="321" y="355"/>
                  </a:lnTo>
                  <a:lnTo>
                    <a:pt x="321" y="355"/>
                  </a:lnTo>
                  <a:lnTo>
                    <a:pt x="335" y="370"/>
                  </a:lnTo>
                  <a:lnTo>
                    <a:pt x="354" y="389"/>
                  </a:lnTo>
                  <a:lnTo>
                    <a:pt x="399" y="433"/>
                  </a:lnTo>
                  <a:lnTo>
                    <a:pt x="469" y="496"/>
                  </a:lnTo>
                  <a:lnTo>
                    <a:pt x="469" y="496"/>
                  </a:lnTo>
                  <a:lnTo>
                    <a:pt x="476" y="485"/>
                  </a:lnTo>
                  <a:lnTo>
                    <a:pt x="483" y="473"/>
                  </a:lnTo>
                  <a:lnTo>
                    <a:pt x="489" y="458"/>
                  </a:lnTo>
                  <a:lnTo>
                    <a:pt x="495" y="441"/>
                  </a:lnTo>
                  <a:lnTo>
                    <a:pt x="501" y="423"/>
                  </a:lnTo>
                  <a:lnTo>
                    <a:pt x="505" y="405"/>
                  </a:lnTo>
                  <a:lnTo>
                    <a:pt x="508" y="385"/>
                  </a:lnTo>
                  <a:lnTo>
                    <a:pt x="510" y="366"/>
                  </a:lnTo>
                  <a:lnTo>
                    <a:pt x="510" y="366"/>
                  </a:lnTo>
                  <a:lnTo>
                    <a:pt x="508" y="356"/>
                  </a:lnTo>
                  <a:lnTo>
                    <a:pt x="506" y="345"/>
                  </a:lnTo>
                  <a:lnTo>
                    <a:pt x="501" y="336"/>
                  </a:lnTo>
                  <a:lnTo>
                    <a:pt x="497" y="331"/>
                  </a:lnTo>
                  <a:lnTo>
                    <a:pt x="494" y="327"/>
                  </a:lnTo>
                  <a:lnTo>
                    <a:pt x="494" y="327"/>
                  </a:lnTo>
                  <a:lnTo>
                    <a:pt x="489" y="323"/>
                  </a:lnTo>
                  <a:lnTo>
                    <a:pt x="484" y="321"/>
                  </a:lnTo>
                  <a:lnTo>
                    <a:pt x="473" y="317"/>
                  </a:lnTo>
                  <a:lnTo>
                    <a:pt x="462" y="315"/>
                  </a:lnTo>
                  <a:lnTo>
                    <a:pt x="451" y="315"/>
                  </a:lnTo>
                  <a:lnTo>
                    <a:pt x="451" y="315"/>
                  </a:lnTo>
                  <a:lnTo>
                    <a:pt x="448" y="314"/>
                  </a:lnTo>
                  <a:lnTo>
                    <a:pt x="445" y="312"/>
                  </a:lnTo>
                  <a:lnTo>
                    <a:pt x="443" y="311"/>
                  </a:lnTo>
                  <a:lnTo>
                    <a:pt x="442" y="308"/>
                  </a:lnTo>
                  <a:lnTo>
                    <a:pt x="442" y="308"/>
                  </a:lnTo>
                  <a:lnTo>
                    <a:pt x="443" y="304"/>
                  </a:lnTo>
                  <a:lnTo>
                    <a:pt x="446" y="302"/>
                  </a:lnTo>
                  <a:lnTo>
                    <a:pt x="450" y="300"/>
                  </a:lnTo>
                  <a:lnTo>
                    <a:pt x="456" y="299"/>
                  </a:lnTo>
                  <a:lnTo>
                    <a:pt x="456" y="299"/>
                  </a:lnTo>
                  <a:lnTo>
                    <a:pt x="496" y="300"/>
                  </a:lnTo>
                  <a:lnTo>
                    <a:pt x="524" y="302"/>
                  </a:lnTo>
                  <a:lnTo>
                    <a:pt x="557" y="305"/>
                  </a:lnTo>
                  <a:lnTo>
                    <a:pt x="557" y="305"/>
                  </a:lnTo>
                  <a:lnTo>
                    <a:pt x="568" y="308"/>
                  </a:lnTo>
                  <a:lnTo>
                    <a:pt x="576" y="310"/>
                  </a:lnTo>
                  <a:lnTo>
                    <a:pt x="580" y="312"/>
                  </a:lnTo>
                  <a:lnTo>
                    <a:pt x="582" y="315"/>
                  </a:lnTo>
                  <a:lnTo>
                    <a:pt x="585" y="319"/>
                  </a:lnTo>
                  <a:lnTo>
                    <a:pt x="585" y="322"/>
                  </a:lnTo>
                  <a:lnTo>
                    <a:pt x="585" y="322"/>
                  </a:lnTo>
                  <a:lnTo>
                    <a:pt x="585" y="334"/>
                  </a:lnTo>
                  <a:lnTo>
                    <a:pt x="584" y="346"/>
                  </a:lnTo>
                  <a:lnTo>
                    <a:pt x="579" y="373"/>
                  </a:lnTo>
                  <a:lnTo>
                    <a:pt x="571" y="399"/>
                  </a:lnTo>
                  <a:lnTo>
                    <a:pt x="562" y="425"/>
                  </a:lnTo>
                  <a:lnTo>
                    <a:pt x="550" y="451"/>
                  </a:lnTo>
                  <a:lnTo>
                    <a:pt x="536" y="475"/>
                  </a:lnTo>
                  <a:lnTo>
                    <a:pt x="519" y="500"/>
                  </a:lnTo>
                  <a:lnTo>
                    <a:pt x="502" y="521"/>
                  </a:lnTo>
                  <a:lnTo>
                    <a:pt x="502" y="521"/>
                  </a:lnTo>
                  <a:lnTo>
                    <a:pt x="541" y="552"/>
                  </a:lnTo>
                  <a:lnTo>
                    <a:pt x="574" y="575"/>
                  </a:lnTo>
                  <a:lnTo>
                    <a:pt x="599" y="592"/>
                  </a:lnTo>
                  <a:lnTo>
                    <a:pt x="620" y="604"/>
                  </a:lnTo>
                  <a:lnTo>
                    <a:pt x="620" y="604"/>
                  </a:lnTo>
                  <a:lnTo>
                    <a:pt x="631" y="610"/>
                  </a:lnTo>
                  <a:lnTo>
                    <a:pt x="643" y="615"/>
                  </a:lnTo>
                  <a:lnTo>
                    <a:pt x="668" y="625"/>
                  </a:lnTo>
                  <a:lnTo>
                    <a:pt x="692" y="631"/>
                  </a:lnTo>
                  <a:lnTo>
                    <a:pt x="701" y="633"/>
                  </a:lnTo>
                  <a:lnTo>
                    <a:pt x="710" y="633"/>
                  </a:lnTo>
                  <a:lnTo>
                    <a:pt x="710" y="633"/>
                  </a:lnTo>
                  <a:lnTo>
                    <a:pt x="715" y="633"/>
                  </a:lnTo>
                  <a:lnTo>
                    <a:pt x="718" y="634"/>
                  </a:lnTo>
                  <a:lnTo>
                    <a:pt x="721" y="637"/>
                  </a:lnTo>
                  <a:lnTo>
                    <a:pt x="721" y="640"/>
                  </a:lnTo>
                  <a:lnTo>
                    <a:pt x="721" y="640"/>
                  </a:lnTo>
                  <a:lnTo>
                    <a:pt x="721" y="643"/>
                  </a:lnTo>
                  <a:lnTo>
                    <a:pt x="719" y="644"/>
                  </a:lnTo>
                  <a:lnTo>
                    <a:pt x="716" y="646"/>
                  </a:lnTo>
                  <a:lnTo>
                    <a:pt x="707" y="648"/>
                  </a:lnTo>
                  <a:lnTo>
                    <a:pt x="695" y="649"/>
                  </a:lnTo>
                  <a:lnTo>
                    <a:pt x="631" y="649"/>
                  </a:lnTo>
                  <a:lnTo>
                    <a:pt x="631" y="649"/>
                  </a:lnTo>
                  <a:lnTo>
                    <a:pt x="598" y="648"/>
                  </a:lnTo>
                  <a:lnTo>
                    <a:pt x="570" y="646"/>
                  </a:lnTo>
                  <a:lnTo>
                    <a:pt x="545" y="643"/>
                  </a:lnTo>
                  <a:lnTo>
                    <a:pt x="523" y="637"/>
                  </a:lnTo>
                  <a:lnTo>
                    <a:pt x="502" y="628"/>
                  </a:lnTo>
                  <a:lnTo>
                    <a:pt x="480" y="617"/>
                  </a:lnTo>
                  <a:lnTo>
                    <a:pt x="459" y="603"/>
                  </a:lnTo>
                  <a:lnTo>
                    <a:pt x="433" y="583"/>
                  </a:lnTo>
                  <a:lnTo>
                    <a:pt x="433" y="583"/>
                  </a:lnTo>
                  <a:lnTo>
                    <a:pt x="421" y="594"/>
                  </a:lnTo>
                  <a:lnTo>
                    <a:pt x="406" y="606"/>
                  </a:lnTo>
                  <a:lnTo>
                    <a:pt x="388" y="620"/>
                  </a:lnTo>
                  <a:lnTo>
                    <a:pt x="366" y="632"/>
                  </a:lnTo>
                  <a:lnTo>
                    <a:pt x="353" y="638"/>
                  </a:lnTo>
                  <a:lnTo>
                    <a:pt x="340" y="643"/>
                  </a:lnTo>
                  <a:lnTo>
                    <a:pt x="325" y="648"/>
                  </a:lnTo>
                  <a:lnTo>
                    <a:pt x="309" y="653"/>
                  </a:lnTo>
                  <a:lnTo>
                    <a:pt x="292" y="655"/>
                  </a:lnTo>
                  <a:lnTo>
                    <a:pt x="274" y="659"/>
                  </a:lnTo>
                  <a:lnTo>
                    <a:pt x="255" y="660"/>
                  </a:lnTo>
                  <a:lnTo>
                    <a:pt x="233" y="661"/>
                  </a:lnTo>
                  <a:lnTo>
                    <a:pt x="233" y="661"/>
                  </a:lnTo>
                  <a:lnTo>
                    <a:pt x="201" y="659"/>
                  </a:lnTo>
                  <a:lnTo>
                    <a:pt x="172" y="655"/>
                  </a:lnTo>
                  <a:lnTo>
                    <a:pt x="145" y="650"/>
                  </a:lnTo>
                  <a:lnTo>
                    <a:pt x="121" y="642"/>
                  </a:lnTo>
                  <a:lnTo>
                    <a:pt x="99" y="632"/>
                  </a:lnTo>
                  <a:lnTo>
                    <a:pt x="80" y="621"/>
                  </a:lnTo>
                  <a:lnTo>
                    <a:pt x="64" y="609"/>
                  </a:lnTo>
                  <a:lnTo>
                    <a:pt x="50" y="595"/>
                  </a:lnTo>
                  <a:lnTo>
                    <a:pt x="36" y="581"/>
                  </a:lnTo>
                  <a:lnTo>
                    <a:pt x="27" y="565"/>
                  </a:lnTo>
                  <a:lnTo>
                    <a:pt x="18" y="551"/>
                  </a:lnTo>
                  <a:lnTo>
                    <a:pt x="11" y="535"/>
                  </a:lnTo>
                  <a:lnTo>
                    <a:pt x="6" y="519"/>
                  </a:lnTo>
                  <a:lnTo>
                    <a:pt x="2" y="503"/>
                  </a:lnTo>
                  <a:lnTo>
                    <a:pt x="0" y="489"/>
                  </a:lnTo>
                  <a:lnTo>
                    <a:pt x="0" y="474"/>
                  </a:lnTo>
                  <a:lnTo>
                    <a:pt x="0" y="474"/>
                  </a:lnTo>
                  <a:lnTo>
                    <a:pt x="1" y="456"/>
                  </a:lnTo>
                  <a:lnTo>
                    <a:pt x="3" y="439"/>
                  </a:lnTo>
                  <a:lnTo>
                    <a:pt x="8" y="422"/>
                  </a:lnTo>
                  <a:lnTo>
                    <a:pt x="14" y="405"/>
                  </a:lnTo>
                  <a:lnTo>
                    <a:pt x="22" y="389"/>
                  </a:lnTo>
                  <a:lnTo>
                    <a:pt x="30" y="374"/>
                  </a:lnTo>
                  <a:lnTo>
                    <a:pt x="39" y="360"/>
                  </a:lnTo>
                  <a:lnTo>
                    <a:pt x="50" y="346"/>
                  </a:lnTo>
                  <a:lnTo>
                    <a:pt x="60" y="334"/>
                  </a:lnTo>
                  <a:lnTo>
                    <a:pt x="71" y="323"/>
                  </a:lnTo>
                  <a:lnTo>
                    <a:pt x="82" y="312"/>
                  </a:lnTo>
                  <a:lnTo>
                    <a:pt x="94" y="303"/>
                  </a:lnTo>
                  <a:lnTo>
                    <a:pt x="116" y="287"/>
                  </a:lnTo>
                  <a:lnTo>
                    <a:pt x="137" y="275"/>
                  </a:lnTo>
                  <a:close/>
                  <a:moveTo>
                    <a:pt x="400" y="557"/>
                  </a:moveTo>
                  <a:lnTo>
                    <a:pt x="400" y="557"/>
                  </a:lnTo>
                  <a:lnTo>
                    <a:pt x="359" y="520"/>
                  </a:lnTo>
                  <a:lnTo>
                    <a:pt x="314" y="478"/>
                  </a:lnTo>
                  <a:lnTo>
                    <a:pt x="274" y="439"/>
                  </a:lnTo>
                  <a:lnTo>
                    <a:pt x="249" y="412"/>
                  </a:lnTo>
                  <a:lnTo>
                    <a:pt x="249" y="412"/>
                  </a:lnTo>
                  <a:lnTo>
                    <a:pt x="200" y="359"/>
                  </a:lnTo>
                  <a:lnTo>
                    <a:pt x="176" y="329"/>
                  </a:lnTo>
                  <a:lnTo>
                    <a:pt x="159" y="308"/>
                  </a:lnTo>
                  <a:lnTo>
                    <a:pt x="159" y="308"/>
                  </a:lnTo>
                  <a:lnTo>
                    <a:pt x="148" y="316"/>
                  </a:lnTo>
                  <a:lnTo>
                    <a:pt x="137" y="326"/>
                  </a:lnTo>
                  <a:lnTo>
                    <a:pt x="127" y="339"/>
                  </a:lnTo>
                  <a:lnTo>
                    <a:pt x="119" y="354"/>
                  </a:lnTo>
                  <a:lnTo>
                    <a:pt x="111" y="371"/>
                  </a:lnTo>
                  <a:lnTo>
                    <a:pt x="105" y="389"/>
                  </a:lnTo>
                  <a:lnTo>
                    <a:pt x="102" y="411"/>
                  </a:lnTo>
                  <a:lnTo>
                    <a:pt x="101" y="435"/>
                  </a:lnTo>
                  <a:lnTo>
                    <a:pt x="101" y="435"/>
                  </a:lnTo>
                  <a:lnTo>
                    <a:pt x="102" y="455"/>
                  </a:lnTo>
                  <a:lnTo>
                    <a:pt x="104" y="473"/>
                  </a:lnTo>
                  <a:lnTo>
                    <a:pt x="108" y="490"/>
                  </a:lnTo>
                  <a:lnTo>
                    <a:pt x="114" y="507"/>
                  </a:lnTo>
                  <a:lnTo>
                    <a:pt x="120" y="521"/>
                  </a:lnTo>
                  <a:lnTo>
                    <a:pt x="128" y="536"/>
                  </a:lnTo>
                  <a:lnTo>
                    <a:pt x="138" y="549"/>
                  </a:lnTo>
                  <a:lnTo>
                    <a:pt x="149" y="560"/>
                  </a:lnTo>
                  <a:lnTo>
                    <a:pt x="160" y="571"/>
                  </a:lnTo>
                  <a:lnTo>
                    <a:pt x="172" y="581"/>
                  </a:lnTo>
                  <a:lnTo>
                    <a:pt x="185" y="588"/>
                  </a:lnTo>
                  <a:lnTo>
                    <a:pt x="200" y="595"/>
                  </a:lnTo>
                  <a:lnTo>
                    <a:pt x="215" y="600"/>
                  </a:lnTo>
                  <a:lnTo>
                    <a:pt x="230" y="604"/>
                  </a:lnTo>
                  <a:lnTo>
                    <a:pt x="246" y="606"/>
                  </a:lnTo>
                  <a:lnTo>
                    <a:pt x="262" y="608"/>
                  </a:lnTo>
                  <a:lnTo>
                    <a:pt x="262" y="608"/>
                  </a:lnTo>
                  <a:lnTo>
                    <a:pt x="274" y="608"/>
                  </a:lnTo>
                  <a:lnTo>
                    <a:pt x="286" y="606"/>
                  </a:lnTo>
                  <a:lnTo>
                    <a:pt x="308" y="602"/>
                  </a:lnTo>
                  <a:lnTo>
                    <a:pt x="330" y="595"/>
                  </a:lnTo>
                  <a:lnTo>
                    <a:pt x="348" y="588"/>
                  </a:lnTo>
                  <a:lnTo>
                    <a:pt x="365" y="581"/>
                  </a:lnTo>
                  <a:lnTo>
                    <a:pt x="380" y="572"/>
                  </a:lnTo>
                  <a:lnTo>
                    <a:pt x="392" y="564"/>
                  </a:lnTo>
                  <a:lnTo>
                    <a:pt x="400" y="557"/>
                  </a:lnTo>
                  <a:lnTo>
                    <a:pt x="400" y="5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33"/>
            <p:cNvSpPr>
              <a:spLocks/>
            </p:cNvSpPr>
            <p:nvPr userDrawn="1"/>
          </p:nvSpPr>
          <p:spPr bwMode="auto">
            <a:xfrm>
              <a:off x="264" y="274"/>
              <a:ext cx="164" cy="24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34"/>
            <p:cNvSpPr>
              <a:spLocks/>
            </p:cNvSpPr>
            <p:nvPr userDrawn="1"/>
          </p:nvSpPr>
          <p:spPr bwMode="auto">
            <a:xfrm>
              <a:off x="544" y="277"/>
              <a:ext cx="169" cy="234"/>
            </a:xfrm>
            <a:custGeom>
              <a:avLst/>
              <a:gdLst>
                <a:gd name="T0" fmla="*/ 0 w 509"/>
                <a:gd name="T1" fmla="*/ 702 h 702"/>
                <a:gd name="T2" fmla="*/ 0 w 509"/>
                <a:gd name="T3" fmla="*/ 0 h 702"/>
                <a:gd name="T4" fmla="*/ 150 w 509"/>
                <a:gd name="T5" fmla="*/ 0 h 702"/>
                <a:gd name="T6" fmla="*/ 150 w 509"/>
                <a:gd name="T7" fmla="*/ 280 h 702"/>
                <a:gd name="T8" fmla="*/ 360 w 509"/>
                <a:gd name="T9" fmla="*/ 280 h 702"/>
                <a:gd name="T10" fmla="*/ 360 w 509"/>
                <a:gd name="T11" fmla="*/ 0 h 702"/>
                <a:gd name="T12" fmla="*/ 509 w 509"/>
                <a:gd name="T13" fmla="*/ 0 h 702"/>
                <a:gd name="T14" fmla="*/ 509 w 509"/>
                <a:gd name="T15" fmla="*/ 702 h 702"/>
                <a:gd name="T16" fmla="*/ 360 w 509"/>
                <a:gd name="T17" fmla="*/ 702 h 702"/>
                <a:gd name="T18" fmla="*/ 360 w 509"/>
                <a:gd name="T19" fmla="*/ 398 h 702"/>
                <a:gd name="T20" fmla="*/ 150 w 509"/>
                <a:gd name="T21" fmla="*/ 398 h 702"/>
                <a:gd name="T22" fmla="*/ 150 w 509"/>
                <a:gd name="T23" fmla="*/ 702 h 702"/>
                <a:gd name="T24" fmla="*/ 0 w 50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702">
                  <a:moveTo>
                    <a:pt x="0" y="702"/>
                  </a:moveTo>
                  <a:lnTo>
                    <a:pt x="0" y="0"/>
                  </a:lnTo>
                  <a:lnTo>
                    <a:pt x="150" y="0"/>
                  </a:lnTo>
                  <a:lnTo>
                    <a:pt x="150" y="280"/>
                  </a:lnTo>
                  <a:lnTo>
                    <a:pt x="360" y="280"/>
                  </a:lnTo>
                  <a:lnTo>
                    <a:pt x="360" y="0"/>
                  </a:lnTo>
                  <a:lnTo>
                    <a:pt x="509" y="0"/>
                  </a:lnTo>
                  <a:lnTo>
                    <a:pt x="509" y="702"/>
                  </a:lnTo>
                  <a:lnTo>
                    <a:pt x="360" y="702"/>
                  </a:lnTo>
                  <a:lnTo>
                    <a:pt x="360" y="398"/>
                  </a:lnTo>
                  <a:lnTo>
                    <a:pt x="150" y="398"/>
                  </a:lnTo>
                  <a:lnTo>
                    <a:pt x="150"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35"/>
            <p:cNvSpPr>
              <a:spLocks/>
            </p:cNvSpPr>
            <p:nvPr userDrawn="1"/>
          </p:nvSpPr>
          <p:spPr bwMode="auto">
            <a:xfrm>
              <a:off x="836" y="277"/>
              <a:ext cx="230" cy="234"/>
            </a:xfrm>
            <a:custGeom>
              <a:avLst/>
              <a:gdLst>
                <a:gd name="T0" fmla="*/ 0 w 691"/>
                <a:gd name="T1" fmla="*/ 702 h 702"/>
                <a:gd name="T2" fmla="*/ 0 w 691"/>
                <a:gd name="T3" fmla="*/ 0 h 702"/>
                <a:gd name="T4" fmla="*/ 209 w 691"/>
                <a:gd name="T5" fmla="*/ 0 h 702"/>
                <a:gd name="T6" fmla="*/ 343 w 691"/>
                <a:gd name="T7" fmla="*/ 460 h 702"/>
                <a:gd name="T8" fmla="*/ 346 w 691"/>
                <a:gd name="T9" fmla="*/ 460 h 702"/>
                <a:gd name="T10" fmla="*/ 482 w 691"/>
                <a:gd name="T11" fmla="*/ 0 h 702"/>
                <a:gd name="T12" fmla="*/ 691 w 691"/>
                <a:gd name="T13" fmla="*/ 0 h 702"/>
                <a:gd name="T14" fmla="*/ 691 w 691"/>
                <a:gd name="T15" fmla="*/ 702 h 702"/>
                <a:gd name="T16" fmla="*/ 562 w 691"/>
                <a:gd name="T17" fmla="*/ 702 h 702"/>
                <a:gd name="T18" fmla="*/ 562 w 691"/>
                <a:gd name="T19" fmla="*/ 149 h 702"/>
                <a:gd name="T20" fmla="*/ 561 w 691"/>
                <a:gd name="T21" fmla="*/ 149 h 702"/>
                <a:gd name="T22" fmla="*/ 402 w 691"/>
                <a:gd name="T23" fmla="*/ 702 h 702"/>
                <a:gd name="T24" fmla="*/ 289 w 691"/>
                <a:gd name="T25" fmla="*/ 702 h 702"/>
                <a:gd name="T26" fmla="*/ 130 w 691"/>
                <a:gd name="T27" fmla="*/ 149 h 702"/>
                <a:gd name="T28" fmla="*/ 127 w 691"/>
                <a:gd name="T29" fmla="*/ 149 h 702"/>
                <a:gd name="T30" fmla="*/ 127 w 691"/>
                <a:gd name="T31" fmla="*/ 702 h 702"/>
                <a:gd name="T32" fmla="*/ 0 w 691"/>
                <a:gd name="T33"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1" h="702">
                  <a:moveTo>
                    <a:pt x="0" y="702"/>
                  </a:moveTo>
                  <a:lnTo>
                    <a:pt x="0" y="0"/>
                  </a:lnTo>
                  <a:lnTo>
                    <a:pt x="209" y="0"/>
                  </a:lnTo>
                  <a:lnTo>
                    <a:pt x="343" y="460"/>
                  </a:lnTo>
                  <a:lnTo>
                    <a:pt x="346" y="460"/>
                  </a:lnTo>
                  <a:lnTo>
                    <a:pt x="482" y="0"/>
                  </a:lnTo>
                  <a:lnTo>
                    <a:pt x="691" y="0"/>
                  </a:lnTo>
                  <a:lnTo>
                    <a:pt x="691" y="702"/>
                  </a:lnTo>
                  <a:lnTo>
                    <a:pt x="562" y="702"/>
                  </a:lnTo>
                  <a:lnTo>
                    <a:pt x="562" y="149"/>
                  </a:lnTo>
                  <a:lnTo>
                    <a:pt x="561" y="149"/>
                  </a:lnTo>
                  <a:lnTo>
                    <a:pt x="402" y="702"/>
                  </a:lnTo>
                  <a:lnTo>
                    <a:pt x="289" y="702"/>
                  </a:lnTo>
                  <a:lnTo>
                    <a:pt x="130" y="149"/>
                  </a:lnTo>
                  <a:lnTo>
                    <a:pt x="127" y="149"/>
                  </a:lnTo>
                  <a:lnTo>
                    <a:pt x="127"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36"/>
            <p:cNvSpPr>
              <a:spLocks/>
            </p:cNvSpPr>
            <p:nvPr userDrawn="1"/>
          </p:nvSpPr>
          <p:spPr bwMode="auto">
            <a:xfrm>
              <a:off x="1186" y="277"/>
              <a:ext cx="139" cy="234"/>
            </a:xfrm>
            <a:custGeom>
              <a:avLst/>
              <a:gdLst>
                <a:gd name="T0" fmla="*/ 0 w 419"/>
                <a:gd name="T1" fmla="*/ 702 h 702"/>
                <a:gd name="T2" fmla="*/ 0 w 419"/>
                <a:gd name="T3" fmla="*/ 0 h 702"/>
                <a:gd name="T4" fmla="*/ 408 w 419"/>
                <a:gd name="T5" fmla="*/ 0 h 702"/>
                <a:gd name="T6" fmla="*/ 408 w 419"/>
                <a:gd name="T7" fmla="*/ 118 h 702"/>
                <a:gd name="T8" fmla="*/ 149 w 419"/>
                <a:gd name="T9" fmla="*/ 118 h 702"/>
                <a:gd name="T10" fmla="*/ 149 w 419"/>
                <a:gd name="T11" fmla="*/ 280 h 702"/>
                <a:gd name="T12" fmla="*/ 347 w 419"/>
                <a:gd name="T13" fmla="*/ 280 h 702"/>
                <a:gd name="T14" fmla="*/ 347 w 419"/>
                <a:gd name="T15" fmla="*/ 398 h 702"/>
                <a:gd name="T16" fmla="*/ 149 w 419"/>
                <a:gd name="T17" fmla="*/ 398 h 702"/>
                <a:gd name="T18" fmla="*/ 149 w 419"/>
                <a:gd name="T19" fmla="*/ 584 h 702"/>
                <a:gd name="T20" fmla="*/ 419 w 419"/>
                <a:gd name="T21" fmla="*/ 584 h 702"/>
                <a:gd name="T22" fmla="*/ 419 w 419"/>
                <a:gd name="T23" fmla="*/ 702 h 702"/>
                <a:gd name="T24" fmla="*/ 0 w 41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702">
                  <a:moveTo>
                    <a:pt x="0" y="702"/>
                  </a:moveTo>
                  <a:lnTo>
                    <a:pt x="0" y="0"/>
                  </a:lnTo>
                  <a:lnTo>
                    <a:pt x="408" y="0"/>
                  </a:lnTo>
                  <a:lnTo>
                    <a:pt x="408" y="118"/>
                  </a:lnTo>
                  <a:lnTo>
                    <a:pt x="149" y="118"/>
                  </a:lnTo>
                  <a:lnTo>
                    <a:pt x="149" y="280"/>
                  </a:lnTo>
                  <a:lnTo>
                    <a:pt x="347" y="280"/>
                  </a:lnTo>
                  <a:lnTo>
                    <a:pt x="347" y="398"/>
                  </a:lnTo>
                  <a:lnTo>
                    <a:pt x="149" y="398"/>
                  </a:lnTo>
                  <a:lnTo>
                    <a:pt x="149" y="584"/>
                  </a:lnTo>
                  <a:lnTo>
                    <a:pt x="419" y="584"/>
                  </a:lnTo>
                  <a:lnTo>
                    <a:pt x="41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37"/>
            <p:cNvSpPr>
              <a:spLocks/>
            </p:cNvSpPr>
            <p:nvPr userDrawn="1"/>
          </p:nvSpPr>
          <p:spPr bwMode="auto">
            <a:xfrm>
              <a:off x="1438" y="277"/>
              <a:ext cx="130" cy="234"/>
            </a:xfrm>
            <a:custGeom>
              <a:avLst/>
              <a:gdLst>
                <a:gd name="T0" fmla="*/ 0 w 389"/>
                <a:gd name="T1" fmla="*/ 702 h 702"/>
                <a:gd name="T2" fmla="*/ 0 w 389"/>
                <a:gd name="T3" fmla="*/ 0 h 702"/>
                <a:gd name="T4" fmla="*/ 149 w 389"/>
                <a:gd name="T5" fmla="*/ 0 h 702"/>
                <a:gd name="T6" fmla="*/ 149 w 389"/>
                <a:gd name="T7" fmla="*/ 584 h 702"/>
                <a:gd name="T8" fmla="*/ 389 w 389"/>
                <a:gd name="T9" fmla="*/ 584 h 702"/>
                <a:gd name="T10" fmla="*/ 389 w 389"/>
                <a:gd name="T11" fmla="*/ 702 h 702"/>
                <a:gd name="T12" fmla="*/ 0 w 389"/>
                <a:gd name="T13" fmla="*/ 702 h 702"/>
              </a:gdLst>
              <a:ahLst/>
              <a:cxnLst>
                <a:cxn ang="0">
                  <a:pos x="T0" y="T1"/>
                </a:cxn>
                <a:cxn ang="0">
                  <a:pos x="T2" y="T3"/>
                </a:cxn>
                <a:cxn ang="0">
                  <a:pos x="T4" y="T5"/>
                </a:cxn>
                <a:cxn ang="0">
                  <a:pos x="T6" y="T7"/>
                </a:cxn>
                <a:cxn ang="0">
                  <a:pos x="T8" y="T9"/>
                </a:cxn>
                <a:cxn ang="0">
                  <a:pos x="T10" y="T11"/>
                </a:cxn>
                <a:cxn ang="0">
                  <a:pos x="T12" y="T13"/>
                </a:cxn>
              </a:cxnLst>
              <a:rect l="0" t="0" r="r" b="b"/>
              <a:pathLst>
                <a:path w="389" h="702">
                  <a:moveTo>
                    <a:pt x="0" y="702"/>
                  </a:moveTo>
                  <a:lnTo>
                    <a:pt x="0" y="0"/>
                  </a:lnTo>
                  <a:lnTo>
                    <a:pt x="149" y="0"/>
                  </a:lnTo>
                  <a:lnTo>
                    <a:pt x="149" y="584"/>
                  </a:lnTo>
                  <a:lnTo>
                    <a:pt x="389" y="584"/>
                  </a:lnTo>
                  <a:lnTo>
                    <a:pt x="38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Rectangle 38"/>
            <p:cNvSpPr>
              <a:spLocks noChangeArrowheads="1"/>
            </p:cNvSpPr>
            <p:nvPr userDrawn="1"/>
          </p:nvSpPr>
          <p:spPr bwMode="auto">
            <a:xfrm>
              <a:off x="1673"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39"/>
            <p:cNvSpPr>
              <a:spLocks/>
            </p:cNvSpPr>
            <p:nvPr userDrawn="1"/>
          </p:nvSpPr>
          <p:spPr bwMode="auto">
            <a:xfrm>
              <a:off x="1842" y="277"/>
              <a:ext cx="177" cy="234"/>
            </a:xfrm>
            <a:custGeom>
              <a:avLst/>
              <a:gdLst>
                <a:gd name="T0" fmla="*/ 0 w 531"/>
                <a:gd name="T1" fmla="*/ 702 h 702"/>
                <a:gd name="T2" fmla="*/ 0 w 531"/>
                <a:gd name="T3" fmla="*/ 0 h 702"/>
                <a:gd name="T4" fmla="*/ 150 w 531"/>
                <a:gd name="T5" fmla="*/ 0 h 702"/>
                <a:gd name="T6" fmla="*/ 150 w 531"/>
                <a:gd name="T7" fmla="*/ 290 h 702"/>
                <a:gd name="T8" fmla="*/ 151 w 531"/>
                <a:gd name="T9" fmla="*/ 290 h 702"/>
                <a:gd name="T10" fmla="*/ 345 w 531"/>
                <a:gd name="T11" fmla="*/ 0 h 702"/>
                <a:gd name="T12" fmla="*/ 508 w 531"/>
                <a:gd name="T13" fmla="*/ 0 h 702"/>
                <a:gd name="T14" fmla="*/ 307 w 531"/>
                <a:gd name="T15" fmla="*/ 283 h 702"/>
                <a:gd name="T16" fmla="*/ 531 w 531"/>
                <a:gd name="T17" fmla="*/ 702 h 702"/>
                <a:gd name="T18" fmla="*/ 363 w 531"/>
                <a:gd name="T19" fmla="*/ 702 h 702"/>
                <a:gd name="T20" fmla="*/ 207 w 531"/>
                <a:gd name="T21" fmla="*/ 407 h 702"/>
                <a:gd name="T22" fmla="*/ 150 w 531"/>
                <a:gd name="T23" fmla="*/ 487 h 702"/>
                <a:gd name="T24" fmla="*/ 150 w 531"/>
                <a:gd name="T25" fmla="*/ 702 h 702"/>
                <a:gd name="T26" fmla="*/ 0 w 531"/>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1" h="702">
                  <a:moveTo>
                    <a:pt x="0" y="702"/>
                  </a:moveTo>
                  <a:lnTo>
                    <a:pt x="0" y="0"/>
                  </a:lnTo>
                  <a:lnTo>
                    <a:pt x="150" y="0"/>
                  </a:lnTo>
                  <a:lnTo>
                    <a:pt x="150" y="290"/>
                  </a:lnTo>
                  <a:lnTo>
                    <a:pt x="151" y="290"/>
                  </a:lnTo>
                  <a:lnTo>
                    <a:pt x="345" y="0"/>
                  </a:lnTo>
                  <a:lnTo>
                    <a:pt x="508" y="0"/>
                  </a:lnTo>
                  <a:lnTo>
                    <a:pt x="307" y="283"/>
                  </a:lnTo>
                  <a:lnTo>
                    <a:pt x="531" y="702"/>
                  </a:lnTo>
                  <a:lnTo>
                    <a:pt x="363" y="702"/>
                  </a:lnTo>
                  <a:lnTo>
                    <a:pt x="207" y="407"/>
                  </a:lnTo>
                  <a:lnTo>
                    <a:pt x="150" y="487"/>
                  </a:lnTo>
                  <a:lnTo>
                    <a:pt x="150"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40"/>
            <p:cNvSpPr>
              <a:spLocks/>
            </p:cNvSpPr>
            <p:nvPr userDrawn="1"/>
          </p:nvSpPr>
          <p:spPr bwMode="auto">
            <a:xfrm>
              <a:off x="2276" y="274"/>
              <a:ext cx="168" cy="24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Rectangle 41"/>
            <p:cNvSpPr>
              <a:spLocks noChangeArrowheads="1"/>
            </p:cNvSpPr>
            <p:nvPr userDrawn="1"/>
          </p:nvSpPr>
          <p:spPr bwMode="auto">
            <a:xfrm>
              <a:off x="2562"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42"/>
            <p:cNvSpPr>
              <a:spLocks/>
            </p:cNvSpPr>
            <p:nvPr userDrawn="1"/>
          </p:nvSpPr>
          <p:spPr bwMode="auto">
            <a:xfrm>
              <a:off x="2717" y="277"/>
              <a:ext cx="165" cy="234"/>
            </a:xfrm>
            <a:custGeom>
              <a:avLst/>
              <a:gdLst>
                <a:gd name="T0" fmla="*/ 497 w 497"/>
                <a:gd name="T1" fmla="*/ 0 h 702"/>
                <a:gd name="T2" fmla="*/ 497 w 497"/>
                <a:gd name="T3" fmla="*/ 118 h 702"/>
                <a:gd name="T4" fmla="*/ 323 w 497"/>
                <a:gd name="T5" fmla="*/ 118 h 702"/>
                <a:gd name="T6" fmla="*/ 323 w 497"/>
                <a:gd name="T7" fmla="*/ 702 h 702"/>
                <a:gd name="T8" fmla="*/ 173 w 497"/>
                <a:gd name="T9" fmla="*/ 702 h 702"/>
                <a:gd name="T10" fmla="*/ 173 w 497"/>
                <a:gd name="T11" fmla="*/ 118 h 702"/>
                <a:gd name="T12" fmla="*/ 0 w 497"/>
                <a:gd name="T13" fmla="*/ 118 h 702"/>
                <a:gd name="T14" fmla="*/ 0 w 497"/>
                <a:gd name="T15" fmla="*/ 0 h 702"/>
                <a:gd name="T16" fmla="*/ 497 w 497"/>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702">
                  <a:moveTo>
                    <a:pt x="497" y="0"/>
                  </a:moveTo>
                  <a:lnTo>
                    <a:pt x="497" y="118"/>
                  </a:lnTo>
                  <a:lnTo>
                    <a:pt x="323" y="118"/>
                  </a:lnTo>
                  <a:lnTo>
                    <a:pt x="323" y="702"/>
                  </a:lnTo>
                  <a:lnTo>
                    <a:pt x="173" y="702"/>
                  </a:lnTo>
                  <a:lnTo>
                    <a:pt x="173" y="118"/>
                  </a:lnTo>
                  <a:lnTo>
                    <a:pt x="0" y="118"/>
                  </a:lnTo>
                  <a:lnTo>
                    <a:pt x="0" y="0"/>
                  </a:lnTo>
                  <a:lnTo>
                    <a:pt x="4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43"/>
            <p:cNvSpPr>
              <a:spLocks/>
            </p:cNvSpPr>
            <p:nvPr userDrawn="1"/>
          </p:nvSpPr>
          <p:spPr bwMode="auto">
            <a:xfrm>
              <a:off x="2984" y="277"/>
              <a:ext cx="177" cy="234"/>
            </a:xfrm>
            <a:custGeom>
              <a:avLst/>
              <a:gdLst>
                <a:gd name="T0" fmla="*/ 0 w 530"/>
                <a:gd name="T1" fmla="*/ 702 h 702"/>
                <a:gd name="T2" fmla="*/ 0 w 530"/>
                <a:gd name="T3" fmla="*/ 0 h 702"/>
                <a:gd name="T4" fmla="*/ 149 w 530"/>
                <a:gd name="T5" fmla="*/ 0 h 702"/>
                <a:gd name="T6" fmla="*/ 149 w 530"/>
                <a:gd name="T7" fmla="*/ 290 h 702"/>
                <a:gd name="T8" fmla="*/ 152 w 530"/>
                <a:gd name="T9" fmla="*/ 290 h 702"/>
                <a:gd name="T10" fmla="*/ 345 w 530"/>
                <a:gd name="T11" fmla="*/ 0 h 702"/>
                <a:gd name="T12" fmla="*/ 509 w 530"/>
                <a:gd name="T13" fmla="*/ 0 h 702"/>
                <a:gd name="T14" fmla="*/ 307 w 530"/>
                <a:gd name="T15" fmla="*/ 283 h 702"/>
                <a:gd name="T16" fmla="*/ 530 w 530"/>
                <a:gd name="T17" fmla="*/ 702 h 702"/>
                <a:gd name="T18" fmla="*/ 363 w 530"/>
                <a:gd name="T19" fmla="*/ 702 h 702"/>
                <a:gd name="T20" fmla="*/ 208 w 530"/>
                <a:gd name="T21" fmla="*/ 407 h 702"/>
                <a:gd name="T22" fmla="*/ 149 w 530"/>
                <a:gd name="T23" fmla="*/ 487 h 702"/>
                <a:gd name="T24" fmla="*/ 149 w 530"/>
                <a:gd name="T25" fmla="*/ 702 h 702"/>
                <a:gd name="T26" fmla="*/ 0 w 530"/>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0" h="702">
                  <a:moveTo>
                    <a:pt x="0" y="702"/>
                  </a:moveTo>
                  <a:lnTo>
                    <a:pt x="0" y="0"/>
                  </a:lnTo>
                  <a:lnTo>
                    <a:pt x="149" y="0"/>
                  </a:lnTo>
                  <a:lnTo>
                    <a:pt x="149" y="290"/>
                  </a:lnTo>
                  <a:lnTo>
                    <a:pt x="152" y="290"/>
                  </a:lnTo>
                  <a:lnTo>
                    <a:pt x="345" y="0"/>
                  </a:lnTo>
                  <a:lnTo>
                    <a:pt x="509" y="0"/>
                  </a:lnTo>
                  <a:lnTo>
                    <a:pt x="307" y="283"/>
                  </a:lnTo>
                  <a:lnTo>
                    <a:pt x="530" y="702"/>
                  </a:lnTo>
                  <a:lnTo>
                    <a:pt x="363" y="702"/>
                  </a:lnTo>
                  <a:lnTo>
                    <a:pt x="208" y="407"/>
                  </a:lnTo>
                  <a:lnTo>
                    <a:pt x="149" y="487"/>
                  </a:lnTo>
                  <a:lnTo>
                    <a:pt x="14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Rectangle 44"/>
            <p:cNvSpPr>
              <a:spLocks noChangeArrowheads="1"/>
            </p:cNvSpPr>
            <p:nvPr userDrawn="1"/>
          </p:nvSpPr>
          <p:spPr bwMode="auto">
            <a:xfrm>
              <a:off x="3259"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45"/>
            <p:cNvSpPr>
              <a:spLocks/>
            </p:cNvSpPr>
            <p:nvPr userDrawn="1"/>
          </p:nvSpPr>
          <p:spPr bwMode="auto">
            <a:xfrm>
              <a:off x="3431" y="277"/>
              <a:ext cx="170" cy="234"/>
            </a:xfrm>
            <a:custGeom>
              <a:avLst/>
              <a:gdLst>
                <a:gd name="T0" fmla="*/ 0 w 510"/>
                <a:gd name="T1" fmla="*/ 702 h 702"/>
                <a:gd name="T2" fmla="*/ 0 w 510"/>
                <a:gd name="T3" fmla="*/ 0 h 702"/>
                <a:gd name="T4" fmla="*/ 164 w 510"/>
                <a:gd name="T5" fmla="*/ 0 h 702"/>
                <a:gd name="T6" fmla="*/ 372 w 510"/>
                <a:gd name="T7" fmla="*/ 416 h 702"/>
                <a:gd name="T8" fmla="*/ 374 w 510"/>
                <a:gd name="T9" fmla="*/ 416 h 702"/>
                <a:gd name="T10" fmla="*/ 374 w 510"/>
                <a:gd name="T11" fmla="*/ 0 h 702"/>
                <a:gd name="T12" fmla="*/ 510 w 510"/>
                <a:gd name="T13" fmla="*/ 0 h 702"/>
                <a:gd name="T14" fmla="*/ 510 w 510"/>
                <a:gd name="T15" fmla="*/ 702 h 702"/>
                <a:gd name="T16" fmla="*/ 368 w 510"/>
                <a:gd name="T17" fmla="*/ 702 h 702"/>
                <a:gd name="T18" fmla="*/ 140 w 510"/>
                <a:gd name="T19" fmla="*/ 249 h 702"/>
                <a:gd name="T20" fmla="*/ 137 w 510"/>
                <a:gd name="T21" fmla="*/ 249 h 702"/>
                <a:gd name="T22" fmla="*/ 137 w 510"/>
                <a:gd name="T23" fmla="*/ 702 h 702"/>
                <a:gd name="T24" fmla="*/ 0 w 510"/>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702">
                  <a:moveTo>
                    <a:pt x="0" y="702"/>
                  </a:moveTo>
                  <a:lnTo>
                    <a:pt x="0" y="0"/>
                  </a:lnTo>
                  <a:lnTo>
                    <a:pt x="164" y="0"/>
                  </a:lnTo>
                  <a:lnTo>
                    <a:pt x="372" y="416"/>
                  </a:lnTo>
                  <a:lnTo>
                    <a:pt x="374" y="416"/>
                  </a:lnTo>
                  <a:lnTo>
                    <a:pt x="374" y="0"/>
                  </a:lnTo>
                  <a:lnTo>
                    <a:pt x="510" y="0"/>
                  </a:lnTo>
                  <a:lnTo>
                    <a:pt x="510" y="702"/>
                  </a:lnTo>
                  <a:lnTo>
                    <a:pt x="368" y="702"/>
                  </a:lnTo>
                  <a:lnTo>
                    <a:pt x="140" y="249"/>
                  </a:lnTo>
                  <a:lnTo>
                    <a:pt x="137" y="249"/>
                  </a:lnTo>
                  <a:lnTo>
                    <a:pt x="137"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46"/>
            <p:cNvSpPr>
              <a:spLocks noEditPoints="1"/>
            </p:cNvSpPr>
            <p:nvPr userDrawn="1"/>
          </p:nvSpPr>
          <p:spPr bwMode="auto">
            <a:xfrm>
              <a:off x="4354" y="277"/>
              <a:ext cx="160" cy="234"/>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49"/>
            <p:cNvSpPr>
              <a:spLocks noEditPoints="1"/>
            </p:cNvSpPr>
            <p:nvPr userDrawn="1"/>
          </p:nvSpPr>
          <p:spPr bwMode="auto">
            <a:xfrm>
              <a:off x="4609" y="277"/>
              <a:ext cx="191" cy="234"/>
            </a:xfrm>
            <a:custGeom>
              <a:avLst/>
              <a:gdLst>
                <a:gd name="T0" fmla="*/ 0 w 573"/>
                <a:gd name="T1" fmla="*/ 702 h 702"/>
                <a:gd name="T2" fmla="*/ 194 w 573"/>
                <a:gd name="T3" fmla="*/ 0 h 702"/>
                <a:gd name="T4" fmla="*/ 385 w 573"/>
                <a:gd name="T5" fmla="*/ 0 h 702"/>
                <a:gd name="T6" fmla="*/ 573 w 573"/>
                <a:gd name="T7" fmla="*/ 702 h 702"/>
                <a:gd name="T8" fmla="*/ 431 w 573"/>
                <a:gd name="T9" fmla="*/ 702 h 702"/>
                <a:gd name="T10" fmla="*/ 393 w 573"/>
                <a:gd name="T11" fmla="*/ 554 h 702"/>
                <a:gd name="T12" fmla="*/ 186 w 573"/>
                <a:gd name="T13" fmla="*/ 554 h 702"/>
                <a:gd name="T14" fmla="*/ 144 w 573"/>
                <a:gd name="T15" fmla="*/ 702 h 702"/>
                <a:gd name="T16" fmla="*/ 0 w 573"/>
                <a:gd name="T17" fmla="*/ 702 h 702"/>
                <a:gd name="T18" fmla="*/ 214 w 573"/>
                <a:gd name="T19" fmla="*/ 436 h 702"/>
                <a:gd name="T20" fmla="*/ 362 w 573"/>
                <a:gd name="T21" fmla="*/ 436 h 702"/>
                <a:gd name="T22" fmla="*/ 289 w 573"/>
                <a:gd name="T23" fmla="*/ 152 h 702"/>
                <a:gd name="T24" fmla="*/ 286 w 573"/>
                <a:gd name="T25" fmla="*/ 152 h 702"/>
                <a:gd name="T26" fmla="*/ 214 w 573"/>
                <a:gd name="T27" fmla="*/ 43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702">
                  <a:moveTo>
                    <a:pt x="0" y="702"/>
                  </a:moveTo>
                  <a:lnTo>
                    <a:pt x="194" y="0"/>
                  </a:lnTo>
                  <a:lnTo>
                    <a:pt x="385" y="0"/>
                  </a:lnTo>
                  <a:lnTo>
                    <a:pt x="573" y="702"/>
                  </a:lnTo>
                  <a:lnTo>
                    <a:pt x="431" y="702"/>
                  </a:lnTo>
                  <a:lnTo>
                    <a:pt x="393" y="554"/>
                  </a:lnTo>
                  <a:lnTo>
                    <a:pt x="186" y="554"/>
                  </a:lnTo>
                  <a:lnTo>
                    <a:pt x="144" y="702"/>
                  </a:lnTo>
                  <a:lnTo>
                    <a:pt x="0" y="702"/>
                  </a:lnTo>
                  <a:close/>
                  <a:moveTo>
                    <a:pt x="214" y="436"/>
                  </a:moveTo>
                  <a:lnTo>
                    <a:pt x="362" y="436"/>
                  </a:lnTo>
                  <a:lnTo>
                    <a:pt x="289" y="152"/>
                  </a:lnTo>
                  <a:lnTo>
                    <a:pt x="286" y="152"/>
                  </a:lnTo>
                  <a:lnTo>
                    <a:pt x="214" y="4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52"/>
            <p:cNvSpPr>
              <a:spLocks/>
            </p:cNvSpPr>
            <p:nvPr userDrawn="1"/>
          </p:nvSpPr>
          <p:spPr bwMode="auto">
            <a:xfrm>
              <a:off x="4869" y="277"/>
              <a:ext cx="189" cy="234"/>
            </a:xfrm>
            <a:custGeom>
              <a:avLst/>
              <a:gdLst>
                <a:gd name="T0" fmla="*/ 0 w 568"/>
                <a:gd name="T1" fmla="*/ 0 h 702"/>
                <a:gd name="T2" fmla="*/ 147 w 568"/>
                <a:gd name="T3" fmla="*/ 0 h 702"/>
                <a:gd name="T4" fmla="*/ 284 w 568"/>
                <a:gd name="T5" fmla="*/ 501 h 702"/>
                <a:gd name="T6" fmla="*/ 287 w 568"/>
                <a:gd name="T7" fmla="*/ 501 h 702"/>
                <a:gd name="T8" fmla="*/ 423 w 568"/>
                <a:gd name="T9" fmla="*/ 0 h 702"/>
                <a:gd name="T10" fmla="*/ 568 w 568"/>
                <a:gd name="T11" fmla="*/ 0 h 702"/>
                <a:gd name="T12" fmla="*/ 369 w 568"/>
                <a:gd name="T13" fmla="*/ 702 h 702"/>
                <a:gd name="T14" fmla="*/ 199 w 568"/>
                <a:gd name="T15" fmla="*/ 702 h 702"/>
                <a:gd name="T16" fmla="*/ 0 w 568"/>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702">
                  <a:moveTo>
                    <a:pt x="0" y="0"/>
                  </a:moveTo>
                  <a:lnTo>
                    <a:pt x="147" y="0"/>
                  </a:lnTo>
                  <a:lnTo>
                    <a:pt x="284" y="501"/>
                  </a:lnTo>
                  <a:lnTo>
                    <a:pt x="287" y="501"/>
                  </a:lnTo>
                  <a:lnTo>
                    <a:pt x="423" y="0"/>
                  </a:lnTo>
                  <a:lnTo>
                    <a:pt x="568" y="0"/>
                  </a:lnTo>
                  <a:lnTo>
                    <a:pt x="369" y="702"/>
                  </a:lnTo>
                  <a:lnTo>
                    <a:pt x="199" y="70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Rectangle 53"/>
            <p:cNvSpPr>
              <a:spLocks noChangeArrowheads="1"/>
            </p:cNvSpPr>
            <p:nvPr userDrawn="1"/>
          </p:nvSpPr>
          <p:spPr bwMode="auto">
            <a:xfrm>
              <a:off x="5161"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54"/>
            <p:cNvSpPr>
              <a:spLocks/>
            </p:cNvSpPr>
            <p:nvPr userDrawn="1"/>
          </p:nvSpPr>
          <p:spPr bwMode="auto">
            <a:xfrm>
              <a:off x="5320" y="274"/>
              <a:ext cx="168" cy="240"/>
            </a:xfrm>
            <a:custGeom>
              <a:avLst/>
              <a:gdLst>
                <a:gd name="T0" fmla="*/ 353 w 504"/>
                <a:gd name="T1" fmla="*/ 182 h 721"/>
                <a:gd name="T2" fmla="*/ 324 w 504"/>
                <a:gd name="T3" fmla="*/ 138 h 721"/>
                <a:gd name="T4" fmla="*/ 305 w 504"/>
                <a:gd name="T5" fmla="*/ 123 h 721"/>
                <a:gd name="T6" fmla="*/ 281 w 504"/>
                <a:gd name="T7" fmla="*/ 113 h 721"/>
                <a:gd name="T8" fmla="*/ 254 w 504"/>
                <a:gd name="T9" fmla="*/ 111 h 721"/>
                <a:gd name="T10" fmla="*/ 219 w 504"/>
                <a:gd name="T11" fmla="*/ 115 h 721"/>
                <a:gd name="T12" fmla="*/ 198 w 504"/>
                <a:gd name="T13" fmla="*/ 126 h 721"/>
                <a:gd name="T14" fmla="*/ 183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0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0 w 504"/>
                <a:gd name="T73" fmla="*/ 607 h 721"/>
                <a:gd name="T74" fmla="*/ 314 w 504"/>
                <a:gd name="T75" fmla="*/ 599 h 721"/>
                <a:gd name="T76" fmla="*/ 334 w 504"/>
                <a:gd name="T77" fmla="*/ 583 h 721"/>
                <a:gd name="T78" fmla="*/ 347 w 504"/>
                <a:gd name="T79" fmla="*/ 562 h 721"/>
                <a:gd name="T80" fmla="*/ 355 w 504"/>
                <a:gd name="T81" fmla="*/ 537 h 721"/>
                <a:gd name="T82" fmla="*/ 353 w 504"/>
                <a:gd name="T83" fmla="*/ 515 h 721"/>
                <a:gd name="T84" fmla="*/ 340 w 504"/>
                <a:gd name="T85" fmla="*/ 483 h 721"/>
                <a:gd name="T86" fmla="*/ 314 w 504"/>
                <a:gd name="T87" fmla="*/ 455 h 721"/>
                <a:gd name="T88" fmla="*/ 249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1 w 504"/>
                <a:gd name="T105" fmla="*/ 52 h 721"/>
                <a:gd name="T106" fmla="*/ 134 w 504"/>
                <a:gd name="T107" fmla="*/ 21 h 721"/>
                <a:gd name="T108" fmla="*/ 202 w 504"/>
                <a:gd name="T109" fmla="*/ 2 h 721"/>
                <a:gd name="T110" fmla="*/ 256 w 504"/>
                <a:gd name="T111" fmla="*/ 0 h 721"/>
                <a:gd name="T112" fmla="*/ 327 w 504"/>
                <a:gd name="T113" fmla="*/ 6 h 721"/>
                <a:gd name="T114" fmla="*/ 384 w 504"/>
                <a:gd name="T115" fmla="*/ 27 h 721"/>
                <a:gd name="T116" fmla="*/ 431 w 504"/>
                <a:gd name="T117" fmla="*/ 60 h 721"/>
                <a:gd name="T118" fmla="*/ 467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2" y="162"/>
                  </a:lnTo>
                  <a:lnTo>
                    <a:pt x="330" y="146"/>
                  </a:lnTo>
                  <a:lnTo>
                    <a:pt x="324" y="138"/>
                  </a:lnTo>
                  <a:lnTo>
                    <a:pt x="318" y="132"/>
                  </a:lnTo>
                  <a:lnTo>
                    <a:pt x="311" y="128"/>
                  </a:lnTo>
                  <a:lnTo>
                    <a:pt x="305" y="123"/>
                  </a:lnTo>
                  <a:lnTo>
                    <a:pt x="296" y="119"/>
                  </a:lnTo>
                  <a:lnTo>
                    <a:pt x="289" y="115"/>
                  </a:lnTo>
                  <a:lnTo>
                    <a:pt x="281" y="113"/>
                  </a:lnTo>
                  <a:lnTo>
                    <a:pt x="272" y="112"/>
                  </a:lnTo>
                  <a:lnTo>
                    <a:pt x="254" y="111"/>
                  </a:lnTo>
                  <a:lnTo>
                    <a:pt x="254" y="111"/>
                  </a:lnTo>
                  <a:lnTo>
                    <a:pt x="234" y="112"/>
                  </a:lnTo>
                  <a:lnTo>
                    <a:pt x="226" y="113"/>
                  </a:lnTo>
                  <a:lnTo>
                    <a:pt x="219" y="115"/>
                  </a:lnTo>
                  <a:lnTo>
                    <a:pt x="211" y="119"/>
                  </a:lnTo>
                  <a:lnTo>
                    <a:pt x="204" y="123"/>
                  </a:lnTo>
                  <a:lnTo>
                    <a:pt x="198" y="126"/>
                  </a:lnTo>
                  <a:lnTo>
                    <a:pt x="192" y="131"/>
                  </a:lnTo>
                  <a:lnTo>
                    <a:pt x="187" y="136"/>
                  </a:lnTo>
                  <a:lnTo>
                    <a:pt x="183"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3" y="247"/>
                  </a:lnTo>
                  <a:lnTo>
                    <a:pt x="223" y="254"/>
                  </a:lnTo>
                  <a:lnTo>
                    <a:pt x="249" y="267"/>
                  </a:lnTo>
                  <a:lnTo>
                    <a:pt x="277" y="282"/>
                  </a:lnTo>
                  <a:lnTo>
                    <a:pt x="338" y="312"/>
                  </a:lnTo>
                  <a:lnTo>
                    <a:pt x="369" y="328"/>
                  </a:lnTo>
                  <a:lnTo>
                    <a:pt x="399" y="347"/>
                  </a:lnTo>
                  <a:lnTo>
                    <a:pt x="413" y="357"/>
                  </a:lnTo>
                  <a:lnTo>
                    <a:pt x="427" y="368"/>
                  </a:lnTo>
                  <a:lnTo>
                    <a:pt x="441" y="379"/>
                  </a:lnTo>
                  <a:lnTo>
                    <a:pt x="453" y="391"/>
                  </a:lnTo>
                  <a:lnTo>
                    <a:pt x="464" y="404"/>
                  </a:lnTo>
                  <a:lnTo>
                    <a:pt x="473" y="418"/>
                  </a:lnTo>
                  <a:lnTo>
                    <a:pt x="482" y="432"/>
                  </a:lnTo>
                  <a:lnTo>
                    <a:pt x="490"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7" y="638"/>
                  </a:lnTo>
                  <a:lnTo>
                    <a:pt x="454" y="653"/>
                  </a:lnTo>
                  <a:lnTo>
                    <a:pt x="438" y="667"/>
                  </a:lnTo>
                  <a:lnTo>
                    <a:pt x="421" y="679"/>
                  </a:lnTo>
                  <a:lnTo>
                    <a:pt x="403" y="690"/>
                  </a:lnTo>
                  <a:lnTo>
                    <a:pt x="382"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2" y="696"/>
                  </a:lnTo>
                  <a:lnTo>
                    <a:pt x="114" y="686"/>
                  </a:lnTo>
                  <a:lnTo>
                    <a:pt x="97" y="675"/>
                  </a:lnTo>
                  <a:lnTo>
                    <a:pt x="81"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6"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0" y="607"/>
                  </a:lnTo>
                  <a:lnTo>
                    <a:pt x="299" y="605"/>
                  </a:lnTo>
                  <a:lnTo>
                    <a:pt x="307" y="602"/>
                  </a:lnTo>
                  <a:lnTo>
                    <a:pt x="314" y="599"/>
                  </a:lnTo>
                  <a:lnTo>
                    <a:pt x="322" y="594"/>
                  </a:lnTo>
                  <a:lnTo>
                    <a:pt x="328" y="589"/>
                  </a:lnTo>
                  <a:lnTo>
                    <a:pt x="334" y="583"/>
                  </a:lnTo>
                  <a:lnTo>
                    <a:pt x="340" y="577"/>
                  </a:lnTo>
                  <a:lnTo>
                    <a:pt x="344" y="570"/>
                  </a:lnTo>
                  <a:lnTo>
                    <a:pt x="347" y="562"/>
                  </a:lnTo>
                  <a:lnTo>
                    <a:pt x="351" y="555"/>
                  </a:lnTo>
                  <a:lnTo>
                    <a:pt x="353" y="547"/>
                  </a:lnTo>
                  <a:lnTo>
                    <a:pt x="355" y="537"/>
                  </a:lnTo>
                  <a:lnTo>
                    <a:pt x="355" y="527"/>
                  </a:lnTo>
                  <a:lnTo>
                    <a:pt x="355" y="527"/>
                  </a:lnTo>
                  <a:lnTo>
                    <a:pt x="353" y="515"/>
                  </a:lnTo>
                  <a:lnTo>
                    <a:pt x="351" y="504"/>
                  </a:lnTo>
                  <a:lnTo>
                    <a:pt x="346" y="493"/>
                  </a:lnTo>
                  <a:lnTo>
                    <a:pt x="340" y="483"/>
                  </a:lnTo>
                  <a:lnTo>
                    <a:pt x="333" y="474"/>
                  </a:lnTo>
                  <a:lnTo>
                    <a:pt x="324" y="464"/>
                  </a:lnTo>
                  <a:lnTo>
                    <a:pt x="314" y="455"/>
                  </a:lnTo>
                  <a:lnTo>
                    <a:pt x="302" y="447"/>
                  </a:lnTo>
                  <a:lnTo>
                    <a:pt x="278" y="431"/>
                  </a:lnTo>
                  <a:lnTo>
                    <a:pt x="249"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1"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7" y="6"/>
                  </a:lnTo>
                  <a:lnTo>
                    <a:pt x="347" y="12"/>
                  </a:lnTo>
                  <a:lnTo>
                    <a:pt x="365" y="19"/>
                  </a:lnTo>
                  <a:lnTo>
                    <a:pt x="384" y="27"/>
                  </a:lnTo>
                  <a:lnTo>
                    <a:pt x="401" y="36"/>
                  </a:lnTo>
                  <a:lnTo>
                    <a:pt x="416" y="47"/>
                  </a:lnTo>
                  <a:lnTo>
                    <a:pt x="431" y="60"/>
                  </a:lnTo>
                  <a:lnTo>
                    <a:pt x="444" y="72"/>
                  </a:lnTo>
                  <a:lnTo>
                    <a:pt x="456" y="86"/>
                  </a:lnTo>
                  <a:lnTo>
                    <a:pt x="467" y="101"/>
                  </a:lnTo>
                  <a:lnTo>
                    <a:pt x="476" y="117"/>
                  </a:lnTo>
                  <a:lnTo>
                    <a:pt x="484" y="134"/>
                  </a:lnTo>
                  <a:lnTo>
                    <a:pt x="492" y="152"/>
                  </a:lnTo>
                  <a:lnTo>
                    <a:pt x="497" y="170"/>
                  </a:lnTo>
                  <a:lnTo>
                    <a:pt x="36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55"/>
            <p:cNvSpPr>
              <a:spLocks noEditPoints="1"/>
            </p:cNvSpPr>
            <p:nvPr userDrawn="1"/>
          </p:nvSpPr>
          <p:spPr bwMode="auto">
            <a:xfrm>
              <a:off x="5683" y="350"/>
              <a:ext cx="107" cy="164"/>
            </a:xfrm>
            <a:custGeom>
              <a:avLst/>
              <a:gdLst>
                <a:gd name="T0" fmla="*/ 0 w 323"/>
                <a:gd name="T1" fmla="*/ 0 h 493"/>
                <a:gd name="T2" fmla="*/ 172 w 323"/>
                <a:gd name="T3" fmla="*/ 0 h 493"/>
                <a:gd name="T4" fmla="*/ 208 w 323"/>
                <a:gd name="T5" fmla="*/ 3 h 493"/>
                <a:gd name="T6" fmla="*/ 240 w 323"/>
                <a:gd name="T7" fmla="*/ 11 h 493"/>
                <a:gd name="T8" fmla="*/ 266 w 323"/>
                <a:gd name="T9" fmla="*/ 23 h 493"/>
                <a:gd name="T10" fmla="*/ 286 w 323"/>
                <a:gd name="T11" fmla="*/ 40 h 493"/>
                <a:gd name="T12" fmla="*/ 303 w 323"/>
                <a:gd name="T13" fmla="*/ 60 h 493"/>
                <a:gd name="T14" fmla="*/ 314 w 323"/>
                <a:gd name="T15" fmla="*/ 84 h 493"/>
                <a:gd name="T16" fmla="*/ 320 w 323"/>
                <a:gd name="T17" fmla="*/ 110 h 493"/>
                <a:gd name="T18" fmla="*/ 323 w 323"/>
                <a:gd name="T19" fmla="*/ 139 h 493"/>
                <a:gd name="T20" fmla="*/ 323 w 323"/>
                <a:gd name="T21" fmla="*/ 153 h 493"/>
                <a:gd name="T22" fmla="*/ 316 w 323"/>
                <a:gd name="T23" fmla="*/ 181 h 493"/>
                <a:gd name="T24" fmla="*/ 306 w 323"/>
                <a:gd name="T25" fmla="*/ 206 h 493"/>
                <a:gd name="T26" fmla="*/ 290 w 323"/>
                <a:gd name="T27" fmla="*/ 227 h 493"/>
                <a:gd name="T28" fmla="*/ 267 w 323"/>
                <a:gd name="T29" fmla="*/ 244 h 493"/>
                <a:gd name="T30" fmla="*/ 239 w 323"/>
                <a:gd name="T31" fmla="*/ 259 h 493"/>
                <a:gd name="T32" fmla="*/ 205 w 323"/>
                <a:gd name="T33" fmla="*/ 267 h 493"/>
                <a:gd name="T34" fmla="*/ 165 w 323"/>
                <a:gd name="T35" fmla="*/ 272 h 493"/>
                <a:gd name="T36" fmla="*/ 54 w 323"/>
                <a:gd name="T37" fmla="*/ 274 h 493"/>
                <a:gd name="T38" fmla="*/ 0 w 323"/>
                <a:gd name="T39" fmla="*/ 493 h 493"/>
                <a:gd name="T40" fmla="*/ 148 w 323"/>
                <a:gd name="T41" fmla="*/ 227 h 493"/>
                <a:gd name="T42" fmla="*/ 164 w 323"/>
                <a:gd name="T43" fmla="*/ 226 h 493"/>
                <a:gd name="T44" fmla="*/ 191 w 323"/>
                <a:gd name="T45" fmla="*/ 224 h 493"/>
                <a:gd name="T46" fmla="*/ 216 w 323"/>
                <a:gd name="T47" fmla="*/ 218 h 493"/>
                <a:gd name="T48" fmla="*/ 234 w 323"/>
                <a:gd name="T49" fmla="*/ 209 h 493"/>
                <a:gd name="T50" fmla="*/ 249 w 323"/>
                <a:gd name="T51" fmla="*/ 198 h 493"/>
                <a:gd name="T52" fmla="*/ 258 w 323"/>
                <a:gd name="T53" fmla="*/ 184 h 493"/>
                <a:gd name="T54" fmla="*/ 264 w 323"/>
                <a:gd name="T55" fmla="*/ 167 h 493"/>
                <a:gd name="T56" fmla="*/ 268 w 323"/>
                <a:gd name="T57" fmla="*/ 147 h 493"/>
                <a:gd name="T58" fmla="*/ 268 w 323"/>
                <a:gd name="T59" fmla="*/ 136 h 493"/>
                <a:gd name="T60" fmla="*/ 267 w 323"/>
                <a:gd name="T61" fmla="*/ 116 h 493"/>
                <a:gd name="T62" fmla="*/ 262 w 323"/>
                <a:gd name="T63" fmla="*/ 97 h 493"/>
                <a:gd name="T64" fmla="*/ 253 w 323"/>
                <a:gd name="T65" fmla="*/ 83 h 493"/>
                <a:gd name="T66" fmla="*/ 241 w 323"/>
                <a:gd name="T67" fmla="*/ 70 h 493"/>
                <a:gd name="T68" fmla="*/ 227 w 323"/>
                <a:gd name="T69" fmla="*/ 60 h 493"/>
                <a:gd name="T70" fmla="*/ 207 w 323"/>
                <a:gd name="T71" fmla="*/ 53 h 493"/>
                <a:gd name="T72" fmla="*/ 185 w 323"/>
                <a:gd name="T73" fmla="*/ 48 h 493"/>
                <a:gd name="T74" fmla="*/ 160 w 323"/>
                <a:gd name="T75" fmla="*/ 46 h 493"/>
                <a:gd name="T76" fmla="*/ 54 w 323"/>
                <a:gd name="T77" fmla="*/ 22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493">
                  <a:moveTo>
                    <a:pt x="0" y="493"/>
                  </a:moveTo>
                  <a:lnTo>
                    <a:pt x="0" y="0"/>
                  </a:lnTo>
                  <a:lnTo>
                    <a:pt x="172" y="0"/>
                  </a:lnTo>
                  <a:lnTo>
                    <a:pt x="172" y="0"/>
                  </a:lnTo>
                  <a:lnTo>
                    <a:pt x="190" y="0"/>
                  </a:lnTo>
                  <a:lnTo>
                    <a:pt x="208" y="3"/>
                  </a:lnTo>
                  <a:lnTo>
                    <a:pt x="224" y="6"/>
                  </a:lnTo>
                  <a:lnTo>
                    <a:pt x="240" y="11"/>
                  </a:lnTo>
                  <a:lnTo>
                    <a:pt x="253" y="16"/>
                  </a:lnTo>
                  <a:lnTo>
                    <a:pt x="266" y="23"/>
                  </a:lnTo>
                  <a:lnTo>
                    <a:pt x="276" y="31"/>
                  </a:lnTo>
                  <a:lnTo>
                    <a:pt x="286" y="40"/>
                  </a:lnTo>
                  <a:lnTo>
                    <a:pt x="296" y="50"/>
                  </a:lnTo>
                  <a:lnTo>
                    <a:pt x="303" y="60"/>
                  </a:lnTo>
                  <a:lnTo>
                    <a:pt x="309" y="72"/>
                  </a:lnTo>
                  <a:lnTo>
                    <a:pt x="314" y="84"/>
                  </a:lnTo>
                  <a:lnTo>
                    <a:pt x="318" y="96"/>
                  </a:lnTo>
                  <a:lnTo>
                    <a:pt x="320" y="110"/>
                  </a:lnTo>
                  <a:lnTo>
                    <a:pt x="323" y="124"/>
                  </a:lnTo>
                  <a:lnTo>
                    <a:pt x="323" y="139"/>
                  </a:lnTo>
                  <a:lnTo>
                    <a:pt x="323" y="139"/>
                  </a:lnTo>
                  <a:lnTo>
                    <a:pt x="323" y="153"/>
                  </a:lnTo>
                  <a:lnTo>
                    <a:pt x="320" y="168"/>
                  </a:lnTo>
                  <a:lnTo>
                    <a:pt x="316" y="181"/>
                  </a:lnTo>
                  <a:lnTo>
                    <a:pt x="312" y="193"/>
                  </a:lnTo>
                  <a:lnTo>
                    <a:pt x="306" y="206"/>
                  </a:lnTo>
                  <a:lnTo>
                    <a:pt x="298" y="218"/>
                  </a:lnTo>
                  <a:lnTo>
                    <a:pt x="290" y="227"/>
                  </a:lnTo>
                  <a:lnTo>
                    <a:pt x="279" y="237"/>
                  </a:lnTo>
                  <a:lnTo>
                    <a:pt x="267" y="244"/>
                  </a:lnTo>
                  <a:lnTo>
                    <a:pt x="253" y="253"/>
                  </a:lnTo>
                  <a:lnTo>
                    <a:pt x="239" y="259"/>
                  </a:lnTo>
                  <a:lnTo>
                    <a:pt x="222" y="264"/>
                  </a:lnTo>
                  <a:lnTo>
                    <a:pt x="205" y="267"/>
                  </a:lnTo>
                  <a:lnTo>
                    <a:pt x="185" y="271"/>
                  </a:lnTo>
                  <a:lnTo>
                    <a:pt x="165" y="272"/>
                  </a:lnTo>
                  <a:lnTo>
                    <a:pt x="142" y="274"/>
                  </a:lnTo>
                  <a:lnTo>
                    <a:pt x="54" y="274"/>
                  </a:lnTo>
                  <a:lnTo>
                    <a:pt x="54" y="493"/>
                  </a:lnTo>
                  <a:lnTo>
                    <a:pt x="0" y="493"/>
                  </a:lnTo>
                  <a:close/>
                  <a:moveTo>
                    <a:pt x="54" y="227"/>
                  </a:moveTo>
                  <a:lnTo>
                    <a:pt x="148" y="227"/>
                  </a:lnTo>
                  <a:lnTo>
                    <a:pt x="148" y="227"/>
                  </a:lnTo>
                  <a:lnTo>
                    <a:pt x="164" y="226"/>
                  </a:lnTo>
                  <a:lnTo>
                    <a:pt x="178" y="226"/>
                  </a:lnTo>
                  <a:lnTo>
                    <a:pt x="191" y="224"/>
                  </a:lnTo>
                  <a:lnTo>
                    <a:pt x="205" y="221"/>
                  </a:lnTo>
                  <a:lnTo>
                    <a:pt x="216" y="218"/>
                  </a:lnTo>
                  <a:lnTo>
                    <a:pt x="225" y="214"/>
                  </a:lnTo>
                  <a:lnTo>
                    <a:pt x="234" y="209"/>
                  </a:lnTo>
                  <a:lnTo>
                    <a:pt x="241" y="204"/>
                  </a:lnTo>
                  <a:lnTo>
                    <a:pt x="249" y="198"/>
                  </a:lnTo>
                  <a:lnTo>
                    <a:pt x="253" y="191"/>
                  </a:lnTo>
                  <a:lnTo>
                    <a:pt x="258" y="184"/>
                  </a:lnTo>
                  <a:lnTo>
                    <a:pt x="262" y="175"/>
                  </a:lnTo>
                  <a:lnTo>
                    <a:pt x="264" y="167"/>
                  </a:lnTo>
                  <a:lnTo>
                    <a:pt x="267" y="157"/>
                  </a:lnTo>
                  <a:lnTo>
                    <a:pt x="268" y="147"/>
                  </a:lnTo>
                  <a:lnTo>
                    <a:pt x="268" y="136"/>
                  </a:lnTo>
                  <a:lnTo>
                    <a:pt x="268" y="136"/>
                  </a:lnTo>
                  <a:lnTo>
                    <a:pt x="268" y="127"/>
                  </a:lnTo>
                  <a:lnTo>
                    <a:pt x="267" y="116"/>
                  </a:lnTo>
                  <a:lnTo>
                    <a:pt x="264" y="107"/>
                  </a:lnTo>
                  <a:lnTo>
                    <a:pt x="262" y="97"/>
                  </a:lnTo>
                  <a:lnTo>
                    <a:pt x="258" y="90"/>
                  </a:lnTo>
                  <a:lnTo>
                    <a:pt x="253" y="83"/>
                  </a:lnTo>
                  <a:lnTo>
                    <a:pt x="247" y="76"/>
                  </a:lnTo>
                  <a:lnTo>
                    <a:pt x="241" y="70"/>
                  </a:lnTo>
                  <a:lnTo>
                    <a:pt x="234" y="65"/>
                  </a:lnTo>
                  <a:lnTo>
                    <a:pt x="227" y="60"/>
                  </a:lnTo>
                  <a:lnTo>
                    <a:pt x="217" y="56"/>
                  </a:lnTo>
                  <a:lnTo>
                    <a:pt x="207" y="53"/>
                  </a:lnTo>
                  <a:lnTo>
                    <a:pt x="196" y="50"/>
                  </a:lnTo>
                  <a:lnTo>
                    <a:pt x="185" y="48"/>
                  </a:lnTo>
                  <a:lnTo>
                    <a:pt x="173" y="46"/>
                  </a:lnTo>
                  <a:lnTo>
                    <a:pt x="160" y="46"/>
                  </a:lnTo>
                  <a:lnTo>
                    <a:pt x="54" y="46"/>
                  </a:lnTo>
                  <a:lnTo>
                    <a:pt x="54"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Rectangle 58"/>
            <p:cNvSpPr>
              <a:spLocks noChangeArrowheads="1"/>
            </p:cNvSpPr>
            <p:nvPr userDrawn="1"/>
          </p:nvSpPr>
          <p:spPr bwMode="auto">
            <a:xfrm>
              <a:off x="5793" y="489"/>
              <a:ext cx="22"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59"/>
            <p:cNvSpPr>
              <a:spLocks/>
            </p:cNvSpPr>
            <p:nvPr userDrawn="1"/>
          </p:nvSpPr>
          <p:spPr bwMode="auto">
            <a:xfrm>
              <a:off x="5850" y="348"/>
              <a:ext cx="115" cy="169"/>
            </a:xfrm>
            <a:custGeom>
              <a:avLst/>
              <a:gdLst>
                <a:gd name="T0" fmla="*/ 266 w 343"/>
                <a:gd name="T1" fmla="*/ 115 h 508"/>
                <a:gd name="T2" fmla="*/ 247 w 343"/>
                <a:gd name="T3" fmla="*/ 85 h 508"/>
                <a:gd name="T4" fmla="*/ 226 w 343"/>
                <a:gd name="T5" fmla="*/ 67 h 508"/>
                <a:gd name="T6" fmla="*/ 201 w 343"/>
                <a:gd name="T7" fmla="*/ 53 h 508"/>
                <a:gd name="T8" fmla="*/ 169 w 343"/>
                <a:gd name="T9" fmla="*/ 47 h 508"/>
                <a:gd name="T10" fmla="*/ 138 w 343"/>
                <a:gd name="T11" fmla="*/ 47 h 508"/>
                <a:gd name="T12" fmla="*/ 104 w 343"/>
                <a:gd name="T13" fmla="*/ 58 h 508"/>
                <a:gd name="T14" fmla="*/ 84 w 343"/>
                <a:gd name="T15" fmla="*/ 72 h 508"/>
                <a:gd name="T16" fmla="*/ 72 w 343"/>
                <a:gd name="T17" fmla="*/ 91 h 508"/>
                <a:gd name="T18" fmla="*/ 66 w 343"/>
                <a:gd name="T19" fmla="*/ 114 h 508"/>
                <a:gd name="T20" fmla="*/ 66 w 343"/>
                <a:gd name="T21" fmla="*/ 134 h 508"/>
                <a:gd name="T22" fmla="*/ 77 w 343"/>
                <a:gd name="T23" fmla="*/ 158 h 508"/>
                <a:gd name="T24" fmla="*/ 99 w 343"/>
                <a:gd name="T25" fmla="*/ 179 h 508"/>
                <a:gd name="T26" fmla="*/ 152 w 343"/>
                <a:gd name="T27" fmla="*/ 205 h 508"/>
                <a:gd name="T28" fmla="*/ 254 w 343"/>
                <a:gd name="T29" fmla="*/ 245 h 508"/>
                <a:gd name="T30" fmla="*/ 299 w 343"/>
                <a:gd name="T31" fmla="*/ 273 h 508"/>
                <a:gd name="T32" fmla="*/ 324 w 343"/>
                <a:gd name="T33" fmla="*/ 301 h 508"/>
                <a:gd name="T34" fmla="*/ 339 w 343"/>
                <a:gd name="T35" fmla="*/ 335 h 508"/>
                <a:gd name="T36" fmla="*/ 343 w 343"/>
                <a:gd name="T37" fmla="*/ 363 h 508"/>
                <a:gd name="T38" fmla="*/ 338 w 343"/>
                <a:gd name="T39" fmla="*/ 403 h 508"/>
                <a:gd name="T40" fmla="*/ 323 w 343"/>
                <a:gd name="T41" fmla="*/ 440 h 508"/>
                <a:gd name="T42" fmla="*/ 296 w 343"/>
                <a:gd name="T43" fmla="*/ 472 h 508"/>
                <a:gd name="T44" fmla="*/ 255 w 343"/>
                <a:gd name="T45" fmla="*/ 496 h 508"/>
                <a:gd name="T46" fmla="*/ 199 w 343"/>
                <a:gd name="T47" fmla="*/ 506 h 508"/>
                <a:gd name="T48" fmla="*/ 157 w 343"/>
                <a:gd name="T49" fmla="*/ 506 h 508"/>
                <a:gd name="T50" fmla="*/ 107 w 343"/>
                <a:gd name="T51" fmla="*/ 496 h 508"/>
                <a:gd name="T52" fmla="*/ 68 w 343"/>
                <a:gd name="T53" fmla="*/ 475 h 508"/>
                <a:gd name="T54" fmla="*/ 39 w 343"/>
                <a:gd name="T55" fmla="*/ 446 h 508"/>
                <a:gd name="T56" fmla="*/ 11 w 343"/>
                <a:gd name="T57" fmla="*/ 402 h 508"/>
                <a:gd name="T58" fmla="*/ 50 w 343"/>
                <a:gd name="T59" fmla="*/ 362 h 508"/>
                <a:gd name="T60" fmla="*/ 80 w 343"/>
                <a:gd name="T61" fmla="*/ 415 h 508"/>
                <a:gd name="T62" fmla="*/ 104 w 343"/>
                <a:gd name="T63" fmla="*/ 437 h 508"/>
                <a:gd name="T64" fmla="*/ 131 w 343"/>
                <a:gd name="T65" fmla="*/ 453 h 508"/>
                <a:gd name="T66" fmla="*/ 167 w 343"/>
                <a:gd name="T67" fmla="*/ 460 h 508"/>
                <a:gd name="T68" fmla="*/ 192 w 343"/>
                <a:gd name="T69" fmla="*/ 460 h 508"/>
                <a:gd name="T70" fmla="*/ 227 w 343"/>
                <a:gd name="T71" fmla="*/ 454 h 508"/>
                <a:gd name="T72" fmla="*/ 254 w 343"/>
                <a:gd name="T73" fmla="*/ 441 h 508"/>
                <a:gd name="T74" fmla="*/ 272 w 343"/>
                <a:gd name="T75" fmla="*/ 423 h 508"/>
                <a:gd name="T76" fmla="*/ 284 w 343"/>
                <a:gd name="T77" fmla="*/ 400 h 508"/>
                <a:gd name="T78" fmla="*/ 288 w 343"/>
                <a:gd name="T79" fmla="*/ 373 h 508"/>
                <a:gd name="T80" fmla="*/ 284 w 343"/>
                <a:gd name="T81" fmla="*/ 351 h 508"/>
                <a:gd name="T82" fmla="*/ 270 w 343"/>
                <a:gd name="T83" fmla="*/ 324 h 508"/>
                <a:gd name="T84" fmla="*/ 244 w 343"/>
                <a:gd name="T85" fmla="*/ 302 h 508"/>
                <a:gd name="T86" fmla="*/ 150 w 343"/>
                <a:gd name="T87" fmla="*/ 261 h 508"/>
                <a:gd name="T88" fmla="*/ 74 w 343"/>
                <a:gd name="T89" fmla="*/ 228 h 508"/>
                <a:gd name="T90" fmla="*/ 44 w 343"/>
                <a:gd name="T91" fmla="*/ 205 h 508"/>
                <a:gd name="T92" fmla="*/ 22 w 343"/>
                <a:gd name="T93" fmla="*/ 177 h 508"/>
                <a:gd name="T94" fmla="*/ 11 w 343"/>
                <a:gd name="T95" fmla="*/ 141 h 508"/>
                <a:gd name="T96" fmla="*/ 11 w 343"/>
                <a:gd name="T97" fmla="*/ 114 h 508"/>
                <a:gd name="T98" fmla="*/ 21 w 343"/>
                <a:gd name="T99" fmla="*/ 78 h 508"/>
                <a:gd name="T100" fmla="*/ 42 w 343"/>
                <a:gd name="T101" fmla="*/ 46 h 508"/>
                <a:gd name="T102" fmla="*/ 73 w 343"/>
                <a:gd name="T103" fmla="*/ 22 h 508"/>
                <a:gd name="T104" fmla="*/ 112 w 343"/>
                <a:gd name="T105" fmla="*/ 6 h 508"/>
                <a:gd name="T106" fmla="*/ 159 w 343"/>
                <a:gd name="T107" fmla="*/ 0 h 508"/>
                <a:gd name="T108" fmla="*/ 187 w 343"/>
                <a:gd name="T109" fmla="*/ 2 h 508"/>
                <a:gd name="T110" fmla="*/ 225 w 343"/>
                <a:gd name="T111" fmla="*/ 12 h 508"/>
                <a:gd name="T112" fmla="*/ 259 w 343"/>
                <a:gd name="T113" fmla="*/ 30 h 508"/>
                <a:gd name="T114" fmla="*/ 288 w 343"/>
                <a:gd name="T115" fmla="*/ 57 h 508"/>
                <a:gd name="T116" fmla="*/ 310 w 343"/>
                <a:gd name="T117" fmla="*/ 94 h 508"/>
                <a:gd name="T118" fmla="*/ 272 w 343"/>
                <a:gd name="T119" fmla="*/ 13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3" h="508">
                  <a:moveTo>
                    <a:pt x="272" y="132"/>
                  </a:moveTo>
                  <a:lnTo>
                    <a:pt x="272" y="132"/>
                  </a:lnTo>
                  <a:lnTo>
                    <a:pt x="266" y="115"/>
                  </a:lnTo>
                  <a:lnTo>
                    <a:pt x="258" y="100"/>
                  </a:lnTo>
                  <a:lnTo>
                    <a:pt x="253" y="91"/>
                  </a:lnTo>
                  <a:lnTo>
                    <a:pt x="247" y="85"/>
                  </a:lnTo>
                  <a:lnTo>
                    <a:pt x="241" y="78"/>
                  </a:lnTo>
                  <a:lnTo>
                    <a:pt x="235" y="72"/>
                  </a:lnTo>
                  <a:lnTo>
                    <a:pt x="226" y="67"/>
                  </a:lnTo>
                  <a:lnTo>
                    <a:pt x="219" y="61"/>
                  </a:lnTo>
                  <a:lnTo>
                    <a:pt x="210" y="57"/>
                  </a:lnTo>
                  <a:lnTo>
                    <a:pt x="201" y="53"/>
                  </a:lnTo>
                  <a:lnTo>
                    <a:pt x="191" y="51"/>
                  </a:lnTo>
                  <a:lnTo>
                    <a:pt x="180" y="49"/>
                  </a:lnTo>
                  <a:lnTo>
                    <a:pt x="169" y="47"/>
                  </a:lnTo>
                  <a:lnTo>
                    <a:pt x="157" y="46"/>
                  </a:lnTo>
                  <a:lnTo>
                    <a:pt x="157" y="46"/>
                  </a:lnTo>
                  <a:lnTo>
                    <a:pt x="138" y="47"/>
                  </a:lnTo>
                  <a:lnTo>
                    <a:pt x="119" y="52"/>
                  </a:lnTo>
                  <a:lnTo>
                    <a:pt x="111" y="55"/>
                  </a:lnTo>
                  <a:lnTo>
                    <a:pt x="104" y="58"/>
                  </a:lnTo>
                  <a:lnTo>
                    <a:pt x="96" y="62"/>
                  </a:lnTo>
                  <a:lnTo>
                    <a:pt x="90" y="67"/>
                  </a:lnTo>
                  <a:lnTo>
                    <a:pt x="84" y="72"/>
                  </a:lnTo>
                  <a:lnTo>
                    <a:pt x="79" y="78"/>
                  </a:lnTo>
                  <a:lnTo>
                    <a:pt x="76" y="84"/>
                  </a:lnTo>
                  <a:lnTo>
                    <a:pt x="72" y="91"/>
                  </a:lnTo>
                  <a:lnTo>
                    <a:pt x="70" y="98"/>
                  </a:lnTo>
                  <a:lnTo>
                    <a:pt x="67" y="106"/>
                  </a:lnTo>
                  <a:lnTo>
                    <a:pt x="66" y="114"/>
                  </a:lnTo>
                  <a:lnTo>
                    <a:pt x="65" y="124"/>
                  </a:lnTo>
                  <a:lnTo>
                    <a:pt x="65" y="124"/>
                  </a:lnTo>
                  <a:lnTo>
                    <a:pt x="66" y="134"/>
                  </a:lnTo>
                  <a:lnTo>
                    <a:pt x="68" y="142"/>
                  </a:lnTo>
                  <a:lnTo>
                    <a:pt x="72" y="151"/>
                  </a:lnTo>
                  <a:lnTo>
                    <a:pt x="77" y="158"/>
                  </a:lnTo>
                  <a:lnTo>
                    <a:pt x="83" y="165"/>
                  </a:lnTo>
                  <a:lnTo>
                    <a:pt x="90" y="172"/>
                  </a:lnTo>
                  <a:lnTo>
                    <a:pt x="99" y="179"/>
                  </a:lnTo>
                  <a:lnTo>
                    <a:pt x="108" y="183"/>
                  </a:lnTo>
                  <a:lnTo>
                    <a:pt x="129" y="194"/>
                  </a:lnTo>
                  <a:lnTo>
                    <a:pt x="152" y="205"/>
                  </a:lnTo>
                  <a:lnTo>
                    <a:pt x="203" y="223"/>
                  </a:lnTo>
                  <a:lnTo>
                    <a:pt x="230" y="234"/>
                  </a:lnTo>
                  <a:lnTo>
                    <a:pt x="254" y="245"/>
                  </a:lnTo>
                  <a:lnTo>
                    <a:pt x="278" y="259"/>
                  </a:lnTo>
                  <a:lnTo>
                    <a:pt x="289" y="266"/>
                  </a:lnTo>
                  <a:lnTo>
                    <a:pt x="299" y="273"/>
                  </a:lnTo>
                  <a:lnTo>
                    <a:pt x="309" y="282"/>
                  </a:lnTo>
                  <a:lnTo>
                    <a:pt x="317" y="291"/>
                  </a:lnTo>
                  <a:lnTo>
                    <a:pt x="324" y="301"/>
                  </a:lnTo>
                  <a:lnTo>
                    <a:pt x="330" y="311"/>
                  </a:lnTo>
                  <a:lnTo>
                    <a:pt x="335" y="323"/>
                  </a:lnTo>
                  <a:lnTo>
                    <a:pt x="339" y="335"/>
                  </a:lnTo>
                  <a:lnTo>
                    <a:pt x="341" y="349"/>
                  </a:lnTo>
                  <a:lnTo>
                    <a:pt x="343" y="363"/>
                  </a:lnTo>
                  <a:lnTo>
                    <a:pt x="343" y="363"/>
                  </a:lnTo>
                  <a:lnTo>
                    <a:pt x="343" y="377"/>
                  </a:lnTo>
                  <a:lnTo>
                    <a:pt x="340" y="390"/>
                  </a:lnTo>
                  <a:lnTo>
                    <a:pt x="338" y="403"/>
                  </a:lnTo>
                  <a:lnTo>
                    <a:pt x="334" y="415"/>
                  </a:lnTo>
                  <a:lnTo>
                    <a:pt x="329" y="428"/>
                  </a:lnTo>
                  <a:lnTo>
                    <a:pt x="323" y="440"/>
                  </a:lnTo>
                  <a:lnTo>
                    <a:pt x="316" y="452"/>
                  </a:lnTo>
                  <a:lnTo>
                    <a:pt x="306" y="462"/>
                  </a:lnTo>
                  <a:lnTo>
                    <a:pt x="296" y="472"/>
                  </a:lnTo>
                  <a:lnTo>
                    <a:pt x="284" y="481"/>
                  </a:lnTo>
                  <a:lnTo>
                    <a:pt x="271" y="488"/>
                  </a:lnTo>
                  <a:lnTo>
                    <a:pt x="255" y="496"/>
                  </a:lnTo>
                  <a:lnTo>
                    <a:pt x="238" y="500"/>
                  </a:lnTo>
                  <a:lnTo>
                    <a:pt x="220" y="504"/>
                  </a:lnTo>
                  <a:lnTo>
                    <a:pt x="199" y="506"/>
                  </a:lnTo>
                  <a:lnTo>
                    <a:pt x="176" y="508"/>
                  </a:lnTo>
                  <a:lnTo>
                    <a:pt x="176" y="508"/>
                  </a:lnTo>
                  <a:lnTo>
                    <a:pt x="157" y="506"/>
                  </a:lnTo>
                  <a:lnTo>
                    <a:pt x="139" y="504"/>
                  </a:lnTo>
                  <a:lnTo>
                    <a:pt x="123" y="500"/>
                  </a:lnTo>
                  <a:lnTo>
                    <a:pt x="107" y="496"/>
                  </a:lnTo>
                  <a:lnTo>
                    <a:pt x="93" y="489"/>
                  </a:lnTo>
                  <a:lnTo>
                    <a:pt x="80" y="482"/>
                  </a:lnTo>
                  <a:lnTo>
                    <a:pt x="68" y="475"/>
                  </a:lnTo>
                  <a:lnTo>
                    <a:pt x="57" y="465"/>
                  </a:lnTo>
                  <a:lnTo>
                    <a:pt x="48" y="455"/>
                  </a:lnTo>
                  <a:lnTo>
                    <a:pt x="39" y="446"/>
                  </a:lnTo>
                  <a:lnTo>
                    <a:pt x="31" y="435"/>
                  </a:lnTo>
                  <a:lnTo>
                    <a:pt x="23" y="424"/>
                  </a:lnTo>
                  <a:lnTo>
                    <a:pt x="11" y="402"/>
                  </a:lnTo>
                  <a:lnTo>
                    <a:pt x="0" y="379"/>
                  </a:lnTo>
                  <a:lnTo>
                    <a:pt x="50" y="362"/>
                  </a:lnTo>
                  <a:lnTo>
                    <a:pt x="50" y="362"/>
                  </a:lnTo>
                  <a:lnTo>
                    <a:pt x="59" y="380"/>
                  </a:lnTo>
                  <a:lnTo>
                    <a:pt x="68" y="398"/>
                  </a:lnTo>
                  <a:lnTo>
                    <a:pt x="80" y="415"/>
                  </a:lnTo>
                  <a:lnTo>
                    <a:pt x="88" y="424"/>
                  </a:lnTo>
                  <a:lnTo>
                    <a:pt x="95" y="431"/>
                  </a:lnTo>
                  <a:lnTo>
                    <a:pt x="104" y="437"/>
                  </a:lnTo>
                  <a:lnTo>
                    <a:pt x="112" y="443"/>
                  </a:lnTo>
                  <a:lnTo>
                    <a:pt x="122" y="448"/>
                  </a:lnTo>
                  <a:lnTo>
                    <a:pt x="131" y="453"/>
                  </a:lnTo>
                  <a:lnTo>
                    <a:pt x="142" y="457"/>
                  </a:lnTo>
                  <a:lnTo>
                    <a:pt x="153" y="459"/>
                  </a:lnTo>
                  <a:lnTo>
                    <a:pt x="167" y="460"/>
                  </a:lnTo>
                  <a:lnTo>
                    <a:pt x="179" y="462"/>
                  </a:lnTo>
                  <a:lnTo>
                    <a:pt x="179" y="462"/>
                  </a:lnTo>
                  <a:lnTo>
                    <a:pt x="192" y="460"/>
                  </a:lnTo>
                  <a:lnTo>
                    <a:pt x="204" y="459"/>
                  </a:lnTo>
                  <a:lnTo>
                    <a:pt x="216" y="457"/>
                  </a:lnTo>
                  <a:lnTo>
                    <a:pt x="227" y="454"/>
                  </a:lnTo>
                  <a:lnTo>
                    <a:pt x="237" y="451"/>
                  </a:lnTo>
                  <a:lnTo>
                    <a:pt x="246" y="446"/>
                  </a:lnTo>
                  <a:lnTo>
                    <a:pt x="254" y="441"/>
                  </a:lnTo>
                  <a:lnTo>
                    <a:pt x="261" y="436"/>
                  </a:lnTo>
                  <a:lnTo>
                    <a:pt x="267" y="430"/>
                  </a:lnTo>
                  <a:lnTo>
                    <a:pt x="272" y="423"/>
                  </a:lnTo>
                  <a:lnTo>
                    <a:pt x="277" y="415"/>
                  </a:lnTo>
                  <a:lnTo>
                    <a:pt x="281" y="407"/>
                  </a:lnTo>
                  <a:lnTo>
                    <a:pt x="284" y="400"/>
                  </a:lnTo>
                  <a:lnTo>
                    <a:pt x="287" y="391"/>
                  </a:lnTo>
                  <a:lnTo>
                    <a:pt x="288" y="381"/>
                  </a:lnTo>
                  <a:lnTo>
                    <a:pt x="288" y="373"/>
                  </a:lnTo>
                  <a:lnTo>
                    <a:pt x="288" y="373"/>
                  </a:lnTo>
                  <a:lnTo>
                    <a:pt x="287" y="361"/>
                  </a:lnTo>
                  <a:lnTo>
                    <a:pt x="284" y="351"/>
                  </a:lnTo>
                  <a:lnTo>
                    <a:pt x="281" y="341"/>
                  </a:lnTo>
                  <a:lnTo>
                    <a:pt x="276" y="332"/>
                  </a:lnTo>
                  <a:lnTo>
                    <a:pt x="270" y="324"/>
                  </a:lnTo>
                  <a:lnTo>
                    <a:pt x="263" y="316"/>
                  </a:lnTo>
                  <a:lnTo>
                    <a:pt x="254" y="310"/>
                  </a:lnTo>
                  <a:lnTo>
                    <a:pt x="244" y="302"/>
                  </a:lnTo>
                  <a:lnTo>
                    <a:pt x="224" y="291"/>
                  </a:lnTo>
                  <a:lnTo>
                    <a:pt x="201" y="281"/>
                  </a:lnTo>
                  <a:lnTo>
                    <a:pt x="150" y="261"/>
                  </a:lnTo>
                  <a:lnTo>
                    <a:pt x="123" y="251"/>
                  </a:lnTo>
                  <a:lnTo>
                    <a:pt x="99" y="240"/>
                  </a:lnTo>
                  <a:lnTo>
                    <a:pt x="74" y="228"/>
                  </a:lnTo>
                  <a:lnTo>
                    <a:pt x="63" y="221"/>
                  </a:lnTo>
                  <a:lnTo>
                    <a:pt x="54" y="214"/>
                  </a:lnTo>
                  <a:lnTo>
                    <a:pt x="44" y="205"/>
                  </a:lnTo>
                  <a:lnTo>
                    <a:pt x="36" y="197"/>
                  </a:lnTo>
                  <a:lnTo>
                    <a:pt x="28" y="188"/>
                  </a:lnTo>
                  <a:lnTo>
                    <a:pt x="22" y="177"/>
                  </a:lnTo>
                  <a:lnTo>
                    <a:pt x="17" y="166"/>
                  </a:lnTo>
                  <a:lnTo>
                    <a:pt x="14" y="154"/>
                  </a:lnTo>
                  <a:lnTo>
                    <a:pt x="11" y="141"/>
                  </a:lnTo>
                  <a:lnTo>
                    <a:pt x="10" y="128"/>
                  </a:lnTo>
                  <a:lnTo>
                    <a:pt x="10" y="128"/>
                  </a:lnTo>
                  <a:lnTo>
                    <a:pt x="11" y="114"/>
                  </a:lnTo>
                  <a:lnTo>
                    <a:pt x="14" y="102"/>
                  </a:lnTo>
                  <a:lnTo>
                    <a:pt x="16" y="89"/>
                  </a:lnTo>
                  <a:lnTo>
                    <a:pt x="21" y="78"/>
                  </a:lnTo>
                  <a:lnTo>
                    <a:pt x="27" y="67"/>
                  </a:lnTo>
                  <a:lnTo>
                    <a:pt x="34" y="56"/>
                  </a:lnTo>
                  <a:lnTo>
                    <a:pt x="42" y="46"/>
                  </a:lnTo>
                  <a:lnTo>
                    <a:pt x="51" y="38"/>
                  </a:lnTo>
                  <a:lnTo>
                    <a:pt x="61" y="29"/>
                  </a:lnTo>
                  <a:lnTo>
                    <a:pt x="73" y="22"/>
                  </a:lnTo>
                  <a:lnTo>
                    <a:pt x="85" y="16"/>
                  </a:lnTo>
                  <a:lnTo>
                    <a:pt x="99" y="10"/>
                  </a:lnTo>
                  <a:lnTo>
                    <a:pt x="112" y="6"/>
                  </a:lnTo>
                  <a:lnTo>
                    <a:pt x="127" y="2"/>
                  </a:lnTo>
                  <a:lnTo>
                    <a:pt x="142" y="1"/>
                  </a:lnTo>
                  <a:lnTo>
                    <a:pt x="159" y="0"/>
                  </a:lnTo>
                  <a:lnTo>
                    <a:pt x="159" y="0"/>
                  </a:lnTo>
                  <a:lnTo>
                    <a:pt x="173" y="1"/>
                  </a:lnTo>
                  <a:lnTo>
                    <a:pt x="187" y="2"/>
                  </a:lnTo>
                  <a:lnTo>
                    <a:pt x="199" y="5"/>
                  </a:lnTo>
                  <a:lnTo>
                    <a:pt x="213" y="7"/>
                  </a:lnTo>
                  <a:lnTo>
                    <a:pt x="225" y="12"/>
                  </a:lnTo>
                  <a:lnTo>
                    <a:pt x="237" y="17"/>
                  </a:lnTo>
                  <a:lnTo>
                    <a:pt x="248" y="23"/>
                  </a:lnTo>
                  <a:lnTo>
                    <a:pt x="259" y="30"/>
                  </a:lnTo>
                  <a:lnTo>
                    <a:pt x="270" y="39"/>
                  </a:lnTo>
                  <a:lnTo>
                    <a:pt x="278" y="47"/>
                  </a:lnTo>
                  <a:lnTo>
                    <a:pt x="288" y="57"/>
                  </a:lnTo>
                  <a:lnTo>
                    <a:pt x="295" y="68"/>
                  </a:lnTo>
                  <a:lnTo>
                    <a:pt x="304" y="80"/>
                  </a:lnTo>
                  <a:lnTo>
                    <a:pt x="310" y="94"/>
                  </a:lnTo>
                  <a:lnTo>
                    <a:pt x="316" y="107"/>
                  </a:lnTo>
                  <a:lnTo>
                    <a:pt x="322" y="121"/>
                  </a:lnTo>
                  <a:lnTo>
                    <a:pt x="27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Rectangle 60"/>
            <p:cNvSpPr>
              <a:spLocks noChangeArrowheads="1"/>
            </p:cNvSpPr>
            <p:nvPr userDrawn="1"/>
          </p:nvSpPr>
          <p:spPr bwMode="auto">
            <a:xfrm>
              <a:off x="6002" y="489"/>
              <a:ext cx="22"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white bar"/>
          <p:cNvSpPr/>
          <p:nvPr userDrawn="1"/>
        </p:nvSpPr>
        <p:spPr>
          <a:xfrm>
            <a:off x="460375" y="1791529"/>
            <a:ext cx="604078" cy="64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460375" y="2028887"/>
            <a:ext cx="8229599" cy="1097280"/>
          </a:xfrm>
        </p:spPr>
        <p:txBody>
          <a:bodyPr lIns="0" rIns="0" anchor="t" anchorCtr="0">
            <a:noAutofit/>
          </a:bodyPr>
          <a:lstStyle>
            <a:lvl1pPr algn="l">
              <a:lnSpc>
                <a:spcPts val="4200"/>
              </a:lnSpc>
              <a:defRPr sz="4000" b="1" baseline="0">
                <a:solidFill>
                  <a:schemeClr val="bg2"/>
                </a:solidFill>
              </a:defRPr>
            </a:lvl1pPr>
          </a:lstStyle>
          <a:p>
            <a:r>
              <a:rPr lang="en-US"/>
              <a:t>Click to edit Master title style</a:t>
            </a:r>
            <a:endParaRPr lang="en-US" dirty="0"/>
          </a:p>
        </p:txBody>
      </p:sp>
      <p:sp>
        <p:nvSpPr>
          <p:cNvPr id="3" name="subtitle 1"/>
          <p:cNvSpPr>
            <a:spLocks noGrp="1"/>
          </p:cNvSpPr>
          <p:nvPr>
            <p:ph type="subTitle" idx="1" hasCustomPrompt="1"/>
          </p:nvPr>
        </p:nvSpPr>
        <p:spPr>
          <a:xfrm>
            <a:off x="457200" y="4071470"/>
            <a:ext cx="8229600" cy="274320"/>
          </a:xfrm>
          <a:prstGeom prst="rect">
            <a:avLst/>
          </a:prstGeom>
        </p:spPr>
        <p:txBody>
          <a:bodyPr lIns="0" rIns="0" anchor="ctr">
            <a:noAutofit/>
          </a:bodyPr>
          <a:lstStyle>
            <a:lvl1pPr marL="0" indent="0" algn="l">
              <a:spcBef>
                <a:spcPts val="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client name</a:t>
            </a:r>
          </a:p>
        </p:txBody>
      </p:sp>
      <p:sp>
        <p:nvSpPr>
          <p:cNvPr id="8" name="subtitle 2"/>
          <p:cNvSpPr>
            <a:spLocks noGrp="1"/>
          </p:cNvSpPr>
          <p:nvPr>
            <p:ph type="body" sz="quarter" idx="10" hasCustomPrompt="1"/>
          </p:nvPr>
        </p:nvSpPr>
        <p:spPr>
          <a:xfrm>
            <a:off x="457200" y="4345790"/>
            <a:ext cx="8229600" cy="274637"/>
          </a:xfrm>
          <a:prstGeom prst="rect">
            <a:avLst/>
          </a:prstGeom>
        </p:spPr>
        <p:txBody>
          <a:bodyPr lIns="0" tIns="0" rIns="0" bIns="0" anchor="ctr"/>
          <a:lstStyle>
            <a:lvl1pPr marL="0" indent="0">
              <a:buFontTx/>
              <a:buNone/>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attorney name</a:t>
            </a:r>
          </a:p>
        </p:txBody>
      </p:sp>
      <p:sp>
        <p:nvSpPr>
          <p:cNvPr id="11" name="subtitle 3"/>
          <p:cNvSpPr>
            <a:spLocks noGrp="1"/>
          </p:cNvSpPr>
          <p:nvPr>
            <p:ph type="body" sz="quarter" idx="11" hasCustomPrompt="1"/>
          </p:nvPr>
        </p:nvSpPr>
        <p:spPr>
          <a:xfrm>
            <a:off x="457200" y="4620427"/>
            <a:ext cx="8229600" cy="274638"/>
          </a:xfrm>
          <a:prstGeom prst="rect">
            <a:avLst/>
          </a:prstGeom>
        </p:spPr>
        <p:txBody>
          <a:bodyPr lIns="0" tIns="0" rIns="0" bIns="0" anchor="ctr"/>
          <a:lstStyle>
            <a:lvl1pPr marL="0" indent="0">
              <a:buFontTx/>
              <a:buNone/>
              <a:defRPr sz="1200">
                <a:solidFill>
                  <a:schemeClr val="bg2"/>
                </a:solidFill>
              </a:defRPr>
            </a:lvl1pPr>
          </a:lstStyle>
          <a:p>
            <a:pPr lvl="0"/>
            <a:r>
              <a:rPr lang="en-US" dirty="0"/>
              <a:t>Click to add date</a:t>
            </a:r>
          </a:p>
        </p:txBody>
      </p:sp>
    </p:spTree>
    <p:extLst>
      <p:ext uri="{BB962C8B-B14F-4D97-AF65-F5344CB8AC3E}">
        <p14:creationId xmlns:p14="http://schemas.microsoft.com/office/powerpoint/2010/main" val="341101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5" name="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 name="red bar"/>
          <p:cNvGrpSpPr/>
          <p:nvPr userDrawn="1"/>
        </p:nvGrpSpPr>
        <p:grpSpPr>
          <a:xfrm>
            <a:off x="0" y="0"/>
            <a:ext cx="9144000" cy="325508"/>
            <a:chOff x="0" y="0"/>
            <a:chExt cx="9144000" cy="325508"/>
          </a:xfrm>
        </p:grpSpPr>
        <p:sp>
          <p:nvSpPr>
            <p:cNvPr id="45" name="Rectangle 44"/>
            <p:cNvSpPr/>
            <p:nvPr userDrawn="1"/>
          </p:nvSpPr>
          <p:spPr>
            <a:xfrm>
              <a:off x="0" y="0"/>
              <a:ext cx="9144000" cy="325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46" name="Group 45"/>
            <p:cNvGrpSpPr/>
            <p:nvPr userDrawn="1"/>
          </p:nvGrpSpPr>
          <p:grpSpPr>
            <a:xfrm>
              <a:off x="457200" y="99608"/>
              <a:ext cx="317869" cy="126290"/>
              <a:chOff x="5684231" y="4472390"/>
              <a:chExt cx="317869" cy="126290"/>
            </a:xfrm>
          </p:grpSpPr>
          <p:sp>
            <p:nvSpPr>
              <p:cNvPr id="47" name="Freeform 33"/>
              <p:cNvSpPr>
                <a:spLocks/>
              </p:cNvSpPr>
              <p:nvPr userDrawn="1"/>
            </p:nvSpPr>
            <p:spPr bwMode="auto">
              <a:xfrm>
                <a:off x="5684231" y="4472390"/>
                <a:ext cx="86298" cy="12629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0"/>
              <p:cNvSpPr>
                <a:spLocks/>
              </p:cNvSpPr>
              <p:nvPr userDrawn="1"/>
            </p:nvSpPr>
            <p:spPr bwMode="auto">
              <a:xfrm>
                <a:off x="5800016" y="4472390"/>
                <a:ext cx="88403" cy="12629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6"/>
              <p:cNvSpPr>
                <a:spLocks noEditPoints="1"/>
              </p:cNvSpPr>
              <p:nvPr userDrawn="1"/>
            </p:nvSpPr>
            <p:spPr bwMode="auto">
              <a:xfrm>
                <a:off x="5917907" y="4472390"/>
                <a:ext cx="84193" cy="123133"/>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9" name="white bar"/>
          <p:cNvSpPr/>
          <p:nvPr userDrawn="1"/>
        </p:nvSpPr>
        <p:spPr>
          <a:xfrm>
            <a:off x="457200" y="1791529"/>
            <a:ext cx="604078" cy="64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457200" y="2028887"/>
            <a:ext cx="8229600" cy="1097280"/>
          </a:xfrm>
        </p:spPr>
        <p:txBody>
          <a:bodyPr lIns="0" rIns="0" anchor="t" anchorCtr="0">
            <a:noAutofit/>
          </a:bodyPr>
          <a:lstStyle>
            <a:lvl1pPr algn="l">
              <a:lnSpc>
                <a:spcPts val="4200"/>
              </a:lnSpc>
              <a:defRPr sz="4000" b="1" baseline="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57180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 Content">
    <p:bg>
      <p:bgPr>
        <a:solidFill>
          <a:schemeClr val="bg2"/>
        </a:solidFill>
        <a:effectLst/>
      </p:bgPr>
    </p:bg>
    <p:spTree>
      <p:nvGrpSpPr>
        <p:cNvPr id="1" name=""/>
        <p:cNvGrpSpPr/>
        <p:nvPr/>
      </p:nvGrpSpPr>
      <p:grpSpPr>
        <a:xfrm>
          <a:off x="0" y="0"/>
          <a:ext cx="0" cy="0"/>
          <a:chOff x="0" y="0"/>
          <a:chExt cx="0" cy="0"/>
        </a:xfrm>
      </p:grpSpPr>
      <p:sp>
        <p:nvSpPr>
          <p:cNvPr id="10" name="slide number"/>
          <p:cNvSpPr txBox="1">
            <a:spLocks/>
          </p:cNvSpPr>
          <p:nvPr userDrawn="1"/>
        </p:nvSpPr>
        <p:spPr>
          <a:xfrm>
            <a:off x="8160854" y="4843823"/>
            <a:ext cx="529121" cy="273844"/>
          </a:xfrm>
          <a:prstGeom prst="rect">
            <a:avLst/>
          </a:prstGeom>
        </p:spPr>
        <p:txBody>
          <a:bodyPr vert="horz" lIns="0" tIns="45720" rIns="0" bIns="45720" rtlCol="0" anchor="ctr"/>
          <a:lstStyle>
            <a:defPPr>
              <a:defRPr lang="en-US"/>
            </a:defPPr>
            <a:lvl1pPr marL="0" algn="r" defTabSz="914400" rtl="0" eaLnBrk="1" latinLnBrk="0" hangingPunct="1">
              <a:defRPr sz="800" kern="1200">
                <a:solidFill>
                  <a:schemeClr val="bg2">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33F5A4-8F8C-4F6F-BCD8-79D492DE997F}" type="slidenum">
              <a:rPr lang="en-US" smtClean="0"/>
              <a:pPr/>
              <a:t>‹#›</a:t>
            </a:fld>
            <a:endParaRPr lang="en-US" dirty="0"/>
          </a:p>
        </p:txBody>
      </p:sp>
      <p:sp>
        <p:nvSpPr>
          <p:cNvPr id="2" name="title"/>
          <p:cNvSpPr>
            <a:spLocks noGrp="1"/>
          </p:cNvSpPr>
          <p:nvPr>
            <p:ph type="title"/>
          </p:nvPr>
        </p:nvSpPr>
        <p:spPr>
          <a:xfrm>
            <a:off x="457200" y="482034"/>
            <a:ext cx="8229600" cy="650806"/>
          </a:xfrm>
        </p:spPr>
        <p:txBody>
          <a:bodyPr lIns="0" tIns="0" rIns="0" bIns="0" anchor="b" anchorCtr="0">
            <a:normAutofit/>
          </a:bodyPr>
          <a:lstStyle>
            <a:lvl1pPr algn="l">
              <a:defRPr sz="2800">
                <a:solidFill>
                  <a:schemeClr val="accent1"/>
                </a:solidFill>
              </a:defRPr>
            </a:lvl1pPr>
          </a:lstStyle>
          <a:p>
            <a:r>
              <a:rPr lang="en-US"/>
              <a:t>Click to edit Master title style</a:t>
            </a:r>
            <a:endParaRPr lang="en-US" dirty="0"/>
          </a:p>
        </p:txBody>
      </p:sp>
      <p:sp>
        <p:nvSpPr>
          <p:cNvPr id="3" name="content placeholder"/>
          <p:cNvSpPr>
            <a:spLocks noGrp="1"/>
          </p:cNvSpPr>
          <p:nvPr>
            <p:ph idx="1"/>
          </p:nvPr>
        </p:nvSpPr>
        <p:spPr>
          <a:xfrm>
            <a:off x="457200" y="1307592"/>
            <a:ext cx="8229600" cy="3291840"/>
          </a:xfrm>
          <a:prstGeom prst="rect">
            <a:avLst/>
          </a:prstGeom>
        </p:spPr>
        <p:txBody>
          <a:bodyPr lIns="0" tIns="0" rIns="0" bIns="0">
            <a:noAutofit/>
          </a:bodyPr>
          <a:lstStyle>
            <a:lvl1pPr marL="228600" indent="-228600">
              <a:spcBef>
                <a:spcPts val="0"/>
              </a:spcBef>
              <a:spcAft>
                <a:spcPts val="1200"/>
              </a:spcAft>
              <a:buClr>
                <a:schemeClr val="accent1"/>
              </a:buClr>
              <a:defRPr sz="1800"/>
            </a:lvl1pPr>
            <a:lvl2pPr marL="457200" indent="-228600">
              <a:spcBef>
                <a:spcPts val="0"/>
              </a:spcBef>
              <a:spcAft>
                <a:spcPts val="1200"/>
              </a:spcAft>
              <a:defRPr sz="1800"/>
            </a:lvl2pPr>
            <a:lvl3pPr marL="685800" indent="-228600">
              <a:spcBef>
                <a:spcPts val="0"/>
              </a:spcBef>
              <a:spcAft>
                <a:spcPts val="1200"/>
              </a:spcAft>
              <a:defRPr sz="1800"/>
            </a:lvl3pPr>
            <a:lvl4pPr marL="914400" indent="-228600">
              <a:spcBef>
                <a:spcPts val="0"/>
              </a:spcBef>
              <a:spcAft>
                <a:spcPts val="1200"/>
              </a:spcAft>
              <a:defRPr sz="1800"/>
            </a:lvl4pPr>
            <a:lvl5pPr marL="1143000" indent="-228600">
              <a:spcBef>
                <a:spcPts val="0"/>
              </a:spcBef>
              <a:spcAft>
                <a:spcPts val="1200"/>
              </a:spcAft>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78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10" name="slide number"/>
          <p:cNvSpPr txBox="1">
            <a:spLocks/>
          </p:cNvSpPr>
          <p:nvPr userDrawn="1"/>
        </p:nvSpPr>
        <p:spPr>
          <a:xfrm>
            <a:off x="8160854" y="4843823"/>
            <a:ext cx="529121" cy="273844"/>
          </a:xfrm>
          <a:prstGeom prst="rect">
            <a:avLst/>
          </a:prstGeom>
        </p:spPr>
        <p:txBody>
          <a:bodyPr vert="horz" lIns="0" tIns="45720" rIns="0" bIns="45720" rtlCol="0" anchor="ctr"/>
          <a:lstStyle>
            <a:defPPr>
              <a:defRPr lang="en-US"/>
            </a:defPPr>
            <a:lvl1pPr marL="0" algn="r" defTabSz="914400" rtl="0" eaLnBrk="1" latinLnBrk="0" hangingPunct="1">
              <a:defRPr sz="800" kern="1200">
                <a:solidFill>
                  <a:schemeClr val="bg2">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33F5A4-8F8C-4F6F-BCD8-79D492DE997F}" type="slidenum">
              <a:rPr lang="en-US" smtClean="0"/>
              <a:pPr/>
              <a:t>‹#›</a:t>
            </a:fld>
            <a:endParaRPr lang="en-US" dirty="0"/>
          </a:p>
        </p:txBody>
      </p:sp>
      <p:sp>
        <p:nvSpPr>
          <p:cNvPr id="2" name="title"/>
          <p:cNvSpPr>
            <a:spLocks noGrp="1"/>
          </p:cNvSpPr>
          <p:nvPr>
            <p:ph type="title"/>
          </p:nvPr>
        </p:nvSpPr>
        <p:spPr>
          <a:xfrm>
            <a:off x="457200" y="482034"/>
            <a:ext cx="8229600" cy="650806"/>
          </a:xfrm>
        </p:spPr>
        <p:txBody>
          <a:bodyPr lIns="0" tIns="0" rIns="0" bIns="0" anchor="b" anchorCtr="0">
            <a:normAutofit/>
          </a:bodyPr>
          <a:lstStyle>
            <a:lvl1pPr algn="l">
              <a:defRPr sz="2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55737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Imag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325508"/>
            <a:ext cx="2835275" cy="4817992"/>
          </a:xfrm>
          <a:prstGeom prst="rect">
            <a:avLst/>
          </a:prstGeom>
        </p:spPr>
        <p:txBody>
          <a:bodyPr anchor="ctr"/>
          <a:lstStyle>
            <a:lvl1pPr marL="0" indent="0" algn="ctr">
              <a:buFontTx/>
              <a:buNone/>
              <a:defRPr/>
            </a:lvl1pPr>
          </a:lstStyle>
          <a:p>
            <a:r>
              <a:rPr lang="en-US" dirty="0"/>
              <a:t>Click icon to add picture</a:t>
            </a:r>
          </a:p>
        </p:txBody>
      </p:sp>
      <p:sp>
        <p:nvSpPr>
          <p:cNvPr id="10" name="slide number"/>
          <p:cNvSpPr txBox="1">
            <a:spLocks/>
          </p:cNvSpPr>
          <p:nvPr userDrawn="1"/>
        </p:nvSpPr>
        <p:spPr>
          <a:xfrm>
            <a:off x="8160854" y="4843823"/>
            <a:ext cx="529121" cy="273844"/>
          </a:xfrm>
          <a:prstGeom prst="rect">
            <a:avLst/>
          </a:prstGeom>
        </p:spPr>
        <p:txBody>
          <a:bodyPr vert="horz" lIns="0" tIns="45720" rIns="0" bIns="45720" rtlCol="0" anchor="ctr"/>
          <a:lstStyle>
            <a:defPPr>
              <a:defRPr lang="en-US"/>
            </a:defPPr>
            <a:lvl1pPr marL="0" algn="r" defTabSz="914400" rtl="0" eaLnBrk="1" latinLnBrk="0" hangingPunct="1">
              <a:defRPr sz="800" kern="1200">
                <a:solidFill>
                  <a:schemeClr val="bg2">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33F5A4-8F8C-4F6F-BCD8-79D492DE997F}" type="slidenum">
              <a:rPr lang="en-US" smtClean="0"/>
              <a:pPr/>
              <a:t>‹#›</a:t>
            </a:fld>
            <a:endParaRPr lang="en-US" dirty="0"/>
          </a:p>
        </p:txBody>
      </p:sp>
      <p:sp>
        <p:nvSpPr>
          <p:cNvPr id="2" name="title"/>
          <p:cNvSpPr>
            <a:spLocks noGrp="1"/>
          </p:cNvSpPr>
          <p:nvPr>
            <p:ph type="title"/>
          </p:nvPr>
        </p:nvSpPr>
        <p:spPr>
          <a:xfrm>
            <a:off x="3200400" y="482034"/>
            <a:ext cx="5486400" cy="650806"/>
          </a:xfrm>
        </p:spPr>
        <p:txBody>
          <a:bodyPr lIns="0" tIns="0" rIns="0" bIns="0" anchor="b" anchorCtr="0">
            <a:normAutofit/>
          </a:bodyPr>
          <a:lstStyle>
            <a:lvl1pPr algn="l">
              <a:defRPr sz="2800">
                <a:solidFill>
                  <a:schemeClr val="accent1"/>
                </a:solidFill>
              </a:defRPr>
            </a:lvl1pPr>
          </a:lstStyle>
          <a:p>
            <a:r>
              <a:rPr lang="en-US"/>
              <a:t>Click to edit Master title style</a:t>
            </a:r>
            <a:endParaRPr lang="en-US" dirty="0"/>
          </a:p>
        </p:txBody>
      </p:sp>
      <p:sp>
        <p:nvSpPr>
          <p:cNvPr id="3" name="content placeholder"/>
          <p:cNvSpPr>
            <a:spLocks noGrp="1"/>
          </p:cNvSpPr>
          <p:nvPr>
            <p:ph idx="1"/>
          </p:nvPr>
        </p:nvSpPr>
        <p:spPr>
          <a:xfrm>
            <a:off x="3200400" y="1307592"/>
            <a:ext cx="5486400" cy="3291840"/>
          </a:xfrm>
          <a:prstGeom prst="rect">
            <a:avLst/>
          </a:prstGeom>
        </p:spPr>
        <p:txBody>
          <a:bodyPr lIns="0" tIns="0" rIns="0" bIns="0">
            <a:noAutofit/>
          </a:bodyPr>
          <a:lstStyle>
            <a:lvl1pPr marL="228600" indent="-228600">
              <a:spcBef>
                <a:spcPts val="0"/>
              </a:spcBef>
              <a:spcAft>
                <a:spcPts val="1200"/>
              </a:spcAft>
              <a:buClr>
                <a:schemeClr val="accent1"/>
              </a:buClr>
              <a:defRPr sz="1800"/>
            </a:lvl1pPr>
            <a:lvl2pPr marL="457200" indent="-228600">
              <a:spcBef>
                <a:spcPts val="0"/>
              </a:spcBef>
              <a:spcAft>
                <a:spcPts val="1200"/>
              </a:spcAft>
              <a:defRPr sz="1800"/>
            </a:lvl2pPr>
            <a:lvl3pPr marL="685800" indent="-228600">
              <a:spcBef>
                <a:spcPts val="0"/>
              </a:spcBef>
              <a:spcAft>
                <a:spcPts val="1200"/>
              </a:spcAft>
              <a:defRPr sz="1800"/>
            </a:lvl3pPr>
            <a:lvl4pPr marL="914400" indent="-228600">
              <a:spcBef>
                <a:spcPts val="0"/>
              </a:spcBef>
              <a:spcAft>
                <a:spcPts val="1200"/>
              </a:spcAft>
              <a:defRPr sz="1800"/>
            </a:lvl4pPr>
            <a:lvl5pPr marL="1143000" indent="-228600">
              <a:spcBef>
                <a:spcPts val="0"/>
              </a:spcBef>
              <a:spcAft>
                <a:spcPts val="1200"/>
              </a:spcAft>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730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 name="Group 5"/>
          <p:cNvGrpSpPr>
            <a:grpSpLocks noChangeAspect="1"/>
          </p:cNvGrpSpPr>
          <p:nvPr userDrawn="1"/>
        </p:nvGrpSpPr>
        <p:grpSpPr bwMode="auto">
          <a:xfrm>
            <a:off x="1562201" y="2299507"/>
            <a:ext cx="6019599" cy="544484"/>
            <a:chOff x="264" y="274"/>
            <a:chExt cx="5760" cy="521"/>
          </a:xfrm>
          <a:solidFill>
            <a:schemeClr val="bg2"/>
          </a:solidFill>
        </p:grpSpPr>
        <p:sp>
          <p:nvSpPr>
            <p:cNvPr id="7" name="Freeform 6"/>
            <p:cNvSpPr>
              <a:spLocks noEditPoints="1"/>
            </p:cNvSpPr>
            <p:nvPr userDrawn="1"/>
          </p:nvSpPr>
          <p:spPr bwMode="auto">
            <a:xfrm>
              <a:off x="2806" y="659"/>
              <a:ext cx="132" cy="134"/>
            </a:xfrm>
            <a:custGeom>
              <a:avLst/>
              <a:gdLst>
                <a:gd name="T0" fmla="*/ 181 w 395"/>
                <a:gd name="T1" fmla="*/ 21 h 400"/>
                <a:gd name="T2" fmla="*/ 190 w 395"/>
                <a:gd name="T3" fmla="*/ 1 h 400"/>
                <a:gd name="T4" fmla="*/ 192 w 395"/>
                <a:gd name="T5" fmla="*/ 0 h 400"/>
                <a:gd name="T6" fmla="*/ 197 w 395"/>
                <a:gd name="T7" fmla="*/ 4 h 400"/>
                <a:gd name="T8" fmla="*/ 204 w 395"/>
                <a:gd name="T9" fmla="*/ 18 h 400"/>
                <a:gd name="T10" fmla="*/ 324 w 395"/>
                <a:gd name="T11" fmla="*/ 332 h 400"/>
                <a:gd name="T12" fmla="*/ 332 w 395"/>
                <a:gd name="T13" fmla="*/ 347 h 400"/>
                <a:gd name="T14" fmla="*/ 344 w 395"/>
                <a:gd name="T15" fmla="*/ 369 h 400"/>
                <a:gd name="T16" fmla="*/ 356 w 395"/>
                <a:gd name="T17" fmla="*/ 383 h 400"/>
                <a:gd name="T18" fmla="*/ 369 w 395"/>
                <a:gd name="T19" fmla="*/ 390 h 400"/>
                <a:gd name="T20" fmla="*/ 380 w 395"/>
                <a:gd name="T21" fmla="*/ 392 h 400"/>
                <a:gd name="T22" fmla="*/ 390 w 395"/>
                <a:gd name="T23" fmla="*/ 392 h 400"/>
                <a:gd name="T24" fmla="*/ 395 w 395"/>
                <a:gd name="T25" fmla="*/ 395 h 400"/>
                <a:gd name="T26" fmla="*/ 395 w 395"/>
                <a:gd name="T27" fmla="*/ 396 h 400"/>
                <a:gd name="T28" fmla="*/ 392 w 395"/>
                <a:gd name="T29" fmla="*/ 400 h 400"/>
                <a:gd name="T30" fmla="*/ 385 w 395"/>
                <a:gd name="T31" fmla="*/ 400 h 400"/>
                <a:gd name="T32" fmla="*/ 304 w 395"/>
                <a:gd name="T33" fmla="*/ 398 h 400"/>
                <a:gd name="T34" fmla="*/ 292 w 395"/>
                <a:gd name="T35" fmla="*/ 398 h 400"/>
                <a:gd name="T36" fmla="*/ 288 w 395"/>
                <a:gd name="T37" fmla="*/ 395 h 400"/>
                <a:gd name="T38" fmla="*/ 289 w 395"/>
                <a:gd name="T39" fmla="*/ 394 h 400"/>
                <a:gd name="T40" fmla="*/ 292 w 395"/>
                <a:gd name="T41" fmla="*/ 391 h 400"/>
                <a:gd name="T42" fmla="*/ 295 w 395"/>
                <a:gd name="T43" fmla="*/ 388 h 400"/>
                <a:gd name="T44" fmla="*/ 295 w 395"/>
                <a:gd name="T45" fmla="*/ 378 h 400"/>
                <a:gd name="T46" fmla="*/ 247 w 395"/>
                <a:gd name="T47" fmla="*/ 250 h 400"/>
                <a:gd name="T48" fmla="*/ 242 w 395"/>
                <a:gd name="T49" fmla="*/ 247 h 400"/>
                <a:gd name="T50" fmla="*/ 130 w 395"/>
                <a:gd name="T51" fmla="*/ 247 h 400"/>
                <a:gd name="T52" fmla="*/ 125 w 395"/>
                <a:gd name="T53" fmla="*/ 252 h 400"/>
                <a:gd name="T54" fmla="*/ 94 w 395"/>
                <a:gd name="T55" fmla="*/ 343 h 400"/>
                <a:gd name="T56" fmla="*/ 86 w 395"/>
                <a:gd name="T57" fmla="*/ 371 h 400"/>
                <a:gd name="T58" fmla="*/ 86 w 395"/>
                <a:gd name="T59" fmla="*/ 378 h 400"/>
                <a:gd name="T60" fmla="*/ 88 w 395"/>
                <a:gd name="T61" fmla="*/ 385 h 400"/>
                <a:gd name="T62" fmla="*/ 93 w 395"/>
                <a:gd name="T63" fmla="*/ 389 h 400"/>
                <a:gd name="T64" fmla="*/ 106 w 395"/>
                <a:gd name="T65" fmla="*/ 392 h 400"/>
                <a:gd name="T66" fmla="*/ 112 w 395"/>
                <a:gd name="T67" fmla="*/ 392 h 400"/>
                <a:gd name="T68" fmla="*/ 117 w 395"/>
                <a:gd name="T69" fmla="*/ 395 h 400"/>
                <a:gd name="T70" fmla="*/ 117 w 395"/>
                <a:gd name="T71" fmla="*/ 396 h 400"/>
                <a:gd name="T72" fmla="*/ 114 w 395"/>
                <a:gd name="T73" fmla="*/ 400 h 400"/>
                <a:gd name="T74" fmla="*/ 108 w 395"/>
                <a:gd name="T75" fmla="*/ 400 h 400"/>
                <a:gd name="T76" fmla="*/ 68 w 395"/>
                <a:gd name="T77" fmla="*/ 398 h 400"/>
                <a:gd name="T78" fmla="*/ 46 w 395"/>
                <a:gd name="T79" fmla="*/ 400 h 400"/>
                <a:gd name="T80" fmla="*/ 10 w 395"/>
                <a:gd name="T81" fmla="*/ 400 h 400"/>
                <a:gd name="T82" fmla="*/ 0 w 395"/>
                <a:gd name="T83" fmla="*/ 398 h 400"/>
                <a:gd name="T84" fmla="*/ 0 w 395"/>
                <a:gd name="T85" fmla="*/ 396 h 400"/>
                <a:gd name="T86" fmla="*/ 1 w 395"/>
                <a:gd name="T87" fmla="*/ 394 h 400"/>
                <a:gd name="T88" fmla="*/ 5 w 395"/>
                <a:gd name="T89" fmla="*/ 392 h 400"/>
                <a:gd name="T90" fmla="*/ 20 w 395"/>
                <a:gd name="T91" fmla="*/ 391 h 400"/>
                <a:gd name="T92" fmla="*/ 35 w 395"/>
                <a:gd name="T93" fmla="*/ 386 h 400"/>
                <a:gd name="T94" fmla="*/ 46 w 395"/>
                <a:gd name="T95" fmla="*/ 375 h 400"/>
                <a:gd name="T96" fmla="*/ 56 w 395"/>
                <a:gd name="T97" fmla="*/ 361 h 400"/>
                <a:gd name="T98" fmla="*/ 181 w 395"/>
                <a:gd name="T99" fmla="*/ 21 h 400"/>
                <a:gd name="T100" fmla="*/ 236 w 395"/>
                <a:gd name="T101" fmla="*/ 228 h 400"/>
                <a:gd name="T102" fmla="*/ 237 w 395"/>
                <a:gd name="T103" fmla="*/ 227 h 400"/>
                <a:gd name="T104" fmla="*/ 188 w 395"/>
                <a:gd name="T105" fmla="*/ 84 h 400"/>
                <a:gd name="T106" fmla="*/ 186 w 395"/>
                <a:gd name="T107" fmla="*/ 80 h 400"/>
                <a:gd name="T108" fmla="*/ 182 w 395"/>
                <a:gd name="T109" fmla="*/ 80 h 400"/>
                <a:gd name="T110" fmla="*/ 135 w 395"/>
                <a:gd name="T111" fmla="*/ 225 h 400"/>
                <a:gd name="T112" fmla="*/ 134 w 395"/>
                <a:gd name="T113" fmla="*/ 227 h 400"/>
                <a:gd name="T114" fmla="*/ 2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1" y="21"/>
                  </a:moveTo>
                  <a:lnTo>
                    <a:pt x="181" y="21"/>
                  </a:lnTo>
                  <a:lnTo>
                    <a:pt x="187" y="4"/>
                  </a:lnTo>
                  <a:lnTo>
                    <a:pt x="190" y="1"/>
                  </a:lnTo>
                  <a:lnTo>
                    <a:pt x="192" y="0"/>
                  </a:lnTo>
                  <a:lnTo>
                    <a:pt x="192" y="0"/>
                  </a:lnTo>
                  <a:lnTo>
                    <a:pt x="194" y="1"/>
                  </a:lnTo>
                  <a:lnTo>
                    <a:pt x="197" y="4"/>
                  </a:lnTo>
                  <a:lnTo>
                    <a:pt x="204" y="18"/>
                  </a:lnTo>
                  <a:lnTo>
                    <a:pt x="204" y="18"/>
                  </a:lnTo>
                  <a:lnTo>
                    <a:pt x="255" y="153"/>
                  </a:lnTo>
                  <a:lnTo>
                    <a:pt x="324" y="332"/>
                  </a:lnTo>
                  <a:lnTo>
                    <a:pt x="324" y="332"/>
                  </a:lnTo>
                  <a:lnTo>
                    <a:pt x="332" y="347"/>
                  </a:lnTo>
                  <a:lnTo>
                    <a:pt x="338" y="360"/>
                  </a:lnTo>
                  <a:lnTo>
                    <a:pt x="344" y="369"/>
                  </a:lnTo>
                  <a:lnTo>
                    <a:pt x="350" y="377"/>
                  </a:lnTo>
                  <a:lnTo>
                    <a:pt x="356" y="383"/>
                  </a:lnTo>
                  <a:lnTo>
                    <a:pt x="361" y="386"/>
                  </a:lnTo>
                  <a:lnTo>
                    <a:pt x="369" y="390"/>
                  </a:lnTo>
                  <a:lnTo>
                    <a:pt x="369" y="390"/>
                  </a:lnTo>
                  <a:lnTo>
                    <a:pt x="380" y="392"/>
                  </a:lnTo>
                  <a:lnTo>
                    <a:pt x="390" y="392"/>
                  </a:lnTo>
                  <a:lnTo>
                    <a:pt x="390" y="392"/>
                  </a:lnTo>
                  <a:lnTo>
                    <a:pt x="393" y="394"/>
                  </a:lnTo>
                  <a:lnTo>
                    <a:pt x="395" y="395"/>
                  </a:lnTo>
                  <a:lnTo>
                    <a:pt x="395" y="396"/>
                  </a:lnTo>
                  <a:lnTo>
                    <a:pt x="395" y="396"/>
                  </a:lnTo>
                  <a:lnTo>
                    <a:pt x="395" y="398"/>
                  </a:lnTo>
                  <a:lnTo>
                    <a:pt x="392" y="400"/>
                  </a:lnTo>
                  <a:lnTo>
                    <a:pt x="385" y="400"/>
                  </a:lnTo>
                  <a:lnTo>
                    <a:pt x="385" y="400"/>
                  </a:lnTo>
                  <a:lnTo>
                    <a:pt x="355" y="400"/>
                  </a:lnTo>
                  <a:lnTo>
                    <a:pt x="304" y="398"/>
                  </a:lnTo>
                  <a:lnTo>
                    <a:pt x="304" y="398"/>
                  </a:lnTo>
                  <a:lnTo>
                    <a:pt x="292" y="398"/>
                  </a:lnTo>
                  <a:lnTo>
                    <a:pt x="289" y="397"/>
                  </a:lnTo>
                  <a:lnTo>
                    <a:pt x="288" y="395"/>
                  </a:lnTo>
                  <a:lnTo>
                    <a:pt x="288" y="395"/>
                  </a:lnTo>
                  <a:lnTo>
                    <a:pt x="289" y="394"/>
                  </a:lnTo>
                  <a:lnTo>
                    <a:pt x="292" y="391"/>
                  </a:lnTo>
                  <a:lnTo>
                    <a:pt x="292" y="391"/>
                  </a:lnTo>
                  <a:lnTo>
                    <a:pt x="294" y="390"/>
                  </a:lnTo>
                  <a:lnTo>
                    <a:pt x="295" y="388"/>
                  </a:lnTo>
                  <a:lnTo>
                    <a:pt x="296" y="384"/>
                  </a:lnTo>
                  <a:lnTo>
                    <a:pt x="295" y="378"/>
                  </a:lnTo>
                  <a:lnTo>
                    <a:pt x="247" y="250"/>
                  </a:lnTo>
                  <a:lnTo>
                    <a:pt x="247" y="250"/>
                  </a:lnTo>
                  <a:lnTo>
                    <a:pt x="244" y="248"/>
                  </a:lnTo>
                  <a:lnTo>
                    <a:pt x="242" y="247"/>
                  </a:lnTo>
                  <a:lnTo>
                    <a:pt x="130" y="247"/>
                  </a:lnTo>
                  <a:lnTo>
                    <a:pt x="130" y="247"/>
                  </a:lnTo>
                  <a:lnTo>
                    <a:pt x="126" y="248"/>
                  </a:lnTo>
                  <a:lnTo>
                    <a:pt x="125" y="252"/>
                  </a:lnTo>
                  <a:lnTo>
                    <a:pt x="94" y="343"/>
                  </a:lnTo>
                  <a:lnTo>
                    <a:pt x="94" y="343"/>
                  </a:lnTo>
                  <a:lnTo>
                    <a:pt x="89" y="362"/>
                  </a:lnTo>
                  <a:lnTo>
                    <a:pt x="86" y="371"/>
                  </a:lnTo>
                  <a:lnTo>
                    <a:pt x="86" y="378"/>
                  </a:lnTo>
                  <a:lnTo>
                    <a:pt x="86" y="378"/>
                  </a:lnTo>
                  <a:lnTo>
                    <a:pt x="86" y="381"/>
                  </a:lnTo>
                  <a:lnTo>
                    <a:pt x="88" y="385"/>
                  </a:lnTo>
                  <a:lnTo>
                    <a:pt x="90" y="388"/>
                  </a:lnTo>
                  <a:lnTo>
                    <a:pt x="93" y="389"/>
                  </a:lnTo>
                  <a:lnTo>
                    <a:pt x="100" y="392"/>
                  </a:lnTo>
                  <a:lnTo>
                    <a:pt x="106" y="392"/>
                  </a:lnTo>
                  <a:lnTo>
                    <a:pt x="112" y="392"/>
                  </a:lnTo>
                  <a:lnTo>
                    <a:pt x="112" y="392"/>
                  </a:lnTo>
                  <a:lnTo>
                    <a:pt x="116" y="394"/>
                  </a:lnTo>
                  <a:lnTo>
                    <a:pt x="117" y="395"/>
                  </a:lnTo>
                  <a:lnTo>
                    <a:pt x="117" y="396"/>
                  </a:lnTo>
                  <a:lnTo>
                    <a:pt x="117" y="396"/>
                  </a:lnTo>
                  <a:lnTo>
                    <a:pt x="116" y="398"/>
                  </a:lnTo>
                  <a:lnTo>
                    <a:pt x="114" y="400"/>
                  </a:lnTo>
                  <a:lnTo>
                    <a:pt x="108" y="400"/>
                  </a:lnTo>
                  <a:lnTo>
                    <a:pt x="108" y="400"/>
                  </a:lnTo>
                  <a:lnTo>
                    <a:pt x="86" y="400"/>
                  </a:lnTo>
                  <a:lnTo>
                    <a:pt x="68" y="398"/>
                  </a:lnTo>
                  <a:lnTo>
                    <a:pt x="68" y="398"/>
                  </a:lnTo>
                  <a:lnTo>
                    <a:pt x="46" y="400"/>
                  </a:lnTo>
                  <a:lnTo>
                    <a:pt x="10" y="400"/>
                  </a:lnTo>
                  <a:lnTo>
                    <a:pt x="10" y="400"/>
                  </a:lnTo>
                  <a:lnTo>
                    <a:pt x="3" y="400"/>
                  </a:lnTo>
                  <a:lnTo>
                    <a:pt x="0" y="398"/>
                  </a:lnTo>
                  <a:lnTo>
                    <a:pt x="0" y="396"/>
                  </a:lnTo>
                  <a:lnTo>
                    <a:pt x="0" y="396"/>
                  </a:lnTo>
                  <a:lnTo>
                    <a:pt x="0" y="395"/>
                  </a:lnTo>
                  <a:lnTo>
                    <a:pt x="1" y="394"/>
                  </a:lnTo>
                  <a:lnTo>
                    <a:pt x="5" y="392"/>
                  </a:lnTo>
                  <a:lnTo>
                    <a:pt x="5" y="392"/>
                  </a:lnTo>
                  <a:lnTo>
                    <a:pt x="20" y="391"/>
                  </a:lnTo>
                  <a:lnTo>
                    <a:pt x="20" y="391"/>
                  </a:lnTo>
                  <a:lnTo>
                    <a:pt x="28" y="390"/>
                  </a:lnTo>
                  <a:lnTo>
                    <a:pt x="35" y="386"/>
                  </a:lnTo>
                  <a:lnTo>
                    <a:pt x="42" y="381"/>
                  </a:lnTo>
                  <a:lnTo>
                    <a:pt x="46" y="375"/>
                  </a:lnTo>
                  <a:lnTo>
                    <a:pt x="51" y="369"/>
                  </a:lnTo>
                  <a:lnTo>
                    <a:pt x="56" y="361"/>
                  </a:lnTo>
                  <a:lnTo>
                    <a:pt x="63" y="343"/>
                  </a:lnTo>
                  <a:lnTo>
                    <a:pt x="181" y="21"/>
                  </a:lnTo>
                  <a:close/>
                  <a:moveTo>
                    <a:pt x="236" y="228"/>
                  </a:moveTo>
                  <a:lnTo>
                    <a:pt x="236" y="228"/>
                  </a:lnTo>
                  <a:lnTo>
                    <a:pt x="237" y="228"/>
                  </a:lnTo>
                  <a:lnTo>
                    <a:pt x="237" y="227"/>
                  </a:lnTo>
                  <a:lnTo>
                    <a:pt x="237" y="225"/>
                  </a:lnTo>
                  <a:lnTo>
                    <a:pt x="188" y="84"/>
                  </a:lnTo>
                  <a:lnTo>
                    <a:pt x="188" y="84"/>
                  </a:lnTo>
                  <a:lnTo>
                    <a:pt x="186" y="80"/>
                  </a:lnTo>
                  <a:lnTo>
                    <a:pt x="184" y="78"/>
                  </a:lnTo>
                  <a:lnTo>
                    <a:pt x="182" y="80"/>
                  </a:lnTo>
                  <a:lnTo>
                    <a:pt x="180" y="84"/>
                  </a:lnTo>
                  <a:lnTo>
                    <a:pt x="135" y="225"/>
                  </a:lnTo>
                  <a:lnTo>
                    <a:pt x="135" y="225"/>
                  </a:lnTo>
                  <a:lnTo>
                    <a:pt x="134" y="227"/>
                  </a:lnTo>
                  <a:lnTo>
                    <a:pt x="136" y="228"/>
                  </a:lnTo>
                  <a:lnTo>
                    <a:pt x="236"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9"/>
            <p:cNvSpPr>
              <a:spLocks/>
            </p:cNvSpPr>
            <p:nvPr userDrawn="1"/>
          </p:nvSpPr>
          <p:spPr bwMode="auto">
            <a:xfrm>
              <a:off x="2959" y="659"/>
              <a:ext cx="110" cy="134"/>
            </a:xfrm>
            <a:custGeom>
              <a:avLst/>
              <a:gdLst>
                <a:gd name="T0" fmla="*/ 189 w 329"/>
                <a:gd name="T1" fmla="*/ 249 h 400"/>
                <a:gd name="T2" fmla="*/ 190 w 329"/>
                <a:gd name="T3" fmla="*/ 343 h 400"/>
                <a:gd name="T4" fmla="*/ 192 w 329"/>
                <a:gd name="T5" fmla="*/ 362 h 400"/>
                <a:gd name="T6" fmla="*/ 198 w 329"/>
                <a:gd name="T7" fmla="*/ 381 h 400"/>
                <a:gd name="T8" fmla="*/ 202 w 329"/>
                <a:gd name="T9" fmla="*/ 388 h 400"/>
                <a:gd name="T10" fmla="*/ 212 w 329"/>
                <a:gd name="T11" fmla="*/ 391 h 400"/>
                <a:gd name="T12" fmla="*/ 236 w 329"/>
                <a:gd name="T13" fmla="*/ 392 h 400"/>
                <a:gd name="T14" fmla="*/ 239 w 329"/>
                <a:gd name="T15" fmla="*/ 394 h 400"/>
                <a:gd name="T16" fmla="*/ 240 w 329"/>
                <a:gd name="T17" fmla="*/ 396 h 400"/>
                <a:gd name="T18" fmla="*/ 238 w 329"/>
                <a:gd name="T19" fmla="*/ 398 h 400"/>
                <a:gd name="T20" fmla="*/ 232 w 329"/>
                <a:gd name="T21" fmla="*/ 400 h 400"/>
                <a:gd name="T22" fmla="*/ 190 w 329"/>
                <a:gd name="T23" fmla="*/ 400 h 400"/>
                <a:gd name="T24" fmla="*/ 167 w 329"/>
                <a:gd name="T25" fmla="*/ 398 h 400"/>
                <a:gd name="T26" fmla="*/ 118 w 329"/>
                <a:gd name="T27" fmla="*/ 400 h 400"/>
                <a:gd name="T28" fmla="*/ 110 w 329"/>
                <a:gd name="T29" fmla="*/ 400 h 400"/>
                <a:gd name="T30" fmla="*/ 109 w 329"/>
                <a:gd name="T31" fmla="*/ 396 h 400"/>
                <a:gd name="T32" fmla="*/ 109 w 329"/>
                <a:gd name="T33" fmla="*/ 394 h 400"/>
                <a:gd name="T34" fmla="*/ 113 w 329"/>
                <a:gd name="T35" fmla="*/ 392 h 400"/>
                <a:gd name="T36" fmla="*/ 128 w 329"/>
                <a:gd name="T37" fmla="*/ 391 h 400"/>
                <a:gd name="T38" fmla="*/ 132 w 329"/>
                <a:gd name="T39" fmla="*/ 390 h 400"/>
                <a:gd name="T40" fmla="*/ 137 w 329"/>
                <a:gd name="T41" fmla="*/ 385 h 400"/>
                <a:gd name="T42" fmla="*/ 142 w 329"/>
                <a:gd name="T43" fmla="*/ 373 h 400"/>
                <a:gd name="T44" fmla="*/ 143 w 329"/>
                <a:gd name="T45" fmla="*/ 362 h 400"/>
                <a:gd name="T46" fmla="*/ 145 w 329"/>
                <a:gd name="T47" fmla="*/ 316 h 400"/>
                <a:gd name="T48" fmla="*/ 145 w 329"/>
                <a:gd name="T49" fmla="*/ 29 h 400"/>
                <a:gd name="T50" fmla="*/ 69 w 329"/>
                <a:gd name="T51" fmla="*/ 31 h 400"/>
                <a:gd name="T52" fmla="*/ 41 w 329"/>
                <a:gd name="T53" fmla="*/ 33 h 400"/>
                <a:gd name="T54" fmla="*/ 28 w 329"/>
                <a:gd name="T55" fmla="*/ 37 h 400"/>
                <a:gd name="T56" fmla="*/ 19 w 329"/>
                <a:gd name="T57" fmla="*/ 44 h 400"/>
                <a:gd name="T58" fmla="*/ 17 w 329"/>
                <a:gd name="T59" fmla="*/ 48 h 400"/>
                <a:gd name="T60" fmla="*/ 7 w 329"/>
                <a:gd name="T61" fmla="*/ 63 h 400"/>
                <a:gd name="T62" fmla="*/ 5 w 329"/>
                <a:gd name="T63" fmla="*/ 68 h 400"/>
                <a:gd name="T64" fmla="*/ 2 w 329"/>
                <a:gd name="T65" fmla="*/ 68 h 400"/>
                <a:gd name="T66" fmla="*/ 0 w 329"/>
                <a:gd name="T67" fmla="*/ 65 h 400"/>
                <a:gd name="T68" fmla="*/ 5 w 329"/>
                <a:gd name="T69" fmla="*/ 37 h 400"/>
                <a:gd name="T70" fmla="*/ 11 w 329"/>
                <a:gd name="T71" fmla="*/ 10 h 400"/>
                <a:gd name="T72" fmla="*/ 14 w 329"/>
                <a:gd name="T73" fmla="*/ 1 h 400"/>
                <a:gd name="T74" fmla="*/ 17 w 329"/>
                <a:gd name="T75" fmla="*/ 0 h 400"/>
                <a:gd name="T76" fmla="*/ 24 w 329"/>
                <a:gd name="T77" fmla="*/ 3 h 400"/>
                <a:gd name="T78" fmla="*/ 39 w 329"/>
                <a:gd name="T79" fmla="*/ 6 h 400"/>
                <a:gd name="T80" fmla="*/ 80 w 329"/>
                <a:gd name="T81" fmla="*/ 9 h 400"/>
                <a:gd name="T82" fmla="*/ 274 w 329"/>
                <a:gd name="T83" fmla="*/ 9 h 400"/>
                <a:gd name="T84" fmla="*/ 312 w 329"/>
                <a:gd name="T85" fmla="*/ 6 h 400"/>
                <a:gd name="T86" fmla="*/ 326 w 329"/>
                <a:gd name="T87" fmla="*/ 4 h 400"/>
                <a:gd name="T88" fmla="*/ 329 w 329"/>
                <a:gd name="T89" fmla="*/ 6 h 400"/>
                <a:gd name="T90" fmla="*/ 329 w 329"/>
                <a:gd name="T91" fmla="*/ 10 h 400"/>
                <a:gd name="T92" fmla="*/ 327 w 329"/>
                <a:gd name="T93" fmla="*/ 67 h 400"/>
                <a:gd name="T94" fmla="*/ 326 w 329"/>
                <a:gd name="T95" fmla="*/ 72 h 400"/>
                <a:gd name="T96" fmla="*/ 324 w 329"/>
                <a:gd name="T97" fmla="*/ 74 h 400"/>
                <a:gd name="T98" fmla="*/ 321 w 329"/>
                <a:gd name="T99" fmla="*/ 73 h 400"/>
                <a:gd name="T100" fmla="*/ 319 w 329"/>
                <a:gd name="T101" fmla="*/ 65 h 400"/>
                <a:gd name="T102" fmla="*/ 319 w 329"/>
                <a:gd name="T103" fmla="*/ 60 h 400"/>
                <a:gd name="T104" fmla="*/ 315 w 329"/>
                <a:gd name="T105" fmla="*/ 49 h 400"/>
                <a:gd name="T106" fmla="*/ 304 w 329"/>
                <a:gd name="T107" fmla="*/ 40 h 400"/>
                <a:gd name="T108" fmla="*/ 286 w 329"/>
                <a:gd name="T109" fmla="*/ 34 h 400"/>
                <a:gd name="T110" fmla="*/ 255 w 329"/>
                <a:gd name="T111" fmla="*/ 31 h 400"/>
                <a:gd name="T112" fmla="*/ 189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89" y="249"/>
                  </a:moveTo>
                  <a:lnTo>
                    <a:pt x="189" y="249"/>
                  </a:lnTo>
                  <a:lnTo>
                    <a:pt x="190" y="316"/>
                  </a:lnTo>
                  <a:lnTo>
                    <a:pt x="190" y="343"/>
                  </a:lnTo>
                  <a:lnTo>
                    <a:pt x="192" y="362"/>
                  </a:lnTo>
                  <a:lnTo>
                    <a:pt x="192" y="362"/>
                  </a:lnTo>
                  <a:lnTo>
                    <a:pt x="194" y="373"/>
                  </a:lnTo>
                  <a:lnTo>
                    <a:pt x="198" y="381"/>
                  </a:lnTo>
                  <a:lnTo>
                    <a:pt x="200" y="385"/>
                  </a:lnTo>
                  <a:lnTo>
                    <a:pt x="202" y="388"/>
                  </a:lnTo>
                  <a:lnTo>
                    <a:pt x="207" y="390"/>
                  </a:lnTo>
                  <a:lnTo>
                    <a:pt x="212" y="391"/>
                  </a:lnTo>
                  <a:lnTo>
                    <a:pt x="212" y="391"/>
                  </a:lnTo>
                  <a:lnTo>
                    <a:pt x="236" y="392"/>
                  </a:lnTo>
                  <a:lnTo>
                    <a:pt x="236" y="392"/>
                  </a:lnTo>
                  <a:lnTo>
                    <a:pt x="239" y="394"/>
                  </a:lnTo>
                  <a:lnTo>
                    <a:pt x="240" y="396"/>
                  </a:lnTo>
                  <a:lnTo>
                    <a:pt x="240" y="396"/>
                  </a:lnTo>
                  <a:lnTo>
                    <a:pt x="239" y="397"/>
                  </a:lnTo>
                  <a:lnTo>
                    <a:pt x="238" y="398"/>
                  </a:lnTo>
                  <a:lnTo>
                    <a:pt x="235" y="400"/>
                  </a:lnTo>
                  <a:lnTo>
                    <a:pt x="232" y="400"/>
                  </a:lnTo>
                  <a:lnTo>
                    <a:pt x="232" y="400"/>
                  </a:lnTo>
                  <a:lnTo>
                    <a:pt x="190" y="400"/>
                  </a:lnTo>
                  <a:lnTo>
                    <a:pt x="167" y="398"/>
                  </a:lnTo>
                  <a:lnTo>
                    <a:pt x="167" y="398"/>
                  </a:lnTo>
                  <a:lnTo>
                    <a:pt x="147" y="400"/>
                  </a:lnTo>
                  <a:lnTo>
                    <a:pt x="118" y="400"/>
                  </a:lnTo>
                  <a:lnTo>
                    <a:pt x="118" y="400"/>
                  </a:lnTo>
                  <a:lnTo>
                    <a:pt x="110" y="400"/>
                  </a:lnTo>
                  <a:lnTo>
                    <a:pt x="109" y="398"/>
                  </a:lnTo>
                  <a:lnTo>
                    <a:pt x="109" y="396"/>
                  </a:lnTo>
                  <a:lnTo>
                    <a:pt x="109" y="396"/>
                  </a:lnTo>
                  <a:lnTo>
                    <a:pt x="109" y="394"/>
                  </a:lnTo>
                  <a:lnTo>
                    <a:pt x="113" y="392"/>
                  </a:lnTo>
                  <a:lnTo>
                    <a:pt x="113" y="392"/>
                  </a:lnTo>
                  <a:lnTo>
                    <a:pt x="121" y="392"/>
                  </a:lnTo>
                  <a:lnTo>
                    <a:pt x="128" y="391"/>
                  </a:lnTo>
                  <a:lnTo>
                    <a:pt x="128" y="391"/>
                  </a:lnTo>
                  <a:lnTo>
                    <a:pt x="132" y="390"/>
                  </a:lnTo>
                  <a:lnTo>
                    <a:pt x="134" y="388"/>
                  </a:lnTo>
                  <a:lnTo>
                    <a:pt x="137" y="385"/>
                  </a:lnTo>
                  <a:lnTo>
                    <a:pt x="139" y="381"/>
                  </a:lnTo>
                  <a:lnTo>
                    <a:pt x="142" y="373"/>
                  </a:lnTo>
                  <a:lnTo>
                    <a:pt x="143" y="362"/>
                  </a:lnTo>
                  <a:lnTo>
                    <a:pt x="143" y="362"/>
                  </a:lnTo>
                  <a:lnTo>
                    <a:pt x="145" y="343"/>
                  </a:lnTo>
                  <a:lnTo>
                    <a:pt x="145" y="316"/>
                  </a:lnTo>
                  <a:lnTo>
                    <a:pt x="145" y="249"/>
                  </a:lnTo>
                  <a:lnTo>
                    <a:pt x="145" y="29"/>
                  </a:lnTo>
                  <a:lnTo>
                    <a:pt x="69" y="31"/>
                  </a:lnTo>
                  <a:lnTo>
                    <a:pt x="69" y="31"/>
                  </a:lnTo>
                  <a:lnTo>
                    <a:pt x="48" y="32"/>
                  </a:lnTo>
                  <a:lnTo>
                    <a:pt x="41" y="33"/>
                  </a:lnTo>
                  <a:lnTo>
                    <a:pt x="34" y="34"/>
                  </a:lnTo>
                  <a:lnTo>
                    <a:pt x="28" y="37"/>
                  </a:lnTo>
                  <a:lnTo>
                    <a:pt x="24" y="40"/>
                  </a:lnTo>
                  <a:lnTo>
                    <a:pt x="19" y="44"/>
                  </a:lnTo>
                  <a:lnTo>
                    <a:pt x="17" y="48"/>
                  </a:lnTo>
                  <a:lnTo>
                    <a:pt x="17" y="48"/>
                  </a:lnTo>
                  <a:lnTo>
                    <a:pt x="11" y="57"/>
                  </a:lnTo>
                  <a:lnTo>
                    <a:pt x="7" y="63"/>
                  </a:lnTo>
                  <a:lnTo>
                    <a:pt x="7" y="63"/>
                  </a:lnTo>
                  <a:lnTo>
                    <a:pt x="5" y="68"/>
                  </a:lnTo>
                  <a:lnTo>
                    <a:pt x="2" y="68"/>
                  </a:lnTo>
                  <a:lnTo>
                    <a:pt x="2" y="68"/>
                  </a:lnTo>
                  <a:lnTo>
                    <a:pt x="0" y="67"/>
                  </a:lnTo>
                  <a:lnTo>
                    <a:pt x="0" y="65"/>
                  </a:lnTo>
                  <a:lnTo>
                    <a:pt x="0" y="65"/>
                  </a:lnTo>
                  <a:lnTo>
                    <a:pt x="5" y="37"/>
                  </a:lnTo>
                  <a:lnTo>
                    <a:pt x="11" y="10"/>
                  </a:lnTo>
                  <a:lnTo>
                    <a:pt x="11" y="10"/>
                  </a:lnTo>
                  <a:lnTo>
                    <a:pt x="13" y="4"/>
                  </a:lnTo>
                  <a:lnTo>
                    <a:pt x="14" y="1"/>
                  </a:lnTo>
                  <a:lnTo>
                    <a:pt x="17" y="0"/>
                  </a:lnTo>
                  <a:lnTo>
                    <a:pt x="17" y="0"/>
                  </a:lnTo>
                  <a:lnTo>
                    <a:pt x="19" y="1"/>
                  </a:lnTo>
                  <a:lnTo>
                    <a:pt x="24" y="3"/>
                  </a:lnTo>
                  <a:lnTo>
                    <a:pt x="30" y="5"/>
                  </a:lnTo>
                  <a:lnTo>
                    <a:pt x="39" y="6"/>
                  </a:lnTo>
                  <a:lnTo>
                    <a:pt x="39" y="6"/>
                  </a:lnTo>
                  <a:lnTo>
                    <a:pt x="80" y="9"/>
                  </a:lnTo>
                  <a:lnTo>
                    <a:pt x="274" y="9"/>
                  </a:lnTo>
                  <a:lnTo>
                    <a:pt x="274" y="9"/>
                  </a:lnTo>
                  <a:lnTo>
                    <a:pt x="296" y="9"/>
                  </a:lnTo>
                  <a:lnTo>
                    <a:pt x="312" y="6"/>
                  </a:lnTo>
                  <a:lnTo>
                    <a:pt x="326" y="4"/>
                  </a:lnTo>
                  <a:lnTo>
                    <a:pt x="326" y="4"/>
                  </a:lnTo>
                  <a:lnTo>
                    <a:pt x="327" y="4"/>
                  </a:lnTo>
                  <a:lnTo>
                    <a:pt x="329" y="6"/>
                  </a:lnTo>
                  <a:lnTo>
                    <a:pt x="329" y="10"/>
                  </a:lnTo>
                  <a:lnTo>
                    <a:pt x="329" y="10"/>
                  </a:lnTo>
                  <a:lnTo>
                    <a:pt x="327" y="67"/>
                  </a:lnTo>
                  <a:lnTo>
                    <a:pt x="327" y="67"/>
                  </a:lnTo>
                  <a:lnTo>
                    <a:pt x="327" y="71"/>
                  </a:lnTo>
                  <a:lnTo>
                    <a:pt x="326" y="72"/>
                  </a:lnTo>
                  <a:lnTo>
                    <a:pt x="325" y="73"/>
                  </a:lnTo>
                  <a:lnTo>
                    <a:pt x="324" y="74"/>
                  </a:lnTo>
                  <a:lnTo>
                    <a:pt x="324" y="74"/>
                  </a:lnTo>
                  <a:lnTo>
                    <a:pt x="321" y="73"/>
                  </a:lnTo>
                  <a:lnTo>
                    <a:pt x="320" y="72"/>
                  </a:lnTo>
                  <a:lnTo>
                    <a:pt x="319" y="65"/>
                  </a:lnTo>
                  <a:lnTo>
                    <a:pt x="319" y="60"/>
                  </a:lnTo>
                  <a:lnTo>
                    <a:pt x="319" y="60"/>
                  </a:lnTo>
                  <a:lnTo>
                    <a:pt x="318" y="54"/>
                  </a:lnTo>
                  <a:lnTo>
                    <a:pt x="315" y="49"/>
                  </a:lnTo>
                  <a:lnTo>
                    <a:pt x="310" y="44"/>
                  </a:lnTo>
                  <a:lnTo>
                    <a:pt x="304" y="40"/>
                  </a:lnTo>
                  <a:lnTo>
                    <a:pt x="296" y="37"/>
                  </a:lnTo>
                  <a:lnTo>
                    <a:pt x="286" y="34"/>
                  </a:lnTo>
                  <a:lnTo>
                    <a:pt x="272" y="32"/>
                  </a:lnTo>
                  <a:lnTo>
                    <a:pt x="255" y="31"/>
                  </a:lnTo>
                  <a:lnTo>
                    <a:pt x="189" y="29"/>
                  </a:lnTo>
                  <a:lnTo>
                    <a:pt x="189"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0"/>
            <p:cNvSpPr>
              <a:spLocks/>
            </p:cNvSpPr>
            <p:nvPr userDrawn="1"/>
          </p:nvSpPr>
          <p:spPr bwMode="auto">
            <a:xfrm>
              <a:off x="3115" y="659"/>
              <a:ext cx="110" cy="134"/>
            </a:xfrm>
            <a:custGeom>
              <a:avLst/>
              <a:gdLst>
                <a:gd name="T0" fmla="*/ 191 w 329"/>
                <a:gd name="T1" fmla="*/ 249 h 400"/>
                <a:gd name="T2" fmla="*/ 191 w 329"/>
                <a:gd name="T3" fmla="*/ 343 h 400"/>
                <a:gd name="T4" fmla="*/ 192 w 329"/>
                <a:gd name="T5" fmla="*/ 362 h 400"/>
                <a:gd name="T6" fmla="*/ 198 w 329"/>
                <a:gd name="T7" fmla="*/ 381 h 400"/>
                <a:gd name="T8" fmla="*/ 203 w 329"/>
                <a:gd name="T9" fmla="*/ 388 h 400"/>
                <a:gd name="T10" fmla="*/ 213 w 329"/>
                <a:gd name="T11" fmla="*/ 391 h 400"/>
                <a:gd name="T12" fmla="*/ 237 w 329"/>
                <a:gd name="T13" fmla="*/ 392 h 400"/>
                <a:gd name="T14" fmla="*/ 239 w 329"/>
                <a:gd name="T15" fmla="*/ 394 h 400"/>
                <a:gd name="T16" fmla="*/ 241 w 329"/>
                <a:gd name="T17" fmla="*/ 396 h 400"/>
                <a:gd name="T18" fmla="*/ 238 w 329"/>
                <a:gd name="T19" fmla="*/ 398 h 400"/>
                <a:gd name="T20" fmla="*/ 232 w 329"/>
                <a:gd name="T21" fmla="*/ 400 h 400"/>
                <a:gd name="T22" fmla="*/ 191 w 329"/>
                <a:gd name="T23" fmla="*/ 400 h 400"/>
                <a:gd name="T24" fmla="*/ 169 w 329"/>
                <a:gd name="T25" fmla="*/ 398 h 400"/>
                <a:gd name="T26" fmla="*/ 118 w 329"/>
                <a:gd name="T27" fmla="*/ 400 h 400"/>
                <a:gd name="T28" fmla="*/ 111 w 329"/>
                <a:gd name="T29" fmla="*/ 400 h 400"/>
                <a:gd name="T30" fmla="*/ 109 w 329"/>
                <a:gd name="T31" fmla="*/ 396 h 400"/>
                <a:gd name="T32" fmla="*/ 109 w 329"/>
                <a:gd name="T33" fmla="*/ 394 h 400"/>
                <a:gd name="T34" fmla="*/ 113 w 329"/>
                <a:gd name="T35" fmla="*/ 392 h 400"/>
                <a:gd name="T36" fmla="*/ 129 w 329"/>
                <a:gd name="T37" fmla="*/ 391 h 400"/>
                <a:gd name="T38" fmla="*/ 133 w 329"/>
                <a:gd name="T39" fmla="*/ 390 h 400"/>
                <a:gd name="T40" fmla="*/ 137 w 329"/>
                <a:gd name="T41" fmla="*/ 385 h 400"/>
                <a:gd name="T42" fmla="*/ 142 w 329"/>
                <a:gd name="T43" fmla="*/ 373 h 400"/>
                <a:gd name="T44" fmla="*/ 143 w 329"/>
                <a:gd name="T45" fmla="*/ 362 h 400"/>
                <a:gd name="T46" fmla="*/ 146 w 329"/>
                <a:gd name="T47" fmla="*/ 316 h 400"/>
                <a:gd name="T48" fmla="*/ 147 w 329"/>
                <a:gd name="T49" fmla="*/ 29 h 400"/>
                <a:gd name="T50" fmla="*/ 69 w 329"/>
                <a:gd name="T51" fmla="*/ 31 h 400"/>
                <a:gd name="T52" fmla="*/ 41 w 329"/>
                <a:gd name="T53" fmla="*/ 33 h 400"/>
                <a:gd name="T54" fmla="*/ 28 w 329"/>
                <a:gd name="T55" fmla="*/ 37 h 400"/>
                <a:gd name="T56" fmla="*/ 20 w 329"/>
                <a:gd name="T57" fmla="*/ 44 h 400"/>
                <a:gd name="T58" fmla="*/ 17 w 329"/>
                <a:gd name="T59" fmla="*/ 48 h 400"/>
                <a:gd name="T60" fmla="*/ 8 w 329"/>
                <a:gd name="T61" fmla="*/ 63 h 400"/>
                <a:gd name="T62" fmla="*/ 5 w 329"/>
                <a:gd name="T63" fmla="*/ 68 h 400"/>
                <a:gd name="T64" fmla="*/ 3 w 329"/>
                <a:gd name="T65" fmla="*/ 68 h 400"/>
                <a:gd name="T66" fmla="*/ 0 w 329"/>
                <a:gd name="T67" fmla="*/ 65 h 400"/>
                <a:gd name="T68" fmla="*/ 6 w 329"/>
                <a:gd name="T69" fmla="*/ 37 h 400"/>
                <a:gd name="T70" fmla="*/ 11 w 329"/>
                <a:gd name="T71" fmla="*/ 10 h 400"/>
                <a:gd name="T72" fmla="*/ 15 w 329"/>
                <a:gd name="T73" fmla="*/ 1 h 400"/>
                <a:gd name="T74" fmla="*/ 17 w 329"/>
                <a:gd name="T75" fmla="*/ 0 h 400"/>
                <a:gd name="T76" fmla="*/ 25 w 329"/>
                <a:gd name="T77" fmla="*/ 3 h 400"/>
                <a:gd name="T78" fmla="*/ 40 w 329"/>
                <a:gd name="T79" fmla="*/ 6 h 400"/>
                <a:gd name="T80" fmla="*/ 80 w 329"/>
                <a:gd name="T81" fmla="*/ 9 h 400"/>
                <a:gd name="T82" fmla="*/ 276 w 329"/>
                <a:gd name="T83" fmla="*/ 9 h 400"/>
                <a:gd name="T84" fmla="*/ 312 w 329"/>
                <a:gd name="T85" fmla="*/ 6 h 400"/>
                <a:gd name="T86" fmla="*/ 327 w 329"/>
                <a:gd name="T87" fmla="*/ 4 h 400"/>
                <a:gd name="T88" fmla="*/ 329 w 329"/>
                <a:gd name="T89" fmla="*/ 6 h 400"/>
                <a:gd name="T90" fmla="*/ 329 w 329"/>
                <a:gd name="T91" fmla="*/ 10 h 400"/>
                <a:gd name="T92" fmla="*/ 328 w 329"/>
                <a:gd name="T93" fmla="*/ 67 h 400"/>
                <a:gd name="T94" fmla="*/ 327 w 329"/>
                <a:gd name="T95" fmla="*/ 72 h 400"/>
                <a:gd name="T96" fmla="*/ 324 w 329"/>
                <a:gd name="T97" fmla="*/ 74 h 400"/>
                <a:gd name="T98" fmla="*/ 323 w 329"/>
                <a:gd name="T99" fmla="*/ 73 h 400"/>
                <a:gd name="T100" fmla="*/ 319 w 329"/>
                <a:gd name="T101" fmla="*/ 65 h 400"/>
                <a:gd name="T102" fmla="*/ 319 w 329"/>
                <a:gd name="T103" fmla="*/ 60 h 400"/>
                <a:gd name="T104" fmla="*/ 316 w 329"/>
                <a:gd name="T105" fmla="*/ 49 h 400"/>
                <a:gd name="T106" fmla="*/ 305 w 329"/>
                <a:gd name="T107" fmla="*/ 40 h 400"/>
                <a:gd name="T108" fmla="*/ 287 w 329"/>
                <a:gd name="T109" fmla="*/ 34 h 400"/>
                <a:gd name="T110" fmla="*/ 255 w 329"/>
                <a:gd name="T111" fmla="*/ 31 h 400"/>
                <a:gd name="T112" fmla="*/ 191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1" y="249"/>
                  </a:moveTo>
                  <a:lnTo>
                    <a:pt x="191" y="249"/>
                  </a:lnTo>
                  <a:lnTo>
                    <a:pt x="191" y="316"/>
                  </a:lnTo>
                  <a:lnTo>
                    <a:pt x="191" y="343"/>
                  </a:lnTo>
                  <a:lnTo>
                    <a:pt x="192" y="362"/>
                  </a:lnTo>
                  <a:lnTo>
                    <a:pt x="192" y="362"/>
                  </a:lnTo>
                  <a:lnTo>
                    <a:pt x="194" y="373"/>
                  </a:lnTo>
                  <a:lnTo>
                    <a:pt x="198" y="381"/>
                  </a:lnTo>
                  <a:lnTo>
                    <a:pt x="200" y="385"/>
                  </a:lnTo>
                  <a:lnTo>
                    <a:pt x="203" y="388"/>
                  </a:lnTo>
                  <a:lnTo>
                    <a:pt x="208" y="390"/>
                  </a:lnTo>
                  <a:lnTo>
                    <a:pt x="213" y="391"/>
                  </a:lnTo>
                  <a:lnTo>
                    <a:pt x="213" y="391"/>
                  </a:lnTo>
                  <a:lnTo>
                    <a:pt x="237" y="392"/>
                  </a:lnTo>
                  <a:lnTo>
                    <a:pt x="237" y="392"/>
                  </a:lnTo>
                  <a:lnTo>
                    <a:pt x="239" y="394"/>
                  </a:lnTo>
                  <a:lnTo>
                    <a:pt x="241" y="396"/>
                  </a:lnTo>
                  <a:lnTo>
                    <a:pt x="241" y="396"/>
                  </a:lnTo>
                  <a:lnTo>
                    <a:pt x="239" y="397"/>
                  </a:lnTo>
                  <a:lnTo>
                    <a:pt x="238" y="398"/>
                  </a:lnTo>
                  <a:lnTo>
                    <a:pt x="236" y="400"/>
                  </a:lnTo>
                  <a:lnTo>
                    <a:pt x="232" y="400"/>
                  </a:lnTo>
                  <a:lnTo>
                    <a:pt x="232" y="400"/>
                  </a:lnTo>
                  <a:lnTo>
                    <a:pt x="191" y="400"/>
                  </a:lnTo>
                  <a:lnTo>
                    <a:pt x="169" y="398"/>
                  </a:lnTo>
                  <a:lnTo>
                    <a:pt x="169" y="398"/>
                  </a:lnTo>
                  <a:lnTo>
                    <a:pt x="148" y="400"/>
                  </a:lnTo>
                  <a:lnTo>
                    <a:pt x="118" y="400"/>
                  </a:lnTo>
                  <a:lnTo>
                    <a:pt x="118" y="400"/>
                  </a:lnTo>
                  <a:lnTo>
                    <a:pt x="111" y="400"/>
                  </a:lnTo>
                  <a:lnTo>
                    <a:pt x="109" y="398"/>
                  </a:lnTo>
                  <a:lnTo>
                    <a:pt x="109" y="396"/>
                  </a:lnTo>
                  <a:lnTo>
                    <a:pt x="109" y="396"/>
                  </a:lnTo>
                  <a:lnTo>
                    <a:pt x="109" y="394"/>
                  </a:lnTo>
                  <a:lnTo>
                    <a:pt x="113" y="392"/>
                  </a:lnTo>
                  <a:lnTo>
                    <a:pt x="113" y="392"/>
                  </a:lnTo>
                  <a:lnTo>
                    <a:pt x="122" y="392"/>
                  </a:lnTo>
                  <a:lnTo>
                    <a:pt x="129" y="391"/>
                  </a:lnTo>
                  <a:lnTo>
                    <a:pt x="129" y="391"/>
                  </a:lnTo>
                  <a:lnTo>
                    <a:pt x="133" y="390"/>
                  </a:lnTo>
                  <a:lnTo>
                    <a:pt x="135" y="388"/>
                  </a:lnTo>
                  <a:lnTo>
                    <a:pt x="137" y="385"/>
                  </a:lnTo>
                  <a:lnTo>
                    <a:pt x="140" y="381"/>
                  </a:lnTo>
                  <a:lnTo>
                    <a:pt x="142" y="373"/>
                  </a:lnTo>
                  <a:lnTo>
                    <a:pt x="143" y="362"/>
                  </a:lnTo>
                  <a:lnTo>
                    <a:pt x="143" y="362"/>
                  </a:lnTo>
                  <a:lnTo>
                    <a:pt x="146" y="343"/>
                  </a:lnTo>
                  <a:lnTo>
                    <a:pt x="146" y="316"/>
                  </a:lnTo>
                  <a:lnTo>
                    <a:pt x="147" y="249"/>
                  </a:lnTo>
                  <a:lnTo>
                    <a:pt x="147" y="29"/>
                  </a:lnTo>
                  <a:lnTo>
                    <a:pt x="69" y="31"/>
                  </a:lnTo>
                  <a:lnTo>
                    <a:pt x="69" y="31"/>
                  </a:lnTo>
                  <a:lnTo>
                    <a:pt x="49" y="32"/>
                  </a:lnTo>
                  <a:lnTo>
                    <a:pt x="41" y="33"/>
                  </a:lnTo>
                  <a:lnTo>
                    <a:pt x="34" y="34"/>
                  </a:lnTo>
                  <a:lnTo>
                    <a:pt x="28" y="37"/>
                  </a:lnTo>
                  <a:lnTo>
                    <a:pt x="25" y="40"/>
                  </a:lnTo>
                  <a:lnTo>
                    <a:pt x="20" y="44"/>
                  </a:lnTo>
                  <a:lnTo>
                    <a:pt x="17" y="48"/>
                  </a:lnTo>
                  <a:lnTo>
                    <a:pt x="17" y="48"/>
                  </a:lnTo>
                  <a:lnTo>
                    <a:pt x="11" y="57"/>
                  </a:lnTo>
                  <a:lnTo>
                    <a:pt x="8" y="63"/>
                  </a:lnTo>
                  <a:lnTo>
                    <a:pt x="8" y="63"/>
                  </a:lnTo>
                  <a:lnTo>
                    <a:pt x="5" y="68"/>
                  </a:lnTo>
                  <a:lnTo>
                    <a:pt x="3" y="68"/>
                  </a:lnTo>
                  <a:lnTo>
                    <a:pt x="3" y="68"/>
                  </a:lnTo>
                  <a:lnTo>
                    <a:pt x="1" y="67"/>
                  </a:lnTo>
                  <a:lnTo>
                    <a:pt x="0" y="65"/>
                  </a:lnTo>
                  <a:lnTo>
                    <a:pt x="0" y="65"/>
                  </a:lnTo>
                  <a:lnTo>
                    <a:pt x="6" y="37"/>
                  </a:lnTo>
                  <a:lnTo>
                    <a:pt x="11" y="10"/>
                  </a:lnTo>
                  <a:lnTo>
                    <a:pt x="11" y="10"/>
                  </a:lnTo>
                  <a:lnTo>
                    <a:pt x="14" y="4"/>
                  </a:lnTo>
                  <a:lnTo>
                    <a:pt x="15" y="1"/>
                  </a:lnTo>
                  <a:lnTo>
                    <a:pt x="17" y="0"/>
                  </a:lnTo>
                  <a:lnTo>
                    <a:pt x="17" y="0"/>
                  </a:lnTo>
                  <a:lnTo>
                    <a:pt x="20" y="1"/>
                  </a:lnTo>
                  <a:lnTo>
                    <a:pt x="25" y="3"/>
                  </a:lnTo>
                  <a:lnTo>
                    <a:pt x="31" y="5"/>
                  </a:lnTo>
                  <a:lnTo>
                    <a:pt x="40" y="6"/>
                  </a:lnTo>
                  <a:lnTo>
                    <a:pt x="40" y="6"/>
                  </a:lnTo>
                  <a:lnTo>
                    <a:pt x="80" y="9"/>
                  </a:lnTo>
                  <a:lnTo>
                    <a:pt x="276" y="9"/>
                  </a:lnTo>
                  <a:lnTo>
                    <a:pt x="276" y="9"/>
                  </a:lnTo>
                  <a:lnTo>
                    <a:pt x="296" y="9"/>
                  </a:lnTo>
                  <a:lnTo>
                    <a:pt x="312" y="6"/>
                  </a:lnTo>
                  <a:lnTo>
                    <a:pt x="327" y="4"/>
                  </a:lnTo>
                  <a:lnTo>
                    <a:pt x="327" y="4"/>
                  </a:lnTo>
                  <a:lnTo>
                    <a:pt x="328" y="4"/>
                  </a:lnTo>
                  <a:lnTo>
                    <a:pt x="329" y="6"/>
                  </a:lnTo>
                  <a:lnTo>
                    <a:pt x="329" y="10"/>
                  </a:lnTo>
                  <a:lnTo>
                    <a:pt x="329" y="10"/>
                  </a:lnTo>
                  <a:lnTo>
                    <a:pt x="328" y="67"/>
                  </a:lnTo>
                  <a:lnTo>
                    <a:pt x="328" y="67"/>
                  </a:lnTo>
                  <a:lnTo>
                    <a:pt x="328" y="71"/>
                  </a:lnTo>
                  <a:lnTo>
                    <a:pt x="327" y="72"/>
                  </a:lnTo>
                  <a:lnTo>
                    <a:pt x="325" y="73"/>
                  </a:lnTo>
                  <a:lnTo>
                    <a:pt x="324" y="74"/>
                  </a:lnTo>
                  <a:lnTo>
                    <a:pt x="324" y="74"/>
                  </a:lnTo>
                  <a:lnTo>
                    <a:pt x="323" y="73"/>
                  </a:lnTo>
                  <a:lnTo>
                    <a:pt x="322" y="72"/>
                  </a:lnTo>
                  <a:lnTo>
                    <a:pt x="319" y="65"/>
                  </a:lnTo>
                  <a:lnTo>
                    <a:pt x="319" y="60"/>
                  </a:lnTo>
                  <a:lnTo>
                    <a:pt x="319" y="60"/>
                  </a:lnTo>
                  <a:lnTo>
                    <a:pt x="318" y="54"/>
                  </a:lnTo>
                  <a:lnTo>
                    <a:pt x="316" y="49"/>
                  </a:lnTo>
                  <a:lnTo>
                    <a:pt x="311" y="44"/>
                  </a:lnTo>
                  <a:lnTo>
                    <a:pt x="305" y="40"/>
                  </a:lnTo>
                  <a:lnTo>
                    <a:pt x="298" y="37"/>
                  </a:lnTo>
                  <a:lnTo>
                    <a:pt x="287" y="34"/>
                  </a:lnTo>
                  <a:lnTo>
                    <a:pt x="272" y="32"/>
                  </a:lnTo>
                  <a:lnTo>
                    <a:pt x="255" y="31"/>
                  </a:lnTo>
                  <a:lnTo>
                    <a:pt x="191" y="29"/>
                  </a:lnTo>
                  <a:lnTo>
                    <a:pt x="191"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1"/>
            <p:cNvSpPr>
              <a:spLocks noEditPoints="1"/>
            </p:cNvSpPr>
            <p:nvPr userDrawn="1"/>
          </p:nvSpPr>
          <p:spPr bwMode="auto">
            <a:xfrm>
              <a:off x="3271" y="659"/>
              <a:ext cx="136" cy="136"/>
            </a:xfrm>
            <a:custGeom>
              <a:avLst/>
              <a:gdLst>
                <a:gd name="T0" fmla="*/ 226 w 409"/>
                <a:gd name="T1" fmla="*/ 1 h 407"/>
                <a:gd name="T2" fmla="*/ 286 w 409"/>
                <a:gd name="T3" fmla="*/ 14 h 407"/>
                <a:gd name="T4" fmla="*/ 337 w 409"/>
                <a:gd name="T5" fmla="*/ 40 h 407"/>
                <a:gd name="T6" fmla="*/ 375 w 409"/>
                <a:gd name="T7" fmla="*/ 80 h 407"/>
                <a:gd name="T8" fmla="*/ 400 w 409"/>
                <a:gd name="T9" fmla="*/ 133 h 407"/>
                <a:gd name="T10" fmla="*/ 409 w 409"/>
                <a:gd name="T11" fmla="*/ 194 h 407"/>
                <a:gd name="T12" fmla="*/ 405 w 409"/>
                <a:gd name="T13" fmla="*/ 237 h 407"/>
                <a:gd name="T14" fmla="*/ 386 w 409"/>
                <a:gd name="T15" fmla="*/ 295 h 407"/>
                <a:gd name="T16" fmla="*/ 352 w 409"/>
                <a:gd name="T17" fmla="*/ 345 h 407"/>
                <a:gd name="T18" fmla="*/ 305 w 409"/>
                <a:gd name="T19" fmla="*/ 381 h 407"/>
                <a:gd name="T20" fmla="*/ 247 w 409"/>
                <a:gd name="T21" fmla="*/ 403 h 407"/>
                <a:gd name="T22" fmla="*/ 202 w 409"/>
                <a:gd name="T23" fmla="*/ 407 h 407"/>
                <a:gd name="T24" fmla="*/ 130 w 409"/>
                <a:gd name="T25" fmla="*/ 396 h 407"/>
                <a:gd name="T26" fmla="*/ 76 w 409"/>
                <a:gd name="T27" fmla="*/ 367 h 407"/>
                <a:gd name="T28" fmla="*/ 37 w 409"/>
                <a:gd name="T29" fmla="*/ 326 h 407"/>
                <a:gd name="T30" fmla="*/ 11 w 409"/>
                <a:gd name="T31" fmla="*/ 275 h 407"/>
                <a:gd name="T32" fmla="*/ 0 w 409"/>
                <a:gd name="T33" fmla="*/ 221 h 407"/>
                <a:gd name="T34" fmla="*/ 0 w 409"/>
                <a:gd name="T35" fmla="*/ 187 h 407"/>
                <a:gd name="T36" fmla="*/ 13 w 409"/>
                <a:gd name="T37" fmla="*/ 136 h 407"/>
                <a:gd name="T38" fmla="*/ 37 w 409"/>
                <a:gd name="T39" fmla="*/ 86 h 407"/>
                <a:gd name="T40" fmla="*/ 77 w 409"/>
                <a:gd name="T41" fmla="*/ 43 h 407"/>
                <a:gd name="T42" fmla="*/ 133 w 409"/>
                <a:gd name="T43" fmla="*/ 12 h 407"/>
                <a:gd name="T44" fmla="*/ 204 w 409"/>
                <a:gd name="T45" fmla="*/ 0 h 407"/>
                <a:gd name="T46" fmla="*/ 225 w 409"/>
                <a:gd name="T47" fmla="*/ 388 h 407"/>
                <a:gd name="T48" fmla="*/ 258 w 409"/>
                <a:gd name="T49" fmla="*/ 381 h 407"/>
                <a:gd name="T50" fmla="*/ 293 w 409"/>
                <a:gd name="T51" fmla="*/ 364 h 407"/>
                <a:gd name="T52" fmla="*/ 326 w 409"/>
                <a:gd name="T53" fmla="*/ 332 h 407"/>
                <a:gd name="T54" fmla="*/ 350 w 409"/>
                <a:gd name="T55" fmla="*/ 282 h 407"/>
                <a:gd name="T56" fmla="*/ 360 w 409"/>
                <a:gd name="T57" fmla="*/ 209 h 407"/>
                <a:gd name="T58" fmla="*/ 356 w 409"/>
                <a:gd name="T59" fmla="*/ 165 h 407"/>
                <a:gd name="T60" fmla="*/ 339 w 409"/>
                <a:gd name="T61" fmla="*/ 109 h 407"/>
                <a:gd name="T62" fmla="*/ 311 w 409"/>
                <a:gd name="T63" fmla="*/ 67 h 407"/>
                <a:gd name="T64" fmla="*/ 275 w 409"/>
                <a:gd name="T65" fmla="*/ 37 h 407"/>
                <a:gd name="T66" fmla="*/ 232 w 409"/>
                <a:gd name="T67" fmla="*/ 21 h 407"/>
                <a:gd name="T68" fmla="*/ 202 w 409"/>
                <a:gd name="T69" fmla="*/ 17 h 407"/>
                <a:gd name="T70" fmla="*/ 155 w 409"/>
                <a:gd name="T71" fmla="*/ 23 h 407"/>
                <a:gd name="T72" fmla="*/ 116 w 409"/>
                <a:gd name="T73" fmla="*/ 41 h 407"/>
                <a:gd name="T74" fmla="*/ 83 w 409"/>
                <a:gd name="T75" fmla="*/ 72 h 407"/>
                <a:gd name="T76" fmla="*/ 61 w 409"/>
                <a:gd name="T77" fmla="*/ 114 h 407"/>
                <a:gd name="T78" fmla="*/ 50 w 409"/>
                <a:gd name="T79" fmla="*/ 168 h 407"/>
                <a:gd name="T80" fmla="*/ 50 w 409"/>
                <a:gd name="T81" fmla="*/ 210 h 407"/>
                <a:gd name="T82" fmla="*/ 62 w 409"/>
                <a:gd name="T83" fmla="*/ 271 h 407"/>
                <a:gd name="T84" fmla="*/ 87 w 409"/>
                <a:gd name="T85" fmla="*/ 320 h 407"/>
                <a:gd name="T86" fmla="*/ 122 w 409"/>
                <a:gd name="T87" fmla="*/ 357 h 407"/>
                <a:gd name="T88" fmla="*/ 165 w 409"/>
                <a:gd name="T89" fmla="*/ 379 h 407"/>
                <a:gd name="T90" fmla="*/ 215 w 409"/>
                <a:gd name="T91" fmla="*/ 38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9" h="407">
                  <a:moveTo>
                    <a:pt x="204" y="0"/>
                  </a:moveTo>
                  <a:lnTo>
                    <a:pt x="204" y="0"/>
                  </a:lnTo>
                  <a:lnTo>
                    <a:pt x="226" y="1"/>
                  </a:lnTo>
                  <a:lnTo>
                    <a:pt x="247" y="4"/>
                  </a:lnTo>
                  <a:lnTo>
                    <a:pt x="267" y="7"/>
                  </a:lnTo>
                  <a:lnTo>
                    <a:pt x="286" y="14"/>
                  </a:lnTo>
                  <a:lnTo>
                    <a:pt x="304" y="21"/>
                  </a:lnTo>
                  <a:lnTo>
                    <a:pt x="321" y="31"/>
                  </a:lnTo>
                  <a:lnTo>
                    <a:pt x="337" y="40"/>
                  </a:lnTo>
                  <a:lnTo>
                    <a:pt x="351" y="52"/>
                  </a:lnTo>
                  <a:lnTo>
                    <a:pt x="363" y="66"/>
                  </a:lnTo>
                  <a:lnTo>
                    <a:pt x="375" y="80"/>
                  </a:lnTo>
                  <a:lnTo>
                    <a:pt x="385" y="96"/>
                  </a:lnTo>
                  <a:lnTo>
                    <a:pt x="394" y="113"/>
                  </a:lnTo>
                  <a:lnTo>
                    <a:pt x="400" y="133"/>
                  </a:lnTo>
                  <a:lnTo>
                    <a:pt x="405" y="152"/>
                  </a:lnTo>
                  <a:lnTo>
                    <a:pt x="408" y="173"/>
                  </a:lnTo>
                  <a:lnTo>
                    <a:pt x="409" y="194"/>
                  </a:lnTo>
                  <a:lnTo>
                    <a:pt x="409" y="194"/>
                  </a:lnTo>
                  <a:lnTo>
                    <a:pt x="408" y="216"/>
                  </a:lnTo>
                  <a:lnTo>
                    <a:pt x="405" y="237"/>
                  </a:lnTo>
                  <a:lnTo>
                    <a:pt x="401" y="258"/>
                  </a:lnTo>
                  <a:lnTo>
                    <a:pt x="394" y="277"/>
                  </a:lnTo>
                  <a:lnTo>
                    <a:pt x="386" y="295"/>
                  </a:lnTo>
                  <a:lnTo>
                    <a:pt x="377" y="313"/>
                  </a:lnTo>
                  <a:lnTo>
                    <a:pt x="365" y="329"/>
                  </a:lnTo>
                  <a:lnTo>
                    <a:pt x="352" y="345"/>
                  </a:lnTo>
                  <a:lnTo>
                    <a:pt x="338" y="358"/>
                  </a:lnTo>
                  <a:lnTo>
                    <a:pt x="322" y="371"/>
                  </a:lnTo>
                  <a:lnTo>
                    <a:pt x="305" y="381"/>
                  </a:lnTo>
                  <a:lnTo>
                    <a:pt x="287" y="390"/>
                  </a:lnTo>
                  <a:lnTo>
                    <a:pt x="267" y="397"/>
                  </a:lnTo>
                  <a:lnTo>
                    <a:pt x="247" y="403"/>
                  </a:lnTo>
                  <a:lnTo>
                    <a:pt x="225" y="406"/>
                  </a:lnTo>
                  <a:lnTo>
                    <a:pt x="202" y="407"/>
                  </a:lnTo>
                  <a:lnTo>
                    <a:pt x="202" y="407"/>
                  </a:lnTo>
                  <a:lnTo>
                    <a:pt x="176" y="406"/>
                  </a:lnTo>
                  <a:lnTo>
                    <a:pt x="152" y="402"/>
                  </a:lnTo>
                  <a:lnTo>
                    <a:pt x="130" y="396"/>
                  </a:lnTo>
                  <a:lnTo>
                    <a:pt x="111" y="389"/>
                  </a:lnTo>
                  <a:lnTo>
                    <a:pt x="93" y="379"/>
                  </a:lnTo>
                  <a:lnTo>
                    <a:pt x="76" y="367"/>
                  </a:lnTo>
                  <a:lnTo>
                    <a:pt x="61" y="355"/>
                  </a:lnTo>
                  <a:lnTo>
                    <a:pt x="48" y="340"/>
                  </a:lnTo>
                  <a:lnTo>
                    <a:pt x="37" y="326"/>
                  </a:lnTo>
                  <a:lnTo>
                    <a:pt x="27" y="309"/>
                  </a:lnTo>
                  <a:lnTo>
                    <a:pt x="19" y="292"/>
                  </a:lnTo>
                  <a:lnTo>
                    <a:pt x="11" y="275"/>
                  </a:lnTo>
                  <a:lnTo>
                    <a:pt x="7" y="256"/>
                  </a:lnTo>
                  <a:lnTo>
                    <a:pt x="3" y="239"/>
                  </a:lnTo>
                  <a:lnTo>
                    <a:pt x="0" y="221"/>
                  </a:lnTo>
                  <a:lnTo>
                    <a:pt x="0" y="203"/>
                  </a:lnTo>
                  <a:lnTo>
                    <a:pt x="0" y="203"/>
                  </a:lnTo>
                  <a:lnTo>
                    <a:pt x="0" y="187"/>
                  </a:lnTo>
                  <a:lnTo>
                    <a:pt x="3" y="170"/>
                  </a:lnTo>
                  <a:lnTo>
                    <a:pt x="7" y="153"/>
                  </a:lnTo>
                  <a:lnTo>
                    <a:pt x="13" y="136"/>
                  </a:lnTo>
                  <a:lnTo>
                    <a:pt x="19" y="119"/>
                  </a:lnTo>
                  <a:lnTo>
                    <a:pt x="27" y="102"/>
                  </a:lnTo>
                  <a:lnTo>
                    <a:pt x="37" y="86"/>
                  </a:lnTo>
                  <a:lnTo>
                    <a:pt x="49" y="71"/>
                  </a:lnTo>
                  <a:lnTo>
                    <a:pt x="62" y="56"/>
                  </a:lnTo>
                  <a:lnTo>
                    <a:pt x="77" y="43"/>
                  </a:lnTo>
                  <a:lnTo>
                    <a:pt x="94" y="31"/>
                  </a:lnTo>
                  <a:lnTo>
                    <a:pt x="112" y="20"/>
                  </a:lnTo>
                  <a:lnTo>
                    <a:pt x="133" y="12"/>
                  </a:lnTo>
                  <a:lnTo>
                    <a:pt x="155" y="5"/>
                  </a:lnTo>
                  <a:lnTo>
                    <a:pt x="179" y="1"/>
                  </a:lnTo>
                  <a:lnTo>
                    <a:pt x="204" y="0"/>
                  </a:lnTo>
                  <a:close/>
                  <a:moveTo>
                    <a:pt x="215" y="388"/>
                  </a:moveTo>
                  <a:lnTo>
                    <a:pt x="215" y="388"/>
                  </a:lnTo>
                  <a:lnTo>
                    <a:pt x="225" y="388"/>
                  </a:lnTo>
                  <a:lnTo>
                    <a:pt x="236" y="386"/>
                  </a:lnTo>
                  <a:lnTo>
                    <a:pt x="247" y="384"/>
                  </a:lnTo>
                  <a:lnTo>
                    <a:pt x="258" y="381"/>
                  </a:lnTo>
                  <a:lnTo>
                    <a:pt x="270" y="377"/>
                  </a:lnTo>
                  <a:lnTo>
                    <a:pt x="282" y="371"/>
                  </a:lnTo>
                  <a:lnTo>
                    <a:pt x="293" y="364"/>
                  </a:lnTo>
                  <a:lnTo>
                    <a:pt x="305" y="355"/>
                  </a:lnTo>
                  <a:lnTo>
                    <a:pt x="316" y="345"/>
                  </a:lnTo>
                  <a:lnTo>
                    <a:pt x="326" y="332"/>
                  </a:lnTo>
                  <a:lnTo>
                    <a:pt x="335" y="318"/>
                  </a:lnTo>
                  <a:lnTo>
                    <a:pt x="343" y="301"/>
                  </a:lnTo>
                  <a:lnTo>
                    <a:pt x="350" y="282"/>
                  </a:lnTo>
                  <a:lnTo>
                    <a:pt x="355" y="260"/>
                  </a:lnTo>
                  <a:lnTo>
                    <a:pt x="358" y="237"/>
                  </a:lnTo>
                  <a:lnTo>
                    <a:pt x="360" y="209"/>
                  </a:lnTo>
                  <a:lnTo>
                    <a:pt x="360" y="209"/>
                  </a:lnTo>
                  <a:lnTo>
                    <a:pt x="358" y="187"/>
                  </a:lnTo>
                  <a:lnTo>
                    <a:pt x="356" y="165"/>
                  </a:lnTo>
                  <a:lnTo>
                    <a:pt x="351" y="146"/>
                  </a:lnTo>
                  <a:lnTo>
                    <a:pt x="346" y="126"/>
                  </a:lnTo>
                  <a:lnTo>
                    <a:pt x="339" y="109"/>
                  </a:lnTo>
                  <a:lnTo>
                    <a:pt x="331" y="94"/>
                  </a:lnTo>
                  <a:lnTo>
                    <a:pt x="322" y="80"/>
                  </a:lnTo>
                  <a:lnTo>
                    <a:pt x="311" y="67"/>
                  </a:lnTo>
                  <a:lnTo>
                    <a:pt x="300" y="56"/>
                  </a:lnTo>
                  <a:lnTo>
                    <a:pt x="287" y="45"/>
                  </a:lnTo>
                  <a:lnTo>
                    <a:pt x="275" y="37"/>
                  </a:lnTo>
                  <a:lnTo>
                    <a:pt x="260" y="31"/>
                  </a:lnTo>
                  <a:lnTo>
                    <a:pt x="247" y="24"/>
                  </a:lnTo>
                  <a:lnTo>
                    <a:pt x="232" y="21"/>
                  </a:lnTo>
                  <a:lnTo>
                    <a:pt x="216" y="18"/>
                  </a:lnTo>
                  <a:lnTo>
                    <a:pt x="202" y="17"/>
                  </a:lnTo>
                  <a:lnTo>
                    <a:pt x="202" y="17"/>
                  </a:lnTo>
                  <a:lnTo>
                    <a:pt x="185" y="18"/>
                  </a:lnTo>
                  <a:lnTo>
                    <a:pt x="170" y="21"/>
                  </a:lnTo>
                  <a:lnTo>
                    <a:pt x="155" y="23"/>
                  </a:lnTo>
                  <a:lnTo>
                    <a:pt x="141" y="28"/>
                  </a:lnTo>
                  <a:lnTo>
                    <a:pt x="128" y="34"/>
                  </a:lnTo>
                  <a:lnTo>
                    <a:pt x="116" y="41"/>
                  </a:lnTo>
                  <a:lnTo>
                    <a:pt x="104" y="51"/>
                  </a:lnTo>
                  <a:lnTo>
                    <a:pt x="93" y="61"/>
                  </a:lnTo>
                  <a:lnTo>
                    <a:pt x="83" y="72"/>
                  </a:lnTo>
                  <a:lnTo>
                    <a:pt x="74" y="85"/>
                  </a:lnTo>
                  <a:lnTo>
                    <a:pt x="67" y="99"/>
                  </a:lnTo>
                  <a:lnTo>
                    <a:pt x="61" y="114"/>
                  </a:lnTo>
                  <a:lnTo>
                    <a:pt x="56" y="130"/>
                  </a:lnTo>
                  <a:lnTo>
                    <a:pt x="53" y="148"/>
                  </a:lnTo>
                  <a:lnTo>
                    <a:pt x="50" y="168"/>
                  </a:lnTo>
                  <a:lnTo>
                    <a:pt x="50" y="188"/>
                  </a:lnTo>
                  <a:lnTo>
                    <a:pt x="50" y="188"/>
                  </a:lnTo>
                  <a:lnTo>
                    <a:pt x="50" y="210"/>
                  </a:lnTo>
                  <a:lnTo>
                    <a:pt x="53" y="232"/>
                  </a:lnTo>
                  <a:lnTo>
                    <a:pt x="57" y="252"/>
                  </a:lnTo>
                  <a:lnTo>
                    <a:pt x="62" y="271"/>
                  </a:lnTo>
                  <a:lnTo>
                    <a:pt x="70" y="288"/>
                  </a:lnTo>
                  <a:lnTo>
                    <a:pt x="78" y="305"/>
                  </a:lnTo>
                  <a:lnTo>
                    <a:pt x="87" y="320"/>
                  </a:lnTo>
                  <a:lnTo>
                    <a:pt x="98" y="334"/>
                  </a:lnTo>
                  <a:lnTo>
                    <a:pt x="110" y="346"/>
                  </a:lnTo>
                  <a:lnTo>
                    <a:pt x="122" y="357"/>
                  </a:lnTo>
                  <a:lnTo>
                    <a:pt x="136" y="366"/>
                  </a:lnTo>
                  <a:lnTo>
                    <a:pt x="151" y="373"/>
                  </a:lnTo>
                  <a:lnTo>
                    <a:pt x="165" y="379"/>
                  </a:lnTo>
                  <a:lnTo>
                    <a:pt x="182" y="384"/>
                  </a:lnTo>
                  <a:lnTo>
                    <a:pt x="198" y="386"/>
                  </a:lnTo>
                  <a:lnTo>
                    <a:pt x="215" y="388"/>
                  </a:lnTo>
                  <a:lnTo>
                    <a:pt x="215"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4"/>
            <p:cNvSpPr>
              <a:spLocks noEditPoints="1"/>
            </p:cNvSpPr>
            <p:nvPr userDrawn="1"/>
          </p:nvSpPr>
          <p:spPr bwMode="auto">
            <a:xfrm>
              <a:off x="3472" y="662"/>
              <a:ext cx="131" cy="131"/>
            </a:xfrm>
            <a:custGeom>
              <a:avLst/>
              <a:gdLst>
                <a:gd name="T0" fmla="*/ 43 w 392"/>
                <a:gd name="T1" fmla="*/ 39 h 393"/>
                <a:gd name="T2" fmla="*/ 39 w 392"/>
                <a:gd name="T3" fmla="*/ 19 h 393"/>
                <a:gd name="T4" fmla="*/ 22 w 392"/>
                <a:gd name="T5" fmla="*/ 9 h 393"/>
                <a:gd name="T6" fmla="*/ 3 w 392"/>
                <a:gd name="T7" fmla="*/ 8 h 393"/>
                <a:gd name="T8" fmla="*/ 0 w 392"/>
                <a:gd name="T9" fmla="*/ 3 h 393"/>
                <a:gd name="T10" fmla="*/ 45 w 392"/>
                <a:gd name="T11" fmla="*/ 2 h 393"/>
                <a:gd name="T12" fmla="*/ 127 w 392"/>
                <a:gd name="T13" fmla="*/ 0 h 393"/>
                <a:gd name="T14" fmla="*/ 189 w 392"/>
                <a:gd name="T15" fmla="*/ 8 h 393"/>
                <a:gd name="T16" fmla="*/ 223 w 392"/>
                <a:gd name="T17" fmla="*/ 24 h 393"/>
                <a:gd name="T18" fmla="*/ 246 w 392"/>
                <a:gd name="T19" fmla="*/ 49 h 393"/>
                <a:gd name="T20" fmla="*/ 258 w 392"/>
                <a:gd name="T21" fmla="*/ 94 h 393"/>
                <a:gd name="T22" fmla="*/ 251 w 392"/>
                <a:gd name="T23" fmla="*/ 138 h 393"/>
                <a:gd name="T24" fmla="*/ 212 w 392"/>
                <a:gd name="T25" fmla="*/ 198 h 393"/>
                <a:gd name="T26" fmla="*/ 280 w 392"/>
                <a:gd name="T27" fmla="*/ 320 h 393"/>
                <a:gd name="T28" fmla="*/ 324 w 392"/>
                <a:gd name="T29" fmla="*/ 365 h 393"/>
                <a:gd name="T30" fmla="*/ 355 w 392"/>
                <a:gd name="T31" fmla="*/ 382 h 393"/>
                <a:gd name="T32" fmla="*/ 387 w 392"/>
                <a:gd name="T33" fmla="*/ 385 h 393"/>
                <a:gd name="T34" fmla="*/ 392 w 392"/>
                <a:gd name="T35" fmla="*/ 389 h 393"/>
                <a:gd name="T36" fmla="*/ 343 w 392"/>
                <a:gd name="T37" fmla="*/ 393 h 393"/>
                <a:gd name="T38" fmla="*/ 297 w 392"/>
                <a:gd name="T39" fmla="*/ 388 h 393"/>
                <a:gd name="T40" fmla="*/ 270 w 392"/>
                <a:gd name="T41" fmla="*/ 372 h 393"/>
                <a:gd name="T42" fmla="*/ 217 w 392"/>
                <a:gd name="T43" fmla="*/ 306 h 393"/>
                <a:gd name="T44" fmla="*/ 160 w 392"/>
                <a:gd name="T45" fmla="*/ 230 h 393"/>
                <a:gd name="T46" fmla="*/ 90 w 392"/>
                <a:gd name="T47" fmla="*/ 226 h 393"/>
                <a:gd name="T48" fmla="*/ 86 w 392"/>
                <a:gd name="T49" fmla="*/ 242 h 393"/>
                <a:gd name="T50" fmla="*/ 88 w 392"/>
                <a:gd name="T51" fmla="*/ 355 h 393"/>
                <a:gd name="T52" fmla="*/ 99 w 392"/>
                <a:gd name="T53" fmla="*/ 381 h 393"/>
                <a:gd name="T54" fmla="*/ 132 w 392"/>
                <a:gd name="T55" fmla="*/ 385 h 393"/>
                <a:gd name="T56" fmla="*/ 137 w 392"/>
                <a:gd name="T57" fmla="*/ 389 h 393"/>
                <a:gd name="T58" fmla="*/ 128 w 392"/>
                <a:gd name="T59" fmla="*/ 393 h 393"/>
                <a:gd name="T60" fmla="*/ 64 w 392"/>
                <a:gd name="T61" fmla="*/ 391 h 393"/>
                <a:gd name="T62" fmla="*/ 10 w 392"/>
                <a:gd name="T63" fmla="*/ 393 h 393"/>
                <a:gd name="T64" fmla="*/ 8 w 392"/>
                <a:gd name="T65" fmla="*/ 387 h 393"/>
                <a:gd name="T66" fmla="*/ 27 w 392"/>
                <a:gd name="T67" fmla="*/ 384 h 393"/>
                <a:gd name="T68" fmla="*/ 36 w 392"/>
                <a:gd name="T69" fmla="*/ 378 h 393"/>
                <a:gd name="T70" fmla="*/ 42 w 392"/>
                <a:gd name="T71" fmla="*/ 355 h 393"/>
                <a:gd name="T72" fmla="*/ 45 w 392"/>
                <a:gd name="T73" fmla="*/ 151 h 393"/>
                <a:gd name="T74" fmla="*/ 90 w 392"/>
                <a:gd name="T75" fmla="*/ 202 h 393"/>
                <a:gd name="T76" fmla="*/ 127 w 392"/>
                <a:gd name="T77" fmla="*/ 211 h 393"/>
                <a:gd name="T78" fmla="*/ 164 w 392"/>
                <a:gd name="T79" fmla="*/ 209 h 393"/>
                <a:gd name="T80" fmla="*/ 190 w 392"/>
                <a:gd name="T81" fmla="*/ 196 h 393"/>
                <a:gd name="T82" fmla="*/ 210 w 392"/>
                <a:gd name="T83" fmla="*/ 161 h 393"/>
                <a:gd name="T84" fmla="*/ 215 w 392"/>
                <a:gd name="T85" fmla="*/ 121 h 393"/>
                <a:gd name="T86" fmla="*/ 209 w 392"/>
                <a:gd name="T87" fmla="*/ 77 h 393"/>
                <a:gd name="T88" fmla="*/ 190 w 392"/>
                <a:gd name="T89" fmla="*/ 44 h 393"/>
                <a:gd name="T90" fmla="*/ 162 w 392"/>
                <a:gd name="T91" fmla="*/ 25 h 393"/>
                <a:gd name="T92" fmla="*/ 125 w 392"/>
                <a:gd name="T93" fmla="*/ 17 h 393"/>
                <a:gd name="T94" fmla="*/ 91 w 392"/>
                <a:gd name="T95" fmla="*/ 2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393">
                  <a:moveTo>
                    <a:pt x="45" y="151"/>
                  </a:moveTo>
                  <a:lnTo>
                    <a:pt x="45" y="151"/>
                  </a:lnTo>
                  <a:lnTo>
                    <a:pt x="45" y="71"/>
                  </a:lnTo>
                  <a:lnTo>
                    <a:pt x="43" y="39"/>
                  </a:lnTo>
                  <a:lnTo>
                    <a:pt x="43" y="39"/>
                  </a:lnTo>
                  <a:lnTo>
                    <a:pt x="42" y="27"/>
                  </a:lnTo>
                  <a:lnTo>
                    <a:pt x="41" y="22"/>
                  </a:lnTo>
                  <a:lnTo>
                    <a:pt x="39" y="19"/>
                  </a:lnTo>
                  <a:lnTo>
                    <a:pt x="36" y="15"/>
                  </a:lnTo>
                  <a:lnTo>
                    <a:pt x="33" y="13"/>
                  </a:lnTo>
                  <a:lnTo>
                    <a:pt x="28" y="11"/>
                  </a:lnTo>
                  <a:lnTo>
                    <a:pt x="22" y="9"/>
                  </a:lnTo>
                  <a:lnTo>
                    <a:pt x="22" y="9"/>
                  </a:lnTo>
                  <a:lnTo>
                    <a:pt x="13" y="8"/>
                  </a:lnTo>
                  <a:lnTo>
                    <a:pt x="3" y="8"/>
                  </a:lnTo>
                  <a:lnTo>
                    <a:pt x="3" y="8"/>
                  </a:lnTo>
                  <a:lnTo>
                    <a:pt x="1" y="7"/>
                  </a:lnTo>
                  <a:lnTo>
                    <a:pt x="0" y="4"/>
                  </a:lnTo>
                  <a:lnTo>
                    <a:pt x="0" y="4"/>
                  </a:lnTo>
                  <a:lnTo>
                    <a:pt x="0" y="3"/>
                  </a:lnTo>
                  <a:lnTo>
                    <a:pt x="2" y="2"/>
                  </a:lnTo>
                  <a:lnTo>
                    <a:pt x="8" y="0"/>
                  </a:lnTo>
                  <a:lnTo>
                    <a:pt x="8" y="0"/>
                  </a:lnTo>
                  <a:lnTo>
                    <a:pt x="45" y="2"/>
                  </a:lnTo>
                  <a:lnTo>
                    <a:pt x="67" y="2"/>
                  </a:lnTo>
                  <a:lnTo>
                    <a:pt x="67" y="2"/>
                  </a:lnTo>
                  <a:lnTo>
                    <a:pt x="127" y="0"/>
                  </a:lnTo>
                  <a:lnTo>
                    <a:pt x="127" y="0"/>
                  </a:lnTo>
                  <a:lnTo>
                    <a:pt x="153" y="2"/>
                  </a:lnTo>
                  <a:lnTo>
                    <a:pt x="165" y="3"/>
                  </a:lnTo>
                  <a:lnTo>
                    <a:pt x="177" y="4"/>
                  </a:lnTo>
                  <a:lnTo>
                    <a:pt x="189" y="8"/>
                  </a:lnTo>
                  <a:lnTo>
                    <a:pt x="201" y="11"/>
                  </a:lnTo>
                  <a:lnTo>
                    <a:pt x="212" y="16"/>
                  </a:lnTo>
                  <a:lnTo>
                    <a:pt x="223" y="24"/>
                  </a:lnTo>
                  <a:lnTo>
                    <a:pt x="223" y="24"/>
                  </a:lnTo>
                  <a:lnTo>
                    <a:pt x="228" y="27"/>
                  </a:lnTo>
                  <a:lnTo>
                    <a:pt x="234" y="33"/>
                  </a:lnTo>
                  <a:lnTo>
                    <a:pt x="240" y="41"/>
                  </a:lnTo>
                  <a:lnTo>
                    <a:pt x="246" y="49"/>
                  </a:lnTo>
                  <a:lnTo>
                    <a:pt x="251" y="59"/>
                  </a:lnTo>
                  <a:lnTo>
                    <a:pt x="255" y="70"/>
                  </a:lnTo>
                  <a:lnTo>
                    <a:pt x="258" y="81"/>
                  </a:lnTo>
                  <a:lnTo>
                    <a:pt x="258" y="94"/>
                  </a:lnTo>
                  <a:lnTo>
                    <a:pt x="258" y="94"/>
                  </a:lnTo>
                  <a:lnTo>
                    <a:pt x="258" y="109"/>
                  </a:lnTo>
                  <a:lnTo>
                    <a:pt x="256" y="123"/>
                  </a:lnTo>
                  <a:lnTo>
                    <a:pt x="251" y="138"/>
                  </a:lnTo>
                  <a:lnTo>
                    <a:pt x="245" y="152"/>
                  </a:lnTo>
                  <a:lnTo>
                    <a:pt x="236" y="167"/>
                  </a:lnTo>
                  <a:lnTo>
                    <a:pt x="226" y="183"/>
                  </a:lnTo>
                  <a:lnTo>
                    <a:pt x="212" y="198"/>
                  </a:lnTo>
                  <a:lnTo>
                    <a:pt x="195" y="214"/>
                  </a:lnTo>
                  <a:lnTo>
                    <a:pt x="195" y="214"/>
                  </a:lnTo>
                  <a:lnTo>
                    <a:pt x="255" y="288"/>
                  </a:lnTo>
                  <a:lnTo>
                    <a:pt x="280" y="320"/>
                  </a:lnTo>
                  <a:lnTo>
                    <a:pt x="304" y="347"/>
                  </a:lnTo>
                  <a:lnTo>
                    <a:pt x="304" y="347"/>
                  </a:lnTo>
                  <a:lnTo>
                    <a:pt x="314" y="356"/>
                  </a:lnTo>
                  <a:lnTo>
                    <a:pt x="324" y="365"/>
                  </a:lnTo>
                  <a:lnTo>
                    <a:pt x="332" y="371"/>
                  </a:lnTo>
                  <a:lnTo>
                    <a:pt x="341" y="376"/>
                  </a:lnTo>
                  <a:lnTo>
                    <a:pt x="349" y="379"/>
                  </a:lnTo>
                  <a:lnTo>
                    <a:pt x="355" y="382"/>
                  </a:lnTo>
                  <a:lnTo>
                    <a:pt x="368" y="384"/>
                  </a:lnTo>
                  <a:lnTo>
                    <a:pt x="368" y="384"/>
                  </a:lnTo>
                  <a:lnTo>
                    <a:pt x="380" y="385"/>
                  </a:lnTo>
                  <a:lnTo>
                    <a:pt x="387" y="385"/>
                  </a:lnTo>
                  <a:lnTo>
                    <a:pt x="387" y="385"/>
                  </a:lnTo>
                  <a:lnTo>
                    <a:pt x="391" y="387"/>
                  </a:lnTo>
                  <a:lnTo>
                    <a:pt x="392" y="389"/>
                  </a:lnTo>
                  <a:lnTo>
                    <a:pt x="392" y="389"/>
                  </a:lnTo>
                  <a:lnTo>
                    <a:pt x="392" y="391"/>
                  </a:lnTo>
                  <a:lnTo>
                    <a:pt x="389" y="393"/>
                  </a:lnTo>
                  <a:lnTo>
                    <a:pt x="380" y="393"/>
                  </a:lnTo>
                  <a:lnTo>
                    <a:pt x="343" y="393"/>
                  </a:lnTo>
                  <a:lnTo>
                    <a:pt x="343" y="393"/>
                  </a:lnTo>
                  <a:lnTo>
                    <a:pt x="324" y="393"/>
                  </a:lnTo>
                  <a:lnTo>
                    <a:pt x="309" y="390"/>
                  </a:lnTo>
                  <a:lnTo>
                    <a:pt x="297" y="388"/>
                  </a:lnTo>
                  <a:lnTo>
                    <a:pt x="287" y="383"/>
                  </a:lnTo>
                  <a:lnTo>
                    <a:pt x="287" y="383"/>
                  </a:lnTo>
                  <a:lnTo>
                    <a:pt x="279" y="378"/>
                  </a:lnTo>
                  <a:lnTo>
                    <a:pt x="270" y="372"/>
                  </a:lnTo>
                  <a:lnTo>
                    <a:pt x="263" y="364"/>
                  </a:lnTo>
                  <a:lnTo>
                    <a:pt x="255" y="355"/>
                  </a:lnTo>
                  <a:lnTo>
                    <a:pt x="238" y="333"/>
                  </a:lnTo>
                  <a:lnTo>
                    <a:pt x="217" y="306"/>
                  </a:lnTo>
                  <a:lnTo>
                    <a:pt x="217" y="306"/>
                  </a:lnTo>
                  <a:lnTo>
                    <a:pt x="184" y="263"/>
                  </a:lnTo>
                  <a:lnTo>
                    <a:pt x="160" y="230"/>
                  </a:lnTo>
                  <a:lnTo>
                    <a:pt x="160" y="230"/>
                  </a:lnTo>
                  <a:lnTo>
                    <a:pt x="158" y="228"/>
                  </a:lnTo>
                  <a:lnTo>
                    <a:pt x="154" y="228"/>
                  </a:lnTo>
                  <a:lnTo>
                    <a:pt x="90" y="226"/>
                  </a:lnTo>
                  <a:lnTo>
                    <a:pt x="90" y="226"/>
                  </a:lnTo>
                  <a:lnTo>
                    <a:pt x="87" y="228"/>
                  </a:lnTo>
                  <a:lnTo>
                    <a:pt x="86" y="230"/>
                  </a:lnTo>
                  <a:lnTo>
                    <a:pt x="86" y="242"/>
                  </a:lnTo>
                  <a:lnTo>
                    <a:pt x="86" y="242"/>
                  </a:lnTo>
                  <a:lnTo>
                    <a:pt x="87" y="309"/>
                  </a:lnTo>
                  <a:lnTo>
                    <a:pt x="87" y="336"/>
                  </a:lnTo>
                  <a:lnTo>
                    <a:pt x="88" y="355"/>
                  </a:lnTo>
                  <a:lnTo>
                    <a:pt x="88" y="355"/>
                  </a:lnTo>
                  <a:lnTo>
                    <a:pt x="91" y="366"/>
                  </a:lnTo>
                  <a:lnTo>
                    <a:pt x="93" y="374"/>
                  </a:lnTo>
                  <a:lnTo>
                    <a:pt x="97" y="378"/>
                  </a:lnTo>
                  <a:lnTo>
                    <a:pt x="99" y="381"/>
                  </a:lnTo>
                  <a:lnTo>
                    <a:pt x="104" y="383"/>
                  </a:lnTo>
                  <a:lnTo>
                    <a:pt x="109" y="384"/>
                  </a:lnTo>
                  <a:lnTo>
                    <a:pt x="109" y="384"/>
                  </a:lnTo>
                  <a:lnTo>
                    <a:pt x="132" y="385"/>
                  </a:lnTo>
                  <a:lnTo>
                    <a:pt x="132" y="385"/>
                  </a:lnTo>
                  <a:lnTo>
                    <a:pt x="136" y="387"/>
                  </a:lnTo>
                  <a:lnTo>
                    <a:pt x="137" y="389"/>
                  </a:lnTo>
                  <a:lnTo>
                    <a:pt x="137" y="389"/>
                  </a:lnTo>
                  <a:lnTo>
                    <a:pt x="136" y="390"/>
                  </a:lnTo>
                  <a:lnTo>
                    <a:pt x="135" y="391"/>
                  </a:lnTo>
                  <a:lnTo>
                    <a:pt x="132" y="393"/>
                  </a:lnTo>
                  <a:lnTo>
                    <a:pt x="128" y="393"/>
                  </a:lnTo>
                  <a:lnTo>
                    <a:pt x="128" y="393"/>
                  </a:lnTo>
                  <a:lnTo>
                    <a:pt x="87" y="393"/>
                  </a:lnTo>
                  <a:lnTo>
                    <a:pt x="64" y="391"/>
                  </a:lnTo>
                  <a:lnTo>
                    <a:pt x="64" y="391"/>
                  </a:lnTo>
                  <a:lnTo>
                    <a:pt x="46" y="393"/>
                  </a:lnTo>
                  <a:lnTo>
                    <a:pt x="16" y="393"/>
                  </a:lnTo>
                  <a:lnTo>
                    <a:pt x="16" y="393"/>
                  </a:lnTo>
                  <a:lnTo>
                    <a:pt x="10" y="393"/>
                  </a:lnTo>
                  <a:lnTo>
                    <a:pt x="8" y="391"/>
                  </a:lnTo>
                  <a:lnTo>
                    <a:pt x="7" y="389"/>
                  </a:lnTo>
                  <a:lnTo>
                    <a:pt x="7" y="389"/>
                  </a:lnTo>
                  <a:lnTo>
                    <a:pt x="8" y="387"/>
                  </a:lnTo>
                  <a:lnTo>
                    <a:pt x="12" y="385"/>
                  </a:lnTo>
                  <a:lnTo>
                    <a:pt x="12" y="385"/>
                  </a:lnTo>
                  <a:lnTo>
                    <a:pt x="19" y="385"/>
                  </a:lnTo>
                  <a:lnTo>
                    <a:pt x="27" y="384"/>
                  </a:lnTo>
                  <a:lnTo>
                    <a:pt x="27" y="384"/>
                  </a:lnTo>
                  <a:lnTo>
                    <a:pt x="30" y="383"/>
                  </a:lnTo>
                  <a:lnTo>
                    <a:pt x="34" y="381"/>
                  </a:lnTo>
                  <a:lnTo>
                    <a:pt x="36" y="378"/>
                  </a:lnTo>
                  <a:lnTo>
                    <a:pt x="37" y="374"/>
                  </a:lnTo>
                  <a:lnTo>
                    <a:pt x="41" y="366"/>
                  </a:lnTo>
                  <a:lnTo>
                    <a:pt x="42" y="355"/>
                  </a:lnTo>
                  <a:lnTo>
                    <a:pt x="42" y="355"/>
                  </a:lnTo>
                  <a:lnTo>
                    <a:pt x="43" y="336"/>
                  </a:lnTo>
                  <a:lnTo>
                    <a:pt x="45" y="309"/>
                  </a:lnTo>
                  <a:lnTo>
                    <a:pt x="45" y="242"/>
                  </a:lnTo>
                  <a:lnTo>
                    <a:pt x="45" y="151"/>
                  </a:lnTo>
                  <a:close/>
                  <a:moveTo>
                    <a:pt x="86" y="196"/>
                  </a:moveTo>
                  <a:lnTo>
                    <a:pt x="86" y="196"/>
                  </a:lnTo>
                  <a:lnTo>
                    <a:pt x="87" y="200"/>
                  </a:lnTo>
                  <a:lnTo>
                    <a:pt x="90" y="202"/>
                  </a:lnTo>
                  <a:lnTo>
                    <a:pt x="90" y="202"/>
                  </a:lnTo>
                  <a:lnTo>
                    <a:pt x="98" y="206"/>
                  </a:lnTo>
                  <a:lnTo>
                    <a:pt x="111" y="208"/>
                  </a:lnTo>
                  <a:lnTo>
                    <a:pt x="127" y="211"/>
                  </a:lnTo>
                  <a:lnTo>
                    <a:pt x="144" y="211"/>
                  </a:lnTo>
                  <a:lnTo>
                    <a:pt x="144" y="211"/>
                  </a:lnTo>
                  <a:lnTo>
                    <a:pt x="154" y="211"/>
                  </a:lnTo>
                  <a:lnTo>
                    <a:pt x="164" y="209"/>
                  </a:lnTo>
                  <a:lnTo>
                    <a:pt x="173" y="206"/>
                  </a:lnTo>
                  <a:lnTo>
                    <a:pt x="183" y="201"/>
                  </a:lnTo>
                  <a:lnTo>
                    <a:pt x="183" y="201"/>
                  </a:lnTo>
                  <a:lnTo>
                    <a:pt x="190" y="196"/>
                  </a:lnTo>
                  <a:lnTo>
                    <a:pt x="196" y="189"/>
                  </a:lnTo>
                  <a:lnTo>
                    <a:pt x="201" y="180"/>
                  </a:lnTo>
                  <a:lnTo>
                    <a:pt x="206" y="170"/>
                  </a:lnTo>
                  <a:lnTo>
                    <a:pt x="210" y="161"/>
                  </a:lnTo>
                  <a:lnTo>
                    <a:pt x="212" y="149"/>
                  </a:lnTo>
                  <a:lnTo>
                    <a:pt x="215" y="135"/>
                  </a:lnTo>
                  <a:lnTo>
                    <a:pt x="215" y="121"/>
                  </a:lnTo>
                  <a:lnTo>
                    <a:pt x="215" y="121"/>
                  </a:lnTo>
                  <a:lnTo>
                    <a:pt x="215" y="109"/>
                  </a:lnTo>
                  <a:lnTo>
                    <a:pt x="213" y="98"/>
                  </a:lnTo>
                  <a:lnTo>
                    <a:pt x="211" y="87"/>
                  </a:lnTo>
                  <a:lnTo>
                    <a:pt x="209" y="77"/>
                  </a:lnTo>
                  <a:lnTo>
                    <a:pt x="205" y="68"/>
                  </a:lnTo>
                  <a:lnTo>
                    <a:pt x="201" y="60"/>
                  </a:lnTo>
                  <a:lnTo>
                    <a:pt x="196" y="51"/>
                  </a:lnTo>
                  <a:lnTo>
                    <a:pt x="190" y="44"/>
                  </a:lnTo>
                  <a:lnTo>
                    <a:pt x="184" y="38"/>
                  </a:lnTo>
                  <a:lnTo>
                    <a:pt x="178" y="33"/>
                  </a:lnTo>
                  <a:lnTo>
                    <a:pt x="171" y="28"/>
                  </a:lnTo>
                  <a:lnTo>
                    <a:pt x="162" y="25"/>
                  </a:lnTo>
                  <a:lnTo>
                    <a:pt x="154" y="21"/>
                  </a:lnTo>
                  <a:lnTo>
                    <a:pt x="144" y="19"/>
                  </a:lnTo>
                  <a:lnTo>
                    <a:pt x="135" y="17"/>
                  </a:lnTo>
                  <a:lnTo>
                    <a:pt x="125" y="17"/>
                  </a:lnTo>
                  <a:lnTo>
                    <a:pt x="125" y="17"/>
                  </a:lnTo>
                  <a:lnTo>
                    <a:pt x="104" y="19"/>
                  </a:lnTo>
                  <a:lnTo>
                    <a:pt x="91" y="20"/>
                  </a:lnTo>
                  <a:lnTo>
                    <a:pt x="91" y="20"/>
                  </a:lnTo>
                  <a:lnTo>
                    <a:pt x="87" y="22"/>
                  </a:lnTo>
                  <a:lnTo>
                    <a:pt x="86" y="26"/>
                  </a:lnTo>
                  <a:lnTo>
                    <a:pt x="8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7"/>
            <p:cNvSpPr>
              <a:spLocks/>
            </p:cNvSpPr>
            <p:nvPr userDrawn="1"/>
          </p:nvSpPr>
          <p:spPr bwMode="auto">
            <a:xfrm>
              <a:off x="3633" y="659"/>
              <a:ext cx="139" cy="135"/>
            </a:xfrm>
            <a:custGeom>
              <a:avLst/>
              <a:gdLst>
                <a:gd name="T0" fmla="*/ 72 w 417"/>
                <a:gd name="T1" fmla="*/ 329 h 403"/>
                <a:gd name="T2" fmla="*/ 75 w 417"/>
                <a:gd name="T3" fmla="*/ 366 h 403"/>
                <a:gd name="T4" fmla="*/ 80 w 417"/>
                <a:gd name="T5" fmla="*/ 380 h 403"/>
                <a:gd name="T6" fmla="*/ 87 w 417"/>
                <a:gd name="T7" fmla="*/ 388 h 403"/>
                <a:gd name="T8" fmla="*/ 92 w 417"/>
                <a:gd name="T9" fmla="*/ 390 h 403"/>
                <a:gd name="T10" fmla="*/ 119 w 417"/>
                <a:gd name="T11" fmla="*/ 392 h 403"/>
                <a:gd name="T12" fmla="*/ 121 w 417"/>
                <a:gd name="T13" fmla="*/ 394 h 403"/>
                <a:gd name="T14" fmla="*/ 122 w 417"/>
                <a:gd name="T15" fmla="*/ 396 h 403"/>
                <a:gd name="T16" fmla="*/ 120 w 417"/>
                <a:gd name="T17" fmla="*/ 400 h 403"/>
                <a:gd name="T18" fmla="*/ 112 w 417"/>
                <a:gd name="T19" fmla="*/ 400 h 403"/>
                <a:gd name="T20" fmla="*/ 58 w 417"/>
                <a:gd name="T21" fmla="*/ 398 h 403"/>
                <a:gd name="T22" fmla="*/ 40 w 417"/>
                <a:gd name="T23" fmla="*/ 400 h 403"/>
                <a:gd name="T24" fmla="*/ 8 w 417"/>
                <a:gd name="T25" fmla="*/ 400 h 403"/>
                <a:gd name="T26" fmla="*/ 1 w 417"/>
                <a:gd name="T27" fmla="*/ 398 h 403"/>
                <a:gd name="T28" fmla="*/ 0 w 417"/>
                <a:gd name="T29" fmla="*/ 396 h 403"/>
                <a:gd name="T30" fmla="*/ 4 w 417"/>
                <a:gd name="T31" fmla="*/ 392 h 403"/>
                <a:gd name="T32" fmla="*/ 13 w 417"/>
                <a:gd name="T33" fmla="*/ 392 h 403"/>
                <a:gd name="T34" fmla="*/ 25 w 417"/>
                <a:gd name="T35" fmla="*/ 390 h 403"/>
                <a:gd name="T36" fmla="*/ 34 w 417"/>
                <a:gd name="T37" fmla="*/ 384 h 403"/>
                <a:gd name="T38" fmla="*/ 38 w 417"/>
                <a:gd name="T39" fmla="*/ 373 h 403"/>
                <a:gd name="T40" fmla="*/ 41 w 417"/>
                <a:gd name="T41" fmla="*/ 354 h 403"/>
                <a:gd name="T42" fmla="*/ 41 w 417"/>
                <a:gd name="T43" fmla="*/ 26 h 403"/>
                <a:gd name="T44" fmla="*/ 42 w 417"/>
                <a:gd name="T45" fmla="*/ 14 h 403"/>
                <a:gd name="T46" fmla="*/ 44 w 417"/>
                <a:gd name="T47" fmla="*/ 1 h 403"/>
                <a:gd name="T48" fmla="*/ 47 w 417"/>
                <a:gd name="T49" fmla="*/ 0 h 403"/>
                <a:gd name="T50" fmla="*/ 55 w 417"/>
                <a:gd name="T51" fmla="*/ 6 h 403"/>
                <a:gd name="T52" fmla="*/ 65 w 417"/>
                <a:gd name="T53" fmla="*/ 17 h 403"/>
                <a:gd name="T54" fmla="*/ 230 w 417"/>
                <a:gd name="T55" fmla="*/ 194 h 403"/>
                <a:gd name="T56" fmla="*/ 355 w 417"/>
                <a:gd name="T57" fmla="*/ 330 h 403"/>
                <a:gd name="T58" fmla="*/ 349 w 417"/>
                <a:gd name="T59" fmla="*/ 67 h 403"/>
                <a:gd name="T60" fmla="*/ 347 w 417"/>
                <a:gd name="T61" fmla="*/ 38 h 403"/>
                <a:gd name="T62" fmla="*/ 342 w 417"/>
                <a:gd name="T63" fmla="*/ 26 h 403"/>
                <a:gd name="T64" fmla="*/ 335 w 417"/>
                <a:gd name="T65" fmla="*/ 20 h 403"/>
                <a:gd name="T66" fmla="*/ 328 w 417"/>
                <a:gd name="T67" fmla="*/ 17 h 403"/>
                <a:gd name="T68" fmla="*/ 303 w 417"/>
                <a:gd name="T69" fmla="*/ 15 h 403"/>
                <a:gd name="T70" fmla="*/ 301 w 417"/>
                <a:gd name="T71" fmla="*/ 15 h 403"/>
                <a:gd name="T72" fmla="*/ 299 w 417"/>
                <a:gd name="T73" fmla="*/ 11 h 403"/>
                <a:gd name="T74" fmla="*/ 299 w 417"/>
                <a:gd name="T75" fmla="*/ 9 h 403"/>
                <a:gd name="T76" fmla="*/ 310 w 417"/>
                <a:gd name="T77" fmla="*/ 7 h 403"/>
                <a:gd name="T78" fmla="*/ 343 w 417"/>
                <a:gd name="T79" fmla="*/ 9 h 403"/>
                <a:gd name="T80" fmla="*/ 364 w 417"/>
                <a:gd name="T81" fmla="*/ 9 h 403"/>
                <a:gd name="T82" fmla="*/ 407 w 417"/>
                <a:gd name="T83" fmla="*/ 7 h 403"/>
                <a:gd name="T84" fmla="*/ 415 w 417"/>
                <a:gd name="T85" fmla="*/ 7 h 403"/>
                <a:gd name="T86" fmla="*/ 417 w 417"/>
                <a:gd name="T87" fmla="*/ 11 h 403"/>
                <a:gd name="T88" fmla="*/ 417 w 417"/>
                <a:gd name="T89" fmla="*/ 12 h 403"/>
                <a:gd name="T90" fmla="*/ 411 w 417"/>
                <a:gd name="T91" fmla="*/ 15 h 403"/>
                <a:gd name="T92" fmla="*/ 406 w 417"/>
                <a:gd name="T93" fmla="*/ 15 h 403"/>
                <a:gd name="T94" fmla="*/ 399 w 417"/>
                <a:gd name="T95" fmla="*/ 16 h 403"/>
                <a:gd name="T96" fmla="*/ 389 w 417"/>
                <a:gd name="T97" fmla="*/ 21 h 403"/>
                <a:gd name="T98" fmla="*/ 383 w 417"/>
                <a:gd name="T99" fmla="*/ 29 h 403"/>
                <a:gd name="T100" fmla="*/ 381 w 417"/>
                <a:gd name="T101" fmla="*/ 43 h 403"/>
                <a:gd name="T102" fmla="*/ 378 w 417"/>
                <a:gd name="T103" fmla="*/ 367 h 403"/>
                <a:gd name="T104" fmla="*/ 378 w 417"/>
                <a:gd name="T105" fmla="*/ 386 h 403"/>
                <a:gd name="T106" fmla="*/ 376 w 417"/>
                <a:gd name="T107" fmla="*/ 402 h 403"/>
                <a:gd name="T108" fmla="*/ 375 w 417"/>
                <a:gd name="T109" fmla="*/ 403 h 403"/>
                <a:gd name="T110" fmla="*/ 364 w 417"/>
                <a:gd name="T111" fmla="*/ 397 h 403"/>
                <a:gd name="T112" fmla="*/ 337 w 417"/>
                <a:gd name="T113" fmla="*/ 371 h 403"/>
                <a:gd name="T114" fmla="*/ 201 w 417"/>
                <a:gd name="T115" fmla="*/ 230 h 403"/>
                <a:gd name="T116" fmla="*/ 116 w 417"/>
                <a:gd name="T117" fmla="*/ 137 h 403"/>
                <a:gd name="T118" fmla="*/ 72 w 417"/>
                <a:gd name="T119" fmla="*/ 32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7" h="403">
                  <a:moveTo>
                    <a:pt x="72" y="329"/>
                  </a:moveTo>
                  <a:lnTo>
                    <a:pt x="72" y="329"/>
                  </a:lnTo>
                  <a:lnTo>
                    <a:pt x="74" y="356"/>
                  </a:lnTo>
                  <a:lnTo>
                    <a:pt x="75" y="366"/>
                  </a:lnTo>
                  <a:lnTo>
                    <a:pt x="77" y="374"/>
                  </a:lnTo>
                  <a:lnTo>
                    <a:pt x="80" y="380"/>
                  </a:lnTo>
                  <a:lnTo>
                    <a:pt x="83" y="385"/>
                  </a:lnTo>
                  <a:lnTo>
                    <a:pt x="87" y="388"/>
                  </a:lnTo>
                  <a:lnTo>
                    <a:pt x="92" y="390"/>
                  </a:lnTo>
                  <a:lnTo>
                    <a:pt x="92" y="390"/>
                  </a:lnTo>
                  <a:lnTo>
                    <a:pt x="108" y="392"/>
                  </a:lnTo>
                  <a:lnTo>
                    <a:pt x="119" y="392"/>
                  </a:lnTo>
                  <a:lnTo>
                    <a:pt x="119" y="392"/>
                  </a:lnTo>
                  <a:lnTo>
                    <a:pt x="121" y="394"/>
                  </a:lnTo>
                  <a:lnTo>
                    <a:pt x="122" y="396"/>
                  </a:lnTo>
                  <a:lnTo>
                    <a:pt x="122" y="396"/>
                  </a:lnTo>
                  <a:lnTo>
                    <a:pt x="122" y="398"/>
                  </a:lnTo>
                  <a:lnTo>
                    <a:pt x="120" y="400"/>
                  </a:lnTo>
                  <a:lnTo>
                    <a:pt x="112" y="400"/>
                  </a:lnTo>
                  <a:lnTo>
                    <a:pt x="112" y="400"/>
                  </a:lnTo>
                  <a:lnTo>
                    <a:pt x="76" y="400"/>
                  </a:lnTo>
                  <a:lnTo>
                    <a:pt x="58" y="398"/>
                  </a:lnTo>
                  <a:lnTo>
                    <a:pt x="58" y="398"/>
                  </a:lnTo>
                  <a:lnTo>
                    <a:pt x="40" y="400"/>
                  </a:lnTo>
                  <a:lnTo>
                    <a:pt x="8" y="400"/>
                  </a:lnTo>
                  <a:lnTo>
                    <a:pt x="8" y="400"/>
                  </a:lnTo>
                  <a:lnTo>
                    <a:pt x="2" y="400"/>
                  </a:lnTo>
                  <a:lnTo>
                    <a:pt x="1" y="398"/>
                  </a:lnTo>
                  <a:lnTo>
                    <a:pt x="0" y="396"/>
                  </a:lnTo>
                  <a:lnTo>
                    <a:pt x="0" y="396"/>
                  </a:lnTo>
                  <a:lnTo>
                    <a:pt x="1" y="394"/>
                  </a:lnTo>
                  <a:lnTo>
                    <a:pt x="4" y="392"/>
                  </a:lnTo>
                  <a:lnTo>
                    <a:pt x="4" y="392"/>
                  </a:lnTo>
                  <a:lnTo>
                    <a:pt x="13" y="392"/>
                  </a:lnTo>
                  <a:lnTo>
                    <a:pt x="25" y="390"/>
                  </a:lnTo>
                  <a:lnTo>
                    <a:pt x="25" y="390"/>
                  </a:lnTo>
                  <a:lnTo>
                    <a:pt x="30" y="388"/>
                  </a:lnTo>
                  <a:lnTo>
                    <a:pt x="34" y="384"/>
                  </a:lnTo>
                  <a:lnTo>
                    <a:pt x="36" y="380"/>
                  </a:lnTo>
                  <a:lnTo>
                    <a:pt x="38" y="373"/>
                  </a:lnTo>
                  <a:lnTo>
                    <a:pt x="40" y="364"/>
                  </a:lnTo>
                  <a:lnTo>
                    <a:pt x="41" y="354"/>
                  </a:lnTo>
                  <a:lnTo>
                    <a:pt x="41" y="323"/>
                  </a:lnTo>
                  <a:lnTo>
                    <a:pt x="41" y="26"/>
                  </a:lnTo>
                  <a:lnTo>
                    <a:pt x="41" y="26"/>
                  </a:lnTo>
                  <a:lnTo>
                    <a:pt x="42" y="14"/>
                  </a:lnTo>
                  <a:lnTo>
                    <a:pt x="42" y="5"/>
                  </a:lnTo>
                  <a:lnTo>
                    <a:pt x="44" y="1"/>
                  </a:lnTo>
                  <a:lnTo>
                    <a:pt x="47" y="0"/>
                  </a:lnTo>
                  <a:lnTo>
                    <a:pt x="47" y="0"/>
                  </a:lnTo>
                  <a:lnTo>
                    <a:pt x="51" y="3"/>
                  </a:lnTo>
                  <a:lnTo>
                    <a:pt x="55" y="6"/>
                  </a:lnTo>
                  <a:lnTo>
                    <a:pt x="65" y="17"/>
                  </a:lnTo>
                  <a:lnTo>
                    <a:pt x="65" y="17"/>
                  </a:lnTo>
                  <a:lnTo>
                    <a:pt x="230" y="194"/>
                  </a:lnTo>
                  <a:lnTo>
                    <a:pt x="230" y="194"/>
                  </a:lnTo>
                  <a:lnTo>
                    <a:pt x="305" y="277"/>
                  </a:lnTo>
                  <a:lnTo>
                    <a:pt x="355" y="330"/>
                  </a:lnTo>
                  <a:lnTo>
                    <a:pt x="349" y="67"/>
                  </a:lnTo>
                  <a:lnTo>
                    <a:pt x="349" y="67"/>
                  </a:lnTo>
                  <a:lnTo>
                    <a:pt x="348" y="45"/>
                  </a:lnTo>
                  <a:lnTo>
                    <a:pt x="347" y="38"/>
                  </a:lnTo>
                  <a:lnTo>
                    <a:pt x="344" y="31"/>
                  </a:lnTo>
                  <a:lnTo>
                    <a:pt x="342" y="26"/>
                  </a:lnTo>
                  <a:lnTo>
                    <a:pt x="338" y="22"/>
                  </a:lnTo>
                  <a:lnTo>
                    <a:pt x="335" y="20"/>
                  </a:lnTo>
                  <a:lnTo>
                    <a:pt x="328" y="17"/>
                  </a:lnTo>
                  <a:lnTo>
                    <a:pt x="328" y="17"/>
                  </a:lnTo>
                  <a:lnTo>
                    <a:pt x="314" y="15"/>
                  </a:lnTo>
                  <a:lnTo>
                    <a:pt x="303" y="15"/>
                  </a:lnTo>
                  <a:lnTo>
                    <a:pt x="303" y="15"/>
                  </a:lnTo>
                  <a:lnTo>
                    <a:pt x="301" y="15"/>
                  </a:lnTo>
                  <a:lnTo>
                    <a:pt x="299" y="14"/>
                  </a:lnTo>
                  <a:lnTo>
                    <a:pt x="299" y="11"/>
                  </a:lnTo>
                  <a:lnTo>
                    <a:pt x="299" y="11"/>
                  </a:lnTo>
                  <a:lnTo>
                    <a:pt x="299" y="9"/>
                  </a:lnTo>
                  <a:lnTo>
                    <a:pt x="302" y="7"/>
                  </a:lnTo>
                  <a:lnTo>
                    <a:pt x="310" y="7"/>
                  </a:lnTo>
                  <a:lnTo>
                    <a:pt x="310" y="7"/>
                  </a:lnTo>
                  <a:lnTo>
                    <a:pt x="343" y="9"/>
                  </a:lnTo>
                  <a:lnTo>
                    <a:pt x="364" y="9"/>
                  </a:lnTo>
                  <a:lnTo>
                    <a:pt x="364" y="9"/>
                  </a:lnTo>
                  <a:lnTo>
                    <a:pt x="379" y="9"/>
                  </a:lnTo>
                  <a:lnTo>
                    <a:pt x="407" y="7"/>
                  </a:lnTo>
                  <a:lnTo>
                    <a:pt x="407" y="7"/>
                  </a:lnTo>
                  <a:lnTo>
                    <a:pt x="415" y="7"/>
                  </a:lnTo>
                  <a:lnTo>
                    <a:pt x="416" y="9"/>
                  </a:lnTo>
                  <a:lnTo>
                    <a:pt x="417" y="11"/>
                  </a:lnTo>
                  <a:lnTo>
                    <a:pt x="417" y="11"/>
                  </a:lnTo>
                  <a:lnTo>
                    <a:pt x="417" y="12"/>
                  </a:lnTo>
                  <a:lnTo>
                    <a:pt x="416" y="14"/>
                  </a:lnTo>
                  <a:lnTo>
                    <a:pt x="411" y="15"/>
                  </a:lnTo>
                  <a:lnTo>
                    <a:pt x="411" y="15"/>
                  </a:lnTo>
                  <a:lnTo>
                    <a:pt x="406" y="15"/>
                  </a:lnTo>
                  <a:lnTo>
                    <a:pt x="399" y="16"/>
                  </a:lnTo>
                  <a:lnTo>
                    <a:pt x="399" y="16"/>
                  </a:lnTo>
                  <a:lnTo>
                    <a:pt x="393" y="18"/>
                  </a:lnTo>
                  <a:lnTo>
                    <a:pt x="389" y="21"/>
                  </a:lnTo>
                  <a:lnTo>
                    <a:pt x="386" y="24"/>
                  </a:lnTo>
                  <a:lnTo>
                    <a:pt x="383" y="29"/>
                  </a:lnTo>
                  <a:lnTo>
                    <a:pt x="381" y="35"/>
                  </a:lnTo>
                  <a:lnTo>
                    <a:pt x="381" y="43"/>
                  </a:lnTo>
                  <a:lnTo>
                    <a:pt x="379" y="62"/>
                  </a:lnTo>
                  <a:lnTo>
                    <a:pt x="378" y="367"/>
                  </a:lnTo>
                  <a:lnTo>
                    <a:pt x="378" y="367"/>
                  </a:lnTo>
                  <a:lnTo>
                    <a:pt x="378" y="386"/>
                  </a:lnTo>
                  <a:lnTo>
                    <a:pt x="378" y="398"/>
                  </a:lnTo>
                  <a:lnTo>
                    <a:pt x="376" y="402"/>
                  </a:lnTo>
                  <a:lnTo>
                    <a:pt x="375" y="403"/>
                  </a:lnTo>
                  <a:lnTo>
                    <a:pt x="375" y="403"/>
                  </a:lnTo>
                  <a:lnTo>
                    <a:pt x="370" y="402"/>
                  </a:lnTo>
                  <a:lnTo>
                    <a:pt x="364" y="397"/>
                  </a:lnTo>
                  <a:lnTo>
                    <a:pt x="337" y="371"/>
                  </a:lnTo>
                  <a:lnTo>
                    <a:pt x="337" y="371"/>
                  </a:lnTo>
                  <a:lnTo>
                    <a:pt x="287" y="321"/>
                  </a:lnTo>
                  <a:lnTo>
                    <a:pt x="201" y="230"/>
                  </a:lnTo>
                  <a:lnTo>
                    <a:pt x="201" y="230"/>
                  </a:lnTo>
                  <a:lnTo>
                    <a:pt x="116" y="137"/>
                  </a:lnTo>
                  <a:lnTo>
                    <a:pt x="65" y="80"/>
                  </a:lnTo>
                  <a:lnTo>
                    <a:pt x="7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8"/>
            <p:cNvSpPr>
              <a:spLocks/>
            </p:cNvSpPr>
            <p:nvPr userDrawn="1"/>
          </p:nvSpPr>
          <p:spPr bwMode="auto">
            <a:xfrm>
              <a:off x="3836" y="661"/>
              <a:ext cx="76" cy="132"/>
            </a:xfrm>
            <a:custGeom>
              <a:avLst/>
              <a:gdLst>
                <a:gd name="T0" fmla="*/ 44 w 230"/>
                <a:gd name="T1" fmla="*/ 312 h 398"/>
                <a:gd name="T2" fmla="*/ 42 w 230"/>
                <a:gd name="T3" fmla="*/ 358 h 398"/>
                <a:gd name="T4" fmla="*/ 36 w 230"/>
                <a:gd name="T5" fmla="*/ 381 h 398"/>
                <a:gd name="T6" fmla="*/ 28 w 230"/>
                <a:gd name="T7" fmla="*/ 387 h 398"/>
                <a:gd name="T8" fmla="*/ 12 w 230"/>
                <a:gd name="T9" fmla="*/ 388 h 398"/>
                <a:gd name="T10" fmla="*/ 8 w 230"/>
                <a:gd name="T11" fmla="*/ 392 h 398"/>
                <a:gd name="T12" fmla="*/ 9 w 230"/>
                <a:gd name="T13" fmla="*/ 396 h 398"/>
                <a:gd name="T14" fmla="*/ 47 w 230"/>
                <a:gd name="T15" fmla="*/ 396 h 398"/>
                <a:gd name="T16" fmla="*/ 108 w 230"/>
                <a:gd name="T17" fmla="*/ 396 h 398"/>
                <a:gd name="T18" fmla="*/ 195 w 230"/>
                <a:gd name="T19" fmla="*/ 398 h 398"/>
                <a:gd name="T20" fmla="*/ 218 w 230"/>
                <a:gd name="T21" fmla="*/ 394 h 398"/>
                <a:gd name="T22" fmla="*/ 223 w 230"/>
                <a:gd name="T23" fmla="*/ 385 h 398"/>
                <a:gd name="T24" fmla="*/ 230 w 230"/>
                <a:gd name="T25" fmla="*/ 334 h 398"/>
                <a:gd name="T26" fmla="*/ 229 w 230"/>
                <a:gd name="T27" fmla="*/ 326 h 398"/>
                <a:gd name="T28" fmla="*/ 225 w 230"/>
                <a:gd name="T29" fmla="*/ 326 h 398"/>
                <a:gd name="T30" fmla="*/ 222 w 230"/>
                <a:gd name="T31" fmla="*/ 334 h 398"/>
                <a:gd name="T32" fmla="*/ 211 w 230"/>
                <a:gd name="T33" fmla="*/ 363 h 398"/>
                <a:gd name="T34" fmla="*/ 199 w 230"/>
                <a:gd name="T35" fmla="*/ 371 h 398"/>
                <a:gd name="T36" fmla="*/ 174 w 230"/>
                <a:gd name="T37" fmla="*/ 376 h 398"/>
                <a:gd name="T38" fmla="*/ 132 w 230"/>
                <a:gd name="T39" fmla="*/ 376 h 398"/>
                <a:gd name="T40" fmla="*/ 100 w 230"/>
                <a:gd name="T41" fmla="*/ 369 h 398"/>
                <a:gd name="T42" fmla="*/ 89 w 230"/>
                <a:gd name="T43" fmla="*/ 346 h 398"/>
                <a:gd name="T44" fmla="*/ 88 w 230"/>
                <a:gd name="T45" fmla="*/ 292 h 398"/>
                <a:gd name="T46" fmla="*/ 88 w 230"/>
                <a:gd name="T47" fmla="*/ 200 h 398"/>
                <a:gd name="T48" fmla="*/ 92 w 230"/>
                <a:gd name="T49" fmla="*/ 197 h 398"/>
                <a:gd name="T50" fmla="*/ 167 w 230"/>
                <a:gd name="T51" fmla="*/ 199 h 398"/>
                <a:gd name="T52" fmla="*/ 184 w 230"/>
                <a:gd name="T53" fmla="*/ 204 h 398"/>
                <a:gd name="T54" fmla="*/ 194 w 230"/>
                <a:gd name="T55" fmla="*/ 217 h 398"/>
                <a:gd name="T56" fmla="*/ 195 w 230"/>
                <a:gd name="T57" fmla="*/ 234 h 398"/>
                <a:gd name="T58" fmla="*/ 197 w 230"/>
                <a:gd name="T59" fmla="*/ 238 h 398"/>
                <a:gd name="T60" fmla="*/ 201 w 230"/>
                <a:gd name="T61" fmla="*/ 238 h 398"/>
                <a:gd name="T62" fmla="*/ 202 w 230"/>
                <a:gd name="T63" fmla="*/ 229 h 398"/>
                <a:gd name="T64" fmla="*/ 207 w 230"/>
                <a:gd name="T65" fmla="*/ 176 h 398"/>
                <a:gd name="T66" fmla="*/ 208 w 230"/>
                <a:gd name="T67" fmla="*/ 164 h 398"/>
                <a:gd name="T68" fmla="*/ 203 w 230"/>
                <a:gd name="T69" fmla="*/ 164 h 398"/>
                <a:gd name="T70" fmla="*/ 195 w 230"/>
                <a:gd name="T71" fmla="*/ 172 h 398"/>
                <a:gd name="T72" fmla="*/ 174 w 230"/>
                <a:gd name="T73" fmla="*/ 176 h 398"/>
                <a:gd name="T74" fmla="*/ 92 w 230"/>
                <a:gd name="T75" fmla="*/ 177 h 398"/>
                <a:gd name="T76" fmla="*/ 89 w 230"/>
                <a:gd name="T77" fmla="*/ 176 h 398"/>
                <a:gd name="T78" fmla="*/ 88 w 230"/>
                <a:gd name="T79" fmla="*/ 29 h 398"/>
                <a:gd name="T80" fmla="*/ 92 w 230"/>
                <a:gd name="T81" fmla="*/ 24 h 398"/>
                <a:gd name="T82" fmla="*/ 163 w 230"/>
                <a:gd name="T83" fmla="*/ 25 h 398"/>
                <a:gd name="T84" fmla="*/ 186 w 230"/>
                <a:gd name="T85" fmla="*/ 30 h 398"/>
                <a:gd name="T86" fmla="*/ 196 w 230"/>
                <a:gd name="T87" fmla="*/ 37 h 398"/>
                <a:gd name="T88" fmla="*/ 201 w 230"/>
                <a:gd name="T89" fmla="*/ 48 h 398"/>
                <a:gd name="T90" fmla="*/ 202 w 230"/>
                <a:gd name="T91" fmla="*/ 62 h 398"/>
                <a:gd name="T92" fmla="*/ 207 w 230"/>
                <a:gd name="T93" fmla="*/ 68 h 398"/>
                <a:gd name="T94" fmla="*/ 210 w 230"/>
                <a:gd name="T95" fmla="*/ 67 h 398"/>
                <a:gd name="T96" fmla="*/ 212 w 230"/>
                <a:gd name="T97" fmla="*/ 45 h 398"/>
                <a:gd name="T98" fmla="*/ 216 w 230"/>
                <a:gd name="T99" fmla="*/ 12 h 398"/>
                <a:gd name="T100" fmla="*/ 217 w 230"/>
                <a:gd name="T101" fmla="*/ 1 h 398"/>
                <a:gd name="T102" fmla="*/ 212 w 230"/>
                <a:gd name="T103" fmla="*/ 0 h 398"/>
                <a:gd name="T104" fmla="*/ 199 w 230"/>
                <a:gd name="T105" fmla="*/ 3 h 398"/>
                <a:gd name="T106" fmla="*/ 68 w 230"/>
                <a:gd name="T107" fmla="*/ 5 h 398"/>
                <a:gd name="T108" fmla="*/ 8 w 230"/>
                <a:gd name="T109" fmla="*/ 3 h 398"/>
                <a:gd name="T110" fmla="*/ 1 w 230"/>
                <a:gd name="T111" fmla="*/ 6 h 398"/>
                <a:gd name="T112" fmla="*/ 1 w 230"/>
                <a:gd name="T113" fmla="*/ 10 h 398"/>
                <a:gd name="T114" fmla="*/ 4 w 230"/>
                <a:gd name="T115" fmla="*/ 11 h 398"/>
                <a:gd name="T116" fmla="*/ 21 w 230"/>
                <a:gd name="T117" fmla="*/ 12 h 398"/>
                <a:gd name="T118" fmla="*/ 36 w 230"/>
                <a:gd name="T119" fmla="*/ 18 h 398"/>
                <a:gd name="T120" fmla="*/ 42 w 230"/>
                <a:gd name="T121" fmla="*/ 30 h 398"/>
                <a:gd name="T122" fmla="*/ 44 w 230"/>
                <a:gd name="T123" fmla="*/ 7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 h="398">
                  <a:moveTo>
                    <a:pt x="44" y="245"/>
                  </a:moveTo>
                  <a:lnTo>
                    <a:pt x="44" y="245"/>
                  </a:lnTo>
                  <a:lnTo>
                    <a:pt x="44" y="312"/>
                  </a:lnTo>
                  <a:lnTo>
                    <a:pt x="44" y="339"/>
                  </a:lnTo>
                  <a:lnTo>
                    <a:pt x="42" y="358"/>
                  </a:lnTo>
                  <a:lnTo>
                    <a:pt x="42" y="358"/>
                  </a:lnTo>
                  <a:lnTo>
                    <a:pt x="41" y="369"/>
                  </a:lnTo>
                  <a:lnTo>
                    <a:pt x="38" y="377"/>
                  </a:lnTo>
                  <a:lnTo>
                    <a:pt x="36" y="381"/>
                  </a:lnTo>
                  <a:lnTo>
                    <a:pt x="34" y="384"/>
                  </a:lnTo>
                  <a:lnTo>
                    <a:pt x="31" y="386"/>
                  </a:lnTo>
                  <a:lnTo>
                    <a:pt x="28" y="387"/>
                  </a:lnTo>
                  <a:lnTo>
                    <a:pt x="28" y="387"/>
                  </a:lnTo>
                  <a:lnTo>
                    <a:pt x="20" y="388"/>
                  </a:lnTo>
                  <a:lnTo>
                    <a:pt x="12" y="388"/>
                  </a:lnTo>
                  <a:lnTo>
                    <a:pt x="12" y="388"/>
                  </a:lnTo>
                  <a:lnTo>
                    <a:pt x="9" y="390"/>
                  </a:lnTo>
                  <a:lnTo>
                    <a:pt x="8" y="392"/>
                  </a:lnTo>
                  <a:lnTo>
                    <a:pt x="8" y="392"/>
                  </a:lnTo>
                  <a:lnTo>
                    <a:pt x="8" y="394"/>
                  </a:lnTo>
                  <a:lnTo>
                    <a:pt x="9" y="396"/>
                  </a:lnTo>
                  <a:lnTo>
                    <a:pt x="17" y="396"/>
                  </a:lnTo>
                  <a:lnTo>
                    <a:pt x="17" y="396"/>
                  </a:lnTo>
                  <a:lnTo>
                    <a:pt x="47" y="396"/>
                  </a:lnTo>
                  <a:lnTo>
                    <a:pt x="68" y="394"/>
                  </a:lnTo>
                  <a:lnTo>
                    <a:pt x="68" y="394"/>
                  </a:lnTo>
                  <a:lnTo>
                    <a:pt x="108" y="396"/>
                  </a:lnTo>
                  <a:lnTo>
                    <a:pt x="144" y="397"/>
                  </a:lnTo>
                  <a:lnTo>
                    <a:pt x="195" y="398"/>
                  </a:lnTo>
                  <a:lnTo>
                    <a:pt x="195" y="398"/>
                  </a:lnTo>
                  <a:lnTo>
                    <a:pt x="207" y="397"/>
                  </a:lnTo>
                  <a:lnTo>
                    <a:pt x="216" y="396"/>
                  </a:lnTo>
                  <a:lnTo>
                    <a:pt x="218" y="394"/>
                  </a:lnTo>
                  <a:lnTo>
                    <a:pt x="220" y="392"/>
                  </a:lnTo>
                  <a:lnTo>
                    <a:pt x="223" y="385"/>
                  </a:lnTo>
                  <a:lnTo>
                    <a:pt x="223" y="385"/>
                  </a:lnTo>
                  <a:lnTo>
                    <a:pt x="225" y="373"/>
                  </a:lnTo>
                  <a:lnTo>
                    <a:pt x="228" y="357"/>
                  </a:lnTo>
                  <a:lnTo>
                    <a:pt x="230" y="334"/>
                  </a:lnTo>
                  <a:lnTo>
                    <a:pt x="230" y="334"/>
                  </a:lnTo>
                  <a:lnTo>
                    <a:pt x="229" y="329"/>
                  </a:lnTo>
                  <a:lnTo>
                    <a:pt x="229" y="326"/>
                  </a:lnTo>
                  <a:lnTo>
                    <a:pt x="227" y="326"/>
                  </a:lnTo>
                  <a:lnTo>
                    <a:pt x="227" y="326"/>
                  </a:lnTo>
                  <a:lnTo>
                    <a:pt x="225" y="326"/>
                  </a:lnTo>
                  <a:lnTo>
                    <a:pt x="224" y="328"/>
                  </a:lnTo>
                  <a:lnTo>
                    <a:pt x="222" y="334"/>
                  </a:lnTo>
                  <a:lnTo>
                    <a:pt x="222" y="334"/>
                  </a:lnTo>
                  <a:lnTo>
                    <a:pt x="219" y="348"/>
                  </a:lnTo>
                  <a:lnTo>
                    <a:pt x="214" y="358"/>
                  </a:lnTo>
                  <a:lnTo>
                    <a:pt x="211" y="363"/>
                  </a:lnTo>
                  <a:lnTo>
                    <a:pt x="207" y="365"/>
                  </a:lnTo>
                  <a:lnTo>
                    <a:pt x="203" y="369"/>
                  </a:lnTo>
                  <a:lnTo>
                    <a:pt x="199" y="371"/>
                  </a:lnTo>
                  <a:lnTo>
                    <a:pt x="199" y="371"/>
                  </a:lnTo>
                  <a:lnTo>
                    <a:pt x="188" y="375"/>
                  </a:lnTo>
                  <a:lnTo>
                    <a:pt x="174" y="376"/>
                  </a:lnTo>
                  <a:lnTo>
                    <a:pt x="149" y="377"/>
                  </a:lnTo>
                  <a:lnTo>
                    <a:pt x="149" y="377"/>
                  </a:lnTo>
                  <a:lnTo>
                    <a:pt x="132" y="376"/>
                  </a:lnTo>
                  <a:lnTo>
                    <a:pt x="119" y="375"/>
                  </a:lnTo>
                  <a:lnTo>
                    <a:pt x="108" y="373"/>
                  </a:lnTo>
                  <a:lnTo>
                    <a:pt x="100" y="369"/>
                  </a:lnTo>
                  <a:lnTo>
                    <a:pt x="95" y="363"/>
                  </a:lnTo>
                  <a:lnTo>
                    <a:pt x="92" y="356"/>
                  </a:lnTo>
                  <a:lnTo>
                    <a:pt x="89" y="346"/>
                  </a:lnTo>
                  <a:lnTo>
                    <a:pt x="88" y="334"/>
                  </a:lnTo>
                  <a:lnTo>
                    <a:pt x="88" y="334"/>
                  </a:lnTo>
                  <a:lnTo>
                    <a:pt x="88" y="292"/>
                  </a:lnTo>
                  <a:lnTo>
                    <a:pt x="88" y="245"/>
                  </a:lnTo>
                  <a:lnTo>
                    <a:pt x="88" y="200"/>
                  </a:lnTo>
                  <a:lnTo>
                    <a:pt x="88" y="200"/>
                  </a:lnTo>
                  <a:lnTo>
                    <a:pt x="89" y="198"/>
                  </a:lnTo>
                  <a:lnTo>
                    <a:pt x="92" y="197"/>
                  </a:lnTo>
                  <a:lnTo>
                    <a:pt x="92" y="197"/>
                  </a:lnTo>
                  <a:lnTo>
                    <a:pt x="127" y="197"/>
                  </a:lnTo>
                  <a:lnTo>
                    <a:pt x="167" y="199"/>
                  </a:lnTo>
                  <a:lnTo>
                    <a:pt x="167" y="199"/>
                  </a:lnTo>
                  <a:lnTo>
                    <a:pt x="173" y="200"/>
                  </a:lnTo>
                  <a:lnTo>
                    <a:pt x="179" y="201"/>
                  </a:lnTo>
                  <a:lnTo>
                    <a:pt x="184" y="204"/>
                  </a:lnTo>
                  <a:lnTo>
                    <a:pt x="186" y="206"/>
                  </a:lnTo>
                  <a:lnTo>
                    <a:pt x="191" y="211"/>
                  </a:lnTo>
                  <a:lnTo>
                    <a:pt x="194" y="217"/>
                  </a:lnTo>
                  <a:lnTo>
                    <a:pt x="194" y="217"/>
                  </a:lnTo>
                  <a:lnTo>
                    <a:pt x="195" y="226"/>
                  </a:lnTo>
                  <a:lnTo>
                    <a:pt x="195" y="234"/>
                  </a:lnTo>
                  <a:lnTo>
                    <a:pt x="195" y="234"/>
                  </a:lnTo>
                  <a:lnTo>
                    <a:pt x="196" y="238"/>
                  </a:lnTo>
                  <a:lnTo>
                    <a:pt x="197" y="238"/>
                  </a:lnTo>
                  <a:lnTo>
                    <a:pt x="200" y="239"/>
                  </a:lnTo>
                  <a:lnTo>
                    <a:pt x="200" y="239"/>
                  </a:lnTo>
                  <a:lnTo>
                    <a:pt x="201" y="238"/>
                  </a:lnTo>
                  <a:lnTo>
                    <a:pt x="202" y="235"/>
                  </a:lnTo>
                  <a:lnTo>
                    <a:pt x="202" y="229"/>
                  </a:lnTo>
                  <a:lnTo>
                    <a:pt x="202" y="229"/>
                  </a:lnTo>
                  <a:lnTo>
                    <a:pt x="205" y="195"/>
                  </a:lnTo>
                  <a:lnTo>
                    <a:pt x="205" y="195"/>
                  </a:lnTo>
                  <a:lnTo>
                    <a:pt x="207" y="176"/>
                  </a:lnTo>
                  <a:lnTo>
                    <a:pt x="210" y="166"/>
                  </a:lnTo>
                  <a:lnTo>
                    <a:pt x="210" y="166"/>
                  </a:lnTo>
                  <a:lnTo>
                    <a:pt x="208" y="164"/>
                  </a:lnTo>
                  <a:lnTo>
                    <a:pt x="207" y="163"/>
                  </a:lnTo>
                  <a:lnTo>
                    <a:pt x="207" y="163"/>
                  </a:lnTo>
                  <a:lnTo>
                    <a:pt x="203" y="164"/>
                  </a:lnTo>
                  <a:lnTo>
                    <a:pt x="199" y="169"/>
                  </a:lnTo>
                  <a:lnTo>
                    <a:pt x="199" y="169"/>
                  </a:lnTo>
                  <a:lnTo>
                    <a:pt x="195" y="172"/>
                  </a:lnTo>
                  <a:lnTo>
                    <a:pt x="189" y="175"/>
                  </a:lnTo>
                  <a:lnTo>
                    <a:pt x="183" y="176"/>
                  </a:lnTo>
                  <a:lnTo>
                    <a:pt x="174" y="176"/>
                  </a:lnTo>
                  <a:lnTo>
                    <a:pt x="174" y="176"/>
                  </a:lnTo>
                  <a:lnTo>
                    <a:pt x="131" y="177"/>
                  </a:lnTo>
                  <a:lnTo>
                    <a:pt x="92" y="177"/>
                  </a:lnTo>
                  <a:lnTo>
                    <a:pt x="92" y="177"/>
                  </a:lnTo>
                  <a:lnTo>
                    <a:pt x="91" y="177"/>
                  </a:lnTo>
                  <a:lnTo>
                    <a:pt x="89" y="176"/>
                  </a:lnTo>
                  <a:lnTo>
                    <a:pt x="88" y="172"/>
                  </a:lnTo>
                  <a:lnTo>
                    <a:pt x="88" y="29"/>
                  </a:lnTo>
                  <a:lnTo>
                    <a:pt x="88" y="29"/>
                  </a:lnTo>
                  <a:lnTo>
                    <a:pt x="89" y="25"/>
                  </a:lnTo>
                  <a:lnTo>
                    <a:pt x="91" y="24"/>
                  </a:lnTo>
                  <a:lnTo>
                    <a:pt x="92" y="24"/>
                  </a:lnTo>
                  <a:lnTo>
                    <a:pt x="92" y="24"/>
                  </a:lnTo>
                  <a:lnTo>
                    <a:pt x="126" y="24"/>
                  </a:lnTo>
                  <a:lnTo>
                    <a:pt x="163" y="25"/>
                  </a:lnTo>
                  <a:lnTo>
                    <a:pt x="163" y="25"/>
                  </a:lnTo>
                  <a:lnTo>
                    <a:pt x="180" y="28"/>
                  </a:lnTo>
                  <a:lnTo>
                    <a:pt x="186" y="30"/>
                  </a:lnTo>
                  <a:lnTo>
                    <a:pt x="190" y="33"/>
                  </a:lnTo>
                  <a:lnTo>
                    <a:pt x="194" y="35"/>
                  </a:lnTo>
                  <a:lnTo>
                    <a:pt x="196" y="37"/>
                  </a:lnTo>
                  <a:lnTo>
                    <a:pt x="200" y="44"/>
                  </a:lnTo>
                  <a:lnTo>
                    <a:pt x="200" y="44"/>
                  </a:lnTo>
                  <a:lnTo>
                    <a:pt x="201" y="48"/>
                  </a:lnTo>
                  <a:lnTo>
                    <a:pt x="202" y="53"/>
                  </a:lnTo>
                  <a:lnTo>
                    <a:pt x="202" y="62"/>
                  </a:lnTo>
                  <a:lnTo>
                    <a:pt x="202" y="62"/>
                  </a:lnTo>
                  <a:lnTo>
                    <a:pt x="203" y="67"/>
                  </a:lnTo>
                  <a:lnTo>
                    <a:pt x="205" y="68"/>
                  </a:lnTo>
                  <a:lnTo>
                    <a:pt x="207" y="68"/>
                  </a:lnTo>
                  <a:lnTo>
                    <a:pt x="207" y="68"/>
                  </a:lnTo>
                  <a:lnTo>
                    <a:pt x="208" y="68"/>
                  </a:lnTo>
                  <a:lnTo>
                    <a:pt x="210" y="67"/>
                  </a:lnTo>
                  <a:lnTo>
                    <a:pt x="211" y="63"/>
                  </a:lnTo>
                  <a:lnTo>
                    <a:pt x="211" y="63"/>
                  </a:lnTo>
                  <a:lnTo>
                    <a:pt x="212" y="45"/>
                  </a:lnTo>
                  <a:lnTo>
                    <a:pt x="213" y="29"/>
                  </a:lnTo>
                  <a:lnTo>
                    <a:pt x="213" y="29"/>
                  </a:lnTo>
                  <a:lnTo>
                    <a:pt x="216" y="12"/>
                  </a:lnTo>
                  <a:lnTo>
                    <a:pt x="217" y="3"/>
                  </a:lnTo>
                  <a:lnTo>
                    <a:pt x="217" y="3"/>
                  </a:lnTo>
                  <a:lnTo>
                    <a:pt x="217" y="1"/>
                  </a:lnTo>
                  <a:lnTo>
                    <a:pt x="216" y="0"/>
                  </a:lnTo>
                  <a:lnTo>
                    <a:pt x="216" y="0"/>
                  </a:lnTo>
                  <a:lnTo>
                    <a:pt x="212" y="0"/>
                  </a:lnTo>
                  <a:lnTo>
                    <a:pt x="208" y="2"/>
                  </a:lnTo>
                  <a:lnTo>
                    <a:pt x="208" y="2"/>
                  </a:lnTo>
                  <a:lnTo>
                    <a:pt x="199" y="3"/>
                  </a:lnTo>
                  <a:lnTo>
                    <a:pt x="185" y="5"/>
                  </a:lnTo>
                  <a:lnTo>
                    <a:pt x="185" y="5"/>
                  </a:lnTo>
                  <a:lnTo>
                    <a:pt x="68" y="5"/>
                  </a:lnTo>
                  <a:lnTo>
                    <a:pt x="68" y="5"/>
                  </a:lnTo>
                  <a:lnTo>
                    <a:pt x="46" y="5"/>
                  </a:lnTo>
                  <a:lnTo>
                    <a:pt x="8" y="3"/>
                  </a:lnTo>
                  <a:lnTo>
                    <a:pt x="8" y="3"/>
                  </a:lnTo>
                  <a:lnTo>
                    <a:pt x="2" y="5"/>
                  </a:lnTo>
                  <a:lnTo>
                    <a:pt x="1" y="6"/>
                  </a:lnTo>
                  <a:lnTo>
                    <a:pt x="0" y="7"/>
                  </a:lnTo>
                  <a:lnTo>
                    <a:pt x="0" y="7"/>
                  </a:lnTo>
                  <a:lnTo>
                    <a:pt x="1" y="10"/>
                  </a:lnTo>
                  <a:lnTo>
                    <a:pt x="1" y="10"/>
                  </a:lnTo>
                  <a:lnTo>
                    <a:pt x="4" y="11"/>
                  </a:lnTo>
                  <a:lnTo>
                    <a:pt x="4" y="11"/>
                  </a:lnTo>
                  <a:lnTo>
                    <a:pt x="13" y="11"/>
                  </a:lnTo>
                  <a:lnTo>
                    <a:pt x="21" y="12"/>
                  </a:lnTo>
                  <a:lnTo>
                    <a:pt x="21" y="12"/>
                  </a:lnTo>
                  <a:lnTo>
                    <a:pt x="28" y="14"/>
                  </a:lnTo>
                  <a:lnTo>
                    <a:pt x="32" y="16"/>
                  </a:lnTo>
                  <a:lnTo>
                    <a:pt x="36" y="18"/>
                  </a:lnTo>
                  <a:lnTo>
                    <a:pt x="38" y="22"/>
                  </a:lnTo>
                  <a:lnTo>
                    <a:pt x="41" y="25"/>
                  </a:lnTo>
                  <a:lnTo>
                    <a:pt x="42" y="30"/>
                  </a:lnTo>
                  <a:lnTo>
                    <a:pt x="43" y="42"/>
                  </a:lnTo>
                  <a:lnTo>
                    <a:pt x="43" y="42"/>
                  </a:lnTo>
                  <a:lnTo>
                    <a:pt x="44" y="74"/>
                  </a:lnTo>
                  <a:lnTo>
                    <a:pt x="44" y="154"/>
                  </a:lnTo>
                  <a:lnTo>
                    <a:pt x="44"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9"/>
            <p:cNvSpPr>
              <a:spLocks/>
            </p:cNvSpPr>
            <p:nvPr userDrawn="1"/>
          </p:nvSpPr>
          <p:spPr bwMode="auto">
            <a:xfrm>
              <a:off x="3959" y="662"/>
              <a:ext cx="125" cy="131"/>
            </a:xfrm>
            <a:custGeom>
              <a:avLst/>
              <a:gdLst>
                <a:gd name="T0" fmla="*/ 165 w 375"/>
                <a:gd name="T1" fmla="*/ 240 h 393"/>
                <a:gd name="T2" fmla="*/ 154 w 375"/>
                <a:gd name="T3" fmla="*/ 204 h 393"/>
                <a:gd name="T4" fmla="*/ 114 w 375"/>
                <a:gd name="T5" fmla="*/ 136 h 393"/>
                <a:gd name="T6" fmla="*/ 63 w 375"/>
                <a:gd name="T7" fmla="*/ 55 h 393"/>
                <a:gd name="T8" fmla="*/ 35 w 375"/>
                <a:gd name="T9" fmla="*/ 22 h 393"/>
                <a:gd name="T10" fmla="*/ 22 w 375"/>
                <a:gd name="T11" fmla="*/ 13 h 393"/>
                <a:gd name="T12" fmla="*/ 5 w 375"/>
                <a:gd name="T13" fmla="*/ 8 h 393"/>
                <a:gd name="T14" fmla="*/ 0 w 375"/>
                <a:gd name="T15" fmla="*/ 5 h 393"/>
                <a:gd name="T16" fmla="*/ 0 w 375"/>
                <a:gd name="T17" fmla="*/ 3 h 393"/>
                <a:gd name="T18" fmla="*/ 7 w 375"/>
                <a:gd name="T19" fmla="*/ 0 h 393"/>
                <a:gd name="T20" fmla="*/ 74 w 375"/>
                <a:gd name="T21" fmla="*/ 2 h 393"/>
                <a:gd name="T22" fmla="*/ 108 w 375"/>
                <a:gd name="T23" fmla="*/ 2 h 393"/>
                <a:gd name="T24" fmla="*/ 109 w 375"/>
                <a:gd name="T25" fmla="*/ 4 h 393"/>
                <a:gd name="T26" fmla="*/ 100 w 375"/>
                <a:gd name="T27" fmla="*/ 9 h 393"/>
                <a:gd name="T28" fmla="*/ 96 w 375"/>
                <a:gd name="T29" fmla="*/ 13 h 393"/>
                <a:gd name="T30" fmla="*/ 94 w 375"/>
                <a:gd name="T31" fmla="*/ 19 h 393"/>
                <a:gd name="T32" fmla="*/ 100 w 375"/>
                <a:gd name="T33" fmla="*/ 38 h 393"/>
                <a:gd name="T34" fmla="*/ 196 w 375"/>
                <a:gd name="T35" fmla="*/ 202 h 393"/>
                <a:gd name="T36" fmla="*/ 239 w 375"/>
                <a:gd name="T37" fmla="*/ 124 h 393"/>
                <a:gd name="T38" fmla="*/ 286 w 375"/>
                <a:gd name="T39" fmla="*/ 42 h 393"/>
                <a:gd name="T40" fmla="*/ 291 w 375"/>
                <a:gd name="T41" fmla="*/ 24 h 393"/>
                <a:gd name="T42" fmla="*/ 290 w 375"/>
                <a:gd name="T43" fmla="*/ 14 h 393"/>
                <a:gd name="T44" fmla="*/ 282 w 375"/>
                <a:gd name="T45" fmla="*/ 9 h 393"/>
                <a:gd name="T46" fmla="*/ 275 w 375"/>
                <a:gd name="T47" fmla="*/ 4 h 393"/>
                <a:gd name="T48" fmla="*/ 278 w 375"/>
                <a:gd name="T49" fmla="*/ 2 h 393"/>
                <a:gd name="T50" fmla="*/ 304 w 375"/>
                <a:gd name="T51" fmla="*/ 2 h 393"/>
                <a:gd name="T52" fmla="*/ 367 w 375"/>
                <a:gd name="T53" fmla="*/ 0 h 393"/>
                <a:gd name="T54" fmla="*/ 374 w 375"/>
                <a:gd name="T55" fmla="*/ 2 h 393"/>
                <a:gd name="T56" fmla="*/ 374 w 375"/>
                <a:gd name="T57" fmla="*/ 5 h 393"/>
                <a:gd name="T58" fmla="*/ 367 w 375"/>
                <a:gd name="T59" fmla="*/ 8 h 393"/>
                <a:gd name="T60" fmla="*/ 350 w 375"/>
                <a:gd name="T61" fmla="*/ 11 h 393"/>
                <a:gd name="T62" fmla="*/ 337 w 375"/>
                <a:gd name="T63" fmla="*/ 20 h 393"/>
                <a:gd name="T64" fmla="*/ 316 w 375"/>
                <a:gd name="T65" fmla="*/ 42 h 393"/>
                <a:gd name="T66" fmla="*/ 264 w 375"/>
                <a:gd name="T67" fmla="*/ 123 h 393"/>
                <a:gd name="T68" fmla="*/ 217 w 375"/>
                <a:gd name="T69" fmla="*/ 207 h 393"/>
                <a:gd name="T70" fmla="*/ 211 w 375"/>
                <a:gd name="T71" fmla="*/ 234 h 393"/>
                <a:gd name="T72" fmla="*/ 210 w 375"/>
                <a:gd name="T73" fmla="*/ 303 h 393"/>
                <a:gd name="T74" fmla="*/ 211 w 375"/>
                <a:gd name="T75" fmla="*/ 355 h 393"/>
                <a:gd name="T76" fmla="*/ 215 w 375"/>
                <a:gd name="T77" fmla="*/ 371 h 393"/>
                <a:gd name="T78" fmla="*/ 223 w 375"/>
                <a:gd name="T79" fmla="*/ 381 h 393"/>
                <a:gd name="T80" fmla="*/ 233 w 375"/>
                <a:gd name="T81" fmla="*/ 384 h 393"/>
                <a:gd name="T82" fmla="*/ 259 w 375"/>
                <a:gd name="T83" fmla="*/ 387 h 393"/>
                <a:gd name="T84" fmla="*/ 259 w 375"/>
                <a:gd name="T85" fmla="*/ 390 h 393"/>
                <a:gd name="T86" fmla="*/ 252 w 375"/>
                <a:gd name="T87" fmla="*/ 393 h 393"/>
                <a:gd name="T88" fmla="*/ 188 w 375"/>
                <a:gd name="T89" fmla="*/ 391 h 393"/>
                <a:gd name="T90" fmla="*/ 137 w 375"/>
                <a:gd name="T91" fmla="*/ 393 h 393"/>
                <a:gd name="T92" fmla="*/ 130 w 375"/>
                <a:gd name="T93" fmla="*/ 391 h 393"/>
                <a:gd name="T94" fmla="*/ 130 w 375"/>
                <a:gd name="T95" fmla="*/ 387 h 393"/>
                <a:gd name="T96" fmla="*/ 141 w 375"/>
                <a:gd name="T97" fmla="*/ 385 h 393"/>
                <a:gd name="T98" fmla="*/ 151 w 375"/>
                <a:gd name="T99" fmla="*/ 383 h 393"/>
                <a:gd name="T100" fmla="*/ 160 w 375"/>
                <a:gd name="T101" fmla="*/ 374 h 393"/>
                <a:gd name="T102" fmla="*/ 165 w 375"/>
                <a:gd name="T103" fmla="*/ 355 h 393"/>
                <a:gd name="T104" fmla="*/ 166 w 375"/>
                <a:gd name="T105" fmla="*/ 2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5" h="393">
                  <a:moveTo>
                    <a:pt x="166" y="258"/>
                  </a:moveTo>
                  <a:lnTo>
                    <a:pt x="166" y="258"/>
                  </a:lnTo>
                  <a:lnTo>
                    <a:pt x="165" y="240"/>
                  </a:lnTo>
                  <a:lnTo>
                    <a:pt x="162" y="226"/>
                  </a:lnTo>
                  <a:lnTo>
                    <a:pt x="159" y="215"/>
                  </a:lnTo>
                  <a:lnTo>
                    <a:pt x="154" y="204"/>
                  </a:lnTo>
                  <a:lnTo>
                    <a:pt x="154" y="204"/>
                  </a:lnTo>
                  <a:lnTo>
                    <a:pt x="141" y="181"/>
                  </a:lnTo>
                  <a:lnTo>
                    <a:pt x="114" y="136"/>
                  </a:lnTo>
                  <a:lnTo>
                    <a:pt x="83" y="88"/>
                  </a:lnTo>
                  <a:lnTo>
                    <a:pt x="63" y="55"/>
                  </a:lnTo>
                  <a:lnTo>
                    <a:pt x="63" y="55"/>
                  </a:lnTo>
                  <a:lnTo>
                    <a:pt x="53" y="42"/>
                  </a:lnTo>
                  <a:lnTo>
                    <a:pt x="43" y="31"/>
                  </a:lnTo>
                  <a:lnTo>
                    <a:pt x="35" y="22"/>
                  </a:lnTo>
                  <a:lnTo>
                    <a:pt x="28" y="16"/>
                  </a:lnTo>
                  <a:lnTo>
                    <a:pt x="28" y="16"/>
                  </a:lnTo>
                  <a:lnTo>
                    <a:pt x="22" y="13"/>
                  </a:lnTo>
                  <a:lnTo>
                    <a:pt x="16" y="10"/>
                  </a:lnTo>
                  <a:lnTo>
                    <a:pt x="9" y="8"/>
                  </a:lnTo>
                  <a:lnTo>
                    <a:pt x="5" y="8"/>
                  </a:lnTo>
                  <a:lnTo>
                    <a:pt x="5" y="8"/>
                  </a:lnTo>
                  <a:lnTo>
                    <a:pt x="1" y="7"/>
                  </a:lnTo>
                  <a:lnTo>
                    <a:pt x="0" y="5"/>
                  </a:lnTo>
                  <a:lnTo>
                    <a:pt x="0" y="4"/>
                  </a:lnTo>
                  <a:lnTo>
                    <a:pt x="0" y="4"/>
                  </a:lnTo>
                  <a:lnTo>
                    <a:pt x="0" y="3"/>
                  </a:lnTo>
                  <a:lnTo>
                    <a:pt x="1" y="2"/>
                  </a:lnTo>
                  <a:lnTo>
                    <a:pt x="7" y="0"/>
                  </a:lnTo>
                  <a:lnTo>
                    <a:pt x="7" y="0"/>
                  </a:lnTo>
                  <a:lnTo>
                    <a:pt x="58" y="2"/>
                  </a:lnTo>
                  <a:lnTo>
                    <a:pt x="58" y="2"/>
                  </a:lnTo>
                  <a:lnTo>
                    <a:pt x="74" y="2"/>
                  </a:lnTo>
                  <a:lnTo>
                    <a:pt x="102" y="0"/>
                  </a:lnTo>
                  <a:lnTo>
                    <a:pt x="102" y="0"/>
                  </a:lnTo>
                  <a:lnTo>
                    <a:pt x="108" y="2"/>
                  </a:lnTo>
                  <a:lnTo>
                    <a:pt x="108" y="3"/>
                  </a:lnTo>
                  <a:lnTo>
                    <a:pt x="109" y="4"/>
                  </a:lnTo>
                  <a:lnTo>
                    <a:pt x="109" y="4"/>
                  </a:lnTo>
                  <a:lnTo>
                    <a:pt x="108" y="5"/>
                  </a:lnTo>
                  <a:lnTo>
                    <a:pt x="107" y="7"/>
                  </a:lnTo>
                  <a:lnTo>
                    <a:pt x="100" y="9"/>
                  </a:lnTo>
                  <a:lnTo>
                    <a:pt x="100" y="9"/>
                  </a:lnTo>
                  <a:lnTo>
                    <a:pt x="98" y="10"/>
                  </a:lnTo>
                  <a:lnTo>
                    <a:pt x="96" y="13"/>
                  </a:lnTo>
                  <a:lnTo>
                    <a:pt x="94" y="15"/>
                  </a:lnTo>
                  <a:lnTo>
                    <a:pt x="94" y="19"/>
                  </a:lnTo>
                  <a:lnTo>
                    <a:pt x="94" y="19"/>
                  </a:lnTo>
                  <a:lnTo>
                    <a:pt x="94" y="24"/>
                  </a:lnTo>
                  <a:lnTo>
                    <a:pt x="96" y="27"/>
                  </a:lnTo>
                  <a:lnTo>
                    <a:pt x="100" y="38"/>
                  </a:lnTo>
                  <a:lnTo>
                    <a:pt x="100" y="38"/>
                  </a:lnTo>
                  <a:lnTo>
                    <a:pt x="148" y="121"/>
                  </a:lnTo>
                  <a:lnTo>
                    <a:pt x="196" y="202"/>
                  </a:lnTo>
                  <a:lnTo>
                    <a:pt x="196" y="202"/>
                  </a:lnTo>
                  <a:lnTo>
                    <a:pt x="212" y="172"/>
                  </a:lnTo>
                  <a:lnTo>
                    <a:pt x="239" y="124"/>
                  </a:lnTo>
                  <a:lnTo>
                    <a:pt x="282" y="50"/>
                  </a:lnTo>
                  <a:lnTo>
                    <a:pt x="282" y="50"/>
                  </a:lnTo>
                  <a:lnTo>
                    <a:pt x="286" y="42"/>
                  </a:lnTo>
                  <a:lnTo>
                    <a:pt x="289" y="34"/>
                  </a:lnTo>
                  <a:lnTo>
                    <a:pt x="291" y="28"/>
                  </a:lnTo>
                  <a:lnTo>
                    <a:pt x="291" y="24"/>
                  </a:lnTo>
                  <a:lnTo>
                    <a:pt x="291" y="24"/>
                  </a:lnTo>
                  <a:lnTo>
                    <a:pt x="291" y="19"/>
                  </a:lnTo>
                  <a:lnTo>
                    <a:pt x="290" y="14"/>
                  </a:lnTo>
                  <a:lnTo>
                    <a:pt x="286" y="10"/>
                  </a:lnTo>
                  <a:lnTo>
                    <a:pt x="282" y="9"/>
                  </a:lnTo>
                  <a:lnTo>
                    <a:pt x="282" y="9"/>
                  </a:lnTo>
                  <a:lnTo>
                    <a:pt x="276" y="7"/>
                  </a:lnTo>
                  <a:lnTo>
                    <a:pt x="275" y="5"/>
                  </a:lnTo>
                  <a:lnTo>
                    <a:pt x="275" y="4"/>
                  </a:lnTo>
                  <a:lnTo>
                    <a:pt x="275" y="4"/>
                  </a:lnTo>
                  <a:lnTo>
                    <a:pt x="275" y="2"/>
                  </a:lnTo>
                  <a:lnTo>
                    <a:pt x="278" y="2"/>
                  </a:lnTo>
                  <a:lnTo>
                    <a:pt x="284" y="0"/>
                  </a:lnTo>
                  <a:lnTo>
                    <a:pt x="284" y="0"/>
                  </a:lnTo>
                  <a:lnTo>
                    <a:pt x="304" y="2"/>
                  </a:lnTo>
                  <a:lnTo>
                    <a:pt x="318" y="2"/>
                  </a:lnTo>
                  <a:lnTo>
                    <a:pt x="318" y="2"/>
                  </a:lnTo>
                  <a:lnTo>
                    <a:pt x="367" y="0"/>
                  </a:lnTo>
                  <a:lnTo>
                    <a:pt x="367" y="0"/>
                  </a:lnTo>
                  <a:lnTo>
                    <a:pt x="372" y="2"/>
                  </a:lnTo>
                  <a:lnTo>
                    <a:pt x="374" y="2"/>
                  </a:lnTo>
                  <a:lnTo>
                    <a:pt x="375" y="4"/>
                  </a:lnTo>
                  <a:lnTo>
                    <a:pt x="375" y="4"/>
                  </a:lnTo>
                  <a:lnTo>
                    <a:pt x="374" y="5"/>
                  </a:lnTo>
                  <a:lnTo>
                    <a:pt x="372" y="7"/>
                  </a:lnTo>
                  <a:lnTo>
                    <a:pt x="367" y="8"/>
                  </a:lnTo>
                  <a:lnTo>
                    <a:pt x="367" y="8"/>
                  </a:lnTo>
                  <a:lnTo>
                    <a:pt x="363" y="8"/>
                  </a:lnTo>
                  <a:lnTo>
                    <a:pt x="357" y="9"/>
                  </a:lnTo>
                  <a:lnTo>
                    <a:pt x="350" y="11"/>
                  </a:lnTo>
                  <a:lnTo>
                    <a:pt x="344" y="15"/>
                  </a:lnTo>
                  <a:lnTo>
                    <a:pt x="344" y="15"/>
                  </a:lnTo>
                  <a:lnTo>
                    <a:pt x="337" y="20"/>
                  </a:lnTo>
                  <a:lnTo>
                    <a:pt x="331" y="25"/>
                  </a:lnTo>
                  <a:lnTo>
                    <a:pt x="316" y="42"/>
                  </a:lnTo>
                  <a:lnTo>
                    <a:pt x="316" y="42"/>
                  </a:lnTo>
                  <a:lnTo>
                    <a:pt x="308" y="54"/>
                  </a:lnTo>
                  <a:lnTo>
                    <a:pt x="295" y="73"/>
                  </a:lnTo>
                  <a:lnTo>
                    <a:pt x="264" y="123"/>
                  </a:lnTo>
                  <a:lnTo>
                    <a:pt x="234" y="174"/>
                  </a:lnTo>
                  <a:lnTo>
                    <a:pt x="223" y="194"/>
                  </a:lnTo>
                  <a:lnTo>
                    <a:pt x="217" y="207"/>
                  </a:lnTo>
                  <a:lnTo>
                    <a:pt x="217" y="207"/>
                  </a:lnTo>
                  <a:lnTo>
                    <a:pt x="213" y="220"/>
                  </a:lnTo>
                  <a:lnTo>
                    <a:pt x="211" y="234"/>
                  </a:lnTo>
                  <a:lnTo>
                    <a:pt x="210" y="246"/>
                  </a:lnTo>
                  <a:lnTo>
                    <a:pt x="210" y="258"/>
                  </a:lnTo>
                  <a:lnTo>
                    <a:pt x="210" y="303"/>
                  </a:lnTo>
                  <a:lnTo>
                    <a:pt x="210" y="303"/>
                  </a:lnTo>
                  <a:lnTo>
                    <a:pt x="210" y="325"/>
                  </a:lnTo>
                  <a:lnTo>
                    <a:pt x="211" y="355"/>
                  </a:lnTo>
                  <a:lnTo>
                    <a:pt x="211" y="355"/>
                  </a:lnTo>
                  <a:lnTo>
                    <a:pt x="212" y="366"/>
                  </a:lnTo>
                  <a:lnTo>
                    <a:pt x="215" y="371"/>
                  </a:lnTo>
                  <a:lnTo>
                    <a:pt x="216" y="374"/>
                  </a:lnTo>
                  <a:lnTo>
                    <a:pt x="219" y="378"/>
                  </a:lnTo>
                  <a:lnTo>
                    <a:pt x="223" y="381"/>
                  </a:lnTo>
                  <a:lnTo>
                    <a:pt x="227" y="383"/>
                  </a:lnTo>
                  <a:lnTo>
                    <a:pt x="233" y="384"/>
                  </a:lnTo>
                  <a:lnTo>
                    <a:pt x="233" y="384"/>
                  </a:lnTo>
                  <a:lnTo>
                    <a:pt x="256" y="385"/>
                  </a:lnTo>
                  <a:lnTo>
                    <a:pt x="256" y="385"/>
                  </a:lnTo>
                  <a:lnTo>
                    <a:pt x="259" y="387"/>
                  </a:lnTo>
                  <a:lnTo>
                    <a:pt x="259" y="389"/>
                  </a:lnTo>
                  <a:lnTo>
                    <a:pt x="259" y="389"/>
                  </a:lnTo>
                  <a:lnTo>
                    <a:pt x="259" y="390"/>
                  </a:lnTo>
                  <a:lnTo>
                    <a:pt x="258" y="391"/>
                  </a:lnTo>
                  <a:lnTo>
                    <a:pt x="256" y="393"/>
                  </a:lnTo>
                  <a:lnTo>
                    <a:pt x="252" y="393"/>
                  </a:lnTo>
                  <a:lnTo>
                    <a:pt x="252" y="393"/>
                  </a:lnTo>
                  <a:lnTo>
                    <a:pt x="210" y="393"/>
                  </a:lnTo>
                  <a:lnTo>
                    <a:pt x="188" y="391"/>
                  </a:lnTo>
                  <a:lnTo>
                    <a:pt x="188" y="391"/>
                  </a:lnTo>
                  <a:lnTo>
                    <a:pt x="167" y="393"/>
                  </a:lnTo>
                  <a:lnTo>
                    <a:pt x="137" y="393"/>
                  </a:lnTo>
                  <a:lnTo>
                    <a:pt x="137" y="393"/>
                  </a:lnTo>
                  <a:lnTo>
                    <a:pt x="131" y="393"/>
                  </a:lnTo>
                  <a:lnTo>
                    <a:pt x="130" y="391"/>
                  </a:lnTo>
                  <a:lnTo>
                    <a:pt x="128" y="389"/>
                  </a:lnTo>
                  <a:lnTo>
                    <a:pt x="128" y="389"/>
                  </a:lnTo>
                  <a:lnTo>
                    <a:pt x="130" y="387"/>
                  </a:lnTo>
                  <a:lnTo>
                    <a:pt x="133" y="385"/>
                  </a:lnTo>
                  <a:lnTo>
                    <a:pt x="133" y="385"/>
                  </a:lnTo>
                  <a:lnTo>
                    <a:pt x="141" y="385"/>
                  </a:lnTo>
                  <a:lnTo>
                    <a:pt x="148" y="384"/>
                  </a:lnTo>
                  <a:lnTo>
                    <a:pt x="148" y="384"/>
                  </a:lnTo>
                  <a:lnTo>
                    <a:pt x="151" y="383"/>
                  </a:lnTo>
                  <a:lnTo>
                    <a:pt x="155" y="381"/>
                  </a:lnTo>
                  <a:lnTo>
                    <a:pt x="157" y="378"/>
                  </a:lnTo>
                  <a:lnTo>
                    <a:pt x="160" y="374"/>
                  </a:lnTo>
                  <a:lnTo>
                    <a:pt x="162" y="366"/>
                  </a:lnTo>
                  <a:lnTo>
                    <a:pt x="165" y="355"/>
                  </a:lnTo>
                  <a:lnTo>
                    <a:pt x="165" y="355"/>
                  </a:lnTo>
                  <a:lnTo>
                    <a:pt x="166" y="325"/>
                  </a:lnTo>
                  <a:lnTo>
                    <a:pt x="166" y="303"/>
                  </a:lnTo>
                  <a:lnTo>
                    <a:pt x="166"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0"/>
            <p:cNvSpPr>
              <a:spLocks/>
            </p:cNvSpPr>
            <p:nvPr userDrawn="1"/>
          </p:nvSpPr>
          <p:spPr bwMode="auto">
            <a:xfrm>
              <a:off x="4129" y="659"/>
              <a:ext cx="67" cy="136"/>
            </a:xfrm>
            <a:custGeom>
              <a:avLst/>
              <a:gdLst>
                <a:gd name="T0" fmla="*/ 98 w 200"/>
                <a:gd name="T1" fmla="*/ 406 h 407"/>
                <a:gd name="T2" fmla="*/ 138 w 200"/>
                <a:gd name="T3" fmla="*/ 396 h 407"/>
                <a:gd name="T4" fmla="*/ 155 w 200"/>
                <a:gd name="T5" fmla="*/ 385 h 407"/>
                <a:gd name="T6" fmla="*/ 185 w 200"/>
                <a:gd name="T7" fmla="*/ 352 h 407"/>
                <a:gd name="T8" fmla="*/ 197 w 200"/>
                <a:gd name="T9" fmla="*/ 318 h 407"/>
                <a:gd name="T10" fmla="*/ 200 w 200"/>
                <a:gd name="T11" fmla="*/ 299 h 407"/>
                <a:gd name="T12" fmla="*/ 191 w 200"/>
                <a:gd name="T13" fmla="*/ 255 h 407"/>
                <a:gd name="T14" fmla="*/ 161 w 200"/>
                <a:gd name="T15" fmla="*/ 211 h 407"/>
                <a:gd name="T16" fmla="*/ 109 w 200"/>
                <a:gd name="T17" fmla="*/ 165 h 407"/>
                <a:gd name="T18" fmla="*/ 79 w 200"/>
                <a:gd name="T19" fmla="*/ 140 h 407"/>
                <a:gd name="T20" fmla="*/ 53 w 200"/>
                <a:gd name="T21" fmla="*/ 108 h 407"/>
                <a:gd name="T22" fmla="*/ 46 w 200"/>
                <a:gd name="T23" fmla="*/ 79 h 407"/>
                <a:gd name="T24" fmla="*/ 51 w 200"/>
                <a:gd name="T25" fmla="*/ 54 h 407"/>
                <a:gd name="T26" fmla="*/ 74 w 200"/>
                <a:gd name="T27" fmla="*/ 27 h 407"/>
                <a:gd name="T28" fmla="*/ 110 w 200"/>
                <a:gd name="T29" fmla="*/ 18 h 407"/>
                <a:gd name="T30" fmla="*/ 139 w 200"/>
                <a:gd name="T31" fmla="*/ 22 h 407"/>
                <a:gd name="T32" fmla="*/ 165 w 200"/>
                <a:gd name="T33" fmla="*/ 34 h 407"/>
                <a:gd name="T34" fmla="*/ 174 w 200"/>
                <a:gd name="T35" fmla="*/ 46 h 407"/>
                <a:gd name="T36" fmla="*/ 182 w 200"/>
                <a:gd name="T37" fmla="*/ 72 h 407"/>
                <a:gd name="T38" fmla="*/ 183 w 200"/>
                <a:gd name="T39" fmla="*/ 78 h 407"/>
                <a:gd name="T40" fmla="*/ 188 w 200"/>
                <a:gd name="T41" fmla="*/ 78 h 407"/>
                <a:gd name="T42" fmla="*/ 189 w 200"/>
                <a:gd name="T43" fmla="*/ 67 h 407"/>
                <a:gd name="T44" fmla="*/ 191 w 200"/>
                <a:gd name="T45" fmla="*/ 11 h 407"/>
                <a:gd name="T46" fmla="*/ 190 w 200"/>
                <a:gd name="T47" fmla="*/ 9 h 407"/>
                <a:gd name="T48" fmla="*/ 179 w 200"/>
                <a:gd name="T49" fmla="*/ 7 h 407"/>
                <a:gd name="T50" fmla="*/ 146 w 200"/>
                <a:gd name="T51" fmla="*/ 1 h 407"/>
                <a:gd name="T52" fmla="*/ 120 w 200"/>
                <a:gd name="T53" fmla="*/ 0 h 407"/>
                <a:gd name="T54" fmla="*/ 85 w 200"/>
                <a:gd name="T55" fmla="*/ 4 h 407"/>
                <a:gd name="T56" fmla="*/ 57 w 200"/>
                <a:gd name="T57" fmla="*/ 15 h 407"/>
                <a:gd name="T58" fmla="*/ 35 w 200"/>
                <a:gd name="T59" fmla="*/ 33 h 407"/>
                <a:gd name="T60" fmla="*/ 20 w 200"/>
                <a:gd name="T61" fmla="*/ 56 h 407"/>
                <a:gd name="T62" fmla="*/ 13 w 200"/>
                <a:gd name="T63" fmla="*/ 83 h 407"/>
                <a:gd name="T64" fmla="*/ 13 w 200"/>
                <a:gd name="T65" fmla="*/ 107 h 407"/>
                <a:gd name="T66" fmla="*/ 25 w 200"/>
                <a:gd name="T67" fmla="*/ 146 h 407"/>
                <a:gd name="T68" fmla="*/ 60 w 200"/>
                <a:gd name="T69" fmla="*/ 190 h 407"/>
                <a:gd name="T70" fmla="*/ 103 w 200"/>
                <a:gd name="T71" fmla="*/ 226 h 407"/>
                <a:gd name="T72" fmla="*/ 142 w 200"/>
                <a:gd name="T73" fmla="*/ 262 h 407"/>
                <a:gd name="T74" fmla="*/ 160 w 200"/>
                <a:gd name="T75" fmla="*/ 294 h 407"/>
                <a:gd name="T76" fmla="*/ 162 w 200"/>
                <a:gd name="T77" fmla="*/ 320 h 407"/>
                <a:gd name="T78" fmla="*/ 153 w 200"/>
                <a:gd name="T79" fmla="*/ 356 h 407"/>
                <a:gd name="T80" fmla="*/ 133 w 200"/>
                <a:gd name="T81" fmla="*/ 375 h 407"/>
                <a:gd name="T82" fmla="*/ 114 w 200"/>
                <a:gd name="T83" fmla="*/ 385 h 407"/>
                <a:gd name="T84" fmla="*/ 88 w 200"/>
                <a:gd name="T85" fmla="*/ 389 h 407"/>
                <a:gd name="T86" fmla="*/ 63 w 200"/>
                <a:gd name="T87" fmla="*/ 385 h 407"/>
                <a:gd name="T88" fmla="*/ 30 w 200"/>
                <a:gd name="T89" fmla="*/ 368 h 407"/>
                <a:gd name="T90" fmla="*/ 13 w 200"/>
                <a:gd name="T91" fmla="*/ 341 h 407"/>
                <a:gd name="T92" fmla="*/ 11 w 200"/>
                <a:gd name="T93" fmla="*/ 324 h 407"/>
                <a:gd name="T94" fmla="*/ 9 w 200"/>
                <a:gd name="T95" fmla="*/ 311 h 407"/>
                <a:gd name="T96" fmla="*/ 7 w 200"/>
                <a:gd name="T97" fmla="*/ 310 h 407"/>
                <a:gd name="T98" fmla="*/ 2 w 200"/>
                <a:gd name="T99" fmla="*/ 318 h 407"/>
                <a:gd name="T100" fmla="*/ 0 w 200"/>
                <a:gd name="T101" fmla="*/ 373 h 407"/>
                <a:gd name="T102" fmla="*/ 1 w 200"/>
                <a:gd name="T103" fmla="*/ 388 h 407"/>
                <a:gd name="T104" fmla="*/ 8 w 200"/>
                <a:gd name="T105" fmla="*/ 394 h 407"/>
                <a:gd name="T106" fmla="*/ 59 w 200"/>
                <a:gd name="T10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407">
                  <a:moveTo>
                    <a:pt x="77" y="407"/>
                  </a:moveTo>
                  <a:lnTo>
                    <a:pt x="77" y="407"/>
                  </a:lnTo>
                  <a:lnTo>
                    <a:pt x="98" y="406"/>
                  </a:lnTo>
                  <a:lnTo>
                    <a:pt x="119" y="402"/>
                  </a:lnTo>
                  <a:lnTo>
                    <a:pt x="128" y="400"/>
                  </a:lnTo>
                  <a:lnTo>
                    <a:pt x="138" y="396"/>
                  </a:lnTo>
                  <a:lnTo>
                    <a:pt x="146" y="391"/>
                  </a:lnTo>
                  <a:lnTo>
                    <a:pt x="155" y="385"/>
                  </a:lnTo>
                  <a:lnTo>
                    <a:pt x="155" y="385"/>
                  </a:lnTo>
                  <a:lnTo>
                    <a:pt x="167" y="375"/>
                  </a:lnTo>
                  <a:lnTo>
                    <a:pt x="178" y="364"/>
                  </a:lnTo>
                  <a:lnTo>
                    <a:pt x="185" y="352"/>
                  </a:lnTo>
                  <a:lnTo>
                    <a:pt x="191" y="341"/>
                  </a:lnTo>
                  <a:lnTo>
                    <a:pt x="195" y="329"/>
                  </a:lnTo>
                  <a:lnTo>
                    <a:pt x="197" y="318"/>
                  </a:lnTo>
                  <a:lnTo>
                    <a:pt x="199" y="309"/>
                  </a:lnTo>
                  <a:lnTo>
                    <a:pt x="200" y="299"/>
                  </a:lnTo>
                  <a:lnTo>
                    <a:pt x="200" y="299"/>
                  </a:lnTo>
                  <a:lnTo>
                    <a:pt x="199" y="284"/>
                  </a:lnTo>
                  <a:lnTo>
                    <a:pt x="196" y="270"/>
                  </a:lnTo>
                  <a:lnTo>
                    <a:pt x="191" y="255"/>
                  </a:lnTo>
                  <a:lnTo>
                    <a:pt x="184" y="241"/>
                  </a:lnTo>
                  <a:lnTo>
                    <a:pt x="174" y="226"/>
                  </a:lnTo>
                  <a:lnTo>
                    <a:pt x="161" y="211"/>
                  </a:lnTo>
                  <a:lnTo>
                    <a:pt x="144" y="194"/>
                  </a:lnTo>
                  <a:lnTo>
                    <a:pt x="123" y="177"/>
                  </a:lnTo>
                  <a:lnTo>
                    <a:pt x="109" y="165"/>
                  </a:lnTo>
                  <a:lnTo>
                    <a:pt x="109" y="165"/>
                  </a:lnTo>
                  <a:lnTo>
                    <a:pt x="92" y="152"/>
                  </a:lnTo>
                  <a:lnTo>
                    <a:pt x="79" y="140"/>
                  </a:lnTo>
                  <a:lnTo>
                    <a:pt x="68" y="129"/>
                  </a:lnTo>
                  <a:lnTo>
                    <a:pt x="59" y="118"/>
                  </a:lnTo>
                  <a:lnTo>
                    <a:pt x="53" y="108"/>
                  </a:lnTo>
                  <a:lnTo>
                    <a:pt x="49" y="99"/>
                  </a:lnTo>
                  <a:lnTo>
                    <a:pt x="47" y="89"/>
                  </a:lnTo>
                  <a:lnTo>
                    <a:pt x="46" y="79"/>
                  </a:lnTo>
                  <a:lnTo>
                    <a:pt x="46" y="79"/>
                  </a:lnTo>
                  <a:lnTo>
                    <a:pt x="47" y="66"/>
                  </a:lnTo>
                  <a:lnTo>
                    <a:pt x="51" y="54"/>
                  </a:lnTo>
                  <a:lnTo>
                    <a:pt x="57" y="43"/>
                  </a:lnTo>
                  <a:lnTo>
                    <a:pt x="64" y="34"/>
                  </a:lnTo>
                  <a:lnTo>
                    <a:pt x="74" y="27"/>
                  </a:lnTo>
                  <a:lnTo>
                    <a:pt x="85" y="22"/>
                  </a:lnTo>
                  <a:lnTo>
                    <a:pt x="97" y="20"/>
                  </a:lnTo>
                  <a:lnTo>
                    <a:pt x="110" y="18"/>
                  </a:lnTo>
                  <a:lnTo>
                    <a:pt x="110" y="18"/>
                  </a:lnTo>
                  <a:lnTo>
                    <a:pt x="126" y="20"/>
                  </a:lnTo>
                  <a:lnTo>
                    <a:pt x="139" y="22"/>
                  </a:lnTo>
                  <a:lnTo>
                    <a:pt x="150" y="26"/>
                  </a:lnTo>
                  <a:lnTo>
                    <a:pt x="159" y="31"/>
                  </a:lnTo>
                  <a:lnTo>
                    <a:pt x="165" y="34"/>
                  </a:lnTo>
                  <a:lnTo>
                    <a:pt x="170" y="39"/>
                  </a:lnTo>
                  <a:lnTo>
                    <a:pt x="174" y="46"/>
                  </a:lnTo>
                  <a:lnTo>
                    <a:pt x="174" y="46"/>
                  </a:lnTo>
                  <a:lnTo>
                    <a:pt x="177" y="51"/>
                  </a:lnTo>
                  <a:lnTo>
                    <a:pt x="179" y="58"/>
                  </a:lnTo>
                  <a:lnTo>
                    <a:pt x="182" y="72"/>
                  </a:lnTo>
                  <a:lnTo>
                    <a:pt x="182" y="72"/>
                  </a:lnTo>
                  <a:lnTo>
                    <a:pt x="183" y="77"/>
                  </a:lnTo>
                  <a:lnTo>
                    <a:pt x="183" y="78"/>
                  </a:lnTo>
                  <a:lnTo>
                    <a:pt x="185" y="79"/>
                  </a:lnTo>
                  <a:lnTo>
                    <a:pt x="185" y="79"/>
                  </a:lnTo>
                  <a:lnTo>
                    <a:pt x="188" y="78"/>
                  </a:lnTo>
                  <a:lnTo>
                    <a:pt x="188" y="75"/>
                  </a:lnTo>
                  <a:lnTo>
                    <a:pt x="189" y="67"/>
                  </a:lnTo>
                  <a:lnTo>
                    <a:pt x="189" y="67"/>
                  </a:lnTo>
                  <a:lnTo>
                    <a:pt x="189" y="44"/>
                  </a:lnTo>
                  <a:lnTo>
                    <a:pt x="190" y="27"/>
                  </a:lnTo>
                  <a:lnTo>
                    <a:pt x="191" y="11"/>
                  </a:lnTo>
                  <a:lnTo>
                    <a:pt x="191" y="11"/>
                  </a:lnTo>
                  <a:lnTo>
                    <a:pt x="191" y="10"/>
                  </a:lnTo>
                  <a:lnTo>
                    <a:pt x="190" y="9"/>
                  </a:lnTo>
                  <a:lnTo>
                    <a:pt x="187" y="7"/>
                  </a:lnTo>
                  <a:lnTo>
                    <a:pt x="187" y="7"/>
                  </a:lnTo>
                  <a:lnTo>
                    <a:pt x="179" y="7"/>
                  </a:lnTo>
                  <a:lnTo>
                    <a:pt x="168" y="5"/>
                  </a:lnTo>
                  <a:lnTo>
                    <a:pt x="168" y="5"/>
                  </a:lnTo>
                  <a:lnTo>
                    <a:pt x="146" y="1"/>
                  </a:lnTo>
                  <a:lnTo>
                    <a:pt x="133" y="0"/>
                  </a:lnTo>
                  <a:lnTo>
                    <a:pt x="120" y="0"/>
                  </a:lnTo>
                  <a:lnTo>
                    <a:pt x="120" y="0"/>
                  </a:lnTo>
                  <a:lnTo>
                    <a:pt x="108" y="0"/>
                  </a:lnTo>
                  <a:lnTo>
                    <a:pt x="96" y="3"/>
                  </a:lnTo>
                  <a:lnTo>
                    <a:pt x="85" y="4"/>
                  </a:lnTo>
                  <a:lnTo>
                    <a:pt x="75" y="7"/>
                  </a:lnTo>
                  <a:lnTo>
                    <a:pt x="65" y="11"/>
                  </a:lnTo>
                  <a:lnTo>
                    <a:pt x="57" y="15"/>
                  </a:lnTo>
                  <a:lnTo>
                    <a:pt x="48" y="21"/>
                  </a:lnTo>
                  <a:lnTo>
                    <a:pt x="41" y="26"/>
                  </a:lnTo>
                  <a:lnTo>
                    <a:pt x="35" y="33"/>
                  </a:lnTo>
                  <a:lnTo>
                    <a:pt x="29" y="40"/>
                  </a:lnTo>
                  <a:lnTo>
                    <a:pt x="24" y="48"/>
                  </a:lnTo>
                  <a:lnTo>
                    <a:pt x="20" y="56"/>
                  </a:lnTo>
                  <a:lnTo>
                    <a:pt x="17" y="65"/>
                  </a:lnTo>
                  <a:lnTo>
                    <a:pt x="14" y="73"/>
                  </a:lnTo>
                  <a:lnTo>
                    <a:pt x="13" y="83"/>
                  </a:lnTo>
                  <a:lnTo>
                    <a:pt x="12" y="94"/>
                  </a:lnTo>
                  <a:lnTo>
                    <a:pt x="12" y="94"/>
                  </a:lnTo>
                  <a:lnTo>
                    <a:pt x="13" y="107"/>
                  </a:lnTo>
                  <a:lnTo>
                    <a:pt x="15" y="119"/>
                  </a:lnTo>
                  <a:lnTo>
                    <a:pt x="19" y="133"/>
                  </a:lnTo>
                  <a:lnTo>
                    <a:pt x="25" y="146"/>
                  </a:lnTo>
                  <a:lnTo>
                    <a:pt x="34" y="160"/>
                  </a:lnTo>
                  <a:lnTo>
                    <a:pt x="46" y="175"/>
                  </a:lnTo>
                  <a:lnTo>
                    <a:pt x="60" y="190"/>
                  </a:lnTo>
                  <a:lnTo>
                    <a:pt x="80" y="207"/>
                  </a:lnTo>
                  <a:lnTo>
                    <a:pt x="103" y="226"/>
                  </a:lnTo>
                  <a:lnTo>
                    <a:pt x="103" y="226"/>
                  </a:lnTo>
                  <a:lnTo>
                    <a:pt x="119" y="238"/>
                  </a:lnTo>
                  <a:lnTo>
                    <a:pt x="131" y="250"/>
                  </a:lnTo>
                  <a:lnTo>
                    <a:pt x="142" y="262"/>
                  </a:lnTo>
                  <a:lnTo>
                    <a:pt x="149" y="272"/>
                  </a:lnTo>
                  <a:lnTo>
                    <a:pt x="155" y="283"/>
                  </a:lnTo>
                  <a:lnTo>
                    <a:pt x="160" y="294"/>
                  </a:lnTo>
                  <a:lnTo>
                    <a:pt x="162" y="306"/>
                  </a:lnTo>
                  <a:lnTo>
                    <a:pt x="162" y="320"/>
                  </a:lnTo>
                  <a:lnTo>
                    <a:pt x="162" y="320"/>
                  </a:lnTo>
                  <a:lnTo>
                    <a:pt x="161" y="332"/>
                  </a:lnTo>
                  <a:lnTo>
                    <a:pt x="157" y="344"/>
                  </a:lnTo>
                  <a:lnTo>
                    <a:pt x="153" y="356"/>
                  </a:lnTo>
                  <a:lnTo>
                    <a:pt x="144" y="366"/>
                  </a:lnTo>
                  <a:lnTo>
                    <a:pt x="139" y="371"/>
                  </a:lnTo>
                  <a:lnTo>
                    <a:pt x="133" y="375"/>
                  </a:lnTo>
                  <a:lnTo>
                    <a:pt x="127" y="379"/>
                  </a:lnTo>
                  <a:lnTo>
                    <a:pt x="121" y="381"/>
                  </a:lnTo>
                  <a:lnTo>
                    <a:pt x="114" y="385"/>
                  </a:lnTo>
                  <a:lnTo>
                    <a:pt x="105" y="386"/>
                  </a:lnTo>
                  <a:lnTo>
                    <a:pt x="97" y="388"/>
                  </a:lnTo>
                  <a:lnTo>
                    <a:pt x="88" y="389"/>
                  </a:lnTo>
                  <a:lnTo>
                    <a:pt x="88" y="389"/>
                  </a:lnTo>
                  <a:lnTo>
                    <a:pt x="75" y="388"/>
                  </a:lnTo>
                  <a:lnTo>
                    <a:pt x="63" y="385"/>
                  </a:lnTo>
                  <a:lnTo>
                    <a:pt x="51" y="381"/>
                  </a:lnTo>
                  <a:lnTo>
                    <a:pt x="40" y="375"/>
                  </a:lnTo>
                  <a:lnTo>
                    <a:pt x="30" y="368"/>
                  </a:lnTo>
                  <a:lnTo>
                    <a:pt x="21" y="360"/>
                  </a:lnTo>
                  <a:lnTo>
                    <a:pt x="15" y="349"/>
                  </a:lnTo>
                  <a:lnTo>
                    <a:pt x="13" y="341"/>
                  </a:lnTo>
                  <a:lnTo>
                    <a:pt x="12" y="335"/>
                  </a:lnTo>
                  <a:lnTo>
                    <a:pt x="12" y="335"/>
                  </a:lnTo>
                  <a:lnTo>
                    <a:pt x="11" y="324"/>
                  </a:lnTo>
                  <a:lnTo>
                    <a:pt x="11" y="316"/>
                  </a:lnTo>
                  <a:lnTo>
                    <a:pt x="11" y="316"/>
                  </a:lnTo>
                  <a:lnTo>
                    <a:pt x="9" y="311"/>
                  </a:lnTo>
                  <a:lnTo>
                    <a:pt x="8" y="311"/>
                  </a:lnTo>
                  <a:lnTo>
                    <a:pt x="7" y="310"/>
                  </a:lnTo>
                  <a:lnTo>
                    <a:pt x="7" y="310"/>
                  </a:lnTo>
                  <a:lnTo>
                    <a:pt x="5" y="311"/>
                  </a:lnTo>
                  <a:lnTo>
                    <a:pt x="3" y="312"/>
                  </a:lnTo>
                  <a:lnTo>
                    <a:pt x="2" y="318"/>
                  </a:lnTo>
                  <a:lnTo>
                    <a:pt x="2" y="318"/>
                  </a:lnTo>
                  <a:lnTo>
                    <a:pt x="1" y="339"/>
                  </a:lnTo>
                  <a:lnTo>
                    <a:pt x="0" y="373"/>
                  </a:lnTo>
                  <a:lnTo>
                    <a:pt x="0" y="373"/>
                  </a:lnTo>
                  <a:lnTo>
                    <a:pt x="0" y="381"/>
                  </a:lnTo>
                  <a:lnTo>
                    <a:pt x="1" y="388"/>
                  </a:lnTo>
                  <a:lnTo>
                    <a:pt x="3" y="391"/>
                  </a:lnTo>
                  <a:lnTo>
                    <a:pt x="8" y="394"/>
                  </a:lnTo>
                  <a:lnTo>
                    <a:pt x="8" y="394"/>
                  </a:lnTo>
                  <a:lnTo>
                    <a:pt x="24" y="400"/>
                  </a:lnTo>
                  <a:lnTo>
                    <a:pt x="41" y="405"/>
                  </a:lnTo>
                  <a:lnTo>
                    <a:pt x="59" y="407"/>
                  </a:lnTo>
                  <a:lnTo>
                    <a:pt x="77" y="407"/>
                  </a:lnTo>
                  <a:lnTo>
                    <a:pt x="7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1"/>
            <p:cNvSpPr>
              <a:spLocks noEditPoints="1"/>
            </p:cNvSpPr>
            <p:nvPr userDrawn="1"/>
          </p:nvSpPr>
          <p:spPr bwMode="auto">
            <a:xfrm>
              <a:off x="4331" y="659"/>
              <a:ext cx="132" cy="134"/>
            </a:xfrm>
            <a:custGeom>
              <a:avLst/>
              <a:gdLst>
                <a:gd name="T0" fmla="*/ 181 w 396"/>
                <a:gd name="T1" fmla="*/ 21 h 400"/>
                <a:gd name="T2" fmla="*/ 191 w 396"/>
                <a:gd name="T3" fmla="*/ 1 h 400"/>
                <a:gd name="T4" fmla="*/ 193 w 396"/>
                <a:gd name="T5" fmla="*/ 0 h 400"/>
                <a:gd name="T6" fmla="*/ 197 w 396"/>
                <a:gd name="T7" fmla="*/ 4 h 400"/>
                <a:gd name="T8" fmla="*/ 204 w 396"/>
                <a:gd name="T9" fmla="*/ 18 h 400"/>
                <a:gd name="T10" fmla="*/ 255 w 396"/>
                <a:gd name="T11" fmla="*/ 153 h 400"/>
                <a:gd name="T12" fmla="*/ 326 w 396"/>
                <a:gd name="T13" fmla="*/ 332 h 400"/>
                <a:gd name="T14" fmla="*/ 339 w 396"/>
                <a:gd name="T15" fmla="*/ 360 h 400"/>
                <a:gd name="T16" fmla="*/ 350 w 396"/>
                <a:gd name="T17" fmla="*/ 377 h 400"/>
                <a:gd name="T18" fmla="*/ 361 w 396"/>
                <a:gd name="T19" fmla="*/ 386 h 400"/>
                <a:gd name="T20" fmla="*/ 369 w 396"/>
                <a:gd name="T21" fmla="*/ 390 h 400"/>
                <a:gd name="T22" fmla="*/ 381 w 396"/>
                <a:gd name="T23" fmla="*/ 392 h 400"/>
                <a:gd name="T24" fmla="*/ 391 w 396"/>
                <a:gd name="T25" fmla="*/ 392 h 400"/>
                <a:gd name="T26" fmla="*/ 395 w 396"/>
                <a:gd name="T27" fmla="*/ 395 h 400"/>
                <a:gd name="T28" fmla="*/ 396 w 396"/>
                <a:gd name="T29" fmla="*/ 396 h 400"/>
                <a:gd name="T30" fmla="*/ 392 w 396"/>
                <a:gd name="T31" fmla="*/ 400 h 400"/>
                <a:gd name="T32" fmla="*/ 385 w 396"/>
                <a:gd name="T33" fmla="*/ 400 h 400"/>
                <a:gd name="T34" fmla="*/ 304 w 396"/>
                <a:gd name="T35" fmla="*/ 398 h 400"/>
                <a:gd name="T36" fmla="*/ 293 w 396"/>
                <a:gd name="T37" fmla="*/ 398 h 400"/>
                <a:gd name="T38" fmla="*/ 288 w 396"/>
                <a:gd name="T39" fmla="*/ 395 h 400"/>
                <a:gd name="T40" fmla="*/ 289 w 396"/>
                <a:gd name="T41" fmla="*/ 394 h 400"/>
                <a:gd name="T42" fmla="*/ 292 w 396"/>
                <a:gd name="T43" fmla="*/ 391 h 400"/>
                <a:gd name="T44" fmla="*/ 295 w 396"/>
                <a:gd name="T45" fmla="*/ 388 h 400"/>
                <a:gd name="T46" fmla="*/ 295 w 396"/>
                <a:gd name="T47" fmla="*/ 378 h 400"/>
                <a:gd name="T48" fmla="*/ 247 w 396"/>
                <a:gd name="T49" fmla="*/ 250 h 400"/>
                <a:gd name="T50" fmla="*/ 242 w 396"/>
                <a:gd name="T51" fmla="*/ 247 h 400"/>
                <a:gd name="T52" fmla="*/ 130 w 396"/>
                <a:gd name="T53" fmla="*/ 247 h 400"/>
                <a:gd name="T54" fmla="*/ 125 w 396"/>
                <a:gd name="T55" fmla="*/ 252 h 400"/>
                <a:gd name="T56" fmla="*/ 94 w 396"/>
                <a:gd name="T57" fmla="*/ 343 h 400"/>
                <a:gd name="T58" fmla="*/ 89 w 396"/>
                <a:gd name="T59" fmla="*/ 362 h 400"/>
                <a:gd name="T60" fmla="*/ 87 w 396"/>
                <a:gd name="T61" fmla="*/ 378 h 400"/>
                <a:gd name="T62" fmla="*/ 88 w 396"/>
                <a:gd name="T63" fmla="*/ 381 h 400"/>
                <a:gd name="T64" fmla="*/ 91 w 396"/>
                <a:gd name="T65" fmla="*/ 388 h 400"/>
                <a:gd name="T66" fmla="*/ 100 w 396"/>
                <a:gd name="T67" fmla="*/ 392 h 400"/>
                <a:gd name="T68" fmla="*/ 112 w 396"/>
                <a:gd name="T69" fmla="*/ 392 h 400"/>
                <a:gd name="T70" fmla="*/ 116 w 396"/>
                <a:gd name="T71" fmla="*/ 394 h 400"/>
                <a:gd name="T72" fmla="*/ 117 w 396"/>
                <a:gd name="T73" fmla="*/ 396 h 400"/>
                <a:gd name="T74" fmla="*/ 117 w 396"/>
                <a:gd name="T75" fmla="*/ 398 h 400"/>
                <a:gd name="T76" fmla="*/ 110 w 396"/>
                <a:gd name="T77" fmla="*/ 400 h 400"/>
                <a:gd name="T78" fmla="*/ 87 w 396"/>
                <a:gd name="T79" fmla="*/ 400 h 400"/>
                <a:gd name="T80" fmla="*/ 68 w 396"/>
                <a:gd name="T81" fmla="*/ 398 h 400"/>
                <a:gd name="T82" fmla="*/ 10 w 396"/>
                <a:gd name="T83" fmla="*/ 400 h 400"/>
                <a:gd name="T84" fmla="*/ 3 w 396"/>
                <a:gd name="T85" fmla="*/ 400 h 400"/>
                <a:gd name="T86" fmla="*/ 0 w 396"/>
                <a:gd name="T87" fmla="*/ 396 h 400"/>
                <a:gd name="T88" fmla="*/ 0 w 396"/>
                <a:gd name="T89" fmla="*/ 395 h 400"/>
                <a:gd name="T90" fmla="*/ 5 w 396"/>
                <a:gd name="T91" fmla="*/ 392 h 400"/>
                <a:gd name="T92" fmla="*/ 20 w 396"/>
                <a:gd name="T93" fmla="*/ 391 h 400"/>
                <a:gd name="T94" fmla="*/ 28 w 396"/>
                <a:gd name="T95" fmla="*/ 390 h 400"/>
                <a:gd name="T96" fmla="*/ 42 w 396"/>
                <a:gd name="T97" fmla="*/ 381 h 400"/>
                <a:gd name="T98" fmla="*/ 53 w 396"/>
                <a:gd name="T99" fmla="*/ 369 h 400"/>
                <a:gd name="T100" fmla="*/ 64 w 396"/>
                <a:gd name="T101" fmla="*/ 343 h 400"/>
                <a:gd name="T102" fmla="*/ 236 w 396"/>
                <a:gd name="T103" fmla="*/ 228 h 400"/>
                <a:gd name="T104" fmla="*/ 237 w 396"/>
                <a:gd name="T105" fmla="*/ 228 h 400"/>
                <a:gd name="T106" fmla="*/ 237 w 396"/>
                <a:gd name="T107" fmla="*/ 225 h 400"/>
                <a:gd name="T108" fmla="*/ 189 w 396"/>
                <a:gd name="T109" fmla="*/ 84 h 400"/>
                <a:gd name="T110" fmla="*/ 184 w 396"/>
                <a:gd name="T111" fmla="*/ 78 h 400"/>
                <a:gd name="T112" fmla="*/ 180 w 396"/>
                <a:gd name="T113" fmla="*/ 84 h 400"/>
                <a:gd name="T114" fmla="*/ 135 w 396"/>
                <a:gd name="T115" fmla="*/ 225 h 400"/>
                <a:gd name="T116" fmla="*/ 136 w 396"/>
                <a:gd name="T117"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400">
                  <a:moveTo>
                    <a:pt x="181" y="21"/>
                  </a:moveTo>
                  <a:lnTo>
                    <a:pt x="181" y="21"/>
                  </a:lnTo>
                  <a:lnTo>
                    <a:pt x="189" y="4"/>
                  </a:lnTo>
                  <a:lnTo>
                    <a:pt x="191" y="1"/>
                  </a:lnTo>
                  <a:lnTo>
                    <a:pt x="193" y="0"/>
                  </a:lnTo>
                  <a:lnTo>
                    <a:pt x="193" y="0"/>
                  </a:lnTo>
                  <a:lnTo>
                    <a:pt x="195" y="1"/>
                  </a:lnTo>
                  <a:lnTo>
                    <a:pt x="197" y="4"/>
                  </a:lnTo>
                  <a:lnTo>
                    <a:pt x="201" y="9"/>
                  </a:lnTo>
                  <a:lnTo>
                    <a:pt x="204" y="18"/>
                  </a:lnTo>
                  <a:lnTo>
                    <a:pt x="204" y="18"/>
                  </a:lnTo>
                  <a:lnTo>
                    <a:pt x="255" y="153"/>
                  </a:lnTo>
                  <a:lnTo>
                    <a:pt x="326" y="332"/>
                  </a:lnTo>
                  <a:lnTo>
                    <a:pt x="326" y="332"/>
                  </a:lnTo>
                  <a:lnTo>
                    <a:pt x="332" y="347"/>
                  </a:lnTo>
                  <a:lnTo>
                    <a:pt x="339" y="360"/>
                  </a:lnTo>
                  <a:lnTo>
                    <a:pt x="345" y="369"/>
                  </a:lnTo>
                  <a:lnTo>
                    <a:pt x="350" y="377"/>
                  </a:lnTo>
                  <a:lnTo>
                    <a:pt x="356" y="383"/>
                  </a:lnTo>
                  <a:lnTo>
                    <a:pt x="361" y="386"/>
                  </a:lnTo>
                  <a:lnTo>
                    <a:pt x="366" y="389"/>
                  </a:lnTo>
                  <a:lnTo>
                    <a:pt x="369" y="390"/>
                  </a:lnTo>
                  <a:lnTo>
                    <a:pt x="369" y="390"/>
                  </a:lnTo>
                  <a:lnTo>
                    <a:pt x="381" y="392"/>
                  </a:lnTo>
                  <a:lnTo>
                    <a:pt x="391" y="392"/>
                  </a:lnTo>
                  <a:lnTo>
                    <a:pt x="391" y="392"/>
                  </a:lnTo>
                  <a:lnTo>
                    <a:pt x="394" y="394"/>
                  </a:lnTo>
                  <a:lnTo>
                    <a:pt x="395" y="395"/>
                  </a:lnTo>
                  <a:lnTo>
                    <a:pt x="396" y="396"/>
                  </a:lnTo>
                  <a:lnTo>
                    <a:pt x="396" y="396"/>
                  </a:lnTo>
                  <a:lnTo>
                    <a:pt x="395" y="398"/>
                  </a:lnTo>
                  <a:lnTo>
                    <a:pt x="392" y="400"/>
                  </a:lnTo>
                  <a:lnTo>
                    <a:pt x="385" y="400"/>
                  </a:lnTo>
                  <a:lnTo>
                    <a:pt x="385" y="400"/>
                  </a:lnTo>
                  <a:lnTo>
                    <a:pt x="355" y="400"/>
                  </a:lnTo>
                  <a:lnTo>
                    <a:pt x="304" y="398"/>
                  </a:lnTo>
                  <a:lnTo>
                    <a:pt x="304" y="398"/>
                  </a:lnTo>
                  <a:lnTo>
                    <a:pt x="293" y="398"/>
                  </a:lnTo>
                  <a:lnTo>
                    <a:pt x="289" y="397"/>
                  </a:lnTo>
                  <a:lnTo>
                    <a:pt x="288" y="395"/>
                  </a:lnTo>
                  <a:lnTo>
                    <a:pt x="288" y="395"/>
                  </a:lnTo>
                  <a:lnTo>
                    <a:pt x="289" y="394"/>
                  </a:lnTo>
                  <a:lnTo>
                    <a:pt x="292" y="391"/>
                  </a:lnTo>
                  <a:lnTo>
                    <a:pt x="292" y="391"/>
                  </a:lnTo>
                  <a:lnTo>
                    <a:pt x="294" y="390"/>
                  </a:lnTo>
                  <a:lnTo>
                    <a:pt x="295" y="388"/>
                  </a:lnTo>
                  <a:lnTo>
                    <a:pt x="297" y="384"/>
                  </a:lnTo>
                  <a:lnTo>
                    <a:pt x="295" y="378"/>
                  </a:lnTo>
                  <a:lnTo>
                    <a:pt x="247" y="250"/>
                  </a:lnTo>
                  <a:lnTo>
                    <a:pt x="247" y="250"/>
                  </a:lnTo>
                  <a:lnTo>
                    <a:pt x="246" y="248"/>
                  </a:lnTo>
                  <a:lnTo>
                    <a:pt x="242" y="247"/>
                  </a:lnTo>
                  <a:lnTo>
                    <a:pt x="130" y="247"/>
                  </a:lnTo>
                  <a:lnTo>
                    <a:pt x="130" y="247"/>
                  </a:lnTo>
                  <a:lnTo>
                    <a:pt x="128" y="248"/>
                  </a:lnTo>
                  <a:lnTo>
                    <a:pt x="125" y="252"/>
                  </a:lnTo>
                  <a:lnTo>
                    <a:pt x="94" y="343"/>
                  </a:lnTo>
                  <a:lnTo>
                    <a:pt x="94" y="343"/>
                  </a:lnTo>
                  <a:lnTo>
                    <a:pt x="91" y="352"/>
                  </a:lnTo>
                  <a:lnTo>
                    <a:pt x="89" y="362"/>
                  </a:lnTo>
                  <a:lnTo>
                    <a:pt x="88" y="371"/>
                  </a:lnTo>
                  <a:lnTo>
                    <a:pt x="87" y="378"/>
                  </a:lnTo>
                  <a:lnTo>
                    <a:pt x="87" y="378"/>
                  </a:lnTo>
                  <a:lnTo>
                    <a:pt x="88" y="381"/>
                  </a:lnTo>
                  <a:lnTo>
                    <a:pt x="89" y="385"/>
                  </a:lnTo>
                  <a:lnTo>
                    <a:pt x="91" y="388"/>
                  </a:lnTo>
                  <a:lnTo>
                    <a:pt x="94" y="389"/>
                  </a:lnTo>
                  <a:lnTo>
                    <a:pt x="100" y="392"/>
                  </a:lnTo>
                  <a:lnTo>
                    <a:pt x="107" y="392"/>
                  </a:lnTo>
                  <a:lnTo>
                    <a:pt x="112" y="392"/>
                  </a:lnTo>
                  <a:lnTo>
                    <a:pt x="112" y="392"/>
                  </a:lnTo>
                  <a:lnTo>
                    <a:pt x="116" y="394"/>
                  </a:lnTo>
                  <a:lnTo>
                    <a:pt x="117" y="395"/>
                  </a:lnTo>
                  <a:lnTo>
                    <a:pt x="117" y="396"/>
                  </a:lnTo>
                  <a:lnTo>
                    <a:pt x="117" y="396"/>
                  </a:lnTo>
                  <a:lnTo>
                    <a:pt x="117" y="398"/>
                  </a:lnTo>
                  <a:lnTo>
                    <a:pt x="115" y="400"/>
                  </a:lnTo>
                  <a:lnTo>
                    <a:pt x="110" y="400"/>
                  </a:lnTo>
                  <a:lnTo>
                    <a:pt x="110" y="400"/>
                  </a:lnTo>
                  <a:lnTo>
                    <a:pt x="87" y="400"/>
                  </a:lnTo>
                  <a:lnTo>
                    <a:pt x="68" y="398"/>
                  </a:lnTo>
                  <a:lnTo>
                    <a:pt x="68" y="398"/>
                  </a:lnTo>
                  <a:lnTo>
                    <a:pt x="47" y="400"/>
                  </a:lnTo>
                  <a:lnTo>
                    <a:pt x="10" y="400"/>
                  </a:lnTo>
                  <a:lnTo>
                    <a:pt x="10" y="400"/>
                  </a:lnTo>
                  <a:lnTo>
                    <a:pt x="3" y="400"/>
                  </a:lnTo>
                  <a:lnTo>
                    <a:pt x="0" y="398"/>
                  </a:lnTo>
                  <a:lnTo>
                    <a:pt x="0" y="396"/>
                  </a:lnTo>
                  <a:lnTo>
                    <a:pt x="0" y="396"/>
                  </a:lnTo>
                  <a:lnTo>
                    <a:pt x="0" y="395"/>
                  </a:lnTo>
                  <a:lnTo>
                    <a:pt x="2" y="394"/>
                  </a:lnTo>
                  <a:lnTo>
                    <a:pt x="5" y="392"/>
                  </a:lnTo>
                  <a:lnTo>
                    <a:pt x="5" y="392"/>
                  </a:lnTo>
                  <a:lnTo>
                    <a:pt x="20" y="391"/>
                  </a:lnTo>
                  <a:lnTo>
                    <a:pt x="20" y="391"/>
                  </a:lnTo>
                  <a:lnTo>
                    <a:pt x="28" y="390"/>
                  </a:lnTo>
                  <a:lnTo>
                    <a:pt x="36" y="386"/>
                  </a:lnTo>
                  <a:lnTo>
                    <a:pt x="42" y="381"/>
                  </a:lnTo>
                  <a:lnTo>
                    <a:pt x="48" y="375"/>
                  </a:lnTo>
                  <a:lnTo>
                    <a:pt x="53" y="369"/>
                  </a:lnTo>
                  <a:lnTo>
                    <a:pt x="56" y="361"/>
                  </a:lnTo>
                  <a:lnTo>
                    <a:pt x="64" y="343"/>
                  </a:lnTo>
                  <a:lnTo>
                    <a:pt x="181" y="21"/>
                  </a:lnTo>
                  <a:close/>
                  <a:moveTo>
                    <a:pt x="236" y="228"/>
                  </a:moveTo>
                  <a:lnTo>
                    <a:pt x="236" y="228"/>
                  </a:lnTo>
                  <a:lnTo>
                    <a:pt x="237" y="228"/>
                  </a:lnTo>
                  <a:lnTo>
                    <a:pt x="237" y="227"/>
                  </a:lnTo>
                  <a:lnTo>
                    <a:pt x="237" y="225"/>
                  </a:lnTo>
                  <a:lnTo>
                    <a:pt x="189" y="84"/>
                  </a:lnTo>
                  <a:lnTo>
                    <a:pt x="189" y="84"/>
                  </a:lnTo>
                  <a:lnTo>
                    <a:pt x="186" y="80"/>
                  </a:lnTo>
                  <a:lnTo>
                    <a:pt x="184" y="78"/>
                  </a:lnTo>
                  <a:lnTo>
                    <a:pt x="182" y="80"/>
                  </a:lnTo>
                  <a:lnTo>
                    <a:pt x="180" y="84"/>
                  </a:lnTo>
                  <a:lnTo>
                    <a:pt x="135" y="225"/>
                  </a:lnTo>
                  <a:lnTo>
                    <a:pt x="135" y="225"/>
                  </a:lnTo>
                  <a:lnTo>
                    <a:pt x="135" y="227"/>
                  </a:lnTo>
                  <a:lnTo>
                    <a:pt x="136" y="228"/>
                  </a:lnTo>
                  <a:lnTo>
                    <a:pt x="236"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4"/>
            <p:cNvSpPr>
              <a:spLocks/>
            </p:cNvSpPr>
            <p:nvPr userDrawn="1"/>
          </p:nvSpPr>
          <p:spPr bwMode="auto">
            <a:xfrm>
              <a:off x="4484" y="659"/>
              <a:ext cx="110" cy="134"/>
            </a:xfrm>
            <a:custGeom>
              <a:avLst/>
              <a:gdLst>
                <a:gd name="T0" fmla="*/ 256 w 329"/>
                <a:gd name="T1" fmla="*/ 31 h 400"/>
                <a:gd name="T2" fmla="*/ 273 w 329"/>
                <a:gd name="T3" fmla="*/ 32 h 400"/>
                <a:gd name="T4" fmla="*/ 297 w 329"/>
                <a:gd name="T5" fmla="*/ 37 h 400"/>
                <a:gd name="T6" fmla="*/ 312 w 329"/>
                <a:gd name="T7" fmla="*/ 44 h 400"/>
                <a:gd name="T8" fmla="*/ 318 w 329"/>
                <a:gd name="T9" fmla="*/ 54 h 400"/>
                <a:gd name="T10" fmla="*/ 319 w 329"/>
                <a:gd name="T11" fmla="*/ 65 h 400"/>
                <a:gd name="T12" fmla="*/ 322 w 329"/>
                <a:gd name="T13" fmla="*/ 72 h 400"/>
                <a:gd name="T14" fmla="*/ 324 w 329"/>
                <a:gd name="T15" fmla="*/ 74 h 400"/>
                <a:gd name="T16" fmla="*/ 325 w 329"/>
                <a:gd name="T17" fmla="*/ 73 h 400"/>
                <a:gd name="T18" fmla="*/ 328 w 329"/>
                <a:gd name="T19" fmla="*/ 71 h 400"/>
                <a:gd name="T20" fmla="*/ 328 w 329"/>
                <a:gd name="T21" fmla="*/ 67 h 400"/>
                <a:gd name="T22" fmla="*/ 329 w 329"/>
                <a:gd name="T23" fmla="*/ 10 h 400"/>
                <a:gd name="T24" fmla="*/ 328 w 329"/>
                <a:gd name="T25" fmla="*/ 4 h 400"/>
                <a:gd name="T26" fmla="*/ 326 w 329"/>
                <a:gd name="T27" fmla="*/ 4 h 400"/>
                <a:gd name="T28" fmla="*/ 296 w 329"/>
                <a:gd name="T29" fmla="*/ 9 h 400"/>
                <a:gd name="T30" fmla="*/ 80 w 329"/>
                <a:gd name="T31" fmla="*/ 9 h 400"/>
                <a:gd name="T32" fmla="*/ 40 w 329"/>
                <a:gd name="T33" fmla="*/ 6 h 400"/>
                <a:gd name="T34" fmla="*/ 30 w 329"/>
                <a:gd name="T35" fmla="*/ 5 h 400"/>
                <a:gd name="T36" fmla="*/ 19 w 329"/>
                <a:gd name="T37" fmla="*/ 1 h 400"/>
                <a:gd name="T38" fmla="*/ 17 w 329"/>
                <a:gd name="T39" fmla="*/ 0 h 400"/>
                <a:gd name="T40" fmla="*/ 13 w 329"/>
                <a:gd name="T41" fmla="*/ 4 h 400"/>
                <a:gd name="T42" fmla="*/ 12 w 329"/>
                <a:gd name="T43" fmla="*/ 10 h 400"/>
                <a:gd name="T44" fmla="*/ 0 w 329"/>
                <a:gd name="T45" fmla="*/ 65 h 400"/>
                <a:gd name="T46" fmla="*/ 1 w 329"/>
                <a:gd name="T47" fmla="*/ 67 h 400"/>
                <a:gd name="T48" fmla="*/ 2 w 329"/>
                <a:gd name="T49" fmla="*/ 68 h 400"/>
                <a:gd name="T50" fmla="*/ 8 w 329"/>
                <a:gd name="T51" fmla="*/ 63 h 400"/>
                <a:gd name="T52" fmla="*/ 11 w 329"/>
                <a:gd name="T53" fmla="*/ 57 h 400"/>
                <a:gd name="T54" fmla="*/ 17 w 329"/>
                <a:gd name="T55" fmla="*/ 48 h 400"/>
                <a:gd name="T56" fmla="*/ 24 w 329"/>
                <a:gd name="T57" fmla="*/ 40 h 400"/>
                <a:gd name="T58" fmla="*/ 34 w 329"/>
                <a:gd name="T59" fmla="*/ 34 h 400"/>
                <a:gd name="T60" fmla="*/ 48 w 329"/>
                <a:gd name="T61" fmla="*/ 32 h 400"/>
                <a:gd name="T62" fmla="*/ 147 w 329"/>
                <a:gd name="T63" fmla="*/ 29 h 400"/>
                <a:gd name="T64" fmla="*/ 147 w 329"/>
                <a:gd name="T65" fmla="*/ 249 h 400"/>
                <a:gd name="T66" fmla="*/ 146 w 329"/>
                <a:gd name="T67" fmla="*/ 343 h 400"/>
                <a:gd name="T68" fmla="*/ 144 w 329"/>
                <a:gd name="T69" fmla="*/ 362 h 400"/>
                <a:gd name="T70" fmla="*/ 140 w 329"/>
                <a:gd name="T71" fmla="*/ 381 h 400"/>
                <a:gd name="T72" fmla="*/ 136 w 329"/>
                <a:gd name="T73" fmla="*/ 388 h 400"/>
                <a:gd name="T74" fmla="*/ 129 w 329"/>
                <a:gd name="T75" fmla="*/ 391 h 400"/>
                <a:gd name="T76" fmla="*/ 121 w 329"/>
                <a:gd name="T77" fmla="*/ 392 h 400"/>
                <a:gd name="T78" fmla="*/ 113 w 329"/>
                <a:gd name="T79" fmla="*/ 392 h 400"/>
                <a:gd name="T80" fmla="*/ 109 w 329"/>
                <a:gd name="T81" fmla="*/ 396 h 400"/>
                <a:gd name="T82" fmla="*/ 109 w 329"/>
                <a:gd name="T83" fmla="*/ 398 h 400"/>
                <a:gd name="T84" fmla="*/ 118 w 329"/>
                <a:gd name="T85" fmla="*/ 400 h 400"/>
                <a:gd name="T86" fmla="*/ 148 w 329"/>
                <a:gd name="T87" fmla="*/ 400 h 400"/>
                <a:gd name="T88" fmla="*/ 169 w 329"/>
                <a:gd name="T89" fmla="*/ 398 h 400"/>
                <a:gd name="T90" fmla="*/ 232 w 329"/>
                <a:gd name="T91" fmla="*/ 400 h 400"/>
                <a:gd name="T92" fmla="*/ 235 w 329"/>
                <a:gd name="T93" fmla="*/ 400 h 400"/>
                <a:gd name="T94" fmla="*/ 240 w 329"/>
                <a:gd name="T95" fmla="*/ 397 h 400"/>
                <a:gd name="T96" fmla="*/ 240 w 329"/>
                <a:gd name="T97" fmla="*/ 396 h 400"/>
                <a:gd name="T98" fmla="*/ 237 w 329"/>
                <a:gd name="T99" fmla="*/ 392 h 400"/>
                <a:gd name="T100" fmla="*/ 212 w 329"/>
                <a:gd name="T101" fmla="*/ 391 h 400"/>
                <a:gd name="T102" fmla="*/ 207 w 329"/>
                <a:gd name="T103" fmla="*/ 390 h 400"/>
                <a:gd name="T104" fmla="*/ 200 w 329"/>
                <a:gd name="T105" fmla="*/ 385 h 400"/>
                <a:gd name="T106" fmla="*/ 195 w 329"/>
                <a:gd name="T107" fmla="*/ 378 h 400"/>
                <a:gd name="T108" fmla="*/ 193 w 329"/>
                <a:gd name="T109" fmla="*/ 362 h 400"/>
                <a:gd name="T110" fmla="*/ 192 w 329"/>
                <a:gd name="T111" fmla="*/ 343 h 400"/>
                <a:gd name="T112" fmla="*/ 190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0" y="29"/>
                  </a:moveTo>
                  <a:lnTo>
                    <a:pt x="256" y="31"/>
                  </a:lnTo>
                  <a:lnTo>
                    <a:pt x="256" y="31"/>
                  </a:lnTo>
                  <a:lnTo>
                    <a:pt x="273" y="32"/>
                  </a:lnTo>
                  <a:lnTo>
                    <a:pt x="286" y="34"/>
                  </a:lnTo>
                  <a:lnTo>
                    <a:pt x="297" y="37"/>
                  </a:lnTo>
                  <a:lnTo>
                    <a:pt x="306" y="40"/>
                  </a:lnTo>
                  <a:lnTo>
                    <a:pt x="312" y="44"/>
                  </a:lnTo>
                  <a:lnTo>
                    <a:pt x="315" y="49"/>
                  </a:lnTo>
                  <a:lnTo>
                    <a:pt x="318" y="54"/>
                  </a:lnTo>
                  <a:lnTo>
                    <a:pt x="319" y="60"/>
                  </a:lnTo>
                  <a:lnTo>
                    <a:pt x="319" y="65"/>
                  </a:lnTo>
                  <a:lnTo>
                    <a:pt x="319" y="65"/>
                  </a:lnTo>
                  <a:lnTo>
                    <a:pt x="322" y="72"/>
                  </a:lnTo>
                  <a:lnTo>
                    <a:pt x="323" y="73"/>
                  </a:lnTo>
                  <a:lnTo>
                    <a:pt x="324" y="74"/>
                  </a:lnTo>
                  <a:lnTo>
                    <a:pt x="324" y="74"/>
                  </a:lnTo>
                  <a:lnTo>
                    <a:pt x="325" y="73"/>
                  </a:lnTo>
                  <a:lnTo>
                    <a:pt x="326" y="72"/>
                  </a:lnTo>
                  <a:lnTo>
                    <a:pt x="328" y="71"/>
                  </a:lnTo>
                  <a:lnTo>
                    <a:pt x="328" y="67"/>
                  </a:lnTo>
                  <a:lnTo>
                    <a:pt x="328" y="67"/>
                  </a:lnTo>
                  <a:lnTo>
                    <a:pt x="329" y="10"/>
                  </a:lnTo>
                  <a:lnTo>
                    <a:pt x="329" y="10"/>
                  </a:lnTo>
                  <a:lnTo>
                    <a:pt x="329" y="6"/>
                  </a:lnTo>
                  <a:lnTo>
                    <a:pt x="328" y="4"/>
                  </a:lnTo>
                  <a:lnTo>
                    <a:pt x="326" y="4"/>
                  </a:lnTo>
                  <a:lnTo>
                    <a:pt x="326" y="4"/>
                  </a:lnTo>
                  <a:lnTo>
                    <a:pt x="312" y="6"/>
                  </a:lnTo>
                  <a:lnTo>
                    <a:pt x="296" y="9"/>
                  </a:lnTo>
                  <a:lnTo>
                    <a:pt x="275" y="9"/>
                  </a:lnTo>
                  <a:lnTo>
                    <a:pt x="80" y="9"/>
                  </a:lnTo>
                  <a:lnTo>
                    <a:pt x="80" y="9"/>
                  </a:lnTo>
                  <a:lnTo>
                    <a:pt x="40" y="6"/>
                  </a:lnTo>
                  <a:lnTo>
                    <a:pt x="40" y="6"/>
                  </a:lnTo>
                  <a:lnTo>
                    <a:pt x="30" y="5"/>
                  </a:lnTo>
                  <a:lnTo>
                    <a:pt x="24" y="3"/>
                  </a:lnTo>
                  <a:lnTo>
                    <a:pt x="19" y="1"/>
                  </a:lnTo>
                  <a:lnTo>
                    <a:pt x="17" y="0"/>
                  </a:lnTo>
                  <a:lnTo>
                    <a:pt x="17" y="0"/>
                  </a:lnTo>
                  <a:lnTo>
                    <a:pt x="16" y="1"/>
                  </a:lnTo>
                  <a:lnTo>
                    <a:pt x="13" y="4"/>
                  </a:lnTo>
                  <a:lnTo>
                    <a:pt x="12" y="10"/>
                  </a:lnTo>
                  <a:lnTo>
                    <a:pt x="12" y="10"/>
                  </a:lnTo>
                  <a:lnTo>
                    <a:pt x="6" y="37"/>
                  </a:lnTo>
                  <a:lnTo>
                    <a:pt x="0" y="65"/>
                  </a:lnTo>
                  <a:lnTo>
                    <a:pt x="0" y="65"/>
                  </a:lnTo>
                  <a:lnTo>
                    <a:pt x="1" y="67"/>
                  </a:lnTo>
                  <a:lnTo>
                    <a:pt x="2" y="68"/>
                  </a:lnTo>
                  <a:lnTo>
                    <a:pt x="2" y="68"/>
                  </a:lnTo>
                  <a:lnTo>
                    <a:pt x="6" y="68"/>
                  </a:lnTo>
                  <a:lnTo>
                    <a:pt x="8" y="63"/>
                  </a:lnTo>
                  <a:lnTo>
                    <a:pt x="8" y="63"/>
                  </a:lnTo>
                  <a:lnTo>
                    <a:pt x="11" y="57"/>
                  </a:lnTo>
                  <a:lnTo>
                    <a:pt x="17" y="48"/>
                  </a:lnTo>
                  <a:lnTo>
                    <a:pt x="17" y="48"/>
                  </a:lnTo>
                  <a:lnTo>
                    <a:pt x="21" y="44"/>
                  </a:lnTo>
                  <a:lnTo>
                    <a:pt x="24" y="40"/>
                  </a:lnTo>
                  <a:lnTo>
                    <a:pt x="29" y="37"/>
                  </a:lnTo>
                  <a:lnTo>
                    <a:pt x="34" y="34"/>
                  </a:lnTo>
                  <a:lnTo>
                    <a:pt x="41" y="33"/>
                  </a:lnTo>
                  <a:lnTo>
                    <a:pt x="48" y="32"/>
                  </a:lnTo>
                  <a:lnTo>
                    <a:pt x="69" y="31"/>
                  </a:lnTo>
                  <a:lnTo>
                    <a:pt x="147" y="29"/>
                  </a:lnTo>
                  <a:lnTo>
                    <a:pt x="147" y="249"/>
                  </a:lnTo>
                  <a:lnTo>
                    <a:pt x="147" y="249"/>
                  </a:lnTo>
                  <a:lnTo>
                    <a:pt x="146" y="316"/>
                  </a:lnTo>
                  <a:lnTo>
                    <a:pt x="146" y="343"/>
                  </a:lnTo>
                  <a:lnTo>
                    <a:pt x="144" y="362"/>
                  </a:lnTo>
                  <a:lnTo>
                    <a:pt x="144" y="362"/>
                  </a:lnTo>
                  <a:lnTo>
                    <a:pt x="142" y="373"/>
                  </a:lnTo>
                  <a:lnTo>
                    <a:pt x="140" y="381"/>
                  </a:lnTo>
                  <a:lnTo>
                    <a:pt x="137" y="385"/>
                  </a:lnTo>
                  <a:lnTo>
                    <a:pt x="136" y="388"/>
                  </a:lnTo>
                  <a:lnTo>
                    <a:pt x="132" y="390"/>
                  </a:lnTo>
                  <a:lnTo>
                    <a:pt x="129" y="391"/>
                  </a:lnTo>
                  <a:lnTo>
                    <a:pt x="129" y="391"/>
                  </a:lnTo>
                  <a:lnTo>
                    <a:pt x="121" y="392"/>
                  </a:lnTo>
                  <a:lnTo>
                    <a:pt x="113" y="392"/>
                  </a:lnTo>
                  <a:lnTo>
                    <a:pt x="113" y="392"/>
                  </a:lnTo>
                  <a:lnTo>
                    <a:pt x="110" y="394"/>
                  </a:lnTo>
                  <a:lnTo>
                    <a:pt x="109" y="396"/>
                  </a:lnTo>
                  <a:lnTo>
                    <a:pt x="109" y="396"/>
                  </a:lnTo>
                  <a:lnTo>
                    <a:pt x="109" y="398"/>
                  </a:lnTo>
                  <a:lnTo>
                    <a:pt x="112" y="400"/>
                  </a:lnTo>
                  <a:lnTo>
                    <a:pt x="118" y="400"/>
                  </a:lnTo>
                  <a:lnTo>
                    <a:pt x="118" y="400"/>
                  </a:lnTo>
                  <a:lnTo>
                    <a:pt x="148" y="400"/>
                  </a:lnTo>
                  <a:lnTo>
                    <a:pt x="169" y="398"/>
                  </a:lnTo>
                  <a:lnTo>
                    <a:pt x="169" y="398"/>
                  </a:lnTo>
                  <a:lnTo>
                    <a:pt x="190" y="400"/>
                  </a:lnTo>
                  <a:lnTo>
                    <a:pt x="232" y="400"/>
                  </a:lnTo>
                  <a:lnTo>
                    <a:pt x="232" y="400"/>
                  </a:lnTo>
                  <a:lnTo>
                    <a:pt x="235" y="400"/>
                  </a:lnTo>
                  <a:lnTo>
                    <a:pt x="239" y="398"/>
                  </a:lnTo>
                  <a:lnTo>
                    <a:pt x="240" y="397"/>
                  </a:lnTo>
                  <a:lnTo>
                    <a:pt x="240" y="396"/>
                  </a:lnTo>
                  <a:lnTo>
                    <a:pt x="240" y="396"/>
                  </a:lnTo>
                  <a:lnTo>
                    <a:pt x="239" y="394"/>
                  </a:lnTo>
                  <a:lnTo>
                    <a:pt x="237" y="392"/>
                  </a:lnTo>
                  <a:lnTo>
                    <a:pt x="237" y="392"/>
                  </a:lnTo>
                  <a:lnTo>
                    <a:pt x="212" y="391"/>
                  </a:lnTo>
                  <a:lnTo>
                    <a:pt x="212" y="391"/>
                  </a:lnTo>
                  <a:lnTo>
                    <a:pt x="207" y="390"/>
                  </a:lnTo>
                  <a:lnTo>
                    <a:pt x="204" y="388"/>
                  </a:lnTo>
                  <a:lnTo>
                    <a:pt x="200" y="385"/>
                  </a:lnTo>
                  <a:lnTo>
                    <a:pt x="198" y="381"/>
                  </a:lnTo>
                  <a:lnTo>
                    <a:pt x="195" y="378"/>
                  </a:lnTo>
                  <a:lnTo>
                    <a:pt x="194" y="373"/>
                  </a:lnTo>
                  <a:lnTo>
                    <a:pt x="193" y="362"/>
                  </a:lnTo>
                  <a:lnTo>
                    <a:pt x="193" y="362"/>
                  </a:lnTo>
                  <a:lnTo>
                    <a:pt x="192" y="343"/>
                  </a:lnTo>
                  <a:lnTo>
                    <a:pt x="190" y="316"/>
                  </a:lnTo>
                  <a:lnTo>
                    <a:pt x="190" y="249"/>
                  </a:lnTo>
                  <a:lnTo>
                    <a:pt x="19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5"/>
            <p:cNvSpPr>
              <a:spLocks/>
            </p:cNvSpPr>
            <p:nvPr userDrawn="1"/>
          </p:nvSpPr>
          <p:spPr bwMode="auto">
            <a:xfrm>
              <a:off x="4740" y="662"/>
              <a:ext cx="83" cy="131"/>
            </a:xfrm>
            <a:custGeom>
              <a:avLst/>
              <a:gdLst>
                <a:gd name="T0" fmla="*/ 89 w 247"/>
                <a:gd name="T1" fmla="*/ 243 h 395"/>
                <a:gd name="T2" fmla="*/ 91 w 247"/>
                <a:gd name="T3" fmla="*/ 328 h 395"/>
                <a:gd name="T4" fmla="*/ 95 w 247"/>
                <a:gd name="T5" fmla="*/ 350 h 395"/>
                <a:gd name="T6" fmla="*/ 100 w 247"/>
                <a:gd name="T7" fmla="*/ 362 h 395"/>
                <a:gd name="T8" fmla="*/ 104 w 247"/>
                <a:gd name="T9" fmla="*/ 366 h 395"/>
                <a:gd name="T10" fmla="*/ 113 w 247"/>
                <a:gd name="T11" fmla="*/ 370 h 395"/>
                <a:gd name="T12" fmla="*/ 137 w 247"/>
                <a:gd name="T13" fmla="*/ 373 h 395"/>
                <a:gd name="T14" fmla="*/ 163 w 247"/>
                <a:gd name="T15" fmla="*/ 374 h 395"/>
                <a:gd name="T16" fmla="*/ 199 w 247"/>
                <a:gd name="T17" fmla="*/ 372 h 395"/>
                <a:gd name="T18" fmla="*/ 214 w 247"/>
                <a:gd name="T19" fmla="*/ 367 h 395"/>
                <a:gd name="T20" fmla="*/ 225 w 247"/>
                <a:gd name="T21" fmla="*/ 359 h 395"/>
                <a:gd name="T22" fmla="*/ 230 w 247"/>
                <a:gd name="T23" fmla="*/ 351 h 395"/>
                <a:gd name="T24" fmla="*/ 237 w 247"/>
                <a:gd name="T25" fmla="*/ 336 h 395"/>
                <a:gd name="T26" fmla="*/ 239 w 247"/>
                <a:gd name="T27" fmla="*/ 328 h 395"/>
                <a:gd name="T28" fmla="*/ 242 w 247"/>
                <a:gd name="T29" fmla="*/ 321 h 395"/>
                <a:gd name="T30" fmla="*/ 244 w 247"/>
                <a:gd name="T31" fmla="*/ 321 h 395"/>
                <a:gd name="T32" fmla="*/ 245 w 247"/>
                <a:gd name="T33" fmla="*/ 322 h 395"/>
                <a:gd name="T34" fmla="*/ 247 w 247"/>
                <a:gd name="T35" fmla="*/ 328 h 395"/>
                <a:gd name="T36" fmla="*/ 242 w 247"/>
                <a:gd name="T37" fmla="*/ 367 h 395"/>
                <a:gd name="T38" fmla="*/ 239 w 247"/>
                <a:gd name="T39" fmla="*/ 381 h 395"/>
                <a:gd name="T40" fmla="*/ 235 w 247"/>
                <a:gd name="T41" fmla="*/ 390 h 395"/>
                <a:gd name="T42" fmla="*/ 227 w 247"/>
                <a:gd name="T43" fmla="*/ 393 h 395"/>
                <a:gd name="T44" fmla="*/ 207 w 247"/>
                <a:gd name="T45" fmla="*/ 395 h 395"/>
                <a:gd name="T46" fmla="*/ 157 w 247"/>
                <a:gd name="T47" fmla="*/ 394 h 395"/>
                <a:gd name="T48" fmla="*/ 67 w 247"/>
                <a:gd name="T49" fmla="*/ 391 h 395"/>
                <a:gd name="T50" fmla="*/ 45 w 247"/>
                <a:gd name="T51" fmla="*/ 393 h 395"/>
                <a:gd name="T52" fmla="*/ 16 w 247"/>
                <a:gd name="T53" fmla="*/ 393 h 395"/>
                <a:gd name="T54" fmla="*/ 9 w 247"/>
                <a:gd name="T55" fmla="*/ 391 h 395"/>
                <a:gd name="T56" fmla="*/ 8 w 247"/>
                <a:gd name="T57" fmla="*/ 389 h 395"/>
                <a:gd name="T58" fmla="*/ 12 w 247"/>
                <a:gd name="T59" fmla="*/ 385 h 395"/>
                <a:gd name="T60" fmla="*/ 20 w 247"/>
                <a:gd name="T61" fmla="*/ 385 h 395"/>
                <a:gd name="T62" fmla="*/ 28 w 247"/>
                <a:gd name="T63" fmla="*/ 384 h 395"/>
                <a:gd name="T64" fmla="*/ 34 w 247"/>
                <a:gd name="T65" fmla="*/ 381 h 395"/>
                <a:gd name="T66" fmla="*/ 38 w 247"/>
                <a:gd name="T67" fmla="*/ 374 h 395"/>
                <a:gd name="T68" fmla="*/ 43 w 247"/>
                <a:gd name="T69" fmla="*/ 355 h 395"/>
                <a:gd name="T70" fmla="*/ 44 w 247"/>
                <a:gd name="T71" fmla="*/ 336 h 395"/>
                <a:gd name="T72" fmla="*/ 45 w 247"/>
                <a:gd name="T73" fmla="*/ 242 h 395"/>
                <a:gd name="T74" fmla="*/ 45 w 247"/>
                <a:gd name="T75" fmla="*/ 151 h 395"/>
                <a:gd name="T76" fmla="*/ 44 w 247"/>
                <a:gd name="T77" fmla="*/ 39 h 395"/>
                <a:gd name="T78" fmla="*/ 43 w 247"/>
                <a:gd name="T79" fmla="*/ 27 h 395"/>
                <a:gd name="T80" fmla="*/ 39 w 247"/>
                <a:gd name="T81" fmla="*/ 19 h 395"/>
                <a:gd name="T82" fmla="*/ 33 w 247"/>
                <a:gd name="T83" fmla="*/ 13 h 395"/>
                <a:gd name="T84" fmla="*/ 22 w 247"/>
                <a:gd name="T85" fmla="*/ 9 h 395"/>
                <a:gd name="T86" fmla="*/ 14 w 247"/>
                <a:gd name="T87" fmla="*/ 8 h 395"/>
                <a:gd name="T88" fmla="*/ 4 w 247"/>
                <a:gd name="T89" fmla="*/ 8 h 395"/>
                <a:gd name="T90" fmla="*/ 0 w 247"/>
                <a:gd name="T91" fmla="*/ 7 h 395"/>
                <a:gd name="T92" fmla="*/ 0 w 247"/>
                <a:gd name="T93" fmla="*/ 4 h 395"/>
                <a:gd name="T94" fmla="*/ 2 w 247"/>
                <a:gd name="T95" fmla="*/ 2 h 395"/>
                <a:gd name="T96" fmla="*/ 9 w 247"/>
                <a:gd name="T97" fmla="*/ 0 h 395"/>
                <a:gd name="T98" fmla="*/ 67 w 247"/>
                <a:gd name="T99" fmla="*/ 2 h 395"/>
                <a:gd name="T100" fmla="*/ 123 w 247"/>
                <a:gd name="T101" fmla="*/ 0 h 395"/>
                <a:gd name="T102" fmla="*/ 129 w 247"/>
                <a:gd name="T103" fmla="*/ 2 h 395"/>
                <a:gd name="T104" fmla="*/ 131 w 247"/>
                <a:gd name="T105" fmla="*/ 4 h 395"/>
                <a:gd name="T106" fmla="*/ 130 w 247"/>
                <a:gd name="T107" fmla="*/ 7 h 395"/>
                <a:gd name="T108" fmla="*/ 128 w 247"/>
                <a:gd name="T109" fmla="*/ 8 h 395"/>
                <a:gd name="T110" fmla="*/ 111 w 247"/>
                <a:gd name="T111" fmla="*/ 9 h 395"/>
                <a:gd name="T112" fmla="*/ 105 w 247"/>
                <a:gd name="T113" fmla="*/ 10 h 395"/>
                <a:gd name="T114" fmla="*/ 97 w 247"/>
                <a:gd name="T115" fmla="*/ 15 h 395"/>
                <a:gd name="T116" fmla="*/ 93 w 247"/>
                <a:gd name="T117" fmla="*/ 22 h 395"/>
                <a:gd name="T118" fmla="*/ 90 w 247"/>
                <a:gd name="T119" fmla="*/ 39 h 395"/>
                <a:gd name="T120" fmla="*/ 89 w 247"/>
                <a:gd name="T121" fmla="*/ 71 h 395"/>
                <a:gd name="T122" fmla="*/ 89 w 247"/>
                <a:gd name="T123" fmla="*/ 24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95">
                  <a:moveTo>
                    <a:pt x="89" y="243"/>
                  </a:moveTo>
                  <a:lnTo>
                    <a:pt x="89" y="243"/>
                  </a:lnTo>
                  <a:lnTo>
                    <a:pt x="89" y="293"/>
                  </a:lnTo>
                  <a:lnTo>
                    <a:pt x="91" y="328"/>
                  </a:lnTo>
                  <a:lnTo>
                    <a:pt x="93" y="340"/>
                  </a:lnTo>
                  <a:lnTo>
                    <a:pt x="95" y="350"/>
                  </a:lnTo>
                  <a:lnTo>
                    <a:pt x="97" y="357"/>
                  </a:lnTo>
                  <a:lnTo>
                    <a:pt x="100" y="362"/>
                  </a:lnTo>
                  <a:lnTo>
                    <a:pt x="100" y="362"/>
                  </a:lnTo>
                  <a:lnTo>
                    <a:pt x="104" y="366"/>
                  </a:lnTo>
                  <a:lnTo>
                    <a:pt x="108" y="368"/>
                  </a:lnTo>
                  <a:lnTo>
                    <a:pt x="113" y="370"/>
                  </a:lnTo>
                  <a:lnTo>
                    <a:pt x="119" y="372"/>
                  </a:lnTo>
                  <a:lnTo>
                    <a:pt x="137" y="373"/>
                  </a:lnTo>
                  <a:lnTo>
                    <a:pt x="163" y="374"/>
                  </a:lnTo>
                  <a:lnTo>
                    <a:pt x="163" y="374"/>
                  </a:lnTo>
                  <a:lnTo>
                    <a:pt x="182" y="374"/>
                  </a:lnTo>
                  <a:lnTo>
                    <a:pt x="199" y="372"/>
                  </a:lnTo>
                  <a:lnTo>
                    <a:pt x="207" y="371"/>
                  </a:lnTo>
                  <a:lnTo>
                    <a:pt x="214" y="367"/>
                  </a:lnTo>
                  <a:lnTo>
                    <a:pt x="220" y="364"/>
                  </a:lnTo>
                  <a:lnTo>
                    <a:pt x="225" y="359"/>
                  </a:lnTo>
                  <a:lnTo>
                    <a:pt x="225" y="359"/>
                  </a:lnTo>
                  <a:lnTo>
                    <a:pt x="230" y="351"/>
                  </a:lnTo>
                  <a:lnTo>
                    <a:pt x="235" y="344"/>
                  </a:lnTo>
                  <a:lnTo>
                    <a:pt x="237" y="336"/>
                  </a:lnTo>
                  <a:lnTo>
                    <a:pt x="239" y="328"/>
                  </a:lnTo>
                  <a:lnTo>
                    <a:pt x="239" y="328"/>
                  </a:lnTo>
                  <a:lnTo>
                    <a:pt x="241" y="322"/>
                  </a:lnTo>
                  <a:lnTo>
                    <a:pt x="242" y="321"/>
                  </a:lnTo>
                  <a:lnTo>
                    <a:pt x="244" y="321"/>
                  </a:lnTo>
                  <a:lnTo>
                    <a:pt x="244" y="321"/>
                  </a:lnTo>
                  <a:lnTo>
                    <a:pt x="245" y="321"/>
                  </a:lnTo>
                  <a:lnTo>
                    <a:pt x="245" y="322"/>
                  </a:lnTo>
                  <a:lnTo>
                    <a:pt x="247" y="328"/>
                  </a:lnTo>
                  <a:lnTo>
                    <a:pt x="247" y="328"/>
                  </a:lnTo>
                  <a:lnTo>
                    <a:pt x="244" y="351"/>
                  </a:lnTo>
                  <a:lnTo>
                    <a:pt x="242" y="367"/>
                  </a:lnTo>
                  <a:lnTo>
                    <a:pt x="239" y="381"/>
                  </a:lnTo>
                  <a:lnTo>
                    <a:pt x="239" y="381"/>
                  </a:lnTo>
                  <a:lnTo>
                    <a:pt x="236" y="388"/>
                  </a:lnTo>
                  <a:lnTo>
                    <a:pt x="235" y="390"/>
                  </a:lnTo>
                  <a:lnTo>
                    <a:pt x="231" y="391"/>
                  </a:lnTo>
                  <a:lnTo>
                    <a:pt x="227" y="393"/>
                  </a:lnTo>
                  <a:lnTo>
                    <a:pt x="222" y="394"/>
                  </a:lnTo>
                  <a:lnTo>
                    <a:pt x="207" y="395"/>
                  </a:lnTo>
                  <a:lnTo>
                    <a:pt x="207" y="395"/>
                  </a:lnTo>
                  <a:lnTo>
                    <a:pt x="157" y="394"/>
                  </a:lnTo>
                  <a:lnTo>
                    <a:pt x="119" y="393"/>
                  </a:lnTo>
                  <a:lnTo>
                    <a:pt x="67" y="391"/>
                  </a:lnTo>
                  <a:lnTo>
                    <a:pt x="67" y="391"/>
                  </a:lnTo>
                  <a:lnTo>
                    <a:pt x="45" y="393"/>
                  </a:lnTo>
                  <a:lnTo>
                    <a:pt x="16" y="393"/>
                  </a:lnTo>
                  <a:lnTo>
                    <a:pt x="16" y="393"/>
                  </a:lnTo>
                  <a:lnTo>
                    <a:pt x="10" y="393"/>
                  </a:lnTo>
                  <a:lnTo>
                    <a:pt x="9" y="391"/>
                  </a:lnTo>
                  <a:lnTo>
                    <a:pt x="8" y="389"/>
                  </a:lnTo>
                  <a:lnTo>
                    <a:pt x="8" y="389"/>
                  </a:lnTo>
                  <a:lnTo>
                    <a:pt x="9" y="387"/>
                  </a:lnTo>
                  <a:lnTo>
                    <a:pt x="12" y="385"/>
                  </a:lnTo>
                  <a:lnTo>
                    <a:pt x="12" y="385"/>
                  </a:lnTo>
                  <a:lnTo>
                    <a:pt x="20" y="385"/>
                  </a:lnTo>
                  <a:lnTo>
                    <a:pt x="28" y="384"/>
                  </a:lnTo>
                  <a:lnTo>
                    <a:pt x="28" y="384"/>
                  </a:lnTo>
                  <a:lnTo>
                    <a:pt x="31" y="383"/>
                  </a:lnTo>
                  <a:lnTo>
                    <a:pt x="34" y="381"/>
                  </a:lnTo>
                  <a:lnTo>
                    <a:pt x="37" y="378"/>
                  </a:lnTo>
                  <a:lnTo>
                    <a:pt x="38" y="374"/>
                  </a:lnTo>
                  <a:lnTo>
                    <a:pt x="40" y="366"/>
                  </a:lnTo>
                  <a:lnTo>
                    <a:pt x="43" y="355"/>
                  </a:lnTo>
                  <a:lnTo>
                    <a:pt x="43" y="355"/>
                  </a:lnTo>
                  <a:lnTo>
                    <a:pt x="44" y="336"/>
                  </a:lnTo>
                  <a:lnTo>
                    <a:pt x="45" y="309"/>
                  </a:lnTo>
                  <a:lnTo>
                    <a:pt x="45" y="242"/>
                  </a:lnTo>
                  <a:lnTo>
                    <a:pt x="45" y="151"/>
                  </a:lnTo>
                  <a:lnTo>
                    <a:pt x="45" y="151"/>
                  </a:lnTo>
                  <a:lnTo>
                    <a:pt x="45" y="71"/>
                  </a:lnTo>
                  <a:lnTo>
                    <a:pt x="44" y="39"/>
                  </a:lnTo>
                  <a:lnTo>
                    <a:pt x="44" y="39"/>
                  </a:lnTo>
                  <a:lnTo>
                    <a:pt x="43" y="27"/>
                  </a:lnTo>
                  <a:lnTo>
                    <a:pt x="42" y="22"/>
                  </a:lnTo>
                  <a:lnTo>
                    <a:pt x="39" y="19"/>
                  </a:lnTo>
                  <a:lnTo>
                    <a:pt x="37" y="15"/>
                  </a:lnTo>
                  <a:lnTo>
                    <a:pt x="33" y="13"/>
                  </a:lnTo>
                  <a:lnTo>
                    <a:pt x="28" y="11"/>
                  </a:lnTo>
                  <a:lnTo>
                    <a:pt x="22" y="9"/>
                  </a:lnTo>
                  <a:lnTo>
                    <a:pt x="22" y="9"/>
                  </a:lnTo>
                  <a:lnTo>
                    <a:pt x="14" y="8"/>
                  </a:lnTo>
                  <a:lnTo>
                    <a:pt x="4" y="8"/>
                  </a:lnTo>
                  <a:lnTo>
                    <a:pt x="4" y="8"/>
                  </a:lnTo>
                  <a:lnTo>
                    <a:pt x="2" y="7"/>
                  </a:lnTo>
                  <a:lnTo>
                    <a:pt x="0" y="7"/>
                  </a:lnTo>
                  <a:lnTo>
                    <a:pt x="0" y="4"/>
                  </a:lnTo>
                  <a:lnTo>
                    <a:pt x="0" y="4"/>
                  </a:lnTo>
                  <a:lnTo>
                    <a:pt x="0" y="3"/>
                  </a:lnTo>
                  <a:lnTo>
                    <a:pt x="2" y="2"/>
                  </a:lnTo>
                  <a:lnTo>
                    <a:pt x="9" y="0"/>
                  </a:lnTo>
                  <a:lnTo>
                    <a:pt x="9" y="0"/>
                  </a:lnTo>
                  <a:lnTo>
                    <a:pt x="45" y="2"/>
                  </a:lnTo>
                  <a:lnTo>
                    <a:pt x="67" y="2"/>
                  </a:lnTo>
                  <a:lnTo>
                    <a:pt x="67" y="2"/>
                  </a:lnTo>
                  <a:lnTo>
                    <a:pt x="123" y="0"/>
                  </a:lnTo>
                  <a:lnTo>
                    <a:pt x="123" y="0"/>
                  </a:lnTo>
                  <a:lnTo>
                    <a:pt x="129" y="2"/>
                  </a:lnTo>
                  <a:lnTo>
                    <a:pt x="131" y="3"/>
                  </a:lnTo>
                  <a:lnTo>
                    <a:pt x="131" y="4"/>
                  </a:lnTo>
                  <a:lnTo>
                    <a:pt x="131" y="4"/>
                  </a:lnTo>
                  <a:lnTo>
                    <a:pt x="130" y="7"/>
                  </a:lnTo>
                  <a:lnTo>
                    <a:pt x="128" y="8"/>
                  </a:lnTo>
                  <a:lnTo>
                    <a:pt x="128" y="8"/>
                  </a:lnTo>
                  <a:lnTo>
                    <a:pt x="119" y="8"/>
                  </a:lnTo>
                  <a:lnTo>
                    <a:pt x="111" y="9"/>
                  </a:lnTo>
                  <a:lnTo>
                    <a:pt x="111" y="9"/>
                  </a:lnTo>
                  <a:lnTo>
                    <a:pt x="105" y="10"/>
                  </a:lnTo>
                  <a:lnTo>
                    <a:pt x="101" y="13"/>
                  </a:lnTo>
                  <a:lnTo>
                    <a:pt x="97" y="15"/>
                  </a:lnTo>
                  <a:lnTo>
                    <a:pt x="95" y="19"/>
                  </a:lnTo>
                  <a:lnTo>
                    <a:pt x="93" y="22"/>
                  </a:lnTo>
                  <a:lnTo>
                    <a:pt x="91" y="27"/>
                  </a:lnTo>
                  <a:lnTo>
                    <a:pt x="90" y="39"/>
                  </a:lnTo>
                  <a:lnTo>
                    <a:pt x="90" y="39"/>
                  </a:lnTo>
                  <a:lnTo>
                    <a:pt x="89" y="71"/>
                  </a:lnTo>
                  <a:lnTo>
                    <a:pt x="89" y="151"/>
                  </a:lnTo>
                  <a:lnTo>
                    <a:pt x="89"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noEditPoints="1"/>
            </p:cNvSpPr>
            <p:nvPr userDrawn="1"/>
          </p:nvSpPr>
          <p:spPr bwMode="auto">
            <a:xfrm>
              <a:off x="4859" y="659"/>
              <a:ext cx="131" cy="134"/>
            </a:xfrm>
            <a:custGeom>
              <a:avLst/>
              <a:gdLst>
                <a:gd name="T0" fmla="*/ 182 w 395"/>
                <a:gd name="T1" fmla="*/ 21 h 400"/>
                <a:gd name="T2" fmla="*/ 190 w 395"/>
                <a:gd name="T3" fmla="*/ 1 h 400"/>
                <a:gd name="T4" fmla="*/ 193 w 395"/>
                <a:gd name="T5" fmla="*/ 0 h 400"/>
                <a:gd name="T6" fmla="*/ 198 w 395"/>
                <a:gd name="T7" fmla="*/ 4 h 400"/>
                <a:gd name="T8" fmla="*/ 204 w 395"/>
                <a:gd name="T9" fmla="*/ 18 h 400"/>
                <a:gd name="T10" fmla="*/ 325 w 395"/>
                <a:gd name="T11" fmla="*/ 332 h 400"/>
                <a:gd name="T12" fmla="*/ 331 w 395"/>
                <a:gd name="T13" fmla="*/ 347 h 400"/>
                <a:gd name="T14" fmla="*/ 344 w 395"/>
                <a:gd name="T15" fmla="*/ 369 h 400"/>
                <a:gd name="T16" fmla="*/ 355 w 395"/>
                <a:gd name="T17" fmla="*/ 383 h 400"/>
                <a:gd name="T18" fmla="*/ 365 w 395"/>
                <a:gd name="T19" fmla="*/ 389 h 400"/>
                <a:gd name="T20" fmla="*/ 370 w 395"/>
                <a:gd name="T21" fmla="*/ 390 h 400"/>
                <a:gd name="T22" fmla="*/ 390 w 395"/>
                <a:gd name="T23" fmla="*/ 392 h 400"/>
                <a:gd name="T24" fmla="*/ 394 w 395"/>
                <a:gd name="T25" fmla="*/ 394 h 400"/>
                <a:gd name="T26" fmla="*/ 395 w 395"/>
                <a:gd name="T27" fmla="*/ 396 h 400"/>
                <a:gd name="T28" fmla="*/ 394 w 395"/>
                <a:gd name="T29" fmla="*/ 398 h 400"/>
                <a:gd name="T30" fmla="*/ 384 w 395"/>
                <a:gd name="T31" fmla="*/ 400 h 400"/>
                <a:gd name="T32" fmla="*/ 355 w 395"/>
                <a:gd name="T33" fmla="*/ 400 h 400"/>
                <a:gd name="T34" fmla="*/ 304 w 395"/>
                <a:gd name="T35" fmla="*/ 398 h 400"/>
                <a:gd name="T36" fmla="*/ 289 w 395"/>
                <a:gd name="T37" fmla="*/ 397 h 400"/>
                <a:gd name="T38" fmla="*/ 289 w 395"/>
                <a:gd name="T39" fmla="*/ 395 h 400"/>
                <a:gd name="T40" fmla="*/ 292 w 395"/>
                <a:gd name="T41" fmla="*/ 391 h 400"/>
                <a:gd name="T42" fmla="*/ 293 w 395"/>
                <a:gd name="T43" fmla="*/ 390 h 400"/>
                <a:gd name="T44" fmla="*/ 296 w 395"/>
                <a:gd name="T45" fmla="*/ 384 h 400"/>
                <a:gd name="T46" fmla="*/ 246 w 395"/>
                <a:gd name="T47" fmla="*/ 250 h 400"/>
                <a:gd name="T48" fmla="*/ 245 w 395"/>
                <a:gd name="T49" fmla="*/ 248 h 400"/>
                <a:gd name="T50" fmla="*/ 130 w 395"/>
                <a:gd name="T51" fmla="*/ 247 h 400"/>
                <a:gd name="T52" fmla="*/ 127 w 395"/>
                <a:gd name="T53" fmla="*/ 248 h 400"/>
                <a:gd name="T54" fmla="*/ 94 w 395"/>
                <a:gd name="T55" fmla="*/ 343 h 400"/>
                <a:gd name="T56" fmla="*/ 88 w 395"/>
                <a:gd name="T57" fmla="*/ 362 h 400"/>
                <a:gd name="T58" fmla="*/ 87 w 395"/>
                <a:gd name="T59" fmla="*/ 378 h 400"/>
                <a:gd name="T60" fmla="*/ 87 w 395"/>
                <a:gd name="T61" fmla="*/ 381 h 400"/>
                <a:gd name="T62" fmla="*/ 91 w 395"/>
                <a:gd name="T63" fmla="*/ 388 h 400"/>
                <a:gd name="T64" fmla="*/ 99 w 395"/>
                <a:gd name="T65" fmla="*/ 392 h 400"/>
                <a:gd name="T66" fmla="*/ 111 w 395"/>
                <a:gd name="T67" fmla="*/ 392 h 400"/>
                <a:gd name="T68" fmla="*/ 115 w 395"/>
                <a:gd name="T69" fmla="*/ 394 h 400"/>
                <a:gd name="T70" fmla="*/ 116 w 395"/>
                <a:gd name="T71" fmla="*/ 396 h 400"/>
                <a:gd name="T72" fmla="*/ 116 w 395"/>
                <a:gd name="T73" fmla="*/ 398 h 400"/>
                <a:gd name="T74" fmla="*/ 109 w 395"/>
                <a:gd name="T75" fmla="*/ 400 h 400"/>
                <a:gd name="T76" fmla="*/ 86 w 395"/>
                <a:gd name="T77" fmla="*/ 400 h 400"/>
                <a:gd name="T78" fmla="*/ 69 w 395"/>
                <a:gd name="T79" fmla="*/ 398 h 400"/>
                <a:gd name="T80" fmla="*/ 9 w 395"/>
                <a:gd name="T81" fmla="*/ 400 h 400"/>
                <a:gd name="T82" fmla="*/ 2 w 395"/>
                <a:gd name="T83" fmla="*/ 400 h 400"/>
                <a:gd name="T84" fmla="*/ 0 w 395"/>
                <a:gd name="T85" fmla="*/ 396 h 400"/>
                <a:gd name="T86" fmla="*/ 0 w 395"/>
                <a:gd name="T87" fmla="*/ 395 h 400"/>
                <a:gd name="T88" fmla="*/ 5 w 395"/>
                <a:gd name="T89" fmla="*/ 392 h 400"/>
                <a:gd name="T90" fmla="*/ 19 w 395"/>
                <a:gd name="T91" fmla="*/ 391 h 400"/>
                <a:gd name="T92" fmla="*/ 28 w 395"/>
                <a:gd name="T93" fmla="*/ 390 h 400"/>
                <a:gd name="T94" fmla="*/ 41 w 395"/>
                <a:gd name="T95" fmla="*/ 381 h 400"/>
                <a:gd name="T96" fmla="*/ 52 w 395"/>
                <a:gd name="T97" fmla="*/ 369 h 400"/>
                <a:gd name="T98" fmla="*/ 63 w 395"/>
                <a:gd name="T99" fmla="*/ 343 h 400"/>
                <a:gd name="T100" fmla="*/ 235 w 395"/>
                <a:gd name="T101" fmla="*/ 228 h 400"/>
                <a:gd name="T102" fmla="*/ 236 w 395"/>
                <a:gd name="T103" fmla="*/ 228 h 400"/>
                <a:gd name="T104" fmla="*/ 238 w 395"/>
                <a:gd name="T105" fmla="*/ 225 h 400"/>
                <a:gd name="T106" fmla="*/ 188 w 395"/>
                <a:gd name="T107" fmla="*/ 84 h 400"/>
                <a:gd name="T108" fmla="*/ 184 w 395"/>
                <a:gd name="T109" fmla="*/ 78 h 400"/>
                <a:gd name="T110" fmla="*/ 181 w 395"/>
                <a:gd name="T111" fmla="*/ 84 h 400"/>
                <a:gd name="T112" fmla="*/ 134 w 395"/>
                <a:gd name="T113" fmla="*/ 225 h 400"/>
                <a:gd name="T114" fmla="*/ 1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2" y="21"/>
                  </a:moveTo>
                  <a:lnTo>
                    <a:pt x="182" y="21"/>
                  </a:lnTo>
                  <a:lnTo>
                    <a:pt x="188" y="4"/>
                  </a:lnTo>
                  <a:lnTo>
                    <a:pt x="190" y="1"/>
                  </a:lnTo>
                  <a:lnTo>
                    <a:pt x="193" y="0"/>
                  </a:lnTo>
                  <a:lnTo>
                    <a:pt x="193" y="0"/>
                  </a:lnTo>
                  <a:lnTo>
                    <a:pt x="195" y="1"/>
                  </a:lnTo>
                  <a:lnTo>
                    <a:pt x="198" y="4"/>
                  </a:lnTo>
                  <a:lnTo>
                    <a:pt x="204" y="18"/>
                  </a:lnTo>
                  <a:lnTo>
                    <a:pt x="204" y="18"/>
                  </a:lnTo>
                  <a:lnTo>
                    <a:pt x="256" y="153"/>
                  </a:lnTo>
                  <a:lnTo>
                    <a:pt x="325" y="332"/>
                  </a:lnTo>
                  <a:lnTo>
                    <a:pt x="325" y="332"/>
                  </a:lnTo>
                  <a:lnTo>
                    <a:pt x="331" y="347"/>
                  </a:lnTo>
                  <a:lnTo>
                    <a:pt x="338" y="360"/>
                  </a:lnTo>
                  <a:lnTo>
                    <a:pt x="344" y="369"/>
                  </a:lnTo>
                  <a:lnTo>
                    <a:pt x="350" y="377"/>
                  </a:lnTo>
                  <a:lnTo>
                    <a:pt x="355" y="383"/>
                  </a:lnTo>
                  <a:lnTo>
                    <a:pt x="360" y="386"/>
                  </a:lnTo>
                  <a:lnTo>
                    <a:pt x="365" y="389"/>
                  </a:lnTo>
                  <a:lnTo>
                    <a:pt x="370" y="390"/>
                  </a:lnTo>
                  <a:lnTo>
                    <a:pt x="370" y="390"/>
                  </a:lnTo>
                  <a:lnTo>
                    <a:pt x="381" y="392"/>
                  </a:lnTo>
                  <a:lnTo>
                    <a:pt x="390" y="392"/>
                  </a:lnTo>
                  <a:lnTo>
                    <a:pt x="390" y="392"/>
                  </a:lnTo>
                  <a:lnTo>
                    <a:pt x="394" y="394"/>
                  </a:lnTo>
                  <a:lnTo>
                    <a:pt x="395" y="395"/>
                  </a:lnTo>
                  <a:lnTo>
                    <a:pt x="395" y="396"/>
                  </a:lnTo>
                  <a:lnTo>
                    <a:pt x="395" y="396"/>
                  </a:lnTo>
                  <a:lnTo>
                    <a:pt x="394" y="398"/>
                  </a:lnTo>
                  <a:lnTo>
                    <a:pt x="392" y="400"/>
                  </a:lnTo>
                  <a:lnTo>
                    <a:pt x="384" y="400"/>
                  </a:lnTo>
                  <a:lnTo>
                    <a:pt x="384" y="400"/>
                  </a:lnTo>
                  <a:lnTo>
                    <a:pt x="355" y="400"/>
                  </a:lnTo>
                  <a:lnTo>
                    <a:pt x="304" y="398"/>
                  </a:lnTo>
                  <a:lnTo>
                    <a:pt x="304" y="398"/>
                  </a:lnTo>
                  <a:lnTo>
                    <a:pt x="292" y="398"/>
                  </a:lnTo>
                  <a:lnTo>
                    <a:pt x="289" y="397"/>
                  </a:lnTo>
                  <a:lnTo>
                    <a:pt x="289" y="395"/>
                  </a:lnTo>
                  <a:lnTo>
                    <a:pt x="289" y="395"/>
                  </a:lnTo>
                  <a:lnTo>
                    <a:pt x="289" y="394"/>
                  </a:lnTo>
                  <a:lnTo>
                    <a:pt x="292" y="391"/>
                  </a:lnTo>
                  <a:lnTo>
                    <a:pt x="292" y="391"/>
                  </a:lnTo>
                  <a:lnTo>
                    <a:pt x="293" y="390"/>
                  </a:lnTo>
                  <a:lnTo>
                    <a:pt x="296" y="388"/>
                  </a:lnTo>
                  <a:lnTo>
                    <a:pt x="296" y="384"/>
                  </a:lnTo>
                  <a:lnTo>
                    <a:pt x="295" y="378"/>
                  </a:lnTo>
                  <a:lnTo>
                    <a:pt x="246" y="250"/>
                  </a:lnTo>
                  <a:lnTo>
                    <a:pt x="246" y="250"/>
                  </a:lnTo>
                  <a:lnTo>
                    <a:pt x="245" y="248"/>
                  </a:lnTo>
                  <a:lnTo>
                    <a:pt x="241" y="247"/>
                  </a:lnTo>
                  <a:lnTo>
                    <a:pt x="130" y="247"/>
                  </a:lnTo>
                  <a:lnTo>
                    <a:pt x="130" y="247"/>
                  </a:lnTo>
                  <a:lnTo>
                    <a:pt x="127" y="248"/>
                  </a:lnTo>
                  <a:lnTo>
                    <a:pt x="125" y="252"/>
                  </a:lnTo>
                  <a:lnTo>
                    <a:pt x="94" y="343"/>
                  </a:lnTo>
                  <a:lnTo>
                    <a:pt x="94" y="343"/>
                  </a:lnTo>
                  <a:lnTo>
                    <a:pt x="88" y="362"/>
                  </a:lnTo>
                  <a:lnTo>
                    <a:pt x="87" y="371"/>
                  </a:lnTo>
                  <a:lnTo>
                    <a:pt x="87" y="378"/>
                  </a:lnTo>
                  <a:lnTo>
                    <a:pt x="87" y="378"/>
                  </a:lnTo>
                  <a:lnTo>
                    <a:pt x="87" y="381"/>
                  </a:lnTo>
                  <a:lnTo>
                    <a:pt x="88" y="385"/>
                  </a:lnTo>
                  <a:lnTo>
                    <a:pt x="91" y="388"/>
                  </a:lnTo>
                  <a:lnTo>
                    <a:pt x="93" y="389"/>
                  </a:lnTo>
                  <a:lnTo>
                    <a:pt x="99" y="392"/>
                  </a:lnTo>
                  <a:lnTo>
                    <a:pt x="107" y="392"/>
                  </a:lnTo>
                  <a:lnTo>
                    <a:pt x="111" y="392"/>
                  </a:lnTo>
                  <a:lnTo>
                    <a:pt x="111" y="392"/>
                  </a:lnTo>
                  <a:lnTo>
                    <a:pt x="115" y="394"/>
                  </a:lnTo>
                  <a:lnTo>
                    <a:pt x="116" y="395"/>
                  </a:lnTo>
                  <a:lnTo>
                    <a:pt x="116" y="396"/>
                  </a:lnTo>
                  <a:lnTo>
                    <a:pt x="116" y="396"/>
                  </a:lnTo>
                  <a:lnTo>
                    <a:pt x="116" y="398"/>
                  </a:lnTo>
                  <a:lnTo>
                    <a:pt x="115" y="400"/>
                  </a:lnTo>
                  <a:lnTo>
                    <a:pt x="109" y="400"/>
                  </a:lnTo>
                  <a:lnTo>
                    <a:pt x="109" y="400"/>
                  </a:lnTo>
                  <a:lnTo>
                    <a:pt x="86" y="400"/>
                  </a:lnTo>
                  <a:lnTo>
                    <a:pt x="69" y="398"/>
                  </a:lnTo>
                  <a:lnTo>
                    <a:pt x="69" y="398"/>
                  </a:lnTo>
                  <a:lnTo>
                    <a:pt x="46" y="400"/>
                  </a:lnTo>
                  <a:lnTo>
                    <a:pt x="9" y="400"/>
                  </a:lnTo>
                  <a:lnTo>
                    <a:pt x="9" y="400"/>
                  </a:lnTo>
                  <a:lnTo>
                    <a:pt x="2" y="400"/>
                  </a:lnTo>
                  <a:lnTo>
                    <a:pt x="1" y="398"/>
                  </a:lnTo>
                  <a:lnTo>
                    <a:pt x="0" y="396"/>
                  </a:lnTo>
                  <a:lnTo>
                    <a:pt x="0" y="396"/>
                  </a:lnTo>
                  <a:lnTo>
                    <a:pt x="0" y="395"/>
                  </a:lnTo>
                  <a:lnTo>
                    <a:pt x="1" y="394"/>
                  </a:lnTo>
                  <a:lnTo>
                    <a:pt x="5" y="392"/>
                  </a:lnTo>
                  <a:lnTo>
                    <a:pt x="5" y="392"/>
                  </a:lnTo>
                  <a:lnTo>
                    <a:pt x="19" y="391"/>
                  </a:lnTo>
                  <a:lnTo>
                    <a:pt x="19" y="391"/>
                  </a:lnTo>
                  <a:lnTo>
                    <a:pt x="28" y="390"/>
                  </a:lnTo>
                  <a:lnTo>
                    <a:pt x="35" y="386"/>
                  </a:lnTo>
                  <a:lnTo>
                    <a:pt x="41" y="381"/>
                  </a:lnTo>
                  <a:lnTo>
                    <a:pt x="47" y="375"/>
                  </a:lnTo>
                  <a:lnTo>
                    <a:pt x="52" y="369"/>
                  </a:lnTo>
                  <a:lnTo>
                    <a:pt x="56" y="361"/>
                  </a:lnTo>
                  <a:lnTo>
                    <a:pt x="63" y="343"/>
                  </a:lnTo>
                  <a:lnTo>
                    <a:pt x="182" y="21"/>
                  </a:lnTo>
                  <a:close/>
                  <a:moveTo>
                    <a:pt x="235" y="228"/>
                  </a:moveTo>
                  <a:lnTo>
                    <a:pt x="235" y="228"/>
                  </a:lnTo>
                  <a:lnTo>
                    <a:pt x="236" y="228"/>
                  </a:lnTo>
                  <a:lnTo>
                    <a:pt x="238" y="227"/>
                  </a:lnTo>
                  <a:lnTo>
                    <a:pt x="238" y="225"/>
                  </a:lnTo>
                  <a:lnTo>
                    <a:pt x="188" y="84"/>
                  </a:lnTo>
                  <a:lnTo>
                    <a:pt x="188" y="84"/>
                  </a:lnTo>
                  <a:lnTo>
                    <a:pt x="187" y="80"/>
                  </a:lnTo>
                  <a:lnTo>
                    <a:pt x="184" y="78"/>
                  </a:lnTo>
                  <a:lnTo>
                    <a:pt x="182" y="80"/>
                  </a:lnTo>
                  <a:lnTo>
                    <a:pt x="181" y="84"/>
                  </a:lnTo>
                  <a:lnTo>
                    <a:pt x="134" y="225"/>
                  </a:lnTo>
                  <a:lnTo>
                    <a:pt x="134" y="225"/>
                  </a:lnTo>
                  <a:lnTo>
                    <a:pt x="134" y="227"/>
                  </a:lnTo>
                  <a:lnTo>
                    <a:pt x="136" y="228"/>
                  </a:lnTo>
                  <a:lnTo>
                    <a:pt x="235"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p:cNvSpPr>
            <p:nvPr userDrawn="1"/>
          </p:nvSpPr>
          <p:spPr bwMode="auto">
            <a:xfrm>
              <a:off x="5009" y="662"/>
              <a:ext cx="195" cy="133"/>
            </a:xfrm>
            <a:custGeom>
              <a:avLst/>
              <a:gdLst>
                <a:gd name="T0" fmla="*/ 423 w 584"/>
                <a:gd name="T1" fmla="*/ 321 h 400"/>
                <a:gd name="T2" fmla="*/ 502 w 584"/>
                <a:gd name="T3" fmla="*/ 56 h 400"/>
                <a:gd name="T4" fmla="*/ 508 w 584"/>
                <a:gd name="T5" fmla="*/ 24 h 400"/>
                <a:gd name="T6" fmla="*/ 506 w 584"/>
                <a:gd name="T7" fmla="*/ 17 h 400"/>
                <a:gd name="T8" fmla="*/ 498 w 584"/>
                <a:gd name="T9" fmla="*/ 10 h 400"/>
                <a:gd name="T10" fmla="*/ 479 w 584"/>
                <a:gd name="T11" fmla="*/ 8 h 400"/>
                <a:gd name="T12" fmla="*/ 474 w 584"/>
                <a:gd name="T13" fmla="*/ 4 h 400"/>
                <a:gd name="T14" fmla="*/ 482 w 584"/>
                <a:gd name="T15" fmla="*/ 0 h 400"/>
                <a:gd name="T16" fmla="*/ 536 w 584"/>
                <a:gd name="T17" fmla="*/ 2 h 400"/>
                <a:gd name="T18" fmla="*/ 577 w 584"/>
                <a:gd name="T19" fmla="*/ 0 h 400"/>
                <a:gd name="T20" fmla="*/ 584 w 584"/>
                <a:gd name="T21" fmla="*/ 2 h 400"/>
                <a:gd name="T22" fmla="*/ 583 w 584"/>
                <a:gd name="T23" fmla="*/ 7 h 400"/>
                <a:gd name="T24" fmla="*/ 572 w 584"/>
                <a:gd name="T25" fmla="*/ 8 h 400"/>
                <a:gd name="T26" fmla="*/ 556 w 584"/>
                <a:gd name="T27" fmla="*/ 13 h 400"/>
                <a:gd name="T28" fmla="*/ 543 w 584"/>
                <a:gd name="T29" fmla="*/ 30 h 400"/>
                <a:gd name="T30" fmla="*/ 528 w 584"/>
                <a:gd name="T31" fmla="*/ 66 h 400"/>
                <a:gd name="T32" fmla="*/ 434 w 584"/>
                <a:gd name="T33" fmla="*/ 355 h 400"/>
                <a:gd name="T34" fmla="*/ 419 w 584"/>
                <a:gd name="T35" fmla="*/ 393 h 400"/>
                <a:gd name="T36" fmla="*/ 411 w 584"/>
                <a:gd name="T37" fmla="*/ 400 h 400"/>
                <a:gd name="T38" fmla="*/ 404 w 584"/>
                <a:gd name="T39" fmla="*/ 394 h 400"/>
                <a:gd name="T40" fmla="*/ 294 w 584"/>
                <a:gd name="T41" fmla="*/ 84 h 400"/>
                <a:gd name="T42" fmla="*/ 184 w 584"/>
                <a:gd name="T43" fmla="*/ 373 h 400"/>
                <a:gd name="T44" fmla="*/ 175 w 584"/>
                <a:gd name="T45" fmla="*/ 395 h 400"/>
                <a:gd name="T46" fmla="*/ 168 w 584"/>
                <a:gd name="T47" fmla="*/ 400 h 400"/>
                <a:gd name="T48" fmla="*/ 159 w 584"/>
                <a:gd name="T49" fmla="*/ 393 h 400"/>
                <a:gd name="T50" fmla="*/ 56 w 584"/>
                <a:gd name="T51" fmla="*/ 51 h 400"/>
                <a:gd name="T52" fmla="*/ 48 w 584"/>
                <a:gd name="T53" fmla="*/ 28 h 400"/>
                <a:gd name="T54" fmla="*/ 37 w 584"/>
                <a:gd name="T55" fmla="*/ 15 h 400"/>
                <a:gd name="T56" fmla="*/ 22 w 584"/>
                <a:gd name="T57" fmla="*/ 9 h 400"/>
                <a:gd name="T58" fmla="*/ 5 w 584"/>
                <a:gd name="T59" fmla="*/ 8 h 400"/>
                <a:gd name="T60" fmla="*/ 0 w 584"/>
                <a:gd name="T61" fmla="*/ 4 h 400"/>
                <a:gd name="T62" fmla="*/ 2 w 584"/>
                <a:gd name="T63" fmla="*/ 2 h 400"/>
                <a:gd name="T64" fmla="*/ 46 w 584"/>
                <a:gd name="T65" fmla="*/ 2 h 400"/>
                <a:gd name="T66" fmla="*/ 89 w 584"/>
                <a:gd name="T67" fmla="*/ 2 h 400"/>
                <a:gd name="T68" fmla="*/ 130 w 584"/>
                <a:gd name="T69" fmla="*/ 2 h 400"/>
                <a:gd name="T70" fmla="*/ 133 w 584"/>
                <a:gd name="T71" fmla="*/ 4 h 400"/>
                <a:gd name="T72" fmla="*/ 128 w 584"/>
                <a:gd name="T73" fmla="*/ 8 h 400"/>
                <a:gd name="T74" fmla="*/ 112 w 584"/>
                <a:gd name="T75" fmla="*/ 9 h 400"/>
                <a:gd name="T76" fmla="*/ 105 w 584"/>
                <a:gd name="T77" fmla="*/ 13 h 400"/>
                <a:gd name="T78" fmla="*/ 100 w 584"/>
                <a:gd name="T79" fmla="*/ 24 h 400"/>
                <a:gd name="T80" fmla="*/ 104 w 584"/>
                <a:gd name="T81" fmla="*/ 42 h 400"/>
                <a:gd name="T82" fmla="*/ 123 w 584"/>
                <a:gd name="T83" fmla="*/ 121 h 400"/>
                <a:gd name="T84" fmla="*/ 181 w 584"/>
                <a:gd name="T85" fmla="*/ 322 h 400"/>
                <a:gd name="T86" fmla="*/ 299 w 584"/>
                <a:gd name="T87" fmla="*/ 7 h 400"/>
                <a:gd name="T88" fmla="*/ 304 w 584"/>
                <a:gd name="T89" fmla="*/ 3 h 400"/>
                <a:gd name="T90" fmla="*/ 317 w 584"/>
                <a:gd name="T91" fmla="*/ 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4" h="400">
                  <a:moveTo>
                    <a:pt x="420" y="321"/>
                  </a:moveTo>
                  <a:lnTo>
                    <a:pt x="423" y="321"/>
                  </a:lnTo>
                  <a:lnTo>
                    <a:pt x="423" y="321"/>
                  </a:lnTo>
                  <a:lnTo>
                    <a:pt x="460" y="196"/>
                  </a:lnTo>
                  <a:lnTo>
                    <a:pt x="483" y="119"/>
                  </a:lnTo>
                  <a:lnTo>
                    <a:pt x="502" y="56"/>
                  </a:lnTo>
                  <a:lnTo>
                    <a:pt x="502" y="56"/>
                  </a:lnTo>
                  <a:lnTo>
                    <a:pt x="506" y="36"/>
                  </a:lnTo>
                  <a:lnTo>
                    <a:pt x="508" y="24"/>
                  </a:lnTo>
                  <a:lnTo>
                    <a:pt x="508" y="24"/>
                  </a:lnTo>
                  <a:lnTo>
                    <a:pt x="508" y="20"/>
                  </a:lnTo>
                  <a:lnTo>
                    <a:pt x="506" y="17"/>
                  </a:lnTo>
                  <a:lnTo>
                    <a:pt x="504" y="14"/>
                  </a:lnTo>
                  <a:lnTo>
                    <a:pt x="502" y="13"/>
                  </a:lnTo>
                  <a:lnTo>
                    <a:pt x="498" y="10"/>
                  </a:lnTo>
                  <a:lnTo>
                    <a:pt x="493" y="9"/>
                  </a:lnTo>
                  <a:lnTo>
                    <a:pt x="479" y="8"/>
                  </a:lnTo>
                  <a:lnTo>
                    <a:pt x="479" y="8"/>
                  </a:lnTo>
                  <a:lnTo>
                    <a:pt x="475" y="7"/>
                  </a:lnTo>
                  <a:lnTo>
                    <a:pt x="474" y="4"/>
                  </a:lnTo>
                  <a:lnTo>
                    <a:pt x="474" y="4"/>
                  </a:lnTo>
                  <a:lnTo>
                    <a:pt x="474" y="3"/>
                  </a:lnTo>
                  <a:lnTo>
                    <a:pt x="475" y="2"/>
                  </a:lnTo>
                  <a:lnTo>
                    <a:pt x="482" y="0"/>
                  </a:lnTo>
                  <a:lnTo>
                    <a:pt x="482" y="0"/>
                  </a:lnTo>
                  <a:lnTo>
                    <a:pt x="517" y="2"/>
                  </a:lnTo>
                  <a:lnTo>
                    <a:pt x="536" y="2"/>
                  </a:lnTo>
                  <a:lnTo>
                    <a:pt x="536" y="2"/>
                  </a:lnTo>
                  <a:lnTo>
                    <a:pt x="551" y="2"/>
                  </a:lnTo>
                  <a:lnTo>
                    <a:pt x="577" y="0"/>
                  </a:lnTo>
                  <a:lnTo>
                    <a:pt x="577" y="0"/>
                  </a:lnTo>
                  <a:lnTo>
                    <a:pt x="583" y="2"/>
                  </a:lnTo>
                  <a:lnTo>
                    <a:pt x="584" y="2"/>
                  </a:lnTo>
                  <a:lnTo>
                    <a:pt x="584" y="4"/>
                  </a:lnTo>
                  <a:lnTo>
                    <a:pt x="584" y="4"/>
                  </a:lnTo>
                  <a:lnTo>
                    <a:pt x="583" y="7"/>
                  </a:lnTo>
                  <a:lnTo>
                    <a:pt x="580" y="8"/>
                  </a:lnTo>
                  <a:lnTo>
                    <a:pt x="580" y="8"/>
                  </a:lnTo>
                  <a:lnTo>
                    <a:pt x="572" y="8"/>
                  </a:lnTo>
                  <a:lnTo>
                    <a:pt x="562" y="10"/>
                  </a:lnTo>
                  <a:lnTo>
                    <a:pt x="562" y="10"/>
                  </a:lnTo>
                  <a:lnTo>
                    <a:pt x="556" y="13"/>
                  </a:lnTo>
                  <a:lnTo>
                    <a:pt x="551" y="17"/>
                  </a:lnTo>
                  <a:lnTo>
                    <a:pt x="548" y="24"/>
                  </a:lnTo>
                  <a:lnTo>
                    <a:pt x="543" y="30"/>
                  </a:lnTo>
                  <a:lnTo>
                    <a:pt x="536" y="47"/>
                  </a:lnTo>
                  <a:lnTo>
                    <a:pt x="528" y="66"/>
                  </a:lnTo>
                  <a:lnTo>
                    <a:pt x="528" y="66"/>
                  </a:lnTo>
                  <a:lnTo>
                    <a:pt x="506" y="132"/>
                  </a:lnTo>
                  <a:lnTo>
                    <a:pt x="480" y="214"/>
                  </a:lnTo>
                  <a:lnTo>
                    <a:pt x="434" y="355"/>
                  </a:lnTo>
                  <a:lnTo>
                    <a:pt x="434" y="355"/>
                  </a:lnTo>
                  <a:lnTo>
                    <a:pt x="425" y="379"/>
                  </a:lnTo>
                  <a:lnTo>
                    <a:pt x="419" y="393"/>
                  </a:lnTo>
                  <a:lnTo>
                    <a:pt x="415" y="399"/>
                  </a:lnTo>
                  <a:lnTo>
                    <a:pt x="413" y="400"/>
                  </a:lnTo>
                  <a:lnTo>
                    <a:pt x="411" y="400"/>
                  </a:lnTo>
                  <a:lnTo>
                    <a:pt x="411" y="400"/>
                  </a:lnTo>
                  <a:lnTo>
                    <a:pt x="407" y="399"/>
                  </a:lnTo>
                  <a:lnTo>
                    <a:pt x="404" y="394"/>
                  </a:lnTo>
                  <a:lnTo>
                    <a:pt x="400" y="387"/>
                  </a:lnTo>
                  <a:lnTo>
                    <a:pt x="396" y="373"/>
                  </a:lnTo>
                  <a:lnTo>
                    <a:pt x="294" y="84"/>
                  </a:lnTo>
                  <a:lnTo>
                    <a:pt x="293" y="84"/>
                  </a:lnTo>
                  <a:lnTo>
                    <a:pt x="293" y="84"/>
                  </a:lnTo>
                  <a:lnTo>
                    <a:pt x="184" y="373"/>
                  </a:lnTo>
                  <a:lnTo>
                    <a:pt x="184" y="373"/>
                  </a:lnTo>
                  <a:lnTo>
                    <a:pt x="179" y="387"/>
                  </a:lnTo>
                  <a:lnTo>
                    <a:pt x="175" y="395"/>
                  </a:lnTo>
                  <a:lnTo>
                    <a:pt x="171" y="399"/>
                  </a:lnTo>
                  <a:lnTo>
                    <a:pt x="168" y="400"/>
                  </a:lnTo>
                  <a:lnTo>
                    <a:pt x="168" y="400"/>
                  </a:lnTo>
                  <a:lnTo>
                    <a:pt x="165" y="400"/>
                  </a:lnTo>
                  <a:lnTo>
                    <a:pt x="163" y="399"/>
                  </a:lnTo>
                  <a:lnTo>
                    <a:pt x="159" y="393"/>
                  </a:lnTo>
                  <a:lnTo>
                    <a:pt x="156" y="381"/>
                  </a:lnTo>
                  <a:lnTo>
                    <a:pt x="148" y="359"/>
                  </a:lnTo>
                  <a:lnTo>
                    <a:pt x="56" y="51"/>
                  </a:lnTo>
                  <a:lnTo>
                    <a:pt x="56" y="51"/>
                  </a:lnTo>
                  <a:lnTo>
                    <a:pt x="50" y="34"/>
                  </a:lnTo>
                  <a:lnTo>
                    <a:pt x="48" y="28"/>
                  </a:lnTo>
                  <a:lnTo>
                    <a:pt x="44" y="22"/>
                  </a:lnTo>
                  <a:lnTo>
                    <a:pt x="40" y="19"/>
                  </a:lnTo>
                  <a:lnTo>
                    <a:pt x="37" y="15"/>
                  </a:lnTo>
                  <a:lnTo>
                    <a:pt x="28" y="10"/>
                  </a:lnTo>
                  <a:lnTo>
                    <a:pt x="28" y="10"/>
                  </a:lnTo>
                  <a:lnTo>
                    <a:pt x="22" y="9"/>
                  </a:lnTo>
                  <a:lnTo>
                    <a:pt x="15" y="8"/>
                  </a:lnTo>
                  <a:lnTo>
                    <a:pt x="5" y="8"/>
                  </a:lnTo>
                  <a:lnTo>
                    <a:pt x="5" y="8"/>
                  </a:lnTo>
                  <a:lnTo>
                    <a:pt x="2" y="7"/>
                  </a:lnTo>
                  <a:lnTo>
                    <a:pt x="0" y="7"/>
                  </a:lnTo>
                  <a:lnTo>
                    <a:pt x="0" y="4"/>
                  </a:lnTo>
                  <a:lnTo>
                    <a:pt x="0" y="4"/>
                  </a:lnTo>
                  <a:lnTo>
                    <a:pt x="0" y="3"/>
                  </a:lnTo>
                  <a:lnTo>
                    <a:pt x="2" y="2"/>
                  </a:lnTo>
                  <a:lnTo>
                    <a:pt x="9" y="0"/>
                  </a:lnTo>
                  <a:lnTo>
                    <a:pt x="9" y="0"/>
                  </a:lnTo>
                  <a:lnTo>
                    <a:pt x="46" y="2"/>
                  </a:lnTo>
                  <a:lnTo>
                    <a:pt x="70" y="2"/>
                  </a:lnTo>
                  <a:lnTo>
                    <a:pt x="70" y="2"/>
                  </a:lnTo>
                  <a:lnTo>
                    <a:pt x="89" y="2"/>
                  </a:lnTo>
                  <a:lnTo>
                    <a:pt x="123" y="0"/>
                  </a:lnTo>
                  <a:lnTo>
                    <a:pt x="123" y="0"/>
                  </a:lnTo>
                  <a:lnTo>
                    <a:pt x="130" y="2"/>
                  </a:lnTo>
                  <a:lnTo>
                    <a:pt x="131" y="3"/>
                  </a:lnTo>
                  <a:lnTo>
                    <a:pt x="133" y="4"/>
                  </a:lnTo>
                  <a:lnTo>
                    <a:pt x="133" y="4"/>
                  </a:lnTo>
                  <a:lnTo>
                    <a:pt x="131" y="7"/>
                  </a:lnTo>
                  <a:lnTo>
                    <a:pt x="130" y="7"/>
                  </a:lnTo>
                  <a:lnTo>
                    <a:pt x="128" y="8"/>
                  </a:lnTo>
                  <a:lnTo>
                    <a:pt x="128" y="8"/>
                  </a:lnTo>
                  <a:lnTo>
                    <a:pt x="118" y="8"/>
                  </a:lnTo>
                  <a:lnTo>
                    <a:pt x="112" y="9"/>
                  </a:lnTo>
                  <a:lnTo>
                    <a:pt x="107" y="10"/>
                  </a:lnTo>
                  <a:lnTo>
                    <a:pt x="107" y="10"/>
                  </a:lnTo>
                  <a:lnTo>
                    <a:pt x="105" y="13"/>
                  </a:lnTo>
                  <a:lnTo>
                    <a:pt x="102" y="15"/>
                  </a:lnTo>
                  <a:lnTo>
                    <a:pt x="101" y="19"/>
                  </a:lnTo>
                  <a:lnTo>
                    <a:pt x="100" y="24"/>
                  </a:lnTo>
                  <a:lnTo>
                    <a:pt x="100" y="24"/>
                  </a:lnTo>
                  <a:lnTo>
                    <a:pt x="101" y="31"/>
                  </a:lnTo>
                  <a:lnTo>
                    <a:pt x="104" y="42"/>
                  </a:lnTo>
                  <a:lnTo>
                    <a:pt x="110" y="71"/>
                  </a:lnTo>
                  <a:lnTo>
                    <a:pt x="110" y="71"/>
                  </a:lnTo>
                  <a:lnTo>
                    <a:pt x="123" y="121"/>
                  </a:lnTo>
                  <a:lnTo>
                    <a:pt x="145" y="198"/>
                  </a:lnTo>
                  <a:lnTo>
                    <a:pt x="180" y="322"/>
                  </a:lnTo>
                  <a:lnTo>
                    <a:pt x="181" y="322"/>
                  </a:lnTo>
                  <a:lnTo>
                    <a:pt x="290" y="26"/>
                  </a:lnTo>
                  <a:lnTo>
                    <a:pt x="290" y="26"/>
                  </a:lnTo>
                  <a:lnTo>
                    <a:pt x="299" y="7"/>
                  </a:lnTo>
                  <a:lnTo>
                    <a:pt x="301" y="3"/>
                  </a:lnTo>
                  <a:lnTo>
                    <a:pt x="304" y="3"/>
                  </a:lnTo>
                  <a:lnTo>
                    <a:pt x="304" y="3"/>
                  </a:lnTo>
                  <a:lnTo>
                    <a:pt x="306" y="4"/>
                  </a:lnTo>
                  <a:lnTo>
                    <a:pt x="309" y="8"/>
                  </a:lnTo>
                  <a:lnTo>
                    <a:pt x="317" y="27"/>
                  </a:lnTo>
                  <a:lnTo>
                    <a:pt x="42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EditPoints="1"/>
            </p:cNvSpPr>
            <p:nvPr userDrawn="1"/>
          </p:nvSpPr>
          <p:spPr bwMode="auto">
            <a:xfrm>
              <a:off x="3878" y="284"/>
              <a:ext cx="240" cy="220"/>
            </a:xfrm>
            <a:custGeom>
              <a:avLst/>
              <a:gdLst>
                <a:gd name="T0" fmla="*/ 108 w 721"/>
                <a:gd name="T1" fmla="*/ 226 h 661"/>
                <a:gd name="T2" fmla="*/ 94 w 721"/>
                <a:gd name="T3" fmla="*/ 156 h 661"/>
                <a:gd name="T4" fmla="*/ 105 w 721"/>
                <a:gd name="T5" fmla="*/ 104 h 661"/>
                <a:gd name="T6" fmla="*/ 154 w 721"/>
                <a:gd name="T7" fmla="*/ 42 h 661"/>
                <a:gd name="T8" fmla="*/ 247 w 721"/>
                <a:gd name="T9" fmla="*/ 4 h 661"/>
                <a:gd name="T10" fmla="*/ 329 w 721"/>
                <a:gd name="T11" fmla="*/ 2 h 661"/>
                <a:gd name="T12" fmla="*/ 408 w 721"/>
                <a:gd name="T13" fmla="*/ 22 h 661"/>
                <a:gd name="T14" fmla="*/ 414 w 721"/>
                <a:gd name="T15" fmla="*/ 40 h 661"/>
                <a:gd name="T16" fmla="*/ 405 w 721"/>
                <a:gd name="T17" fmla="*/ 147 h 661"/>
                <a:gd name="T18" fmla="*/ 394 w 721"/>
                <a:gd name="T19" fmla="*/ 162 h 661"/>
                <a:gd name="T20" fmla="*/ 389 w 721"/>
                <a:gd name="T21" fmla="*/ 146 h 661"/>
                <a:gd name="T22" fmla="*/ 376 w 721"/>
                <a:gd name="T23" fmla="*/ 93 h 661"/>
                <a:gd name="T24" fmla="*/ 349 w 721"/>
                <a:gd name="T25" fmla="*/ 61 h 661"/>
                <a:gd name="T26" fmla="*/ 287 w 721"/>
                <a:gd name="T27" fmla="*/ 38 h 661"/>
                <a:gd name="T28" fmla="*/ 234 w 721"/>
                <a:gd name="T29" fmla="*/ 45 h 661"/>
                <a:gd name="T30" fmla="*/ 200 w 721"/>
                <a:gd name="T31" fmla="*/ 72 h 661"/>
                <a:gd name="T32" fmla="*/ 182 w 721"/>
                <a:gd name="T33" fmla="*/ 121 h 661"/>
                <a:gd name="T34" fmla="*/ 188 w 721"/>
                <a:gd name="T35" fmla="*/ 176 h 661"/>
                <a:gd name="T36" fmla="*/ 226 w 721"/>
                <a:gd name="T37" fmla="*/ 246 h 661"/>
                <a:gd name="T38" fmla="*/ 335 w 721"/>
                <a:gd name="T39" fmla="*/ 370 h 661"/>
                <a:gd name="T40" fmla="*/ 476 w 721"/>
                <a:gd name="T41" fmla="*/ 485 h 661"/>
                <a:gd name="T42" fmla="*/ 505 w 721"/>
                <a:gd name="T43" fmla="*/ 405 h 661"/>
                <a:gd name="T44" fmla="*/ 506 w 721"/>
                <a:gd name="T45" fmla="*/ 345 h 661"/>
                <a:gd name="T46" fmla="*/ 489 w 721"/>
                <a:gd name="T47" fmla="*/ 323 h 661"/>
                <a:gd name="T48" fmla="*/ 451 w 721"/>
                <a:gd name="T49" fmla="*/ 315 h 661"/>
                <a:gd name="T50" fmla="*/ 442 w 721"/>
                <a:gd name="T51" fmla="*/ 308 h 661"/>
                <a:gd name="T52" fmla="*/ 456 w 721"/>
                <a:gd name="T53" fmla="*/ 299 h 661"/>
                <a:gd name="T54" fmla="*/ 568 w 721"/>
                <a:gd name="T55" fmla="*/ 308 h 661"/>
                <a:gd name="T56" fmla="*/ 585 w 721"/>
                <a:gd name="T57" fmla="*/ 322 h 661"/>
                <a:gd name="T58" fmla="*/ 571 w 721"/>
                <a:gd name="T59" fmla="*/ 399 h 661"/>
                <a:gd name="T60" fmla="*/ 502 w 721"/>
                <a:gd name="T61" fmla="*/ 521 h 661"/>
                <a:gd name="T62" fmla="*/ 620 w 721"/>
                <a:gd name="T63" fmla="*/ 604 h 661"/>
                <a:gd name="T64" fmla="*/ 692 w 721"/>
                <a:gd name="T65" fmla="*/ 631 h 661"/>
                <a:gd name="T66" fmla="*/ 718 w 721"/>
                <a:gd name="T67" fmla="*/ 634 h 661"/>
                <a:gd name="T68" fmla="*/ 719 w 721"/>
                <a:gd name="T69" fmla="*/ 644 h 661"/>
                <a:gd name="T70" fmla="*/ 631 w 721"/>
                <a:gd name="T71" fmla="*/ 649 h 661"/>
                <a:gd name="T72" fmla="*/ 502 w 721"/>
                <a:gd name="T73" fmla="*/ 628 h 661"/>
                <a:gd name="T74" fmla="*/ 421 w 721"/>
                <a:gd name="T75" fmla="*/ 594 h 661"/>
                <a:gd name="T76" fmla="*/ 340 w 721"/>
                <a:gd name="T77" fmla="*/ 643 h 661"/>
                <a:gd name="T78" fmla="*/ 255 w 721"/>
                <a:gd name="T79" fmla="*/ 660 h 661"/>
                <a:gd name="T80" fmla="*/ 145 w 721"/>
                <a:gd name="T81" fmla="*/ 650 h 661"/>
                <a:gd name="T82" fmla="*/ 50 w 721"/>
                <a:gd name="T83" fmla="*/ 595 h 661"/>
                <a:gd name="T84" fmla="*/ 6 w 721"/>
                <a:gd name="T85" fmla="*/ 519 h 661"/>
                <a:gd name="T86" fmla="*/ 1 w 721"/>
                <a:gd name="T87" fmla="*/ 456 h 661"/>
                <a:gd name="T88" fmla="*/ 30 w 721"/>
                <a:gd name="T89" fmla="*/ 374 h 661"/>
                <a:gd name="T90" fmla="*/ 82 w 721"/>
                <a:gd name="T91" fmla="*/ 312 h 661"/>
                <a:gd name="T92" fmla="*/ 400 w 721"/>
                <a:gd name="T93" fmla="*/ 557 h 661"/>
                <a:gd name="T94" fmla="*/ 249 w 721"/>
                <a:gd name="T95" fmla="*/ 412 h 661"/>
                <a:gd name="T96" fmla="*/ 148 w 721"/>
                <a:gd name="T97" fmla="*/ 316 h 661"/>
                <a:gd name="T98" fmla="*/ 105 w 721"/>
                <a:gd name="T99" fmla="*/ 389 h 661"/>
                <a:gd name="T100" fmla="*/ 104 w 721"/>
                <a:gd name="T101" fmla="*/ 473 h 661"/>
                <a:gd name="T102" fmla="*/ 138 w 721"/>
                <a:gd name="T103" fmla="*/ 549 h 661"/>
                <a:gd name="T104" fmla="*/ 200 w 721"/>
                <a:gd name="T105" fmla="*/ 595 h 661"/>
                <a:gd name="T106" fmla="*/ 262 w 721"/>
                <a:gd name="T107" fmla="*/ 608 h 661"/>
                <a:gd name="T108" fmla="*/ 348 w 721"/>
                <a:gd name="T109" fmla="*/ 588 h 661"/>
                <a:gd name="T110" fmla="*/ 400 w 721"/>
                <a:gd name="T111" fmla="*/ 55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661">
                  <a:moveTo>
                    <a:pt x="137" y="275"/>
                  </a:moveTo>
                  <a:lnTo>
                    <a:pt x="137" y="275"/>
                  </a:lnTo>
                  <a:lnTo>
                    <a:pt x="125" y="258"/>
                  </a:lnTo>
                  <a:lnTo>
                    <a:pt x="115" y="242"/>
                  </a:lnTo>
                  <a:lnTo>
                    <a:pt x="108" y="226"/>
                  </a:lnTo>
                  <a:lnTo>
                    <a:pt x="102" y="212"/>
                  </a:lnTo>
                  <a:lnTo>
                    <a:pt x="98" y="197"/>
                  </a:lnTo>
                  <a:lnTo>
                    <a:pt x="96" y="184"/>
                  </a:lnTo>
                  <a:lnTo>
                    <a:pt x="94" y="169"/>
                  </a:lnTo>
                  <a:lnTo>
                    <a:pt x="94" y="156"/>
                  </a:lnTo>
                  <a:lnTo>
                    <a:pt x="94" y="156"/>
                  </a:lnTo>
                  <a:lnTo>
                    <a:pt x="94" y="142"/>
                  </a:lnTo>
                  <a:lnTo>
                    <a:pt x="97" y="130"/>
                  </a:lnTo>
                  <a:lnTo>
                    <a:pt x="99" y="117"/>
                  </a:lnTo>
                  <a:lnTo>
                    <a:pt x="105" y="104"/>
                  </a:lnTo>
                  <a:lnTo>
                    <a:pt x="111" y="90"/>
                  </a:lnTo>
                  <a:lnTo>
                    <a:pt x="120" y="77"/>
                  </a:lnTo>
                  <a:lnTo>
                    <a:pt x="130" y="65"/>
                  </a:lnTo>
                  <a:lnTo>
                    <a:pt x="141" y="53"/>
                  </a:lnTo>
                  <a:lnTo>
                    <a:pt x="154" y="42"/>
                  </a:lnTo>
                  <a:lnTo>
                    <a:pt x="168" y="32"/>
                  </a:lnTo>
                  <a:lnTo>
                    <a:pt x="185" y="23"/>
                  </a:lnTo>
                  <a:lnTo>
                    <a:pt x="205" y="15"/>
                  </a:lnTo>
                  <a:lnTo>
                    <a:pt x="224" y="9"/>
                  </a:lnTo>
                  <a:lnTo>
                    <a:pt x="247" y="4"/>
                  </a:lnTo>
                  <a:lnTo>
                    <a:pt x="272" y="2"/>
                  </a:lnTo>
                  <a:lnTo>
                    <a:pt x="298" y="0"/>
                  </a:lnTo>
                  <a:lnTo>
                    <a:pt x="298" y="0"/>
                  </a:lnTo>
                  <a:lnTo>
                    <a:pt x="313" y="0"/>
                  </a:lnTo>
                  <a:lnTo>
                    <a:pt x="329" y="2"/>
                  </a:lnTo>
                  <a:lnTo>
                    <a:pt x="355" y="6"/>
                  </a:lnTo>
                  <a:lnTo>
                    <a:pt x="380" y="11"/>
                  </a:lnTo>
                  <a:lnTo>
                    <a:pt x="400" y="19"/>
                  </a:lnTo>
                  <a:lnTo>
                    <a:pt x="400" y="19"/>
                  </a:lnTo>
                  <a:lnTo>
                    <a:pt x="408" y="22"/>
                  </a:lnTo>
                  <a:lnTo>
                    <a:pt x="410" y="25"/>
                  </a:lnTo>
                  <a:lnTo>
                    <a:pt x="412" y="27"/>
                  </a:lnTo>
                  <a:lnTo>
                    <a:pt x="414" y="33"/>
                  </a:lnTo>
                  <a:lnTo>
                    <a:pt x="414" y="40"/>
                  </a:lnTo>
                  <a:lnTo>
                    <a:pt x="414" y="40"/>
                  </a:lnTo>
                  <a:lnTo>
                    <a:pt x="412" y="67"/>
                  </a:lnTo>
                  <a:lnTo>
                    <a:pt x="410" y="100"/>
                  </a:lnTo>
                  <a:lnTo>
                    <a:pt x="408" y="129"/>
                  </a:lnTo>
                  <a:lnTo>
                    <a:pt x="405" y="147"/>
                  </a:lnTo>
                  <a:lnTo>
                    <a:pt x="405" y="147"/>
                  </a:lnTo>
                  <a:lnTo>
                    <a:pt x="404" y="156"/>
                  </a:lnTo>
                  <a:lnTo>
                    <a:pt x="401" y="159"/>
                  </a:lnTo>
                  <a:lnTo>
                    <a:pt x="398" y="162"/>
                  </a:lnTo>
                  <a:lnTo>
                    <a:pt x="394" y="162"/>
                  </a:lnTo>
                  <a:lnTo>
                    <a:pt x="394" y="162"/>
                  </a:lnTo>
                  <a:lnTo>
                    <a:pt x="392" y="162"/>
                  </a:lnTo>
                  <a:lnTo>
                    <a:pt x="389" y="159"/>
                  </a:lnTo>
                  <a:lnTo>
                    <a:pt x="389" y="155"/>
                  </a:lnTo>
                  <a:lnTo>
                    <a:pt x="389" y="146"/>
                  </a:lnTo>
                  <a:lnTo>
                    <a:pt x="389" y="146"/>
                  </a:lnTo>
                  <a:lnTo>
                    <a:pt x="388" y="129"/>
                  </a:lnTo>
                  <a:lnTo>
                    <a:pt x="386" y="121"/>
                  </a:lnTo>
                  <a:lnTo>
                    <a:pt x="383" y="111"/>
                  </a:lnTo>
                  <a:lnTo>
                    <a:pt x="380" y="102"/>
                  </a:lnTo>
                  <a:lnTo>
                    <a:pt x="376" y="93"/>
                  </a:lnTo>
                  <a:lnTo>
                    <a:pt x="371" y="84"/>
                  </a:lnTo>
                  <a:lnTo>
                    <a:pt x="365" y="76"/>
                  </a:lnTo>
                  <a:lnTo>
                    <a:pt x="365" y="76"/>
                  </a:lnTo>
                  <a:lnTo>
                    <a:pt x="358" y="68"/>
                  </a:lnTo>
                  <a:lnTo>
                    <a:pt x="349" y="61"/>
                  </a:lnTo>
                  <a:lnTo>
                    <a:pt x="340" y="55"/>
                  </a:lnTo>
                  <a:lnTo>
                    <a:pt x="329" y="49"/>
                  </a:lnTo>
                  <a:lnTo>
                    <a:pt x="317" y="44"/>
                  </a:lnTo>
                  <a:lnTo>
                    <a:pt x="303" y="40"/>
                  </a:lnTo>
                  <a:lnTo>
                    <a:pt x="287" y="38"/>
                  </a:lnTo>
                  <a:lnTo>
                    <a:pt x="272" y="38"/>
                  </a:lnTo>
                  <a:lnTo>
                    <a:pt x="272" y="38"/>
                  </a:lnTo>
                  <a:lnTo>
                    <a:pt x="257" y="39"/>
                  </a:lnTo>
                  <a:lnTo>
                    <a:pt x="243" y="43"/>
                  </a:lnTo>
                  <a:lnTo>
                    <a:pt x="234" y="45"/>
                  </a:lnTo>
                  <a:lnTo>
                    <a:pt x="227" y="49"/>
                  </a:lnTo>
                  <a:lnTo>
                    <a:pt x="219" y="54"/>
                  </a:lnTo>
                  <a:lnTo>
                    <a:pt x="212" y="59"/>
                  </a:lnTo>
                  <a:lnTo>
                    <a:pt x="206" y="65"/>
                  </a:lnTo>
                  <a:lnTo>
                    <a:pt x="200" y="72"/>
                  </a:lnTo>
                  <a:lnTo>
                    <a:pt x="195" y="79"/>
                  </a:lnTo>
                  <a:lnTo>
                    <a:pt x="190" y="89"/>
                  </a:lnTo>
                  <a:lnTo>
                    <a:pt x="187" y="99"/>
                  </a:lnTo>
                  <a:lnTo>
                    <a:pt x="183" y="108"/>
                  </a:lnTo>
                  <a:lnTo>
                    <a:pt x="182" y="121"/>
                  </a:lnTo>
                  <a:lnTo>
                    <a:pt x="181" y="134"/>
                  </a:lnTo>
                  <a:lnTo>
                    <a:pt x="181" y="134"/>
                  </a:lnTo>
                  <a:lnTo>
                    <a:pt x="182" y="149"/>
                  </a:lnTo>
                  <a:lnTo>
                    <a:pt x="184" y="163"/>
                  </a:lnTo>
                  <a:lnTo>
                    <a:pt x="188" y="176"/>
                  </a:lnTo>
                  <a:lnTo>
                    <a:pt x="194" y="191"/>
                  </a:lnTo>
                  <a:lnTo>
                    <a:pt x="200" y="204"/>
                  </a:lnTo>
                  <a:lnTo>
                    <a:pt x="207" y="219"/>
                  </a:lnTo>
                  <a:lnTo>
                    <a:pt x="216" y="232"/>
                  </a:lnTo>
                  <a:lnTo>
                    <a:pt x="226" y="246"/>
                  </a:lnTo>
                  <a:lnTo>
                    <a:pt x="247" y="272"/>
                  </a:lnTo>
                  <a:lnTo>
                    <a:pt x="270" y="300"/>
                  </a:lnTo>
                  <a:lnTo>
                    <a:pt x="321" y="355"/>
                  </a:lnTo>
                  <a:lnTo>
                    <a:pt x="321" y="355"/>
                  </a:lnTo>
                  <a:lnTo>
                    <a:pt x="335" y="370"/>
                  </a:lnTo>
                  <a:lnTo>
                    <a:pt x="354" y="389"/>
                  </a:lnTo>
                  <a:lnTo>
                    <a:pt x="399" y="433"/>
                  </a:lnTo>
                  <a:lnTo>
                    <a:pt x="469" y="496"/>
                  </a:lnTo>
                  <a:lnTo>
                    <a:pt x="469" y="496"/>
                  </a:lnTo>
                  <a:lnTo>
                    <a:pt x="476" y="485"/>
                  </a:lnTo>
                  <a:lnTo>
                    <a:pt x="483" y="473"/>
                  </a:lnTo>
                  <a:lnTo>
                    <a:pt x="489" y="458"/>
                  </a:lnTo>
                  <a:lnTo>
                    <a:pt x="495" y="441"/>
                  </a:lnTo>
                  <a:lnTo>
                    <a:pt x="501" y="423"/>
                  </a:lnTo>
                  <a:lnTo>
                    <a:pt x="505" y="405"/>
                  </a:lnTo>
                  <a:lnTo>
                    <a:pt x="508" y="385"/>
                  </a:lnTo>
                  <a:lnTo>
                    <a:pt x="510" y="366"/>
                  </a:lnTo>
                  <a:lnTo>
                    <a:pt x="510" y="366"/>
                  </a:lnTo>
                  <a:lnTo>
                    <a:pt x="508" y="356"/>
                  </a:lnTo>
                  <a:lnTo>
                    <a:pt x="506" y="345"/>
                  </a:lnTo>
                  <a:lnTo>
                    <a:pt x="501" y="336"/>
                  </a:lnTo>
                  <a:lnTo>
                    <a:pt x="497" y="331"/>
                  </a:lnTo>
                  <a:lnTo>
                    <a:pt x="494" y="327"/>
                  </a:lnTo>
                  <a:lnTo>
                    <a:pt x="494" y="327"/>
                  </a:lnTo>
                  <a:lnTo>
                    <a:pt x="489" y="323"/>
                  </a:lnTo>
                  <a:lnTo>
                    <a:pt x="484" y="321"/>
                  </a:lnTo>
                  <a:lnTo>
                    <a:pt x="473" y="317"/>
                  </a:lnTo>
                  <a:lnTo>
                    <a:pt x="462" y="315"/>
                  </a:lnTo>
                  <a:lnTo>
                    <a:pt x="451" y="315"/>
                  </a:lnTo>
                  <a:lnTo>
                    <a:pt x="451" y="315"/>
                  </a:lnTo>
                  <a:lnTo>
                    <a:pt x="448" y="314"/>
                  </a:lnTo>
                  <a:lnTo>
                    <a:pt x="445" y="312"/>
                  </a:lnTo>
                  <a:lnTo>
                    <a:pt x="443" y="311"/>
                  </a:lnTo>
                  <a:lnTo>
                    <a:pt x="442" y="308"/>
                  </a:lnTo>
                  <a:lnTo>
                    <a:pt x="442" y="308"/>
                  </a:lnTo>
                  <a:lnTo>
                    <a:pt x="443" y="304"/>
                  </a:lnTo>
                  <a:lnTo>
                    <a:pt x="446" y="302"/>
                  </a:lnTo>
                  <a:lnTo>
                    <a:pt x="450" y="300"/>
                  </a:lnTo>
                  <a:lnTo>
                    <a:pt x="456" y="299"/>
                  </a:lnTo>
                  <a:lnTo>
                    <a:pt x="456" y="299"/>
                  </a:lnTo>
                  <a:lnTo>
                    <a:pt x="496" y="300"/>
                  </a:lnTo>
                  <a:lnTo>
                    <a:pt x="524" y="302"/>
                  </a:lnTo>
                  <a:lnTo>
                    <a:pt x="557" y="305"/>
                  </a:lnTo>
                  <a:lnTo>
                    <a:pt x="557" y="305"/>
                  </a:lnTo>
                  <a:lnTo>
                    <a:pt x="568" y="308"/>
                  </a:lnTo>
                  <a:lnTo>
                    <a:pt x="576" y="310"/>
                  </a:lnTo>
                  <a:lnTo>
                    <a:pt x="580" y="312"/>
                  </a:lnTo>
                  <a:lnTo>
                    <a:pt x="582" y="315"/>
                  </a:lnTo>
                  <a:lnTo>
                    <a:pt x="585" y="319"/>
                  </a:lnTo>
                  <a:lnTo>
                    <a:pt x="585" y="322"/>
                  </a:lnTo>
                  <a:lnTo>
                    <a:pt x="585" y="322"/>
                  </a:lnTo>
                  <a:lnTo>
                    <a:pt x="585" y="334"/>
                  </a:lnTo>
                  <a:lnTo>
                    <a:pt x="584" y="346"/>
                  </a:lnTo>
                  <a:lnTo>
                    <a:pt x="579" y="373"/>
                  </a:lnTo>
                  <a:lnTo>
                    <a:pt x="571" y="399"/>
                  </a:lnTo>
                  <a:lnTo>
                    <a:pt x="562" y="425"/>
                  </a:lnTo>
                  <a:lnTo>
                    <a:pt x="550" y="451"/>
                  </a:lnTo>
                  <a:lnTo>
                    <a:pt x="536" y="475"/>
                  </a:lnTo>
                  <a:lnTo>
                    <a:pt x="519" y="500"/>
                  </a:lnTo>
                  <a:lnTo>
                    <a:pt x="502" y="521"/>
                  </a:lnTo>
                  <a:lnTo>
                    <a:pt x="502" y="521"/>
                  </a:lnTo>
                  <a:lnTo>
                    <a:pt x="541" y="552"/>
                  </a:lnTo>
                  <a:lnTo>
                    <a:pt x="574" y="575"/>
                  </a:lnTo>
                  <a:lnTo>
                    <a:pt x="599" y="592"/>
                  </a:lnTo>
                  <a:lnTo>
                    <a:pt x="620" y="604"/>
                  </a:lnTo>
                  <a:lnTo>
                    <a:pt x="620" y="604"/>
                  </a:lnTo>
                  <a:lnTo>
                    <a:pt x="631" y="610"/>
                  </a:lnTo>
                  <a:lnTo>
                    <a:pt x="643" y="615"/>
                  </a:lnTo>
                  <a:lnTo>
                    <a:pt x="668" y="625"/>
                  </a:lnTo>
                  <a:lnTo>
                    <a:pt x="692" y="631"/>
                  </a:lnTo>
                  <a:lnTo>
                    <a:pt x="701" y="633"/>
                  </a:lnTo>
                  <a:lnTo>
                    <a:pt x="710" y="633"/>
                  </a:lnTo>
                  <a:lnTo>
                    <a:pt x="710" y="633"/>
                  </a:lnTo>
                  <a:lnTo>
                    <a:pt x="715" y="633"/>
                  </a:lnTo>
                  <a:lnTo>
                    <a:pt x="718" y="634"/>
                  </a:lnTo>
                  <a:lnTo>
                    <a:pt x="721" y="637"/>
                  </a:lnTo>
                  <a:lnTo>
                    <a:pt x="721" y="640"/>
                  </a:lnTo>
                  <a:lnTo>
                    <a:pt x="721" y="640"/>
                  </a:lnTo>
                  <a:lnTo>
                    <a:pt x="721" y="643"/>
                  </a:lnTo>
                  <a:lnTo>
                    <a:pt x="719" y="644"/>
                  </a:lnTo>
                  <a:lnTo>
                    <a:pt x="716" y="646"/>
                  </a:lnTo>
                  <a:lnTo>
                    <a:pt x="707" y="648"/>
                  </a:lnTo>
                  <a:lnTo>
                    <a:pt x="695" y="649"/>
                  </a:lnTo>
                  <a:lnTo>
                    <a:pt x="631" y="649"/>
                  </a:lnTo>
                  <a:lnTo>
                    <a:pt x="631" y="649"/>
                  </a:lnTo>
                  <a:lnTo>
                    <a:pt x="598" y="648"/>
                  </a:lnTo>
                  <a:lnTo>
                    <a:pt x="570" y="646"/>
                  </a:lnTo>
                  <a:lnTo>
                    <a:pt x="545" y="643"/>
                  </a:lnTo>
                  <a:lnTo>
                    <a:pt x="523" y="637"/>
                  </a:lnTo>
                  <a:lnTo>
                    <a:pt x="502" y="628"/>
                  </a:lnTo>
                  <a:lnTo>
                    <a:pt x="480" y="617"/>
                  </a:lnTo>
                  <a:lnTo>
                    <a:pt x="459" y="603"/>
                  </a:lnTo>
                  <a:lnTo>
                    <a:pt x="433" y="583"/>
                  </a:lnTo>
                  <a:lnTo>
                    <a:pt x="433" y="583"/>
                  </a:lnTo>
                  <a:lnTo>
                    <a:pt x="421" y="594"/>
                  </a:lnTo>
                  <a:lnTo>
                    <a:pt x="406" y="606"/>
                  </a:lnTo>
                  <a:lnTo>
                    <a:pt x="388" y="620"/>
                  </a:lnTo>
                  <a:lnTo>
                    <a:pt x="366" y="632"/>
                  </a:lnTo>
                  <a:lnTo>
                    <a:pt x="353" y="638"/>
                  </a:lnTo>
                  <a:lnTo>
                    <a:pt x="340" y="643"/>
                  </a:lnTo>
                  <a:lnTo>
                    <a:pt x="325" y="648"/>
                  </a:lnTo>
                  <a:lnTo>
                    <a:pt x="309" y="653"/>
                  </a:lnTo>
                  <a:lnTo>
                    <a:pt x="292" y="655"/>
                  </a:lnTo>
                  <a:lnTo>
                    <a:pt x="274" y="659"/>
                  </a:lnTo>
                  <a:lnTo>
                    <a:pt x="255" y="660"/>
                  </a:lnTo>
                  <a:lnTo>
                    <a:pt x="233" y="661"/>
                  </a:lnTo>
                  <a:lnTo>
                    <a:pt x="233" y="661"/>
                  </a:lnTo>
                  <a:lnTo>
                    <a:pt x="201" y="659"/>
                  </a:lnTo>
                  <a:lnTo>
                    <a:pt x="172" y="655"/>
                  </a:lnTo>
                  <a:lnTo>
                    <a:pt x="145" y="650"/>
                  </a:lnTo>
                  <a:lnTo>
                    <a:pt x="121" y="642"/>
                  </a:lnTo>
                  <a:lnTo>
                    <a:pt x="99" y="632"/>
                  </a:lnTo>
                  <a:lnTo>
                    <a:pt x="80" y="621"/>
                  </a:lnTo>
                  <a:lnTo>
                    <a:pt x="64" y="609"/>
                  </a:lnTo>
                  <a:lnTo>
                    <a:pt x="50" y="595"/>
                  </a:lnTo>
                  <a:lnTo>
                    <a:pt x="36" y="581"/>
                  </a:lnTo>
                  <a:lnTo>
                    <a:pt x="27" y="565"/>
                  </a:lnTo>
                  <a:lnTo>
                    <a:pt x="18" y="551"/>
                  </a:lnTo>
                  <a:lnTo>
                    <a:pt x="11" y="535"/>
                  </a:lnTo>
                  <a:lnTo>
                    <a:pt x="6" y="519"/>
                  </a:lnTo>
                  <a:lnTo>
                    <a:pt x="2" y="503"/>
                  </a:lnTo>
                  <a:lnTo>
                    <a:pt x="0" y="489"/>
                  </a:lnTo>
                  <a:lnTo>
                    <a:pt x="0" y="474"/>
                  </a:lnTo>
                  <a:lnTo>
                    <a:pt x="0" y="474"/>
                  </a:lnTo>
                  <a:lnTo>
                    <a:pt x="1" y="456"/>
                  </a:lnTo>
                  <a:lnTo>
                    <a:pt x="3" y="439"/>
                  </a:lnTo>
                  <a:lnTo>
                    <a:pt x="8" y="422"/>
                  </a:lnTo>
                  <a:lnTo>
                    <a:pt x="14" y="405"/>
                  </a:lnTo>
                  <a:lnTo>
                    <a:pt x="22" y="389"/>
                  </a:lnTo>
                  <a:lnTo>
                    <a:pt x="30" y="374"/>
                  </a:lnTo>
                  <a:lnTo>
                    <a:pt x="39" y="360"/>
                  </a:lnTo>
                  <a:lnTo>
                    <a:pt x="50" y="346"/>
                  </a:lnTo>
                  <a:lnTo>
                    <a:pt x="60" y="334"/>
                  </a:lnTo>
                  <a:lnTo>
                    <a:pt x="71" y="323"/>
                  </a:lnTo>
                  <a:lnTo>
                    <a:pt x="82" y="312"/>
                  </a:lnTo>
                  <a:lnTo>
                    <a:pt x="94" y="303"/>
                  </a:lnTo>
                  <a:lnTo>
                    <a:pt x="116" y="287"/>
                  </a:lnTo>
                  <a:lnTo>
                    <a:pt x="137" y="275"/>
                  </a:lnTo>
                  <a:close/>
                  <a:moveTo>
                    <a:pt x="400" y="557"/>
                  </a:moveTo>
                  <a:lnTo>
                    <a:pt x="400" y="557"/>
                  </a:lnTo>
                  <a:lnTo>
                    <a:pt x="359" y="520"/>
                  </a:lnTo>
                  <a:lnTo>
                    <a:pt x="314" y="478"/>
                  </a:lnTo>
                  <a:lnTo>
                    <a:pt x="274" y="439"/>
                  </a:lnTo>
                  <a:lnTo>
                    <a:pt x="249" y="412"/>
                  </a:lnTo>
                  <a:lnTo>
                    <a:pt x="249" y="412"/>
                  </a:lnTo>
                  <a:lnTo>
                    <a:pt x="200" y="359"/>
                  </a:lnTo>
                  <a:lnTo>
                    <a:pt x="176" y="329"/>
                  </a:lnTo>
                  <a:lnTo>
                    <a:pt x="159" y="308"/>
                  </a:lnTo>
                  <a:lnTo>
                    <a:pt x="159" y="308"/>
                  </a:lnTo>
                  <a:lnTo>
                    <a:pt x="148" y="316"/>
                  </a:lnTo>
                  <a:lnTo>
                    <a:pt x="137" y="326"/>
                  </a:lnTo>
                  <a:lnTo>
                    <a:pt x="127" y="339"/>
                  </a:lnTo>
                  <a:lnTo>
                    <a:pt x="119" y="354"/>
                  </a:lnTo>
                  <a:lnTo>
                    <a:pt x="111" y="371"/>
                  </a:lnTo>
                  <a:lnTo>
                    <a:pt x="105" y="389"/>
                  </a:lnTo>
                  <a:lnTo>
                    <a:pt x="102" y="411"/>
                  </a:lnTo>
                  <a:lnTo>
                    <a:pt x="101" y="435"/>
                  </a:lnTo>
                  <a:lnTo>
                    <a:pt x="101" y="435"/>
                  </a:lnTo>
                  <a:lnTo>
                    <a:pt x="102" y="455"/>
                  </a:lnTo>
                  <a:lnTo>
                    <a:pt x="104" y="473"/>
                  </a:lnTo>
                  <a:lnTo>
                    <a:pt x="108" y="490"/>
                  </a:lnTo>
                  <a:lnTo>
                    <a:pt x="114" y="507"/>
                  </a:lnTo>
                  <a:lnTo>
                    <a:pt x="120" y="521"/>
                  </a:lnTo>
                  <a:lnTo>
                    <a:pt x="128" y="536"/>
                  </a:lnTo>
                  <a:lnTo>
                    <a:pt x="138" y="549"/>
                  </a:lnTo>
                  <a:lnTo>
                    <a:pt x="149" y="560"/>
                  </a:lnTo>
                  <a:lnTo>
                    <a:pt x="160" y="571"/>
                  </a:lnTo>
                  <a:lnTo>
                    <a:pt x="172" y="581"/>
                  </a:lnTo>
                  <a:lnTo>
                    <a:pt x="185" y="588"/>
                  </a:lnTo>
                  <a:lnTo>
                    <a:pt x="200" y="595"/>
                  </a:lnTo>
                  <a:lnTo>
                    <a:pt x="215" y="600"/>
                  </a:lnTo>
                  <a:lnTo>
                    <a:pt x="230" y="604"/>
                  </a:lnTo>
                  <a:lnTo>
                    <a:pt x="246" y="606"/>
                  </a:lnTo>
                  <a:lnTo>
                    <a:pt x="262" y="608"/>
                  </a:lnTo>
                  <a:lnTo>
                    <a:pt x="262" y="608"/>
                  </a:lnTo>
                  <a:lnTo>
                    <a:pt x="274" y="608"/>
                  </a:lnTo>
                  <a:lnTo>
                    <a:pt x="286" y="606"/>
                  </a:lnTo>
                  <a:lnTo>
                    <a:pt x="308" y="602"/>
                  </a:lnTo>
                  <a:lnTo>
                    <a:pt x="330" y="595"/>
                  </a:lnTo>
                  <a:lnTo>
                    <a:pt x="348" y="588"/>
                  </a:lnTo>
                  <a:lnTo>
                    <a:pt x="365" y="581"/>
                  </a:lnTo>
                  <a:lnTo>
                    <a:pt x="380" y="572"/>
                  </a:lnTo>
                  <a:lnTo>
                    <a:pt x="392" y="564"/>
                  </a:lnTo>
                  <a:lnTo>
                    <a:pt x="400" y="557"/>
                  </a:lnTo>
                  <a:lnTo>
                    <a:pt x="400" y="5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3"/>
            <p:cNvSpPr>
              <a:spLocks/>
            </p:cNvSpPr>
            <p:nvPr userDrawn="1"/>
          </p:nvSpPr>
          <p:spPr bwMode="auto">
            <a:xfrm>
              <a:off x="264" y="274"/>
              <a:ext cx="164" cy="24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4"/>
            <p:cNvSpPr>
              <a:spLocks/>
            </p:cNvSpPr>
            <p:nvPr userDrawn="1"/>
          </p:nvSpPr>
          <p:spPr bwMode="auto">
            <a:xfrm>
              <a:off x="544" y="277"/>
              <a:ext cx="169" cy="234"/>
            </a:xfrm>
            <a:custGeom>
              <a:avLst/>
              <a:gdLst>
                <a:gd name="T0" fmla="*/ 0 w 509"/>
                <a:gd name="T1" fmla="*/ 702 h 702"/>
                <a:gd name="T2" fmla="*/ 0 w 509"/>
                <a:gd name="T3" fmla="*/ 0 h 702"/>
                <a:gd name="T4" fmla="*/ 150 w 509"/>
                <a:gd name="T5" fmla="*/ 0 h 702"/>
                <a:gd name="T6" fmla="*/ 150 w 509"/>
                <a:gd name="T7" fmla="*/ 280 h 702"/>
                <a:gd name="T8" fmla="*/ 360 w 509"/>
                <a:gd name="T9" fmla="*/ 280 h 702"/>
                <a:gd name="T10" fmla="*/ 360 w 509"/>
                <a:gd name="T11" fmla="*/ 0 h 702"/>
                <a:gd name="T12" fmla="*/ 509 w 509"/>
                <a:gd name="T13" fmla="*/ 0 h 702"/>
                <a:gd name="T14" fmla="*/ 509 w 509"/>
                <a:gd name="T15" fmla="*/ 702 h 702"/>
                <a:gd name="T16" fmla="*/ 360 w 509"/>
                <a:gd name="T17" fmla="*/ 702 h 702"/>
                <a:gd name="T18" fmla="*/ 360 w 509"/>
                <a:gd name="T19" fmla="*/ 398 h 702"/>
                <a:gd name="T20" fmla="*/ 150 w 509"/>
                <a:gd name="T21" fmla="*/ 398 h 702"/>
                <a:gd name="T22" fmla="*/ 150 w 509"/>
                <a:gd name="T23" fmla="*/ 702 h 702"/>
                <a:gd name="T24" fmla="*/ 0 w 50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702">
                  <a:moveTo>
                    <a:pt x="0" y="702"/>
                  </a:moveTo>
                  <a:lnTo>
                    <a:pt x="0" y="0"/>
                  </a:lnTo>
                  <a:lnTo>
                    <a:pt x="150" y="0"/>
                  </a:lnTo>
                  <a:lnTo>
                    <a:pt x="150" y="280"/>
                  </a:lnTo>
                  <a:lnTo>
                    <a:pt x="360" y="280"/>
                  </a:lnTo>
                  <a:lnTo>
                    <a:pt x="360" y="0"/>
                  </a:lnTo>
                  <a:lnTo>
                    <a:pt x="509" y="0"/>
                  </a:lnTo>
                  <a:lnTo>
                    <a:pt x="509" y="702"/>
                  </a:lnTo>
                  <a:lnTo>
                    <a:pt x="360" y="702"/>
                  </a:lnTo>
                  <a:lnTo>
                    <a:pt x="360" y="398"/>
                  </a:lnTo>
                  <a:lnTo>
                    <a:pt x="150" y="398"/>
                  </a:lnTo>
                  <a:lnTo>
                    <a:pt x="150"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5"/>
            <p:cNvSpPr>
              <a:spLocks/>
            </p:cNvSpPr>
            <p:nvPr userDrawn="1"/>
          </p:nvSpPr>
          <p:spPr bwMode="auto">
            <a:xfrm>
              <a:off x="836" y="277"/>
              <a:ext cx="230" cy="234"/>
            </a:xfrm>
            <a:custGeom>
              <a:avLst/>
              <a:gdLst>
                <a:gd name="T0" fmla="*/ 0 w 691"/>
                <a:gd name="T1" fmla="*/ 702 h 702"/>
                <a:gd name="T2" fmla="*/ 0 w 691"/>
                <a:gd name="T3" fmla="*/ 0 h 702"/>
                <a:gd name="T4" fmla="*/ 209 w 691"/>
                <a:gd name="T5" fmla="*/ 0 h 702"/>
                <a:gd name="T6" fmla="*/ 343 w 691"/>
                <a:gd name="T7" fmla="*/ 460 h 702"/>
                <a:gd name="T8" fmla="*/ 346 w 691"/>
                <a:gd name="T9" fmla="*/ 460 h 702"/>
                <a:gd name="T10" fmla="*/ 482 w 691"/>
                <a:gd name="T11" fmla="*/ 0 h 702"/>
                <a:gd name="T12" fmla="*/ 691 w 691"/>
                <a:gd name="T13" fmla="*/ 0 h 702"/>
                <a:gd name="T14" fmla="*/ 691 w 691"/>
                <a:gd name="T15" fmla="*/ 702 h 702"/>
                <a:gd name="T16" fmla="*/ 562 w 691"/>
                <a:gd name="T17" fmla="*/ 702 h 702"/>
                <a:gd name="T18" fmla="*/ 562 w 691"/>
                <a:gd name="T19" fmla="*/ 149 h 702"/>
                <a:gd name="T20" fmla="*/ 561 w 691"/>
                <a:gd name="T21" fmla="*/ 149 h 702"/>
                <a:gd name="T22" fmla="*/ 402 w 691"/>
                <a:gd name="T23" fmla="*/ 702 h 702"/>
                <a:gd name="T24" fmla="*/ 289 w 691"/>
                <a:gd name="T25" fmla="*/ 702 h 702"/>
                <a:gd name="T26" fmla="*/ 130 w 691"/>
                <a:gd name="T27" fmla="*/ 149 h 702"/>
                <a:gd name="T28" fmla="*/ 127 w 691"/>
                <a:gd name="T29" fmla="*/ 149 h 702"/>
                <a:gd name="T30" fmla="*/ 127 w 691"/>
                <a:gd name="T31" fmla="*/ 702 h 702"/>
                <a:gd name="T32" fmla="*/ 0 w 691"/>
                <a:gd name="T33"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1" h="702">
                  <a:moveTo>
                    <a:pt x="0" y="702"/>
                  </a:moveTo>
                  <a:lnTo>
                    <a:pt x="0" y="0"/>
                  </a:lnTo>
                  <a:lnTo>
                    <a:pt x="209" y="0"/>
                  </a:lnTo>
                  <a:lnTo>
                    <a:pt x="343" y="460"/>
                  </a:lnTo>
                  <a:lnTo>
                    <a:pt x="346" y="460"/>
                  </a:lnTo>
                  <a:lnTo>
                    <a:pt x="482" y="0"/>
                  </a:lnTo>
                  <a:lnTo>
                    <a:pt x="691" y="0"/>
                  </a:lnTo>
                  <a:lnTo>
                    <a:pt x="691" y="702"/>
                  </a:lnTo>
                  <a:lnTo>
                    <a:pt x="562" y="702"/>
                  </a:lnTo>
                  <a:lnTo>
                    <a:pt x="562" y="149"/>
                  </a:lnTo>
                  <a:lnTo>
                    <a:pt x="561" y="149"/>
                  </a:lnTo>
                  <a:lnTo>
                    <a:pt x="402" y="702"/>
                  </a:lnTo>
                  <a:lnTo>
                    <a:pt x="289" y="702"/>
                  </a:lnTo>
                  <a:lnTo>
                    <a:pt x="130" y="149"/>
                  </a:lnTo>
                  <a:lnTo>
                    <a:pt x="127" y="149"/>
                  </a:lnTo>
                  <a:lnTo>
                    <a:pt x="127"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6"/>
            <p:cNvSpPr>
              <a:spLocks/>
            </p:cNvSpPr>
            <p:nvPr userDrawn="1"/>
          </p:nvSpPr>
          <p:spPr bwMode="auto">
            <a:xfrm>
              <a:off x="1186" y="277"/>
              <a:ext cx="139" cy="234"/>
            </a:xfrm>
            <a:custGeom>
              <a:avLst/>
              <a:gdLst>
                <a:gd name="T0" fmla="*/ 0 w 419"/>
                <a:gd name="T1" fmla="*/ 702 h 702"/>
                <a:gd name="T2" fmla="*/ 0 w 419"/>
                <a:gd name="T3" fmla="*/ 0 h 702"/>
                <a:gd name="T4" fmla="*/ 408 w 419"/>
                <a:gd name="T5" fmla="*/ 0 h 702"/>
                <a:gd name="T6" fmla="*/ 408 w 419"/>
                <a:gd name="T7" fmla="*/ 118 h 702"/>
                <a:gd name="T8" fmla="*/ 149 w 419"/>
                <a:gd name="T9" fmla="*/ 118 h 702"/>
                <a:gd name="T10" fmla="*/ 149 w 419"/>
                <a:gd name="T11" fmla="*/ 280 h 702"/>
                <a:gd name="T12" fmla="*/ 347 w 419"/>
                <a:gd name="T13" fmla="*/ 280 h 702"/>
                <a:gd name="T14" fmla="*/ 347 w 419"/>
                <a:gd name="T15" fmla="*/ 398 h 702"/>
                <a:gd name="T16" fmla="*/ 149 w 419"/>
                <a:gd name="T17" fmla="*/ 398 h 702"/>
                <a:gd name="T18" fmla="*/ 149 w 419"/>
                <a:gd name="T19" fmla="*/ 584 h 702"/>
                <a:gd name="T20" fmla="*/ 419 w 419"/>
                <a:gd name="T21" fmla="*/ 584 h 702"/>
                <a:gd name="T22" fmla="*/ 419 w 419"/>
                <a:gd name="T23" fmla="*/ 702 h 702"/>
                <a:gd name="T24" fmla="*/ 0 w 41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702">
                  <a:moveTo>
                    <a:pt x="0" y="702"/>
                  </a:moveTo>
                  <a:lnTo>
                    <a:pt x="0" y="0"/>
                  </a:lnTo>
                  <a:lnTo>
                    <a:pt x="408" y="0"/>
                  </a:lnTo>
                  <a:lnTo>
                    <a:pt x="408" y="118"/>
                  </a:lnTo>
                  <a:lnTo>
                    <a:pt x="149" y="118"/>
                  </a:lnTo>
                  <a:lnTo>
                    <a:pt x="149" y="280"/>
                  </a:lnTo>
                  <a:lnTo>
                    <a:pt x="347" y="280"/>
                  </a:lnTo>
                  <a:lnTo>
                    <a:pt x="347" y="398"/>
                  </a:lnTo>
                  <a:lnTo>
                    <a:pt x="149" y="398"/>
                  </a:lnTo>
                  <a:lnTo>
                    <a:pt x="149" y="584"/>
                  </a:lnTo>
                  <a:lnTo>
                    <a:pt x="419" y="584"/>
                  </a:lnTo>
                  <a:lnTo>
                    <a:pt x="41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7"/>
            <p:cNvSpPr>
              <a:spLocks/>
            </p:cNvSpPr>
            <p:nvPr userDrawn="1"/>
          </p:nvSpPr>
          <p:spPr bwMode="auto">
            <a:xfrm>
              <a:off x="1438" y="277"/>
              <a:ext cx="130" cy="234"/>
            </a:xfrm>
            <a:custGeom>
              <a:avLst/>
              <a:gdLst>
                <a:gd name="T0" fmla="*/ 0 w 389"/>
                <a:gd name="T1" fmla="*/ 702 h 702"/>
                <a:gd name="T2" fmla="*/ 0 w 389"/>
                <a:gd name="T3" fmla="*/ 0 h 702"/>
                <a:gd name="T4" fmla="*/ 149 w 389"/>
                <a:gd name="T5" fmla="*/ 0 h 702"/>
                <a:gd name="T6" fmla="*/ 149 w 389"/>
                <a:gd name="T7" fmla="*/ 584 h 702"/>
                <a:gd name="T8" fmla="*/ 389 w 389"/>
                <a:gd name="T9" fmla="*/ 584 h 702"/>
                <a:gd name="T10" fmla="*/ 389 w 389"/>
                <a:gd name="T11" fmla="*/ 702 h 702"/>
                <a:gd name="T12" fmla="*/ 0 w 389"/>
                <a:gd name="T13" fmla="*/ 702 h 702"/>
              </a:gdLst>
              <a:ahLst/>
              <a:cxnLst>
                <a:cxn ang="0">
                  <a:pos x="T0" y="T1"/>
                </a:cxn>
                <a:cxn ang="0">
                  <a:pos x="T2" y="T3"/>
                </a:cxn>
                <a:cxn ang="0">
                  <a:pos x="T4" y="T5"/>
                </a:cxn>
                <a:cxn ang="0">
                  <a:pos x="T6" y="T7"/>
                </a:cxn>
                <a:cxn ang="0">
                  <a:pos x="T8" y="T9"/>
                </a:cxn>
                <a:cxn ang="0">
                  <a:pos x="T10" y="T11"/>
                </a:cxn>
                <a:cxn ang="0">
                  <a:pos x="T12" y="T13"/>
                </a:cxn>
              </a:cxnLst>
              <a:rect l="0" t="0" r="r" b="b"/>
              <a:pathLst>
                <a:path w="389" h="702">
                  <a:moveTo>
                    <a:pt x="0" y="702"/>
                  </a:moveTo>
                  <a:lnTo>
                    <a:pt x="0" y="0"/>
                  </a:lnTo>
                  <a:lnTo>
                    <a:pt x="149" y="0"/>
                  </a:lnTo>
                  <a:lnTo>
                    <a:pt x="149" y="584"/>
                  </a:lnTo>
                  <a:lnTo>
                    <a:pt x="389" y="584"/>
                  </a:lnTo>
                  <a:lnTo>
                    <a:pt x="38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38"/>
            <p:cNvSpPr>
              <a:spLocks noChangeArrowheads="1"/>
            </p:cNvSpPr>
            <p:nvPr userDrawn="1"/>
          </p:nvSpPr>
          <p:spPr bwMode="auto">
            <a:xfrm>
              <a:off x="1673"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9"/>
            <p:cNvSpPr>
              <a:spLocks/>
            </p:cNvSpPr>
            <p:nvPr userDrawn="1"/>
          </p:nvSpPr>
          <p:spPr bwMode="auto">
            <a:xfrm>
              <a:off x="1842" y="277"/>
              <a:ext cx="177" cy="234"/>
            </a:xfrm>
            <a:custGeom>
              <a:avLst/>
              <a:gdLst>
                <a:gd name="T0" fmla="*/ 0 w 531"/>
                <a:gd name="T1" fmla="*/ 702 h 702"/>
                <a:gd name="T2" fmla="*/ 0 w 531"/>
                <a:gd name="T3" fmla="*/ 0 h 702"/>
                <a:gd name="T4" fmla="*/ 150 w 531"/>
                <a:gd name="T5" fmla="*/ 0 h 702"/>
                <a:gd name="T6" fmla="*/ 150 w 531"/>
                <a:gd name="T7" fmla="*/ 290 h 702"/>
                <a:gd name="T8" fmla="*/ 151 w 531"/>
                <a:gd name="T9" fmla="*/ 290 h 702"/>
                <a:gd name="T10" fmla="*/ 345 w 531"/>
                <a:gd name="T11" fmla="*/ 0 h 702"/>
                <a:gd name="T12" fmla="*/ 508 w 531"/>
                <a:gd name="T13" fmla="*/ 0 h 702"/>
                <a:gd name="T14" fmla="*/ 307 w 531"/>
                <a:gd name="T15" fmla="*/ 283 h 702"/>
                <a:gd name="T16" fmla="*/ 531 w 531"/>
                <a:gd name="T17" fmla="*/ 702 h 702"/>
                <a:gd name="T18" fmla="*/ 363 w 531"/>
                <a:gd name="T19" fmla="*/ 702 h 702"/>
                <a:gd name="T20" fmla="*/ 207 w 531"/>
                <a:gd name="T21" fmla="*/ 407 h 702"/>
                <a:gd name="T22" fmla="*/ 150 w 531"/>
                <a:gd name="T23" fmla="*/ 487 h 702"/>
                <a:gd name="T24" fmla="*/ 150 w 531"/>
                <a:gd name="T25" fmla="*/ 702 h 702"/>
                <a:gd name="T26" fmla="*/ 0 w 531"/>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1" h="702">
                  <a:moveTo>
                    <a:pt x="0" y="702"/>
                  </a:moveTo>
                  <a:lnTo>
                    <a:pt x="0" y="0"/>
                  </a:lnTo>
                  <a:lnTo>
                    <a:pt x="150" y="0"/>
                  </a:lnTo>
                  <a:lnTo>
                    <a:pt x="150" y="290"/>
                  </a:lnTo>
                  <a:lnTo>
                    <a:pt x="151" y="290"/>
                  </a:lnTo>
                  <a:lnTo>
                    <a:pt x="345" y="0"/>
                  </a:lnTo>
                  <a:lnTo>
                    <a:pt x="508" y="0"/>
                  </a:lnTo>
                  <a:lnTo>
                    <a:pt x="307" y="283"/>
                  </a:lnTo>
                  <a:lnTo>
                    <a:pt x="531" y="702"/>
                  </a:lnTo>
                  <a:lnTo>
                    <a:pt x="363" y="702"/>
                  </a:lnTo>
                  <a:lnTo>
                    <a:pt x="207" y="407"/>
                  </a:lnTo>
                  <a:lnTo>
                    <a:pt x="150" y="487"/>
                  </a:lnTo>
                  <a:lnTo>
                    <a:pt x="150"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40"/>
            <p:cNvSpPr>
              <a:spLocks/>
            </p:cNvSpPr>
            <p:nvPr userDrawn="1"/>
          </p:nvSpPr>
          <p:spPr bwMode="auto">
            <a:xfrm>
              <a:off x="2276" y="274"/>
              <a:ext cx="168" cy="24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41"/>
            <p:cNvSpPr>
              <a:spLocks noChangeArrowheads="1"/>
            </p:cNvSpPr>
            <p:nvPr userDrawn="1"/>
          </p:nvSpPr>
          <p:spPr bwMode="auto">
            <a:xfrm>
              <a:off x="2562"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42"/>
            <p:cNvSpPr>
              <a:spLocks/>
            </p:cNvSpPr>
            <p:nvPr userDrawn="1"/>
          </p:nvSpPr>
          <p:spPr bwMode="auto">
            <a:xfrm>
              <a:off x="2717" y="277"/>
              <a:ext cx="165" cy="234"/>
            </a:xfrm>
            <a:custGeom>
              <a:avLst/>
              <a:gdLst>
                <a:gd name="T0" fmla="*/ 497 w 497"/>
                <a:gd name="T1" fmla="*/ 0 h 702"/>
                <a:gd name="T2" fmla="*/ 497 w 497"/>
                <a:gd name="T3" fmla="*/ 118 h 702"/>
                <a:gd name="T4" fmla="*/ 323 w 497"/>
                <a:gd name="T5" fmla="*/ 118 h 702"/>
                <a:gd name="T6" fmla="*/ 323 w 497"/>
                <a:gd name="T7" fmla="*/ 702 h 702"/>
                <a:gd name="T8" fmla="*/ 173 w 497"/>
                <a:gd name="T9" fmla="*/ 702 h 702"/>
                <a:gd name="T10" fmla="*/ 173 w 497"/>
                <a:gd name="T11" fmla="*/ 118 h 702"/>
                <a:gd name="T12" fmla="*/ 0 w 497"/>
                <a:gd name="T13" fmla="*/ 118 h 702"/>
                <a:gd name="T14" fmla="*/ 0 w 497"/>
                <a:gd name="T15" fmla="*/ 0 h 702"/>
                <a:gd name="T16" fmla="*/ 497 w 497"/>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702">
                  <a:moveTo>
                    <a:pt x="497" y="0"/>
                  </a:moveTo>
                  <a:lnTo>
                    <a:pt x="497" y="118"/>
                  </a:lnTo>
                  <a:lnTo>
                    <a:pt x="323" y="118"/>
                  </a:lnTo>
                  <a:lnTo>
                    <a:pt x="323" y="702"/>
                  </a:lnTo>
                  <a:lnTo>
                    <a:pt x="173" y="702"/>
                  </a:lnTo>
                  <a:lnTo>
                    <a:pt x="173" y="118"/>
                  </a:lnTo>
                  <a:lnTo>
                    <a:pt x="0" y="118"/>
                  </a:lnTo>
                  <a:lnTo>
                    <a:pt x="0" y="0"/>
                  </a:lnTo>
                  <a:lnTo>
                    <a:pt x="4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3"/>
            <p:cNvSpPr>
              <a:spLocks/>
            </p:cNvSpPr>
            <p:nvPr userDrawn="1"/>
          </p:nvSpPr>
          <p:spPr bwMode="auto">
            <a:xfrm>
              <a:off x="2984" y="277"/>
              <a:ext cx="177" cy="234"/>
            </a:xfrm>
            <a:custGeom>
              <a:avLst/>
              <a:gdLst>
                <a:gd name="T0" fmla="*/ 0 w 530"/>
                <a:gd name="T1" fmla="*/ 702 h 702"/>
                <a:gd name="T2" fmla="*/ 0 w 530"/>
                <a:gd name="T3" fmla="*/ 0 h 702"/>
                <a:gd name="T4" fmla="*/ 149 w 530"/>
                <a:gd name="T5" fmla="*/ 0 h 702"/>
                <a:gd name="T6" fmla="*/ 149 w 530"/>
                <a:gd name="T7" fmla="*/ 290 h 702"/>
                <a:gd name="T8" fmla="*/ 152 w 530"/>
                <a:gd name="T9" fmla="*/ 290 h 702"/>
                <a:gd name="T10" fmla="*/ 345 w 530"/>
                <a:gd name="T11" fmla="*/ 0 h 702"/>
                <a:gd name="T12" fmla="*/ 509 w 530"/>
                <a:gd name="T13" fmla="*/ 0 h 702"/>
                <a:gd name="T14" fmla="*/ 307 w 530"/>
                <a:gd name="T15" fmla="*/ 283 h 702"/>
                <a:gd name="T16" fmla="*/ 530 w 530"/>
                <a:gd name="T17" fmla="*/ 702 h 702"/>
                <a:gd name="T18" fmla="*/ 363 w 530"/>
                <a:gd name="T19" fmla="*/ 702 h 702"/>
                <a:gd name="T20" fmla="*/ 208 w 530"/>
                <a:gd name="T21" fmla="*/ 407 h 702"/>
                <a:gd name="T22" fmla="*/ 149 w 530"/>
                <a:gd name="T23" fmla="*/ 487 h 702"/>
                <a:gd name="T24" fmla="*/ 149 w 530"/>
                <a:gd name="T25" fmla="*/ 702 h 702"/>
                <a:gd name="T26" fmla="*/ 0 w 530"/>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0" h="702">
                  <a:moveTo>
                    <a:pt x="0" y="702"/>
                  </a:moveTo>
                  <a:lnTo>
                    <a:pt x="0" y="0"/>
                  </a:lnTo>
                  <a:lnTo>
                    <a:pt x="149" y="0"/>
                  </a:lnTo>
                  <a:lnTo>
                    <a:pt x="149" y="290"/>
                  </a:lnTo>
                  <a:lnTo>
                    <a:pt x="152" y="290"/>
                  </a:lnTo>
                  <a:lnTo>
                    <a:pt x="345" y="0"/>
                  </a:lnTo>
                  <a:lnTo>
                    <a:pt x="509" y="0"/>
                  </a:lnTo>
                  <a:lnTo>
                    <a:pt x="307" y="283"/>
                  </a:lnTo>
                  <a:lnTo>
                    <a:pt x="530" y="702"/>
                  </a:lnTo>
                  <a:lnTo>
                    <a:pt x="363" y="702"/>
                  </a:lnTo>
                  <a:lnTo>
                    <a:pt x="208" y="407"/>
                  </a:lnTo>
                  <a:lnTo>
                    <a:pt x="149" y="487"/>
                  </a:lnTo>
                  <a:lnTo>
                    <a:pt x="14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44"/>
            <p:cNvSpPr>
              <a:spLocks noChangeArrowheads="1"/>
            </p:cNvSpPr>
            <p:nvPr userDrawn="1"/>
          </p:nvSpPr>
          <p:spPr bwMode="auto">
            <a:xfrm>
              <a:off x="3259"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5"/>
            <p:cNvSpPr>
              <a:spLocks/>
            </p:cNvSpPr>
            <p:nvPr userDrawn="1"/>
          </p:nvSpPr>
          <p:spPr bwMode="auto">
            <a:xfrm>
              <a:off x="3431" y="277"/>
              <a:ext cx="170" cy="234"/>
            </a:xfrm>
            <a:custGeom>
              <a:avLst/>
              <a:gdLst>
                <a:gd name="T0" fmla="*/ 0 w 510"/>
                <a:gd name="T1" fmla="*/ 702 h 702"/>
                <a:gd name="T2" fmla="*/ 0 w 510"/>
                <a:gd name="T3" fmla="*/ 0 h 702"/>
                <a:gd name="T4" fmla="*/ 164 w 510"/>
                <a:gd name="T5" fmla="*/ 0 h 702"/>
                <a:gd name="T6" fmla="*/ 372 w 510"/>
                <a:gd name="T7" fmla="*/ 416 h 702"/>
                <a:gd name="T8" fmla="*/ 374 w 510"/>
                <a:gd name="T9" fmla="*/ 416 h 702"/>
                <a:gd name="T10" fmla="*/ 374 w 510"/>
                <a:gd name="T11" fmla="*/ 0 h 702"/>
                <a:gd name="T12" fmla="*/ 510 w 510"/>
                <a:gd name="T13" fmla="*/ 0 h 702"/>
                <a:gd name="T14" fmla="*/ 510 w 510"/>
                <a:gd name="T15" fmla="*/ 702 h 702"/>
                <a:gd name="T16" fmla="*/ 368 w 510"/>
                <a:gd name="T17" fmla="*/ 702 h 702"/>
                <a:gd name="T18" fmla="*/ 140 w 510"/>
                <a:gd name="T19" fmla="*/ 249 h 702"/>
                <a:gd name="T20" fmla="*/ 137 w 510"/>
                <a:gd name="T21" fmla="*/ 249 h 702"/>
                <a:gd name="T22" fmla="*/ 137 w 510"/>
                <a:gd name="T23" fmla="*/ 702 h 702"/>
                <a:gd name="T24" fmla="*/ 0 w 510"/>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702">
                  <a:moveTo>
                    <a:pt x="0" y="702"/>
                  </a:moveTo>
                  <a:lnTo>
                    <a:pt x="0" y="0"/>
                  </a:lnTo>
                  <a:lnTo>
                    <a:pt x="164" y="0"/>
                  </a:lnTo>
                  <a:lnTo>
                    <a:pt x="372" y="416"/>
                  </a:lnTo>
                  <a:lnTo>
                    <a:pt x="374" y="416"/>
                  </a:lnTo>
                  <a:lnTo>
                    <a:pt x="374" y="0"/>
                  </a:lnTo>
                  <a:lnTo>
                    <a:pt x="510" y="0"/>
                  </a:lnTo>
                  <a:lnTo>
                    <a:pt x="510" y="702"/>
                  </a:lnTo>
                  <a:lnTo>
                    <a:pt x="368" y="702"/>
                  </a:lnTo>
                  <a:lnTo>
                    <a:pt x="140" y="249"/>
                  </a:lnTo>
                  <a:lnTo>
                    <a:pt x="137" y="249"/>
                  </a:lnTo>
                  <a:lnTo>
                    <a:pt x="137"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6"/>
            <p:cNvSpPr>
              <a:spLocks noEditPoints="1"/>
            </p:cNvSpPr>
            <p:nvPr userDrawn="1"/>
          </p:nvSpPr>
          <p:spPr bwMode="auto">
            <a:xfrm>
              <a:off x="4354" y="277"/>
              <a:ext cx="160" cy="234"/>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9"/>
            <p:cNvSpPr>
              <a:spLocks noEditPoints="1"/>
            </p:cNvSpPr>
            <p:nvPr userDrawn="1"/>
          </p:nvSpPr>
          <p:spPr bwMode="auto">
            <a:xfrm>
              <a:off x="4609" y="277"/>
              <a:ext cx="191" cy="234"/>
            </a:xfrm>
            <a:custGeom>
              <a:avLst/>
              <a:gdLst>
                <a:gd name="T0" fmla="*/ 0 w 573"/>
                <a:gd name="T1" fmla="*/ 702 h 702"/>
                <a:gd name="T2" fmla="*/ 194 w 573"/>
                <a:gd name="T3" fmla="*/ 0 h 702"/>
                <a:gd name="T4" fmla="*/ 385 w 573"/>
                <a:gd name="T5" fmla="*/ 0 h 702"/>
                <a:gd name="T6" fmla="*/ 573 w 573"/>
                <a:gd name="T7" fmla="*/ 702 h 702"/>
                <a:gd name="T8" fmla="*/ 431 w 573"/>
                <a:gd name="T9" fmla="*/ 702 h 702"/>
                <a:gd name="T10" fmla="*/ 393 w 573"/>
                <a:gd name="T11" fmla="*/ 554 h 702"/>
                <a:gd name="T12" fmla="*/ 186 w 573"/>
                <a:gd name="T13" fmla="*/ 554 h 702"/>
                <a:gd name="T14" fmla="*/ 144 w 573"/>
                <a:gd name="T15" fmla="*/ 702 h 702"/>
                <a:gd name="T16" fmla="*/ 0 w 573"/>
                <a:gd name="T17" fmla="*/ 702 h 702"/>
                <a:gd name="T18" fmla="*/ 214 w 573"/>
                <a:gd name="T19" fmla="*/ 436 h 702"/>
                <a:gd name="T20" fmla="*/ 362 w 573"/>
                <a:gd name="T21" fmla="*/ 436 h 702"/>
                <a:gd name="T22" fmla="*/ 289 w 573"/>
                <a:gd name="T23" fmla="*/ 152 h 702"/>
                <a:gd name="T24" fmla="*/ 286 w 573"/>
                <a:gd name="T25" fmla="*/ 152 h 702"/>
                <a:gd name="T26" fmla="*/ 214 w 573"/>
                <a:gd name="T27" fmla="*/ 43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702">
                  <a:moveTo>
                    <a:pt x="0" y="702"/>
                  </a:moveTo>
                  <a:lnTo>
                    <a:pt x="194" y="0"/>
                  </a:lnTo>
                  <a:lnTo>
                    <a:pt x="385" y="0"/>
                  </a:lnTo>
                  <a:lnTo>
                    <a:pt x="573" y="702"/>
                  </a:lnTo>
                  <a:lnTo>
                    <a:pt x="431" y="702"/>
                  </a:lnTo>
                  <a:lnTo>
                    <a:pt x="393" y="554"/>
                  </a:lnTo>
                  <a:lnTo>
                    <a:pt x="186" y="554"/>
                  </a:lnTo>
                  <a:lnTo>
                    <a:pt x="144" y="702"/>
                  </a:lnTo>
                  <a:lnTo>
                    <a:pt x="0" y="702"/>
                  </a:lnTo>
                  <a:close/>
                  <a:moveTo>
                    <a:pt x="214" y="436"/>
                  </a:moveTo>
                  <a:lnTo>
                    <a:pt x="362" y="436"/>
                  </a:lnTo>
                  <a:lnTo>
                    <a:pt x="289" y="152"/>
                  </a:lnTo>
                  <a:lnTo>
                    <a:pt x="286" y="152"/>
                  </a:lnTo>
                  <a:lnTo>
                    <a:pt x="214" y="4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52"/>
            <p:cNvSpPr>
              <a:spLocks/>
            </p:cNvSpPr>
            <p:nvPr userDrawn="1"/>
          </p:nvSpPr>
          <p:spPr bwMode="auto">
            <a:xfrm>
              <a:off x="4869" y="277"/>
              <a:ext cx="189" cy="234"/>
            </a:xfrm>
            <a:custGeom>
              <a:avLst/>
              <a:gdLst>
                <a:gd name="T0" fmla="*/ 0 w 568"/>
                <a:gd name="T1" fmla="*/ 0 h 702"/>
                <a:gd name="T2" fmla="*/ 147 w 568"/>
                <a:gd name="T3" fmla="*/ 0 h 702"/>
                <a:gd name="T4" fmla="*/ 284 w 568"/>
                <a:gd name="T5" fmla="*/ 501 h 702"/>
                <a:gd name="T6" fmla="*/ 287 w 568"/>
                <a:gd name="T7" fmla="*/ 501 h 702"/>
                <a:gd name="T8" fmla="*/ 423 w 568"/>
                <a:gd name="T9" fmla="*/ 0 h 702"/>
                <a:gd name="T10" fmla="*/ 568 w 568"/>
                <a:gd name="T11" fmla="*/ 0 h 702"/>
                <a:gd name="T12" fmla="*/ 369 w 568"/>
                <a:gd name="T13" fmla="*/ 702 h 702"/>
                <a:gd name="T14" fmla="*/ 199 w 568"/>
                <a:gd name="T15" fmla="*/ 702 h 702"/>
                <a:gd name="T16" fmla="*/ 0 w 568"/>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702">
                  <a:moveTo>
                    <a:pt x="0" y="0"/>
                  </a:moveTo>
                  <a:lnTo>
                    <a:pt x="147" y="0"/>
                  </a:lnTo>
                  <a:lnTo>
                    <a:pt x="284" y="501"/>
                  </a:lnTo>
                  <a:lnTo>
                    <a:pt x="287" y="501"/>
                  </a:lnTo>
                  <a:lnTo>
                    <a:pt x="423" y="0"/>
                  </a:lnTo>
                  <a:lnTo>
                    <a:pt x="568" y="0"/>
                  </a:lnTo>
                  <a:lnTo>
                    <a:pt x="369" y="702"/>
                  </a:lnTo>
                  <a:lnTo>
                    <a:pt x="199" y="70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53"/>
            <p:cNvSpPr>
              <a:spLocks noChangeArrowheads="1"/>
            </p:cNvSpPr>
            <p:nvPr userDrawn="1"/>
          </p:nvSpPr>
          <p:spPr bwMode="auto">
            <a:xfrm>
              <a:off x="5161"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54"/>
            <p:cNvSpPr>
              <a:spLocks/>
            </p:cNvSpPr>
            <p:nvPr userDrawn="1"/>
          </p:nvSpPr>
          <p:spPr bwMode="auto">
            <a:xfrm>
              <a:off x="5320" y="274"/>
              <a:ext cx="168" cy="240"/>
            </a:xfrm>
            <a:custGeom>
              <a:avLst/>
              <a:gdLst>
                <a:gd name="T0" fmla="*/ 353 w 504"/>
                <a:gd name="T1" fmla="*/ 182 h 721"/>
                <a:gd name="T2" fmla="*/ 324 w 504"/>
                <a:gd name="T3" fmla="*/ 138 h 721"/>
                <a:gd name="T4" fmla="*/ 305 w 504"/>
                <a:gd name="T5" fmla="*/ 123 h 721"/>
                <a:gd name="T6" fmla="*/ 281 w 504"/>
                <a:gd name="T7" fmla="*/ 113 h 721"/>
                <a:gd name="T8" fmla="*/ 254 w 504"/>
                <a:gd name="T9" fmla="*/ 111 h 721"/>
                <a:gd name="T10" fmla="*/ 219 w 504"/>
                <a:gd name="T11" fmla="*/ 115 h 721"/>
                <a:gd name="T12" fmla="*/ 198 w 504"/>
                <a:gd name="T13" fmla="*/ 126 h 721"/>
                <a:gd name="T14" fmla="*/ 183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0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0 w 504"/>
                <a:gd name="T73" fmla="*/ 607 h 721"/>
                <a:gd name="T74" fmla="*/ 314 w 504"/>
                <a:gd name="T75" fmla="*/ 599 h 721"/>
                <a:gd name="T76" fmla="*/ 334 w 504"/>
                <a:gd name="T77" fmla="*/ 583 h 721"/>
                <a:gd name="T78" fmla="*/ 347 w 504"/>
                <a:gd name="T79" fmla="*/ 562 h 721"/>
                <a:gd name="T80" fmla="*/ 355 w 504"/>
                <a:gd name="T81" fmla="*/ 537 h 721"/>
                <a:gd name="T82" fmla="*/ 353 w 504"/>
                <a:gd name="T83" fmla="*/ 515 h 721"/>
                <a:gd name="T84" fmla="*/ 340 w 504"/>
                <a:gd name="T85" fmla="*/ 483 h 721"/>
                <a:gd name="T86" fmla="*/ 314 w 504"/>
                <a:gd name="T87" fmla="*/ 455 h 721"/>
                <a:gd name="T88" fmla="*/ 249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1 w 504"/>
                <a:gd name="T105" fmla="*/ 52 h 721"/>
                <a:gd name="T106" fmla="*/ 134 w 504"/>
                <a:gd name="T107" fmla="*/ 21 h 721"/>
                <a:gd name="T108" fmla="*/ 202 w 504"/>
                <a:gd name="T109" fmla="*/ 2 h 721"/>
                <a:gd name="T110" fmla="*/ 256 w 504"/>
                <a:gd name="T111" fmla="*/ 0 h 721"/>
                <a:gd name="T112" fmla="*/ 327 w 504"/>
                <a:gd name="T113" fmla="*/ 6 h 721"/>
                <a:gd name="T114" fmla="*/ 384 w 504"/>
                <a:gd name="T115" fmla="*/ 27 h 721"/>
                <a:gd name="T116" fmla="*/ 431 w 504"/>
                <a:gd name="T117" fmla="*/ 60 h 721"/>
                <a:gd name="T118" fmla="*/ 467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2" y="162"/>
                  </a:lnTo>
                  <a:lnTo>
                    <a:pt x="330" y="146"/>
                  </a:lnTo>
                  <a:lnTo>
                    <a:pt x="324" y="138"/>
                  </a:lnTo>
                  <a:lnTo>
                    <a:pt x="318" y="132"/>
                  </a:lnTo>
                  <a:lnTo>
                    <a:pt x="311" y="128"/>
                  </a:lnTo>
                  <a:lnTo>
                    <a:pt x="305" y="123"/>
                  </a:lnTo>
                  <a:lnTo>
                    <a:pt x="296" y="119"/>
                  </a:lnTo>
                  <a:lnTo>
                    <a:pt x="289" y="115"/>
                  </a:lnTo>
                  <a:lnTo>
                    <a:pt x="281" y="113"/>
                  </a:lnTo>
                  <a:lnTo>
                    <a:pt x="272" y="112"/>
                  </a:lnTo>
                  <a:lnTo>
                    <a:pt x="254" y="111"/>
                  </a:lnTo>
                  <a:lnTo>
                    <a:pt x="254" y="111"/>
                  </a:lnTo>
                  <a:lnTo>
                    <a:pt x="234" y="112"/>
                  </a:lnTo>
                  <a:lnTo>
                    <a:pt x="226" y="113"/>
                  </a:lnTo>
                  <a:lnTo>
                    <a:pt x="219" y="115"/>
                  </a:lnTo>
                  <a:lnTo>
                    <a:pt x="211" y="119"/>
                  </a:lnTo>
                  <a:lnTo>
                    <a:pt x="204" y="123"/>
                  </a:lnTo>
                  <a:lnTo>
                    <a:pt x="198" y="126"/>
                  </a:lnTo>
                  <a:lnTo>
                    <a:pt x="192" y="131"/>
                  </a:lnTo>
                  <a:lnTo>
                    <a:pt x="187" y="136"/>
                  </a:lnTo>
                  <a:lnTo>
                    <a:pt x="183"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3" y="247"/>
                  </a:lnTo>
                  <a:lnTo>
                    <a:pt x="223" y="254"/>
                  </a:lnTo>
                  <a:lnTo>
                    <a:pt x="249" y="267"/>
                  </a:lnTo>
                  <a:lnTo>
                    <a:pt x="277" y="282"/>
                  </a:lnTo>
                  <a:lnTo>
                    <a:pt x="338" y="312"/>
                  </a:lnTo>
                  <a:lnTo>
                    <a:pt x="369" y="328"/>
                  </a:lnTo>
                  <a:lnTo>
                    <a:pt x="399" y="347"/>
                  </a:lnTo>
                  <a:lnTo>
                    <a:pt x="413" y="357"/>
                  </a:lnTo>
                  <a:lnTo>
                    <a:pt x="427" y="368"/>
                  </a:lnTo>
                  <a:lnTo>
                    <a:pt x="441" y="379"/>
                  </a:lnTo>
                  <a:lnTo>
                    <a:pt x="453" y="391"/>
                  </a:lnTo>
                  <a:lnTo>
                    <a:pt x="464" y="404"/>
                  </a:lnTo>
                  <a:lnTo>
                    <a:pt x="473" y="418"/>
                  </a:lnTo>
                  <a:lnTo>
                    <a:pt x="482" y="432"/>
                  </a:lnTo>
                  <a:lnTo>
                    <a:pt x="490"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7" y="638"/>
                  </a:lnTo>
                  <a:lnTo>
                    <a:pt x="454" y="653"/>
                  </a:lnTo>
                  <a:lnTo>
                    <a:pt x="438" y="667"/>
                  </a:lnTo>
                  <a:lnTo>
                    <a:pt x="421" y="679"/>
                  </a:lnTo>
                  <a:lnTo>
                    <a:pt x="403" y="690"/>
                  </a:lnTo>
                  <a:lnTo>
                    <a:pt x="382"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2" y="696"/>
                  </a:lnTo>
                  <a:lnTo>
                    <a:pt x="114" y="686"/>
                  </a:lnTo>
                  <a:lnTo>
                    <a:pt x="97" y="675"/>
                  </a:lnTo>
                  <a:lnTo>
                    <a:pt x="81"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6"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0" y="607"/>
                  </a:lnTo>
                  <a:lnTo>
                    <a:pt x="299" y="605"/>
                  </a:lnTo>
                  <a:lnTo>
                    <a:pt x="307" y="602"/>
                  </a:lnTo>
                  <a:lnTo>
                    <a:pt x="314" y="599"/>
                  </a:lnTo>
                  <a:lnTo>
                    <a:pt x="322" y="594"/>
                  </a:lnTo>
                  <a:lnTo>
                    <a:pt x="328" y="589"/>
                  </a:lnTo>
                  <a:lnTo>
                    <a:pt x="334" y="583"/>
                  </a:lnTo>
                  <a:lnTo>
                    <a:pt x="340" y="577"/>
                  </a:lnTo>
                  <a:lnTo>
                    <a:pt x="344" y="570"/>
                  </a:lnTo>
                  <a:lnTo>
                    <a:pt x="347" y="562"/>
                  </a:lnTo>
                  <a:lnTo>
                    <a:pt x="351" y="555"/>
                  </a:lnTo>
                  <a:lnTo>
                    <a:pt x="353" y="547"/>
                  </a:lnTo>
                  <a:lnTo>
                    <a:pt x="355" y="537"/>
                  </a:lnTo>
                  <a:lnTo>
                    <a:pt x="355" y="527"/>
                  </a:lnTo>
                  <a:lnTo>
                    <a:pt x="355" y="527"/>
                  </a:lnTo>
                  <a:lnTo>
                    <a:pt x="353" y="515"/>
                  </a:lnTo>
                  <a:lnTo>
                    <a:pt x="351" y="504"/>
                  </a:lnTo>
                  <a:lnTo>
                    <a:pt x="346" y="493"/>
                  </a:lnTo>
                  <a:lnTo>
                    <a:pt x="340" y="483"/>
                  </a:lnTo>
                  <a:lnTo>
                    <a:pt x="333" y="474"/>
                  </a:lnTo>
                  <a:lnTo>
                    <a:pt x="324" y="464"/>
                  </a:lnTo>
                  <a:lnTo>
                    <a:pt x="314" y="455"/>
                  </a:lnTo>
                  <a:lnTo>
                    <a:pt x="302" y="447"/>
                  </a:lnTo>
                  <a:lnTo>
                    <a:pt x="278" y="431"/>
                  </a:lnTo>
                  <a:lnTo>
                    <a:pt x="249"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1"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7" y="6"/>
                  </a:lnTo>
                  <a:lnTo>
                    <a:pt x="347" y="12"/>
                  </a:lnTo>
                  <a:lnTo>
                    <a:pt x="365" y="19"/>
                  </a:lnTo>
                  <a:lnTo>
                    <a:pt x="384" y="27"/>
                  </a:lnTo>
                  <a:lnTo>
                    <a:pt x="401" y="36"/>
                  </a:lnTo>
                  <a:lnTo>
                    <a:pt x="416" y="47"/>
                  </a:lnTo>
                  <a:lnTo>
                    <a:pt x="431" y="60"/>
                  </a:lnTo>
                  <a:lnTo>
                    <a:pt x="444" y="72"/>
                  </a:lnTo>
                  <a:lnTo>
                    <a:pt x="456" y="86"/>
                  </a:lnTo>
                  <a:lnTo>
                    <a:pt x="467" y="101"/>
                  </a:lnTo>
                  <a:lnTo>
                    <a:pt x="476" y="117"/>
                  </a:lnTo>
                  <a:lnTo>
                    <a:pt x="484" y="134"/>
                  </a:lnTo>
                  <a:lnTo>
                    <a:pt x="492" y="152"/>
                  </a:lnTo>
                  <a:lnTo>
                    <a:pt x="497" y="170"/>
                  </a:lnTo>
                  <a:lnTo>
                    <a:pt x="36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5"/>
            <p:cNvSpPr>
              <a:spLocks noEditPoints="1"/>
            </p:cNvSpPr>
            <p:nvPr userDrawn="1"/>
          </p:nvSpPr>
          <p:spPr bwMode="auto">
            <a:xfrm>
              <a:off x="5683" y="350"/>
              <a:ext cx="107" cy="164"/>
            </a:xfrm>
            <a:custGeom>
              <a:avLst/>
              <a:gdLst>
                <a:gd name="T0" fmla="*/ 0 w 323"/>
                <a:gd name="T1" fmla="*/ 0 h 493"/>
                <a:gd name="T2" fmla="*/ 172 w 323"/>
                <a:gd name="T3" fmla="*/ 0 h 493"/>
                <a:gd name="T4" fmla="*/ 208 w 323"/>
                <a:gd name="T5" fmla="*/ 3 h 493"/>
                <a:gd name="T6" fmla="*/ 240 w 323"/>
                <a:gd name="T7" fmla="*/ 11 h 493"/>
                <a:gd name="T8" fmla="*/ 266 w 323"/>
                <a:gd name="T9" fmla="*/ 23 h 493"/>
                <a:gd name="T10" fmla="*/ 286 w 323"/>
                <a:gd name="T11" fmla="*/ 40 h 493"/>
                <a:gd name="T12" fmla="*/ 303 w 323"/>
                <a:gd name="T13" fmla="*/ 60 h 493"/>
                <a:gd name="T14" fmla="*/ 314 w 323"/>
                <a:gd name="T15" fmla="*/ 84 h 493"/>
                <a:gd name="T16" fmla="*/ 320 w 323"/>
                <a:gd name="T17" fmla="*/ 110 h 493"/>
                <a:gd name="T18" fmla="*/ 323 w 323"/>
                <a:gd name="T19" fmla="*/ 139 h 493"/>
                <a:gd name="T20" fmla="*/ 323 w 323"/>
                <a:gd name="T21" fmla="*/ 153 h 493"/>
                <a:gd name="T22" fmla="*/ 316 w 323"/>
                <a:gd name="T23" fmla="*/ 181 h 493"/>
                <a:gd name="T24" fmla="*/ 306 w 323"/>
                <a:gd name="T25" fmla="*/ 206 h 493"/>
                <a:gd name="T26" fmla="*/ 290 w 323"/>
                <a:gd name="T27" fmla="*/ 227 h 493"/>
                <a:gd name="T28" fmla="*/ 267 w 323"/>
                <a:gd name="T29" fmla="*/ 244 h 493"/>
                <a:gd name="T30" fmla="*/ 239 w 323"/>
                <a:gd name="T31" fmla="*/ 259 h 493"/>
                <a:gd name="T32" fmla="*/ 205 w 323"/>
                <a:gd name="T33" fmla="*/ 267 h 493"/>
                <a:gd name="T34" fmla="*/ 165 w 323"/>
                <a:gd name="T35" fmla="*/ 272 h 493"/>
                <a:gd name="T36" fmla="*/ 54 w 323"/>
                <a:gd name="T37" fmla="*/ 274 h 493"/>
                <a:gd name="T38" fmla="*/ 0 w 323"/>
                <a:gd name="T39" fmla="*/ 493 h 493"/>
                <a:gd name="T40" fmla="*/ 148 w 323"/>
                <a:gd name="T41" fmla="*/ 227 h 493"/>
                <a:gd name="T42" fmla="*/ 164 w 323"/>
                <a:gd name="T43" fmla="*/ 226 h 493"/>
                <a:gd name="T44" fmla="*/ 191 w 323"/>
                <a:gd name="T45" fmla="*/ 224 h 493"/>
                <a:gd name="T46" fmla="*/ 216 w 323"/>
                <a:gd name="T47" fmla="*/ 218 h 493"/>
                <a:gd name="T48" fmla="*/ 234 w 323"/>
                <a:gd name="T49" fmla="*/ 209 h 493"/>
                <a:gd name="T50" fmla="*/ 249 w 323"/>
                <a:gd name="T51" fmla="*/ 198 h 493"/>
                <a:gd name="T52" fmla="*/ 258 w 323"/>
                <a:gd name="T53" fmla="*/ 184 h 493"/>
                <a:gd name="T54" fmla="*/ 264 w 323"/>
                <a:gd name="T55" fmla="*/ 167 h 493"/>
                <a:gd name="T56" fmla="*/ 268 w 323"/>
                <a:gd name="T57" fmla="*/ 147 h 493"/>
                <a:gd name="T58" fmla="*/ 268 w 323"/>
                <a:gd name="T59" fmla="*/ 136 h 493"/>
                <a:gd name="T60" fmla="*/ 267 w 323"/>
                <a:gd name="T61" fmla="*/ 116 h 493"/>
                <a:gd name="T62" fmla="*/ 262 w 323"/>
                <a:gd name="T63" fmla="*/ 97 h 493"/>
                <a:gd name="T64" fmla="*/ 253 w 323"/>
                <a:gd name="T65" fmla="*/ 83 h 493"/>
                <a:gd name="T66" fmla="*/ 241 w 323"/>
                <a:gd name="T67" fmla="*/ 70 h 493"/>
                <a:gd name="T68" fmla="*/ 227 w 323"/>
                <a:gd name="T69" fmla="*/ 60 h 493"/>
                <a:gd name="T70" fmla="*/ 207 w 323"/>
                <a:gd name="T71" fmla="*/ 53 h 493"/>
                <a:gd name="T72" fmla="*/ 185 w 323"/>
                <a:gd name="T73" fmla="*/ 48 h 493"/>
                <a:gd name="T74" fmla="*/ 160 w 323"/>
                <a:gd name="T75" fmla="*/ 46 h 493"/>
                <a:gd name="T76" fmla="*/ 54 w 323"/>
                <a:gd name="T77" fmla="*/ 22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493">
                  <a:moveTo>
                    <a:pt x="0" y="493"/>
                  </a:moveTo>
                  <a:lnTo>
                    <a:pt x="0" y="0"/>
                  </a:lnTo>
                  <a:lnTo>
                    <a:pt x="172" y="0"/>
                  </a:lnTo>
                  <a:lnTo>
                    <a:pt x="172" y="0"/>
                  </a:lnTo>
                  <a:lnTo>
                    <a:pt x="190" y="0"/>
                  </a:lnTo>
                  <a:lnTo>
                    <a:pt x="208" y="3"/>
                  </a:lnTo>
                  <a:lnTo>
                    <a:pt x="224" y="6"/>
                  </a:lnTo>
                  <a:lnTo>
                    <a:pt x="240" y="11"/>
                  </a:lnTo>
                  <a:lnTo>
                    <a:pt x="253" y="16"/>
                  </a:lnTo>
                  <a:lnTo>
                    <a:pt x="266" y="23"/>
                  </a:lnTo>
                  <a:lnTo>
                    <a:pt x="276" y="31"/>
                  </a:lnTo>
                  <a:lnTo>
                    <a:pt x="286" y="40"/>
                  </a:lnTo>
                  <a:lnTo>
                    <a:pt x="296" y="50"/>
                  </a:lnTo>
                  <a:lnTo>
                    <a:pt x="303" y="60"/>
                  </a:lnTo>
                  <a:lnTo>
                    <a:pt x="309" y="72"/>
                  </a:lnTo>
                  <a:lnTo>
                    <a:pt x="314" y="84"/>
                  </a:lnTo>
                  <a:lnTo>
                    <a:pt x="318" y="96"/>
                  </a:lnTo>
                  <a:lnTo>
                    <a:pt x="320" y="110"/>
                  </a:lnTo>
                  <a:lnTo>
                    <a:pt x="323" y="124"/>
                  </a:lnTo>
                  <a:lnTo>
                    <a:pt x="323" y="139"/>
                  </a:lnTo>
                  <a:lnTo>
                    <a:pt x="323" y="139"/>
                  </a:lnTo>
                  <a:lnTo>
                    <a:pt x="323" y="153"/>
                  </a:lnTo>
                  <a:lnTo>
                    <a:pt x="320" y="168"/>
                  </a:lnTo>
                  <a:lnTo>
                    <a:pt x="316" y="181"/>
                  </a:lnTo>
                  <a:lnTo>
                    <a:pt x="312" y="193"/>
                  </a:lnTo>
                  <a:lnTo>
                    <a:pt x="306" y="206"/>
                  </a:lnTo>
                  <a:lnTo>
                    <a:pt x="298" y="218"/>
                  </a:lnTo>
                  <a:lnTo>
                    <a:pt x="290" y="227"/>
                  </a:lnTo>
                  <a:lnTo>
                    <a:pt x="279" y="237"/>
                  </a:lnTo>
                  <a:lnTo>
                    <a:pt x="267" y="244"/>
                  </a:lnTo>
                  <a:lnTo>
                    <a:pt x="253" y="253"/>
                  </a:lnTo>
                  <a:lnTo>
                    <a:pt x="239" y="259"/>
                  </a:lnTo>
                  <a:lnTo>
                    <a:pt x="222" y="264"/>
                  </a:lnTo>
                  <a:lnTo>
                    <a:pt x="205" y="267"/>
                  </a:lnTo>
                  <a:lnTo>
                    <a:pt x="185" y="271"/>
                  </a:lnTo>
                  <a:lnTo>
                    <a:pt x="165" y="272"/>
                  </a:lnTo>
                  <a:lnTo>
                    <a:pt x="142" y="274"/>
                  </a:lnTo>
                  <a:lnTo>
                    <a:pt x="54" y="274"/>
                  </a:lnTo>
                  <a:lnTo>
                    <a:pt x="54" y="493"/>
                  </a:lnTo>
                  <a:lnTo>
                    <a:pt x="0" y="493"/>
                  </a:lnTo>
                  <a:close/>
                  <a:moveTo>
                    <a:pt x="54" y="227"/>
                  </a:moveTo>
                  <a:lnTo>
                    <a:pt x="148" y="227"/>
                  </a:lnTo>
                  <a:lnTo>
                    <a:pt x="148" y="227"/>
                  </a:lnTo>
                  <a:lnTo>
                    <a:pt x="164" y="226"/>
                  </a:lnTo>
                  <a:lnTo>
                    <a:pt x="178" y="226"/>
                  </a:lnTo>
                  <a:lnTo>
                    <a:pt x="191" y="224"/>
                  </a:lnTo>
                  <a:lnTo>
                    <a:pt x="205" y="221"/>
                  </a:lnTo>
                  <a:lnTo>
                    <a:pt x="216" y="218"/>
                  </a:lnTo>
                  <a:lnTo>
                    <a:pt x="225" y="214"/>
                  </a:lnTo>
                  <a:lnTo>
                    <a:pt x="234" y="209"/>
                  </a:lnTo>
                  <a:lnTo>
                    <a:pt x="241" y="204"/>
                  </a:lnTo>
                  <a:lnTo>
                    <a:pt x="249" y="198"/>
                  </a:lnTo>
                  <a:lnTo>
                    <a:pt x="253" y="191"/>
                  </a:lnTo>
                  <a:lnTo>
                    <a:pt x="258" y="184"/>
                  </a:lnTo>
                  <a:lnTo>
                    <a:pt x="262" y="175"/>
                  </a:lnTo>
                  <a:lnTo>
                    <a:pt x="264" y="167"/>
                  </a:lnTo>
                  <a:lnTo>
                    <a:pt x="267" y="157"/>
                  </a:lnTo>
                  <a:lnTo>
                    <a:pt x="268" y="147"/>
                  </a:lnTo>
                  <a:lnTo>
                    <a:pt x="268" y="136"/>
                  </a:lnTo>
                  <a:lnTo>
                    <a:pt x="268" y="136"/>
                  </a:lnTo>
                  <a:lnTo>
                    <a:pt x="268" y="127"/>
                  </a:lnTo>
                  <a:lnTo>
                    <a:pt x="267" y="116"/>
                  </a:lnTo>
                  <a:lnTo>
                    <a:pt x="264" y="107"/>
                  </a:lnTo>
                  <a:lnTo>
                    <a:pt x="262" y="97"/>
                  </a:lnTo>
                  <a:lnTo>
                    <a:pt x="258" y="90"/>
                  </a:lnTo>
                  <a:lnTo>
                    <a:pt x="253" y="83"/>
                  </a:lnTo>
                  <a:lnTo>
                    <a:pt x="247" y="76"/>
                  </a:lnTo>
                  <a:lnTo>
                    <a:pt x="241" y="70"/>
                  </a:lnTo>
                  <a:lnTo>
                    <a:pt x="234" y="65"/>
                  </a:lnTo>
                  <a:lnTo>
                    <a:pt x="227" y="60"/>
                  </a:lnTo>
                  <a:lnTo>
                    <a:pt x="217" y="56"/>
                  </a:lnTo>
                  <a:lnTo>
                    <a:pt x="207" y="53"/>
                  </a:lnTo>
                  <a:lnTo>
                    <a:pt x="196" y="50"/>
                  </a:lnTo>
                  <a:lnTo>
                    <a:pt x="185" y="48"/>
                  </a:lnTo>
                  <a:lnTo>
                    <a:pt x="173" y="46"/>
                  </a:lnTo>
                  <a:lnTo>
                    <a:pt x="160" y="46"/>
                  </a:lnTo>
                  <a:lnTo>
                    <a:pt x="54" y="46"/>
                  </a:lnTo>
                  <a:lnTo>
                    <a:pt x="54"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58"/>
            <p:cNvSpPr>
              <a:spLocks noChangeArrowheads="1"/>
            </p:cNvSpPr>
            <p:nvPr userDrawn="1"/>
          </p:nvSpPr>
          <p:spPr bwMode="auto">
            <a:xfrm>
              <a:off x="5793" y="489"/>
              <a:ext cx="22"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59"/>
            <p:cNvSpPr>
              <a:spLocks/>
            </p:cNvSpPr>
            <p:nvPr userDrawn="1"/>
          </p:nvSpPr>
          <p:spPr bwMode="auto">
            <a:xfrm>
              <a:off x="5850" y="348"/>
              <a:ext cx="115" cy="169"/>
            </a:xfrm>
            <a:custGeom>
              <a:avLst/>
              <a:gdLst>
                <a:gd name="T0" fmla="*/ 266 w 343"/>
                <a:gd name="T1" fmla="*/ 115 h 508"/>
                <a:gd name="T2" fmla="*/ 247 w 343"/>
                <a:gd name="T3" fmla="*/ 85 h 508"/>
                <a:gd name="T4" fmla="*/ 226 w 343"/>
                <a:gd name="T5" fmla="*/ 67 h 508"/>
                <a:gd name="T6" fmla="*/ 201 w 343"/>
                <a:gd name="T7" fmla="*/ 53 h 508"/>
                <a:gd name="T8" fmla="*/ 169 w 343"/>
                <a:gd name="T9" fmla="*/ 47 h 508"/>
                <a:gd name="T10" fmla="*/ 138 w 343"/>
                <a:gd name="T11" fmla="*/ 47 h 508"/>
                <a:gd name="T12" fmla="*/ 104 w 343"/>
                <a:gd name="T13" fmla="*/ 58 h 508"/>
                <a:gd name="T14" fmla="*/ 84 w 343"/>
                <a:gd name="T15" fmla="*/ 72 h 508"/>
                <a:gd name="T16" fmla="*/ 72 w 343"/>
                <a:gd name="T17" fmla="*/ 91 h 508"/>
                <a:gd name="T18" fmla="*/ 66 w 343"/>
                <a:gd name="T19" fmla="*/ 114 h 508"/>
                <a:gd name="T20" fmla="*/ 66 w 343"/>
                <a:gd name="T21" fmla="*/ 134 h 508"/>
                <a:gd name="T22" fmla="*/ 77 w 343"/>
                <a:gd name="T23" fmla="*/ 158 h 508"/>
                <a:gd name="T24" fmla="*/ 99 w 343"/>
                <a:gd name="T25" fmla="*/ 179 h 508"/>
                <a:gd name="T26" fmla="*/ 152 w 343"/>
                <a:gd name="T27" fmla="*/ 205 h 508"/>
                <a:gd name="T28" fmla="*/ 254 w 343"/>
                <a:gd name="T29" fmla="*/ 245 h 508"/>
                <a:gd name="T30" fmla="*/ 299 w 343"/>
                <a:gd name="T31" fmla="*/ 273 h 508"/>
                <a:gd name="T32" fmla="*/ 324 w 343"/>
                <a:gd name="T33" fmla="*/ 301 h 508"/>
                <a:gd name="T34" fmla="*/ 339 w 343"/>
                <a:gd name="T35" fmla="*/ 335 h 508"/>
                <a:gd name="T36" fmla="*/ 343 w 343"/>
                <a:gd name="T37" fmla="*/ 363 h 508"/>
                <a:gd name="T38" fmla="*/ 338 w 343"/>
                <a:gd name="T39" fmla="*/ 403 h 508"/>
                <a:gd name="T40" fmla="*/ 323 w 343"/>
                <a:gd name="T41" fmla="*/ 440 h 508"/>
                <a:gd name="T42" fmla="*/ 296 w 343"/>
                <a:gd name="T43" fmla="*/ 472 h 508"/>
                <a:gd name="T44" fmla="*/ 255 w 343"/>
                <a:gd name="T45" fmla="*/ 496 h 508"/>
                <a:gd name="T46" fmla="*/ 199 w 343"/>
                <a:gd name="T47" fmla="*/ 506 h 508"/>
                <a:gd name="T48" fmla="*/ 157 w 343"/>
                <a:gd name="T49" fmla="*/ 506 h 508"/>
                <a:gd name="T50" fmla="*/ 107 w 343"/>
                <a:gd name="T51" fmla="*/ 496 h 508"/>
                <a:gd name="T52" fmla="*/ 68 w 343"/>
                <a:gd name="T53" fmla="*/ 475 h 508"/>
                <a:gd name="T54" fmla="*/ 39 w 343"/>
                <a:gd name="T55" fmla="*/ 446 h 508"/>
                <a:gd name="T56" fmla="*/ 11 w 343"/>
                <a:gd name="T57" fmla="*/ 402 h 508"/>
                <a:gd name="T58" fmla="*/ 50 w 343"/>
                <a:gd name="T59" fmla="*/ 362 h 508"/>
                <a:gd name="T60" fmla="*/ 80 w 343"/>
                <a:gd name="T61" fmla="*/ 415 h 508"/>
                <a:gd name="T62" fmla="*/ 104 w 343"/>
                <a:gd name="T63" fmla="*/ 437 h 508"/>
                <a:gd name="T64" fmla="*/ 131 w 343"/>
                <a:gd name="T65" fmla="*/ 453 h 508"/>
                <a:gd name="T66" fmla="*/ 167 w 343"/>
                <a:gd name="T67" fmla="*/ 460 h 508"/>
                <a:gd name="T68" fmla="*/ 192 w 343"/>
                <a:gd name="T69" fmla="*/ 460 h 508"/>
                <a:gd name="T70" fmla="*/ 227 w 343"/>
                <a:gd name="T71" fmla="*/ 454 h 508"/>
                <a:gd name="T72" fmla="*/ 254 w 343"/>
                <a:gd name="T73" fmla="*/ 441 h 508"/>
                <a:gd name="T74" fmla="*/ 272 w 343"/>
                <a:gd name="T75" fmla="*/ 423 h 508"/>
                <a:gd name="T76" fmla="*/ 284 w 343"/>
                <a:gd name="T77" fmla="*/ 400 h 508"/>
                <a:gd name="T78" fmla="*/ 288 w 343"/>
                <a:gd name="T79" fmla="*/ 373 h 508"/>
                <a:gd name="T80" fmla="*/ 284 w 343"/>
                <a:gd name="T81" fmla="*/ 351 h 508"/>
                <a:gd name="T82" fmla="*/ 270 w 343"/>
                <a:gd name="T83" fmla="*/ 324 h 508"/>
                <a:gd name="T84" fmla="*/ 244 w 343"/>
                <a:gd name="T85" fmla="*/ 302 h 508"/>
                <a:gd name="T86" fmla="*/ 150 w 343"/>
                <a:gd name="T87" fmla="*/ 261 h 508"/>
                <a:gd name="T88" fmla="*/ 74 w 343"/>
                <a:gd name="T89" fmla="*/ 228 h 508"/>
                <a:gd name="T90" fmla="*/ 44 w 343"/>
                <a:gd name="T91" fmla="*/ 205 h 508"/>
                <a:gd name="T92" fmla="*/ 22 w 343"/>
                <a:gd name="T93" fmla="*/ 177 h 508"/>
                <a:gd name="T94" fmla="*/ 11 w 343"/>
                <a:gd name="T95" fmla="*/ 141 h 508"/>
                <a:gd name="T96" fmla="*/ 11 w 343"/>
                <a:gd name="T97" fmla="*/ 114 h 508"/>
                <a:gd name="T98" fmla="*/ 21 w 343"/>
                <a:gd name="T99" fmla="*/ 78 h 508"/>
                <a:gd name="T100" fmla="*/ 42 w 343"/>
                <a:gd name="T101" fmla="*/ 46 h 508"/>
                <a:gd name="T102" fmla="*/ 73 w 343"/>
                <a:gd name="T103" fmla="*/ 22 h 508"/>
                <a:gd name="T104" fmla="*/ 112 w 343"/>
                <a:gd name="T105" fmla="*/ 6 h 508"/>
                <a:gd name="T106" fmla="*/ 159 w 343"/>
                <a:gd name="T107" fmla="*/ 0 h 508"/>
                <a:gd name="T108" fmla="*/ 187 w 343"/>
                <a:gd name="T109" fmla="*/ 2 h 508"/>
                <a:gd name="T110" fmla="*/ 225 w 343"/>
                <a:gd name="T111" fmla="*/ 12 h 508"/>
                <a:gd name="T112" fmla="*/ 259 w 343"/>
                <a:gd name="T113" fmla="*/ 30 h 508"/>
                <a:gd name="T114" fmla="*/ 288 w 343"/>
                <a:gd name="T115" fmla="*/ 57 h 508"/>
                <a:gd name="T116" fmla="*/ 310 w 343"/>
                <a:gd name="T117" fmla="*/ 94 h 508"/>
                <a:gd name="T118" fmla="*/ 272 w 343"/>
                <a:gd name="T119" fmla="*/ 13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3" h="508">
                  <a:moveTo>
                    <a:pt x="272" y="132"/>
                  </a:moveTo>
                  <a:lnTo>
                    <a:pt x="272" y="132"/>
                  </a:lnTo>
                  <a:lnTo>
                    <a:pt x="266" y="115"/>
                  </a:lnTo>
                  <a:lnTo>
                    <a:pt x="258" y="100"/>
                  </a:lnTo>
                  <a:lnTo>
                    <a:pt x="253" y="91"/>
                  </a:lnTo>
                  <a:lnTo>
                    <a:pt x="247" y="85"/>
                  </a:lnTo>
                  <a:lnTo>
                    <a:pt x="241" y="78"/>
                  </a:lnTo>
                  <a:lnTo>
                    <a:pt x="235" y="72"/>
                  </a:lnTo>
                  <a:lnTo>
                    <a:pt x="226" y="67"/>
                  </a:lnTo>
                  <a:lnTo>
                    <a:pt x="219" y="61"/>
                  </a:lnTo>
                  <a:lnTo>
                    <a:pt x="210" y="57"/>
                  </a:lnTo>
                  <a:lnTo>
                    <a:pt x="201" y="53"/>
                  </a:lnTo>
                  <a:lnTo>
                    <a:pt x="191" y="51"/>
                  </a:lnTo>
                  <a:lnTo>
                    <a:pt x="180" y="49"/>
                  </a:lnTo>
                  <a:lnTo>
                    <a:pt x="169" y="47"/>
                  </a:lnTo>
                  <a:lnTo>
                    <a:pt x="157" y="46"/>
                  </a:lnTo>
                  <a:lnTo>
                    <a:pt x="157" y="46"/>
                  </a:lnTo>
                  <a:lnTo>
                    <a:pt x="138" y="47"/>
                  </a:lnTo>
                  <a:lnTo>
                    <a:pt x="119" y="52"/>
                  </a:lnTo>
                  <a:lnTo>
                    <a:pt x="111" y="55"/>
                  </a:lnTo>
                  <a:lnTo>
                    <a:pt x="104" y="58"/>
                  </a:lnTo>
                  <a:lnTo>
                    <a:pt x="96" y="62"/>
                  </a:lnTo>
                  <a:lnTo>
                    <a:pt x="90" y="67"/>
                  </a:lnTo>
                  <a:lnTo>
                    <a:pt x="84" y="72"/>
                  </a:lnTo>
                  <a:lnTo>
                    <a:pt x="79" y="78"/>
                  </a:lnTo>
                  <a:lnTo>
                    <a:pt x="76" y="84"/>
                  </a:lnTo>
                  <a:lnTo>
                    <a:pt x="72" y="91"/>
                  </a:lnTo>
                  <a:lnTo>
                    <a:pt x="70" y="98"/>
                  </a:lnTo>
                  <a:lnTo>
                    <a:pt x="67" y="106"/>
                  </a:lnTo>
                  <a:lnTo>
                    <a:pt x="66" y="114"/>
                  </a:lnTo>
                  <a:lnTo>
                    <a:pt x="65" y="124"/>
                  </a:lnTo>
                  <a:lnTo>
                    <a:pt x="65" y="124"/>
                  </a:lnTo>
                  <a:lnTo>
                    <a:pt x="66" y="134"/>
                  </a:lnTo>
                  <a:lnTo>
                    <a:pt x="68" y="142"/>
                  </a:lnTo>
                  <a:lnTo>
                    <a:pt x="72" y="151"/>
                  </a:lnTo>
                  <a:lnTo>
                    <a:pt x="77" y="158"/>
                  </a:lnTo>
                  <a:lnTo>
                    <a:pt x="83" y="165"/>
                  </a:lnTo>
                  <a:lnTo>
                    <a:pt x="90" y="172"/>
                  </a:lnTo>
                  <a:lnTo>
                    <a:pt x="99" y="179"/>
                  </a:lnTo>
                  <a:lnTo>
                    <a:pt x="108" y="183"/>
                  </a:lnTo>
                  <a:lnTo>
                    <a:pt x="129" y="194"/>
                  </a:lnTo>
                  <a:lnTo>
                    <a:pt x="152" y="205"/>
                  </a:lnTo>
                  <a:lnTo>
                    <a:pt x="203" y="223"/>
                  </a:lnTo>
                  <a:lnTo>
                    <a:pt x="230" y="234"/>
                  </a:lnTo>
                  <a:lnTo>
                    <a:pt x="254" y="245"/>
                  </a:lnTo>
                  <a:lnTo>
                    <a:pt x="278" y="259"/>
                  </a:lnTo>
                  <a:lnTo>
                    <a:pt x="289" y="266"/>
                  </a:lnTo>
                  <a:lnTo>
                    <a:pt x="299" y="273"/>
                  </a:lnTo>
                  <a:lnTo>
                    <a:pt x="309" y="282"/>
                  </a:lnTo>
                  <a:lnTo>
                    <a:pt x="317" y="291"/>
                  </a:lnTo>
                  <a:lnTo>
                    <a:pt x="324" y="301"/>
                  </a:lnTo>
                  <a:lnTo>
                    <a:pt x="330" y="311"/>
                  </a:lnTo>
                  <a:lnTo>
                    <a:pt x="335" y="323"/>
                  </a:lnTo>
                  <a:lnTo>
                    <a:pt x="339" y="335"/>
                  </a:lnTo>
                  <a:lnTo>
                    <a:pt x="341" y="349"/>
                  </a:lnTo>
                  <a:lnTo>
                    <a:pt x="343" y="363"/>
                  </a:lnTo>
                  <a:lnTo>
                    <a:pt x="343" y="363"/>
                  </a:lnTo>
                  <a:lnTo>
                    <a:pt x="343" y="377"/>
                  </a:lnTo>
                  <a:lnTo>
                    <a:pt x="340" y="390"/>
                  </a:lnTo>
                  <a:lnTo>
                    <a:pt x="338" y="403"/>
                  </a:lnTo>
                  <a:lnTo>
                    <a:pt x="334" y="415"/>
                  </a:lnTo>
                  <a:lnTo>
                    <a:pt x="329" y="428"/>
                  </a:lnTo>
                  <a:lnTo>
                    <a:pt x="323" y="440"/>
                  </a:lnTo>
                  <a:lnTo>
                    <a:pt x="316" y="452"/>
                  </a:lnTo>
                  <a:lnTo>
                    <a:pt x="306" y="462"/>
                  </a:lnTo>
                  <a:lnTo>
                    <a:pt x="296" y="472"/>
                  </a:lnTo>
                  <a:lnTo>
                    <a:pt x="284" y="481"/>
                  </a:lnTo>
                  <a:lnTo>
                    <a:pt x="271" y="488"/>
                  </a:lnTo>
                  <a:lnTo>
                    <a:pt x="255" y="496"/>
                  </a:lnTo>
                  <a:lnTo>
                    <a:pt x="238" y="500"/>
                  </a:lnTo>
                  <a:lnTo>
                    <a:pt x="220" y="504"/>
                  </a:lnTo>
                  <a:lnTo>
                    <a:pt x="199" y="506"/>
                  </a:lnTo>
                  <a:lnTo>
                    <a:pt x="176" y="508"/>
                  </a:lnTo>
                  <a:lnTo>
                    <a:pt x="176" y="508"/>
                  </a:lnTo>
                  <a:lnTo>
                    <a:pt x="157" y="506"/>
                  </a:lnTo>
                  <a:lnTo>
                    <a:pt x="139" y="504"/>
                  </a:lnTo>
                  <a:lnTo>
                    <a:pt x="123" y="500"/>
                  </a:lnTo>
                  <a:lnTo>
                    <a:pt x="107" y="496"/>
                  </a:lnTo>
                  <a:lnTo>
                    <a:pt x="93" y="489"/>
                  </a:lnTo>
                  <a:lnTo>
                    <a:pt x="80" y="482"/>
                  </a:lnTo>
                  <a:lnTo>
                    <a:pt x="68" y="475"/>
                  </a:lnTo>
                  <a:lnTo>
                    <a:pt x="57" y="465"/>
                  </a:lnTo>
                  <a:lnTo>
                    <a:pt x="48" y="455"/>
                  </a:lnTo>
                  <a:lnTo>
                    <a:pt x="39" y="446"/>
                  </a:lnTo>
                  <a:lnTo>
                    <a:pt x="31" y="435"/>
                  </a:lnTo>
                  <a:lnTo>
                    <a:pt x="23" y="424"/>
                  </a:lnTo>
                  <a:lnTo>
                    <a:pt x="11" y="402"/>
                  </a:lnTo>
                  <a:lnTo>
                    <a:pt x="0" y="379"/>
                  </a:lnTo>
                  <a:lnTo>
                    <a:pt x="50" y="362"/>
                  </a:lnTo>
                  <a:lnTo>
                    <a:pt x="50" y="362"/>
                  </a:lnTo>
                  <a:lnTo>
                    <a:pt x="59" y="380"/>
                  </a:lnTo>
                  <a:lnTo>
                    <a:pt x="68" y="398"/>
                  </a:lnTo>
                  <a:lnTo>
                    <a:pt x="80" y="415"/>
                  </a:lnTo>
                  <a:lnTo>
                    <a:pt x="88" y="424"/>
                  </a:lnTo>
                  <a:lnTo>
                    <a:pt x="95" y="431"/>
                  </a:lnTo>
                  <a:lnTo>
                    <a:pt x="104" y="437"/>
                  </a:lnTo>
                  <a:lnTo>
                    <a:pt x="112" y="443"/>
                  </a:lnTo>
                  <a:lnTo>
                    <a:pt x="122" y="448"/>
                  </a:lnTo>
                  <a:lnTo>
                    <a:pt x="131" y="453"/>
                  </a:lnTo>
                  <a:lnTo>
                    <a:pt x="142" y="457"/>
                  </a:lnTo>
                  <a:lnTo>
                    <a:pt x="153" y="459"/>
                  </a:lnTo>
                  <a:lnTo>
                    <a:pt x="167" y="460"/>
                  </a:lnTo>
                  <a:lnTo>
                    <a:pt x="179" y="462"/>
                  </a:lnTo>
                  <a:lnTo>
                    <a:pt x="179" y="462"/>
                  </a:lnTo>
                  <a:lnTo>
                    <a:pt x="192" y="460"/>
                  </a:lnTo>
                  <a:lnTo>
                    <a:pt x="204" y="459"/>
                  </a:lnTo>
                  <a:lnTo>
                    <a:pt x="216" y="457"/>
                  </a:lnTo>
                  <a:lnTo>
                    <a:pt x="227" y="454"/>
                  </a:lnTo>
                  <a:lnTo>
                    <a:pt x="237" y="451"/>
                  </a:lnTo>
                  <a:lnTo>
                    <a:pt x="246" y="446"/>
                  </a:lnTo>
                  <a:lnTo>
                    <a:pt x="254" y="441"/>
                  </a:lnTo>
                  <a:lnTo>
                    <a:pt x="261" y="436"/>
                  </a:lnTo>
                  <a:lnTo>
                    <a:pt x="267" y="430"/>
                  </a:lnTo>
                  <a:lnTo>
                    <a:pt x="272" y="423"/>
                  </a:lnTo>
                  <a:lnTo>
                    <a:pt x="277" y="415"/>
                  </a:lnTo>
                  <a:lnTo>
                    <a:pt x="281" y="407"/>
                  </a:lnTo>
                  <a:lnTo>
                    <a:pt x="284" y="400"/>
                  </a:lnTo>
                  <a:lnTo>
                    <a:pt x="287" y="391"/>
                  </a:lnTo>
                  <a:lnTo>
                    <a:pt x="288" y="381"/>
                  </a:lnTo>
                  <a:lnTo>
                    <a:pt x="288" y="373"/>
                  </a:lnTo>
                  <a:lnTo>
                    <a:pt x="288" y="373"/>
                  </a:lnTo>
                  <a:lnTo>
                    <a:pt x="287" y="361"/>
                  </a:lnTo>
                  <a:lnTo>
                    <a:pt x="284" y="351"/>
                  </a:lnTo>
                  <a:lnTo>
                    <a:pt x="281" y="341"/>
                  </a:lnTo>
                  <a:lnTo>
                    <a:pt x="276" y="332"/>
                  </a:lnTo>
                  <a:lnTo>
                    <a:pt x="270" y="324"/>
                  </a:lnTo>
                  <a:lnTo>
                    <a:pt x="263" y="316"/>
                  </a:lnTo>
                  <a:lnTo>
                    <a:pt x="254" y="310"/>
                  </a:lnTo>
                  <a:lnTo>
                    <a:pt x="244" y="302"/>
                  </a:lnTo>
                  <a:lnTo>
                    <a:pt x="224" y="291"/>
                  </a:lnTo>
                  <a:lnTo>
                    <a:pt x="201" y="281"/>
                  </a:lnTo>
                  <a:lnTo>
                    <a:pt x="150" y="261"/>
                  </a:lnTo>
                  <a:lnTo>
                    <a:pt x="123" y="251"/>
                  </a:lnTo>
                  <a:lnTo>
                    <a:pt x="99" y="240"/>
                  </a:lnTo>
                  <a:lnTo>
                    <a:pt x="74" y="228"/>
                  </a:lnTo>
                  <a:lnTo>
                    <a:pt x="63" y="221"/>
                  </a:lnTo>
                  <a:lnTo>
                    <a:pt x="54" y="214"/>
                  </a:lnTo>
                  <a:lnTo>
                    <a:pt x="44" y="205"/>
                  </a:lnTo>
                  <a:lnTo>
                    <a:pt x="36" y="197"/>
                  </a:lnTo>
                  <a:lnTo>
                    <a:pt x="28" y="188"/>
                  </a:lnTo>
                  <a:lnTo>
                    <a:pt x="22" y="177"/>
                  </a:lnTo>
                  <a:lnTo>
                    <a:pt x="17" y="166"/>
                  </a:lnTo>
                  <a:lnTo>
                    <a:pt x="14" y="154"/>
                  </a:lnTo>
                  <a:lnTo>
                    <a:pt x="11" y="141"/>
                  </a:lnTo>
                  <a:lnTo>
                    <a:pt x="10" y="128"/>
                  </a:lnTo>
                  <a:lnTo>
                    <a:pt x="10" y="128"/>
                  </a:lnTo>
                  <a:lnTo>
                    <a:pt x="11" y="114"/>
                  </a:lnTo>
                  <a:lnTo>
                    <a:pt x="14" y="102"/>
                  </a:lnTo>
                  <a:lnTo>
                    <a:pt x="16" y="89"/>
                  </a:lnTo>
                  <a:lnTo>
                    <a:pt x="21" y="78"/>
                  </a:lnTo>
                  <a:lnTo>
                    <a:pt x="27" y="67"/>
                  </a:lnTo>
                  <a:lnTo>
                    <a:pt x="34" y="56"/>
                  </a:lnTo>
                  <a:lnTo>
                    <a:pt x="42" y="46"/>
                  </a:lnTo>
                  <a:lnTo>
                    <a:pt x="51" y="38"/>
                  </a:lnTo>
                  <a:lnTo>
                    <a:pt x="61" y="29"/>
                  </a:lnTo>
                  <a:lnTo>
                    <a:pt x="73" y="22"/>
                  </a:lnTo>
                  <a:lnTo>
                    <a:pt x="85" y="16"/>
                  </a:lnTo>
                  <a:lnTo>
                    <a:pt x="99" y="10"/>
                  </a:lnTo>
                  <a:lnTo>
                    <a:pt x="112" y="6"/>
                  </a:lnTo>
                  <a:lnTo>
                    <a:pt x="127" y="2"/>
                  </a:lnTo>
                  <a:lnTo>
                    <a:pt x="142" y="1"/>
                  </a:lnTo>
                  <a:lnTo>
                    <a:pt x="159" y="0"/>
                  </a:lnTo>
                  <a:lnTo>
                    <a:pt x="159" y="0"/>
                  </a:lnTo>
                  <a:lnTo>
                    <a:pt x="173" y="1"/>
                  </a:lnTo>
                  <a:lnTo>
                    <a:pt x="187" y="2"/>
                  </a:lnTo>
                  <a:lnTo>
                    <a:pt x="199" y="5"/>
                  </a:lnTo>
                  <a:lnTo>
                    <a:pt x="213" y="7"/>
                  </a:lnTo>
                  <a:lnTo>
                    <a:pt x="225" y="12"/>
                  </a:lnTo>
                  <a:lnTo>
                    <a:pt x="237" y="17"/>
                  </a:lnTo>
                  <a:lnTo>
                    <a:pt x="248" y="23"/>
                  </a:lnTo>
                  <a:lnTo>
                    <a:pt x="259" y="30"/>
                  </a:lnTo>
                  <a:lnTo>
                    <a:pt x="270" y="39"/>
                  </a:lnTo>
                  <a:lnTo>
                    <a:pt x="278" y="47"/>
                  </a:lnTo>
                  <a:lnTo>
                    <a:pt x="288" y="57"/>
                  </a:lnTo>
                  <a:lnTo>
                    <a:pt x="295" y="68"/>
                  </a:lnTo>
                  <a:lnTo>
                    <a:pt x="304" y="80"/>
                  </a:lnTo>
                  <a:lnTo>
                    <a:pt x="310" y="94"/>
                  </a:lnTo>
                  <a:lnTo>
                    <a:pt x="316" y="107"/>
                  </a:lnTo>
                  <a:lnTo>
                    <a:pt x="322" y="121"/>
                  </a:lnTo>
                  <a:lnTo>
                    <a:pt x="27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60"/>
            <p:cNvSpPr>
              <a:spLocks noChangeArrowheads="1"/>
            </p:cNvSpPr>
            <p:nvPr userDrawn="1"/>
          </p:nvSpPr>
          <p:spPr bwMode="auto">
            <a:xfrm>
              <a:off x="6002" y="489"/>
              <a:ext cx="22"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0966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00150"/>
            <a:ext cx="3810000" cy="33980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200150"/>
            <a:ext cx="3810000" cy="33980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xfrm>
            <a:off x="914400" y="4688681"/>
            <a:ext cx="1981200" cy="342900"/>
          </a:xfrm>
          <a:prstGeom prst="rect">
            <a:avLst/>
          </a:prstGeom>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xfrm>
            <a:off x="3352800" y="4686300"/>
            <a:ext cx="2971800" cy="342900"/>
          </a:xfrm>
          <a:prstGeom prst="rect">
            <a:avLst/>
          </a:prstGeom>
          <a:ln/>
        </p:spPr>
        <p:txBody>
          <a:bodyPr/>
          <a:lstStyle>
            <a:lvl1pPr>
              <a:defRPr/>
            </a:lvl1pPr>
          </a:lstStyle>
          <a:p>
            <a:pPr eaLnBrk="0" fontAlgn="base" hangingPunct="0">
              <a:spcBef>
                <a:spcPct val="0"/>
              </a:spcBef>
              <a:spcAft>
                <a:spcPct val="0"/>
              </a:spcAft>
              <a:defRPr/>
            </a:pPr>
            <a:endParaRPr lang="en-US" dirty="0">
              <a:solidFill>
                <a:srgbClr val="000000"/>
              </a:solidFill>
            </a:endParaRPr>
          </a:p>
        </p:txBody>
      </p:sp>
      <p:sp>
        <p:nvSpPr>
          <p:cNvPr id="7" name="Rectangle 11"/>
          <p:cNvSpPr>
            <a:spLocks noGrp="1" noChangeArrowheads="1"/>
          </p:cNvSpPr>
          <p:nvPr>
            <p:ph type="sldNum" sz="quarter" idx="12"/>
          </p:nvPr>
        </p:nvSpPr>
        <p:spPr>
          <a:xfrm>
            <a:off x="6781800" y="4686300"/>
            <a:ext cx="1905000" cy="342900"/>
          </a:xfrm>
          <a:prstGeom prst="rect">
            <a:avLst/>
          </a:prstGeom>
          <a:ln/>
        </p:spPr>
        <p:txBody>
          <a:bodyPr/>
          <a:lstStyle>
            <a:lvl1pPr>
              <a:defRPr/>
            </a:lvl1pPr>
          </a:lstStyle>
          <a:p>
            <a:pPr>
              <a:defRPr/>
            </a:pPr>
            <a:fld id="{48E10DD0-71F8-410E-AC82-7ECD7FCEFAF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027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
            <a:ext cx="7924800" cy="857250"/>
          </a:xfrm>
        </p:spPr>
        <p:txBody>
          <a:bodyPr/>
          <a:lstStyle/>
          <a:p>
            <a:r>
              <a:rPr lang="en-US"/>
              <a:t>Click to edit Master title style</a:t>
            </a:r>
          </a:p>
        </p:txBody>
      </p:sp>
      <p:sp>
        <p:nvSpPr>
          <p:cNvPr id="3" name="Text Placeholder 2"/>
          <p:cNvSpPr>
            <a:spLocks noGrp="1"/>
          </p:cNvSpPr>
          <p:nvPr>
            <p:ph type="body" sz="half" idx="1"/>
          </p:nvPr>
        </p:nvSpPr>
        <p:spPr>
          <a:xfrm>
            <a:off x="838201" y="1771651"/>
            <a:ext cx="3770313" cy="27932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1771651"/>
            <a:ext cx="3770312" cy="27932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xfrm>
            <a:off x="914400" y="4688681"/>
            <a:ext cx="1981200" cy="342900"/>
          </a:xfrm>
          <a:prstGeom prst="rect">
            <a:avLst/>
          </a:prstGeom>
          <a:ln/>
        </p:spPr>
        <p:txBody>
          <a:bodyPr/>
          <a:lstStyle>
            <a:lvl1pPr>
              <a:defRPr/>
            </a:lvl1pPr>
          </a:lstStyle>
          <a:p>
            <a:pPr>
              <a:defRPr/>
            </a:pPr>
            <a:endParaRPr lang="en-US" dirty="0">
              <a:solidFill>
                <a:srgbClr val="000000"/>
              </a:solidFill>
            </a:endParaRPr>
          </a:p>
        </p:txBody>
      </p:sp>
      <p:sp>
        <p:nvSpPr>
          <p:cNvPr id="6" name="Rectangle 12"/>
          <p:cNvSpPr>
            <a:spLocks noGrp="1" noChangeArrowheads="1"/>
          </p:cNvSpPr>
          <p:nvPr>
            <p:ph type="ftr" sz="quarter" idx="11"/>
          </p:nvPr>
        </p:nvSpPr>
        <p:spPr>
          <a:xfrm rot="16200000">
            <a:off x="7882821" y="2990850"/>
            <a:ext cx="1775461" cy="365760"/>
          </a:xfrm>
          <a:prstGeom prst="rect">
            <a:avLst/>
          </a:prstGeom>
          <a:ln/>
        </p:spPr>
        <p:txBody>
          <a:bodyPr/>
          <a:lstStyle>
            <a:lvl1pPr>
              <a:defRPr/>
            </a:lvl1pPr>
          </a:lstStyle>
          <a:p>
            <a:pPr eaLnBrk="0" fontAlgn="base" hangingPunct="0">
              <a:spcBef>
                <a:spcPct val="0"/>
              </a:spcBef>
              <a:spcAft>
                <a:spcPct val="0"/>
              </a:spcAft>
              <a:defRPr/>
            </a:pPr>
            <a:endParaRPr lang="en-US" dirty="0">
              <a:solidFill>
                <a:srgbClr val="000000"/>
              </a:solidFill>
            </a:endParaRPr>
          </a:p>
        </p:txBody>
      </p:sp>
      <p:sp>
        <p:nvSpPr>
          <p:cNvPr id="7" name="Rectangle 13"/>
          <p:cNvSpPr>
            <a:spLocks noGrp="1" noChangeArrowheads="1"/>
          </p:cNvSpPr>
          <p:nvPr>
            <p:ph type="sldNum" sz="quarter" idx="12"/>
          </p:nvPr>
        </p:nvSpPr>
        <p:spPr>
          <a:xfrm>
            <a:off x="6781800" y="4686300"/>
            <a:ext cx="1905000" cy="342900"/>
          </a:xfrm>
          <a:prstGeom prst="rect">
            <a:avLst/>
          </a:prstGeom>
          <a:ln/>
        </p:spPr>
        <p:txBody>
          <a:bodyPr/>
          <a:lstStyle>
            <a:lvl1pPr>
              <a:defRPr/>
            </a:lvl1pPr>
          </a:lstStyle>
          <a:p>
            <a:pPr>
              <a:defRPr/>
            </a:pPr>
            <a:fld id="{C13F4498-24CB-411B-AF15-22CD8EE0A5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386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red bar"/>
          <p:cNvGrpSpPr/>
          <p:nvPr/>
        </p:nvGrpSpPr>
        <p:grpSpPr>
          <a:xfrm>
            <a:off x="0" y="0"/>
            <a:ext cx="9144000" cy="325508"/>
            <a:chOff x="0" y="0"/>
            <a:chExt cx="9144000" cy="325508"/>
          </a:xfrm>
        </p:grpSpPr>
        <p:sp>
          <p:nvSpPr>
            <p:cNvPr id="16" name="Rectangle 15"/>
            <p:cNvSpPr/>
            <p:nvPr userDrawn="1"/>
          </p:nvSpPr>
          <p:spPr>
            <a:xfrm>
              <a:off x="0" y="0"/>
              <a:ext cx="9144000" cy="325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17" name="Group 16"/>
            <p:cNvGrpSpPr/>
            <p:nvPr userDrawn="1"/>
          </p:nvGrpSpPr>
          <p:grpSpPr>
            <a:xfrm>
              <a:off x="457200" y="99608"/>
              <a:ext cx="317869" cy="126290"/>
              <a:chOff x="5684231" y="4472390"/>
              <a:chExt cx="317869" cy="126290"/>
            </a:xfrm>
          </p:grpSpPr>
          <p:sp>
            <p:nvSpPr>
              <p:cNvPr id="18" name="Freeform 33"/>
              <p:cNvSpPr>
                <a:spLocks/>
              </p:cNvSpPr>
              <p:nvPr userDrawn="1"/>
            </p:nvSpPr>
            <p:spPr bwMode="auto">
              <a:xfrm>
                <a:off x="5684231" y="4472390"/>
                <a:ext cx="86298" cy="12629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0"/>
              <p:cNvSpPr>
                <a:spLocks/>
              </p:cNvSpPr>
              <p:nvPr userDrawn="1"/>
            </p:nvSpPr>
            <p:spPr bwMode="auto">
              <a:xfrm>
                <a:off x="5800016" y="4472390"/>
                <a:ext cx="88403" cy="12629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6"/>
              <p:cNvSpPr>
                <a:spLocks noEditPoints="1"/>
              </p:cNvSpPr>
              <p:nvPr userDrawn="1"/>
            </p:nvSpPr>
            <p:spPr bwMode="auto">
              <a:xfrm>
                <a:off x="5917907" y="4472390"/>
                <a:ext cx="84193" cy="123133"/>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 name="title"/>
          <p:cNvSpPr>
            <a:spLocks noGrp="1"/>
          </p:cNvSpPr>
          <p:nvPr>
            <p:ph type="title"/>
          </p:nvPr>
        </p:nvSpPr>
        <p:spPr>
          <a:xfrm>
            <a:off x="457200" y="482034"/>
            <a:ext cx="8229600" cy="650806"/>
          </a:xfrm>
          <a:prstGeom prst="rect">
            <a:avLst/>
          </a:prstGeom>
        </p:spPr>
        <p:txBody>
          <a:bodyPr vert="horz" lIns="0" tIns="0" rIns="0" bIns="0" rtlCol="0" anchor="b" anchorCtr="0">
            <a:normAutofit/>
          </a:bodyPr>
          <a:lstStyle/>
          <a:p>
            <a:pPr lvl="0" algn="l"/>
            <a:r>
              <a:rPr lang="en-US"/>
              <a:t>Click to edit Master title style</a:t>
            </a:r>
          </a:p>
        </p:txBody>
      </p:sp>
    </p:spTree>
    <p:extLst>
      <p:ext uri="{BB962C8B-B14F-4D97-AF65-F5344CB8AC3E}">
        <p14:creationId xmlns:p14="http://schemas.microsoft.com/office/powerpoint/2010/main" val="10336649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7" r:id="rId4"/>
    <p:sldLayoutId id="2147483672" r:id="rId5"/>
    <p:sldLayoutId id="2147483661" r:id="rId6"/>
    <p:sldLayoutId id="2147483679" r:id="rId7"/>
    <p:sldLayoutId id="21474836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lang="en-US" sz="28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lang="en-US" sz="1800" kern="1200" dirty="0" smtClean="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lang="en-US" sz="1800" kern="1200" dirty="0" smtClean="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atg.wa.gov/OpenGovernmentTraining.asp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www.atg.wa.gov/OpenGovernmentTraining.asp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www.atg.wa.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www.atg.wa.gov/OpenGovernmentTraining.aspx"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028886"/>
            <a:ext cx="8232774" cy="1610425"/>
          </a:xfrm>
        </p:spPr>
        <p:txBody>
          <a:bodyPr/>
          <a:lstStyle/>
          <a:p>
            <a:r>
              <a:rPr lang="en-US" dirty="0">
                <a:solidFill>
                  <a:schemeClr val="bg1"/>
                </a:solidFill>
              </a:rPr>
              <a:t>Open Government Training-</a:t>
            </a:r>
            <a:br>
              <a:rPr lang="en-US" dirty="0">
                <a:solidFill>
                  <a:schemeClr val="bg1"/>
                </a:solidFill>
              </a:rPr>
            </a:br>
            <a:r>
              <a:rPr lang="en-US" dirty="0">
                <a:solidFill>
                  <a:schemeClr val="bg1"/>
                </a:solidFill>
              </a:rPr>
              <a:t>OPMA and PRA</a:t>
            </a:r>
            <a:br>
              <a:rPr lang="en-US" dirty="0">
                <a:solidFill>
                  <a:schemeClr val="bg1"/>
                </a:solidFill>
              </a:rPr>
            </a:br>
            <a:br>
              <a:rPr lang="en-US" dirty="0">
                <a:latin typeface="Arial" panose="020B0604020202020204" pitchFamily="34" charset="0"/>
                <a:cs typeface="Arial" panose="020B0604020202020204" pitchFamily="34" charset="0"/>
              </a:rPr>
            </a:br>
            <a:endParaRPr lang="en-US" dirty="0"/>
          </a:p>
        </p:txBody>
      </p:sp>
      <p:sp>
        <p:nvSpPr>
          <p:cNvPr id="18" name="Subtitle 17"/>
          <p:cNvSpPr>
            <a:spLocks noGrp="1"/>
          </p:cNvSpPr>
          <p:nvPr>
            <p:ph type="subTitle" idx="1"/>
          </p:nvPr>
        </p:nvSpPr>
        <p:spPr>
          <a:xfrm>
            <a:off x="460375" y="4071470"/>
            <a:ext cx="6034210" cy="266506"/>
          </a:xfrm>
        </p:spPr>
        <p:txBody>
          <a:bodyPr/>
          <a:lstStyle/>
          <a:p>
            <a:r>
              <a:rPr lang="en-US" dirty="0"/>
              <a:t>City of Blaine	</a:t>
            </a:r>
          </a:p>
        </p:txBody>
      </p:sp>
      <p:sp>
        <p:nvSpPr>
          <p:cNvPr id="20" name="Text Placeholder 19"/>
          <p:cNvSpPr>
            <a:spLocks noGrp="1"/>
          </p:cNvSpPr>
          <p:nvPr>
            <p:ph type="body" sz="quarter" idx="11"/>
          </p:nvPr>
        </p:nvSpPr>
        <p:spPr>
          <a:xfrm>
            <a:off x="457200" y="4337976"/>
            <a:ext cx="1285631" cy="249656"/>
          </a:xfrm>
        </p:spPr>
        <p:txBody>
          <a:bodyPr/>
          <a:lstStyle/>
          <a:p>
            <a:r>
              <a:rPr lang="en-US" sz="1000" dirty="0"/>
              <a:t>March 9, 2020</a:t>
            </a:r>
          </a:p>
        </p:txBody>
      </p:sp>
      <p:sp>
        <p:nvSpPr>
          <p:cNvPr id="7" name="TextBox 6"/>
          <p:cNvSpPr txBox="1"/>
          <p:nvPr/>
        </p:nvSpPr>
        <p:spPr>
          <a:xfrm>
            <a:off x="7526215" y="3970215"/>
            <a:ext cx="1524000" cy="954107"/>
          </a:xfrm>
          <a:prstGeom prst="rect">
            <a:avLst/>
          </a:prstGeom>
          <a:noFill/>
        </p:spPr>
        <p:txBody>
          <a:bodyPr wrap="square" rtlCol="0">
            <a:spAutoFit/>
          </a:bodyPr>
          <a:lstStyle/>
          <a:p>
            <a:r>
              <a:rPr lang="en-US" sz="800" dirty="0"/>
              <a:t>Jon Sitkin</a:t>
            </a:r>
          </a:p>
          <a:p>
            <a:r>
              <a:rPr lang="en-US" sz="800" dirty="0"/>
              <a:t>Chmelik Sitkin &amp; Davis P.S.</a:t>
            </a:r>
          </a:p>
          <a:p>
            <a:r>
              <a:rPr lang="en-US" sz="800" dirty="0"/>
              <a:t>1500 Railroad Avenue</a:t>
            </a:r>
          </a:p>
          <a:p>
            <a:r>
              <a:rPr lang="en-US" sz="800" dirty="0"/>
              <a:t>Bellingham, WA  98225</a:t>
            </a:r>
          </a:p>
          <a:p>
            <a:r>
              <a:rPr lang="en-US" sz="800" dirty="0"/>
              <a:t>(360) 671-1796</a:t>
            </a:r>
          </a:p>
          <a:p>
            <a:r>
              <a:rPr lang="en-US" sz="800" dirty="0"/>
              <a:t>jsitkin@chmelik.com</a:t>
            </a:r>
          </a:p>
          <a:p>
            <a:r>
              <a:rPr lang="en-US" sz="800" dirty="0"/>
              <a:t>www.chmelik.com</a:t>
            </a:r>
          </a:p>
        </p:txBody>
      </p:sp>
    </p:spTree>
    <p:extLst>
      <p:ext uri="{BB962C8B-B14F-4D97-AF65-F5344CB8AC3E}">
        <p14:creationId xmlns:p14="http://schemas.microsoft.com/office/powerpoint/2010/main" val="219463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E-Mail and Serial Meeting Issues</a:t>
            </a:r>
          </a:p>
        </p:txBody>
      </p:sp>
      <p:sp>
        <p:nvSpPr>
          <p:cNvPr id="3" name="Content Placeholder 2"/>
          <p:cNvSpPr>
            <a:spLocks noGrp="1"/>
          </p:cNvSpPr>
          <p:nvPr>
            <p:ph idx="1"/>
          </p:nvPr>
        </p:nvSpPr>
        <p:spPr/>
        <p:txBody>
          <a:bodyPr/>
          <a:lstStyle/>
          <a:p>
            <a:r>
              <a:rPr lang="en-US" dirty="0"/>
              <a:t>E-mail exchanges can constitute a meeting</a:t>
            </a:r>
          </a:p>
          <a:p>
            <a:pPr lvl="1"/>
            <a:r>
              <a:rPr lang="en-US" dirty="0"/>
              <a:t>These are the clearest form of violation because they are documented</a:t>
            </a:r>
          </a:p>
          <a:p>
            <a:r>
              <a:rPr lang="en-US" dirty="0"/>
              <a:t>What are “serial meetings”?  And, do they violate the OPMA?</a:t>
            </a:r>
          </a:p>
          <a:p>
            <a:r>
              <a:rPr lang="en-US" dirty="0"/>
              <a:t>Use of staff to transmit information in advance of public meeting</a:t>
            </a:r>
          </a:p>
          <a:p>
            <a:pPr marL="0" indent="0">
              <a:buNone/>
            </a:pPr>
            <a:endParaRPr lang="en-US" dirty="0"/>
          </a:p>
        </p:txBody>
      </p:sp>
    </p:spTree>
    <p:extLst>
      <p:ext uri="{BB962C8B-B14F-4D97-AF65-F5344CB8AC3E}">
        <p14:creationId xmlns:p14="http://schemas.microsoft.com/office/powerpoint/2010/main" val="77947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034"/>
            <a:ext cx="8229600" cy="509639"/>
          </a:xfrm>
        </p:spPr>
        <p:txBody>
          <a:bodyPr/>
          <a:lstStyle/>
          <a:p>
            <a:r>
              <a:rPr lang="en-US" b="1" dirty="0"/>
              <a:t>Action</a:t>
            </a:r>
          </a:p>
        </p:txBody>
      </p:sp>
      <p:sp>
        <p:nvSpPr>
          <p:cNvPr id="3" name="Content Placeholder 2"/>
          <p:cNvSpPr>
            <a:spLocks noGrp="1"/>
          </p:cNvSpPr>
          <p:nvPr>
            <p:ph idx="1"/>
          </p:nvPr>
        </p:nvSpPr>
        <p:spPr>
          <a:xfrm>
            <a:off x="318655" y="1132840"/>
            <a:ext cx="8368145" cy="3528626"/>
          </a:xfrm>
        </p:spPr>
        <p:txBody>
          <a:bodyPr/>
          <a:lstStyle/>
          <a:p>
            <a:pPr>
              <a:spcAft>
                <a:spcPts val="600"/>
              </a:spcAft>
            </a:pPr>
            <a:r>
              <a:rPr lang="en-US" dirty="0">
                <a:latin typeface="Arial" panose="020B0604020202020204" pitchFamily="34" charset="0"/>
                <a:cs typeface="Arial" panose="020B0604020202020204" pitchFamily="34" charset="0"/>
              </a:rPr>
              <a:t>“</a:t>
            </a:r>
            <a:r>
              <a:rPr lang="en-US" b="1" dirty="0">
                <a:solidFill>
                  <a:srgbClr val="A50021"/>
                </a:solidFill>
                <a:latin typeface="Arial" panose="020B0604020202020204" pitchFamily="34" charset="0"/>
                <a:cs typeface="Arial" panose="020B0604020202020204" pitchFamily="34" charset="0"/>
              </a:rPr>
              <a:t>Action</a:t>
            </a:r>
            <a:r>
              <a:rPr lang="en-US" dirty="0">
                <a:latin typeface="Arial" panose="020B0604020202020204" pitchFamily="34" charset="0"/>
                <a:cs typeface="Arial" panose="020B0604020202020204" pitchFamily="34" charset="0"/>
              </a:rPr>
              <a:t>” means the transaction of the official business of the public agency and includes, but is not limited to:</a:t>
            </a:r>
          </a:p>
          <a:p>
            <a:pPr lvl="1">
              <a:spcAft>
                <a:spcPts val="600"/>
              </a:spcAft>
            </a:pPr>
            <a:r>
              <a:rPr lang="en-US" dirty="0"/>
              <a:t>Public testimony </a:t>
            </a:r>
          </a:p>
          <a:p>
            <a:pPr lvl="1">
              <a:spcAft>
                <a:spcPts val="600"/>
              </a:spcAft>
            </a:pPr>
            <a:r>
              <a:rPr lang="en-US" dirty="0"/>
              <a:t>All deliberations</a:t>
            </a:r>
          </a:p>
          <a:p>
            <a:pPr lvl="1">
              <a:spcAft>
                <a:spcPts val="600"/>
              </a:spcAft>
            </a:pPr>
            <a:r>
              <a:rPr lang="en-US" dirty="0"/>
              <a:t>Discussions</a:t>
            </a:r>
          </a:p>
          <a:p>
            <a:pPr lvl="1">
              <a:spcAft>
                <a:spcPts val="600"/>
              </a:spcAft>
            </a:pPr>
            <a:r>
              <a:rPr lang="en-US" dirty="0"/>
              <a:t>Considerations</a:t>
            </a:r>
          </a:p>
          <a:p>
            <a:pPr lvl="1">
              <a:spcAft>
                <a:spcPts val="600"/>
              </a:spcAft>
            </a:pPr>
            <a:r>
              <a:rPr lang="en-US" dirty="0"/>
              <a:t>Reviews</a:t>
            </a:r>
          </a:p>
          <a:p>
            <a:pPr lvl="1">
              <a:spcAft>
                <a:spcPts val="600"/>
              </a:spcAft>
            </a:pPr>
            <a:r>
              <a:rPr lang="en-US" dirty="0"/>
              <a:t>Evaluations </a:t>
            </a:r>
          </a:p>
          <a:p>
            <a:pPr lvl="1">
              <a:lnSpc>
                <a:spcPct val="90000"/>
              </a:lnSpc>
              <a:spcAft>
                <a:spcPts val="600"/>
              </a:spcAft>
            </a:pPr>
            <a:r>
              <a:rPr lang="en-US" dirty="0">
                <a:latin typeface="Arial" panose="020B0604020202020204" pitchFamily="34" charset="0"/>
                <a:cs typeface="Arial" panose="020B0604020202020204" pitchFamily="34" charset="0"/>
              </a:rPr>
              <a:t>Final actions</a:t>
            </a:r>
          </a:p>
          <a:p>
            <a:pPr marL="228600" lvl="1" indent="0">
              <a:lnSpc>
                <a:spcPct val="90000"/>
              </a:lnSpc>
              <a:spcAft>
                <a:spcPts val="600"/>
              </a:spcAft>
              <a:buNone/>
            </a:pPr>
            <a:r>
              <a:rPr lang="en-US" i="1" dirty="0">
                <a:latin typeface="Arial" panose="020B0604020202020204" pitchFamily="34" charset="0"/>
                <a:cs typeface="Arial" panose="020B0604020202020204" pitchFamily="34" charset="0"/>
              </a:rPr>
              <a:t>The requirements of the OPMA are triggered </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whether or not “final” action is taken.  ~ RCW 42.30.020</a:t>
            </a:r>
          </a:p>
          <a:p>
            <a:pPr marL="228600" lvl="1" indent="0">
              <a:spcAft>
                <a:spcPts val="600"/>
              </a:spcAft>
              <a:buNone/>
            </a:pPr>
            <a:endParaRPr lang="en-US" dirty="0"/>
          </a:p>
        </p:txBody>
      </p:sp>
      <p:pic>
        <p:nvPicPr>
          <p:cNvPr id="4" name="Picture 2" descr="C:\Users\nancyk1\AppData\Local\Microsoft\Windows\Temporary Internet Files\Content.IE5\ECTOY37A\MC9002975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808" y="1963670"/>
            <a:ext cx="3055981" cy="159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0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Final Action</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t>
            </a:r>
            <a:r>
              <a:rPr lang="en-US" b="1" dirty="0">
                <a:solidFill>
                  <a:srgbClr val="A50021"/>
                </a:solidFill>
                <a:latin typeface="Arial" panose="020B0604020202020204" pitchFamily="34" charset="0"/>
                <a:cs typeface="Arial" panose="020B0604020202020204" pitchFamily="34" charset="0"/>
              </a:rPr>
              <a:t>Final action</a:t>
            </a:r>
            <a:r>
              <a:rPr lang="en-US" dirty="0">
                <a:latin typeface="Arial" panose="020B0604020202020204" pitchFamily="34" charset="0"/>
                <a:cs typeface="Arial" panose="020B0604020202020204" pitchFamily="34" charset="0"/>
              </a:rPr>
              <a:t>” is a collective positive or negative decision, or an actual vote, by a majority of the governing body, or by the “committee thereof”</a:t>
            </a:r>
          </a:p>
          <a:p>
            <a:r>
              <a:rPr lang="en-US" dirty="0">
                <a:latin typeface="Arial" panose="020B0604020202020204" pitchFamily="34" charset="0"/>
                <a:cs typeface="Arial" panose="020B0604020202020204" pitchFamily="34" charset="0"/>
              </a:rPr>
              <a:t>Must be taken in public, even if deliberations were in closed session</a:t>
            </a:r>
          </a:p>
          <a:p>
            <a:r>
              <a:rPr lang="en-US" dirty="0">
                <a:latin typeface="Arial" panose="020B0604020202020204" pitchFamily="34" charset="0"/>
                <a:cs typeface="Arial" panose="020B0604020202020204" pitchFamily="34" charset="0"/>
              </a:rPr>
              <a:t>Secret ballots are not allowed</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US" i="1" dirty="0">
                <a:latin typeface="Arial" panose="020B0604020202020204" pitchFamily="34" charset="0"/>
                <a:cs typeface="Arial" panose="020B0604020202020204" pitchFamily="34" charset="0"/>
              </a:rPr>
              <a:t>~ RCW 42.30.060, RCW 42.30.020</a:t>
            </a:r>
          </a:p>
          <a:p>
            <a:pPr marL="0" indent="0">
              <a:buNone/>
            </a:pPr>
            <a:endParaRPr lang="en-US" dirty="0"/>
          </a:p>
        </p:txBody>
      </p:sp>
      <p:pic>
        <p:nvPicPr>
          <p:cNvPr id="8" name="Picture 2" descr="C:\Users\nancyk1\AppData\Local\Microsoft\Windows\Temporary Internet Files\Content.IE5\I7QD59XB\MC9002310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2520" y="2485133"/>
            <a:ext cx="3080042" cy="211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34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Travel and Gathering </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 majority of the members of a governing body may travel together or gather for purposes other than a regular meeting or a special meeting, so long as no action is taken</a:t>
            </a:r>
          </a:p>
          <a:p>
            <a:r>
              <a:rPr lang="en-US" dirty="0">
                <a:latin typeface="Arial" panose="020B0604020202020204" pitchFamily="34" charset="0"/>
                <a:cs typeface="Arial" panose="020B0604020202020204" pitchFamily="34" charset="0"/>
              </a:rPr>
              <a:t>Discussion or consideration of official business would be action, triggering the requirements of the OPMA</a:t>
            </a:r>
          </a:p>
          <a:p>
            <a:pPr>
              <a:spcAft>
                <a:spcPts val="0"/>
              </a:spcAft>
            </a:pPr>
            <a:r>
              <a:rPr lang="en-US" u="sng" dirty="0">
                <a:latin typeface="Arial" panose="020B0604020202020204" pitchFamily="34" charset="0"/>
                <a:cs typeface="Arial" panose="020B0604020202020204" pitchFamily="34" charset="0"/>
              </a:rPr>
              <a:t>Practical Consideration</a:t>
            </a:r>
            <a:r>
              <a:rPr lang="en-US" dirty="0">
                <a:latin typeface="Arial" panose="020B0604020202020204" pitchFamily="34" charset="0"/>
                <a:cs typeface="Arial" panose="020B0604020202020204" pitchFamily="34" charset="0"/>
              </a:rPr>
              <a:t>:  </a:t>
            </a:r>
          </a:p>
          <a:p>
            <a:pPr marL="0" indent="0">
              <a:spcAft>
                <a:spcPts val="0"/>
              </a:spcAft>
              <a:buNone/>
            </a:pPr>
            <a:r>
              <a:rPr lang="en-US" dirty="0">
                <a:latin typeface="Arial" panose="020B0604020202020204" pitchFamily="34" charset="0"/>
                <a:cs typeface="Arial" panose="020B0604020202020204" pitchFamily="34" charset="0"/>
              </a:rPr>
              <a:t>    Consider the political impact</a:t>
            </a:r>
          </a:p>
          <a:p>
            <a:pPr marL="0" indent="0">
              <a:spcAft>
                <a:spcPts val="0"/>
              </a:spcAft>
              <a:buNone/>
            </a:pPr>
            <a:r>
              <a:rPr lang="en-US" dirty="0">
                <a:latin typeface="Arial" panose="020B0604020202020204" pitchFamily="34" charset="0"/>
                <a:cs typeface="Arial" panose="020B0604020202020204" pitchFamily="34" charset="0"/>
              </a:rPr>
              <a:t>    and appearance </a:t>
            </a:r>
          </a:p>
          <a:p>
            <a:pPr marL="0" indent="0">
              <a:buNone/>
            </a:pPr>
            <a:endParaRPr lang="en-US" i="1"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 RCW 42.30.070</a:t>
            </a:r>
          </a:p>
          <a:p>
            <a:pPr marL="0" indent="0">
              <a:buNone/>
            </a:pPr>
            <a:endParaRPr lang="en-US" dirty="0"/>
          </a:p>
        </p:txBody>
      </p:sp>
      <p:pic>
        <p:nvPicPr>
          <p:cNvPr id="4" name="Picture 3" descr="C:\Users\nancyk1\AppData\Local\Microsoft\Windows\Temporary Internet Files\Content.IE5\ME0RZHND\MP9004387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6256" y="2676144"/>
            <a:ext cx="2238983" cy="173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50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“Regular” Meetings</a:t>
            </a:r>
          </a:p>
        </p:txBody>
      </p:sp>
      <p:sp>
        <p:nvSpPr>
          <p:cNvPr id="3" name="Content Placeholder 2"/>
          <p:cNvSpPr>
            <a:spLocks noGrp="1"/>
          </p:cNvSpPr>
          <p:nvPr>
            <p:ph idx="1"/>
          </p:nvPr>
        </p:nvSpPr>
        <p:spPr/>
        <p:txBody>
          <a:bodyPr/>
          <a:lstStyle/>
          <a:p>
            <a:r>
              <a:rPr lang="en-US" b="1" dirty="0">
                <a:solidFill>
                  <a:srgbClr val="A50021"/>
                </a:solidFill>
                <a:latin typeface="Arial" panose="020B0604020202020204" pitchFamily="34" charset="0"/>
                <a:cs typeface="Arial" panose="020B0604020202020204" pitchFamily="34" charset="0"/>
              </a:rPr>
              <a:t>“Regular meetings” </a:t>
            </a:r>
            <a:r>
              <a:rPr lang="en-US" dirty="0">
                <a:latin typeface="Arial" panose="020B0604020202020204" pitchFamily="34" charset="0"/>
                <a:cs typeface="Arial" panose="020B0604020202020204" pitchFamily="34" charset="0"/>
              </a:rPr>
              <a:t>are recurring meetings held in accordance with a periodic schedule by ordinance, resolution, bylaws, or other rule.</a:t>
            </a:r>
          </a:p>
          <a:p>
            <a:r>
              <a:rPr lang="en-US" dirty="0">
                <a:latin typeface="Arial" panose="020B0604020202020204" pitchFamily="34" charset="0"/>
                <a:cs typeface="Arial" panose="020B0604020202020204" pitchFamily="34" charset="0"/>
              </a:rPr>
              <a:t>On June 12, 2014, new agenda notice requirements apply to regular meetings under OPMA (see next slide).  (These requirements are in addition to those that may be applicable in other laws outside the OPMA for particular agencies.)</a:t>
            </a:r>
          </a:p>
          <a:p>
            <a:pPr marL="0" indent="0">
              <a:buNone/>
            </a:pPr>
            <a:endParaRPr lang="en-US" dirty="0"/>
          </a:p>
          <a:p>
            <a:pPr marL="0" lvl="1" indent="0">
              <a:buNone/>
            </a:pPr>
            <a:r>
              <a:rPr lang="en-US" i="1" dirty="0">
                <a:latin typeface="Arial" panose="020B0604020202020204" pitchFamily="34" charset="0"/>
                <a:cs typeface="Arial" panose="020B0604020202020204" pitchFamily="34" charset="0"/>
              </a:rPr>
              <a:t>~ RCW 42.30.070, RCW 42.30.075; Chapter 61, 2014 Laws </a:t>
            </a:r>
          </a:p>
          <a:p>
            <a:pPr marL="0" indent="0">
              <a:buNone/>
            </a:pPr>
            <a:endParaRPr lang="en-US" dirty="0"/>
          </a:p>
        </p:txBody>
      </p:sp>
      <p:pic>
        <p:nvPicPr>
          <p:cNvPr id="4" name="Picture 2" descr="C:\Users\nancyk1\AppData\Local\Microsoft\Windows\Temporary Internet Files\Content.IE5\1IMNJX5P\MC9003561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1454" y="3257758"/>
            <a:ext cx="913790" cy="95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88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RCW 42.30.077 - Requirements</a:t>
            </a:r>
          </a:p>
        </p:txBody>
      </p:sp>
      <p:sp>
        <p:nvSpPr>
          <p:cNvPr id="3" name="Content Placeholder 2"/>
          <p:cNvSpPr>
            <a:spLocks noGrp="1"/>
          </p:cNvSpPr>
          <p:nvPr>
            <p:ph idx="1"/>
          </p:nvPr>
        </p:nvSpPr>
        <p:spPr>
          <a:xfrm>
            <a:off x="290945" y="1215228"/>
            <a:ext cx="8395855" cy="3861308"/>
          </a:xfrm>
        </p:spPr>
        <p:txBody>
          <a:bodyPr/>
          <a:lstStyle/>
          <a:p>
            <a:endParaRPr lang="en-US" sz="2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Governing bodies are required to make the </a:t>
            </a:r>
            <a:r>
              <a:rPr lang="en-US" b="1" u="sng" dirty="0">
                <a:solidFill>
                  <a:srgbClr val="A50021"/>
                </a:solidFill>
                <a:latin typeface="Arial" panose="020B0604020202020204" pitchFamily="34" charset="0"/>
                <a:cs typeface="Arial" panose="020B0604020202020204" pitchFamily="34" charset="0"/>
              </a:rPr>
              <a:t>agenda</a:t>
            </a:r>
            <a:r>
              <a:rPr lang="en-US" b="1" dirty="0">
                <a:solidFill>
                  <a:srgbClr val="A50021"/>
                </a:solidFill>
                <a:latin typeface="Arial" panose="020B0604020202020204" pitchFamily="34" charset="0"/>
                <a:cs typeface="Arial" panose="020B0604020202020204" pitchFamily="34" charset="0"/>
              </a:rPr>
              <a:t> of each regular meeting of the governing body </a:t>
            </a:r>
            <a:r>
              <a:rPr lang="en-US" b="1" u="sng" dirty="0">
                <a:solidFill>
                  <a:srgbClr val="A50021"/>
                </a:solidFill>
                <a:latin typeface="Arial" panose="020B0604020202020204" pitchFamily="34" charset="0"/>
                <a:cs typeface="Arial" panose="020B0604020202020204" pitchFamily="34" charset="0"/>
              </a:rPr>
              <a:t>available online</a:t>
            </a:r>
            <a:r>
              <a:rPr lang="en-US" b="1" dirty="0">
                <a:solidFill>
                  <a:srgbClr val="A50021"/>
                </a:solidFill>
                <a:latin typeface="Arial" panose="020B0604020202020204" pitchFamily="34" charset="0"/>
                <a:cs typeface="Arial" panose="020B0604020202020204" pitchFamily="34" charset="0"/>
              </a:rPr>
              <a:t> no later than </a:t>
            </a:r>
            <a:r>
              <a:rPr lang="en-US" b="1" u="sng" dirty="0">
                <a:solidFill>
                  <a:srgbClr val="A50021"/>
                </a:solidFill>
                <a:latin typeface="Arial" panose="020B0604020202020204" pitchFamily="34" charset="0"/>
                <a:cs typeface="Arial" panose="020B0604020202020204" pitchFamily="34" charset="0"/>
              </a:rPr>
              <a:t>24 hours</a:t>
            </a:r>
            <a:r>
              <a:rPr lang="en-US" b="1" dirty="0">
                <a:solidFill>
                  <a:srgbClr val="A50021"/>
                </a:solidFill>
                <a:latin typeface="Arial" panose="020B0604020202020204" pitchFamily="34" charset="0"/>
                <a:cs typeface="Arial" panose="020B0604020202020204" pitchFamily="34" charset="0"/>
              </a:rPr>
              <a:t> in advance of the published start time of the meeting.</a:t>
            </a:r>
          </a:p>
          <a:p>
            <a:pPr marL="228600" lvl="1" indent="0">
              <a:buNone/>
            </a:pPr>
            <a:r>
              <a:rPr lang="en-US" dirty="0">
                <a:latin typeface="Arial" panose="020B0604020202020204" pitchFamily="34" charset="0"/>
                <a:cs typeface="Arial" panose="020B0604020202020204" pitchFamily="34" charset="0"/>
              </a:rPr>
              <a:t>(Emphasis added).</a:t>
            </a:r>
          </a:p>
          <a:p>
            <a:endParaRPr lang="en-US" dirty="0"/>
          </a:p>
        </p:txBody>
      </p:sp>
      <p:pic>
        <p:nvPicPr>
          <p:cNvPr id="4" name="Picture 3">
            <a:extLst>
              <a:ext uri="{FF2B5EF4-FFF2-40B4-BE49-F238E27FC236}">
                <a16:creationId xmlns:a16="http://schemas.microsoft.com/office/drawing/2014/main" id="{8CCB295F-BCE0-4B35-800A-830DBEECC47E}"/>
              </a:ext>
            </a:extLst>
          </p:cNvPr>
          <p:cNvPicPr>
            <a:picLocks noChangeAspect="1"/>
          </p:cNvPicPr>
          <p:nvPr/>
        </p:nvPicPr>
        <p:blipFill>
          <a:blip r:embed="rId3"/>
          <a:stretch>
            <a:fillRect/>
          </a:stretch>
        </p:blipFill>
        <p:spPr>
          <a:xfrm>
            <a:off x="5547647" y="2669309"/>
            <a:ext cx="2480918" cy="2407227"/>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RCW 42.30.077– Applicability and Limitations</a:t>
            </a:r>
          </a:p>
        </p:txBody>
      </p:sp>
      <p:sp>
        <p:nvSpPr>
          <p:cNvPr id="3" name="Content Placeholder 2"/>
          <p:cNvSpPr>
            <a:spLocks noGrp="1"/>
          </p:cNvSpPr>
          <p:nvPr>
            <p:ph idx="1"/>
          </p:nvPr>
        </p:nvSpPr>
        <p:spPr>
          <a:xfrm>
            <a:off x="457200" y="1307592"/>
            <a:ext cx="8229600" cy="3444162"/>
          </a:xfrm>
        </p:spPr>
        <p:txBody>
          <a:bodyPr/>
          <a:lstStyle/>
          <a:p>
            <a:r>
              <a:rPr lang="en-US" dirty="0">
                <a:latin typeface="Arial" panose="020B0604020202020204" pitchFamily="34" charset="0"/>
                <a:cs typeface="Arial" panose="020B0604020202020204" pitchFamily="34" charset="0"/>
              </a:rPr>
              <a:t>The law </a:t>
            </a:r>
            <a:r>
              <a:rPr lang="en-US" u="sng" dirty="0">
                <a:latin typeface="Arial" panose="020B0604020202020204" pitchFamily="34" charset="0"/>
                <a:cs typeface="Arial" panose="020B0604020202020204" pitchFamily="34" charset="0"/>
              </a:rPr>
              <a:t>does not</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Prohibit agencies from later modifying an agenda;</a:t>
            </a:r>
          </a:p>
          <a:p>
            <a:pPr lvl="1"/>
            <a:r>
              <a:rPr lang="en-US" dirty="0">
                <a:latin typeface="Arial" panose="020B0604020202020204" pitchFamily="34" charset="0"/>
                <a:cs typeface="Arial" panose="020B0604020202020204" pitchFamily="34" charset="0"/>
              </a:rPr>
              <a:t>Invalidate otherwise legal actions taken at a regular meeting where an agenda was not posted 24 hours in advance;</a:t>
            </a:r>
          </a:p>
          <a:p>
            <a:pPr lvl="1"/>
            <a:r>
              <a:rPr lang="en-US" dirty="0">
                <a:latin typeface="Arial" panose="020B0604020202020204" pitchFamily="34" charset="0"/>
                <a:cs typeface="Arial" panose="020B0604020202020204" pitchFamily="34" charset="0"/>
              </a:rPr>
              <a:t>Provide a basis for a person to recover their attorney's fees or to seek a court order against the agency if an agenda is not posted in accordance with the law.</a:t>
            </a:r>
          </a:p>
          <a:p>
            <a:endParaRPr lang="en-US"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034"/>
            <a:ext cx="8229600" cy="471003"/>
          </a:xfrm>
        </p:spPr>
        <p:txBody>
          <a:bodyPr/>
          <a:lstStyle/>
          <a:p>
            <a:r>
              <a:rPr lang="en-US" b="1" dirty="0"/>
              <a:t>“Special” Meetings</a:t>
            </a:r>
          </a:p>
        </p:txBody>
      </p:sp>
      <p:sp>
        <p:nvSpPr>
          <p:cNvPr id="3" name="Content Placeholder 2"/>
          <p:cNvSpPr>
            <a:spLocks noGrp="1"/>
          </p:cNvSpPr>
          <p:nvPr>
            <p:ph idx="1"/>
          </p:nvPr>
        </p:nvSpPr>
        <p:spPr>
          <a:xfrm>
            <a:off x="242455" y="1132840"/>
            <a:ext cx="8544929" cy="3528626"/>
          </a:xfrm>
        </p:spPr>
        <p:txBody>
          <a:bodyPr/>
          <a:lstStyle/>
          <a:p>
            <a:pPr>
              <a:spcAft>
                <a:spcPts val="600"/>
              </a:spcAft>
            </a:pPr>
            <a:r>
              <a:rPr lang="en-US" dirty="0">
                <a:latin typeface="Arial" panose="020B0604020202020204" pitchFamily="34" charset="0"/>
                <a:cs typeface="Arial" panose="020B0604020202020204" pitchFamily="34" charset="0"/>
              </a:rPr>
              <a:t>A </a:t>
            </a:r>
            <a:r>
              <a:rPr lang="en-US" b="1" dirty="0">
                <a:solidFill>
                  <a:srgbClr val="A50021"/>
                </a:solidFill>
                <a:latin typeface="Arial" panose="020B0604020202020204" pitchFamily="34" charset="0"/>
                <a:cs typeface="Arial" panose="020B0604020202020204" pitchFamily="34" charset="0"/>
              </a:rPr>
              <a:t>“special meeting” </a:t>
            </a:r>
            <a:r>
              <a:rPr lang="en-US" dirty="0">
                <a:latin typeface="Arial" panose="020B0604020202020204" pitchFamily="34" charset="0"/>
                <a:cs typeface="Arial" panose="020B0604020202020204" pitchFamily="34" charset="0"/>
              </a:rPr>
              <a:t>is a meeting that is not a regular meeting (not a regularly scheduled meeting)</a:t>
            </a:r>
          </a:p>
          <a:p>
            <a:pPr>
              <a:spcAft>
                <a:spcPts val="600"/>
              </a:spcAft>
            </a:pPr>
            <a:r>
              <a:rPr lang="en-US" dirty="0">
                <a:latin typeface="Arial" panose="020B0604020202020204" pitchFamily="34" charset="0"/>
                <a:cs typeface="Arial" panose="020B0604020202020204" pitchFamily="34" charset="0"/>
              </a:rPr>
              <a:t>Called by presiding officer or majority of the members</a:t>
            </a:r>
          </a:p>
          <a:p>
            <a:pPr>
              <a:spcAft>
                <a:spcPts val="600"/>
              </a:spcAft>
            </a:pPr>
            <a:r>
              <a:rPr lang="en-US" b="1" u="sng" dirty="0">
                <a:solidFill>
                  <a:srgbClr val="A50021"/>
                </a:solidFill>
                <a:latin typeface="Arial" panose="020B0604020202020204" pitchFamily="34" charset="0"/>
                <a:cs typeface="Arial" panose="020B0604020202020204" pitchFamily="34" charset="0"/>
              </a:rPr>
              <a:t>Notice - timing</a:t>
            </a:r>
            <a:r>
              <a:rPr lang="en-US" b="1" dirty="0">
                <a:solidFill>
                  <a:srgbClr val="A50021"/>
                </a:solidFill>
                <a:latin typeface="Arial" panose="020B0604020202020204" pitchFamily="34" charset="0"/>
                <a:cs typeface="Arial" panose="020B0604020202020204" pitchFamily="34" charset="0"/>
              </a:rPr>
              <a:t>:  </a:t>
            </a:r>
            <a:r>
              <a:rPr lang="en-US" b="1" u="sng" dirty="0">
                <a:solidFill>
                  <a:srgbClr val="A50021"/>
                </a:solidFill>
                <a:latin typeface="Arial" panose="020B0604020202020204" pitchFamily="34" charset="0"/>
                <a:cs typeface="Arial" panose="020B0604020202020204" pitchFamily="34" charset="0"/>
              </a:rPr>
              <a:t>24 hours</a:t>
            </a:r>
            <a:r>
              <a:rPr lang="en-US" b="1" dirty="0">
                <a:solidFill>
                  <a:srgbClr val="A50021"/>
                </a:solidFill>
                <a:latin typeface="Arial" panose="020B0604020202020204" pitchFamily="34" charset="0"/>
                <a:cs typeface="Arial" panose="020B0604020202020204" pitchFamily="34" charset="0"/>
              </a:rPr>
              <a:t> before the special meeting, </a:t>
            </a:r>
            <a:r>
              <a:rPr lang="en-US" b="1" u="sng" dirty="0">
                <a:solidFill>
                  <a:srgbClr val="A50021"/>
                </a:solidFill>
                <a:latin typeface="Arial" panose="020B0604020202020204" pitchFamily="34" charset="0"/>
                <a:cs typeface="Arial" panose="020B0604020202020204" pitchFamily="34" charset="0"/>
              </a:rPr>
              <a:t>written</a:t>
            </a:r>
            <a:r>
              <a:rPr lang="en-US" b="1" dirty="0">
                <a:solidFill>
                  <a:srgbClr val="A50021"/>
                </a:solidFill>
                <a:latin typeface="Arial" panose="020B0604020202020204" pitchFamily="34" charset="0"/>
                <a:cs typeface="Arial" panose="020B0604020202020204" pitchFamily="34" charset="0"/>
              </a:rPr>
              <a:t> notice must be</a:t>
            </a:r>
            <a:r>
              <a:rPr lang="en-US" dirty="0">
                <a:solidFill>
                  <a:srgbClr val="A50021"/>
                </a:solidFill>
                <a:latin typeface="Arial" panose="020B0604020202020204" pitchFamily="34" charset="0"/>
                <a:cs typeface="Arial" panose="020B0604020202020204" pitchFamily="34" charset="0"/>
              </a:rPr>
              <a:t>:</a:t>
            </a:r>
          </a:p>
          <a:p>
            <a:pPr lvl="1">
              <a:spcAft>
                <a:spcPts val="600"/>
              </a:spcAft>
            </a:pPr>
            <a:r>
              <a:rPr lang="en-US" dirty="0">
                <a:latin typeface="Arial" panose="020B0604020202020204" pitchFamily="34" charset="0"/>
                <a:cs typeface="Arial" panose="020B0604020202020204" pitchFamily="34" charset="0"/>
              </a:rPr>
              <a:t>Given to each </a:t>
            </a:r>
            <a:r>
              <a:rPr lang="en-US" b="1" dirty="0">
                <a:latin typeface="Arial" panose="020B0604020202020204" pitchFamily="34" charset="0"/>
                <a:cs typeface="Arial" panose="020B0604020202020204" pitchFamily="34" charset="0"/>
              </a:rPr>
              <a:t>member</a:t>
            </a:r>
            <a:r>
              <a:rPr lang="en-US" dirty="0">
                <a:latin typeface="Arial" panose="020B0604020202020204" pitchFamily="34" charset="0"/>
                <a:cs typeface="Arial" panose="020B0604020202020204" pitchFamily="34" charset="0"/>
              </a:rPr>
              <a:t> of the governing body (unless waived)</a:t>
            </a:r>
          </a:p>
          <a:p>
            <a:pPr lvl="1">
              <a:spcAft>
                <a:spcPts val="600"/>
              </a:spcAft>
            </a:pPr>
            <a:r>
              <a:rPr lang="en-US" dirty="0">
                <a:latin typeface="Arial" panose="020B0604020202020204" pitchFamily="34" charset="0"/>
                <a:cs typeface="Arial" panose="020B0604020202020204" pitchFamily="34" charset="0"/>
              </a:rPr>
              <a:t>Given to each </a:t>
            </a:r>
            <a:r>
              <a:rPr lang="en-US" b="1" dirty="0">
                <a:latin typeface="Arial" panose="020B0604020202020204" pitchFamily="34" charset="0"/>
                <a:cs typeface="Arial" panose="020B0604020202020204" pitchFamily="34" charset="0"/>
              </a:rPr>
              <a:t>local newspaper of general circulation, radio, and TV station </a:t>
            </a:r>
            <a:r>
              <a:rPr lang="en-US" dirty="0">
                <a:latin typeface="Arial" panose="020B0604020202020204" pitchFamily="34" charset="0"/>
                <a:cs typeface="Arial" panose="020B0604020202020204" pitchFamily="34" charset="0"/>
              </a:rPr>
              <a:t>which has a notice request on file</a:t>
            </a:r>
          </a:p>
          <a:p>
            <a:pPr lvl="1">
              <a:spcAft>
                <a:spcPts val="600"/>
              </a:spcAft>
            </a:pPr>
            <a:r>
              <a:rPr lang="en-US" dirty="0">
                <a:latin typeface="Arial" panose="020B0604020202020204" pitchFamily="34" charset="0"/>
                <a:cs typeface="Arial" panose="020B0604020202020204" pitchFamily="34" charset="0"/>
              </a:rPr>
              <a:t>Posted on the </a:t>
            </a:r>
            <a:r>
              <a:rPr lang="en-US" b="1" dirty="0">
                <a:latin typeface="Arial" panose="020B0604020202020204" pitchFamily="34" charset="0"/>
                <a:cs typeface="Arial" panose="020B0604020202020204" pitchFamily="34" charset="0"/>
              </a:rPr>
              <a:t>City’s website </a:t>
            </a:r>
          </a:p>
          <a:p>
            <a:pPr lvl="1">
              <a:spcAft>
                <a:spcPts val="600"/>
              </a:spcAft>
            </a:pPr>
            <a:r>
              <a:rPr lang="en-US" dirty="0">
                <a:latin typeface="Arial" panose="020B0604020202020204" pitchFamily="34" charset="0"/>
                <a:cs typeface="Arial" panose="020B0604020202020204" pitchFamily="34" charset="0"/>
              </a:rPr>
              <a:t>Prominently </a:t>
            </a:r>
            <a:r>
              <a:rPr lang="en-US" b="1" dirty="0">
                <a:latin typeface="Arial" panose="020B0604020202020204" pitchFamily="34" charset="0"/>
                <a:cs typeface="Arial" panose="020B0604020202020204" pitchFamily="34" charset="0"/>
              </a:rPr>
              <a:t>displayed at the main entrance </a:t>
            </a:r>
            <a:r>
              <a:rPr lang="en-US" dirty="0">
                <a:latin typeface="Arial" panose="020B0604020202020204" pitchFamily="34" charset="0"/>
                <a:cs typeface="Arial" panose="020B0604020202020204" pitchFamily="34" charset="0"/>
              </a:rPr>
              <a:t>of the City’s principal location and the meeting site (if not that same location)</a:t>
            </a:r>
            <a:endParaRPr lang="en-US" dirty="0"/>
          </a:p>
          <a:p>
            <a:pPr marL="228600" lvl="1" indent="0">
              <a:spcAft>
                <a:spcPts val="600"/>
              </a:spcAft>
              <a:buNone/>
            </a:pPr>
            <a:r>
              <a:rPr lang="en-US" i="1" dirty="0">
                <a:latin typeface="Arial" panose="020B0604020202020204" pitchFamily="34" charset="0"/>
                <a:cs typeface="Arial" panose="020B0604020202020204" pitchFamily="34" charset="0"/>
              </a:rPr>
              <a:t>~ RCW 42.30.080</a:t>
            </a:r>
          </a:p>
          <a:p>
            <a:pPr marL="228600" lvl="1" indent="0">
              <a:spcAft>
                <a:spcPts val="600"/>
              </a:spcAft>
              <a:buNone/>
            </a:pPr>
            <a:endParaRPr lang="en-US" sz="1400" dirty="0">
              <a:latin typeface="Arial" panose="020B0604020202020204" pitchFamily="34" charset="0"/>
              <a:cs typeface="Arial" panose="020B0604020202020204" pitchFamily="34" charset="0"/>
            </a:endParaRPr>
          </a:p>
        </p:txBody>
      </p:sp>
      <p:pic>
        <p:nvPicPr>
          <p:cNvPr id="4" name="Picture 2" descr="C:\Users\nancyk1\AppData\Local\Microsoft\Windows\Temporary Internet Files\Content.IE5\909O1YZG\MM90028319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6120" y="146827"/>
            <a:ext cx="915879" cy="89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30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0535"/>
            <a:ext cx="8229600" cy="3858897"/>
          </a:xfrm>
        </p:spPr>
        <p:txBody>
          <a:bodyPr/>
          <a:lstStyle/>
          <a:p>
            <a:r>
              <a:rPr lang="en-US" b="1" u="sng" dirty="0">
                <a:solidFill>
                  <a:srgbClr val="A50021"/>
                </a:solidFill>
                <a:latin typeface="Arial" panose="020B0604020202020204" pitchFamily="34" charset="0"/>
                <a:cs typeface="Arial" panose="020B0604020202020204" pitchFamily="34" charset="0"/>
              </a:rPr>
              <a:t>Notice - Contents</a:t>
            </a:r>
            <a:r>
              <a:rPr lang="en-US" dirty="0">
                <a:latin typeface="Arial" panose="020B0604020202020204" pitchFamily="34" charset="0"/>
                <a:cs typeface="Arial" panose="020B0604020202020204" pitchFamily="34" charset="0"/>
              </a:rPr>
              <a:t>:  The </a:t>
            </a:r>
            <a:r>
              <a:rPr lang="en-US" u="sng" dirty="0">
                <a:latin typeface="Arial" panose="020B0604020202020204" pitchFamily="34" charset="0"/>
                <a:cs typeface="Arial" panose="020B0604020202020204" pitchFamily="34" charset="0"/>
              </a:rPr>
              <a:t>special meeting </a:t>
            </a:r>
            <a:r>
              <a:rPr lang="en-US" dirty="0">
                <a:latin typeface="Arial" panose="020B0604020202020204" pitchFamily="34" charset="0"/>
                <a:cs typeface="Arial" panose="020B0604020202020204" pitchFamily="34" charset="0"/>
              </a:rPr>
              <a:t>notice must specify:</a:t>
            </a:r>
          </a:p>
          <a:p>
            <a:pPr lvl="1">
              <a:lnSpc>
                <a:spcPct val="90000"/>
              </a:lnSpc>
            </a:pPr>
            <a:r>
              <a:rPr lang="en-US" dirty="0">
                <a:latin typeface="Arial" panose="020B0604020202020204" pitchFamily="34" charset="0"/>
                <a:cs typeface="Arial" panose="020B0604020202020204" pitchFamily="34" charset="0"/>
              </a:rPr>
              <a:t>Time</a:t>
            </a:r>
          </a:p>
          <a:p>
            <a:pPr lvl="1">
              <a:lnSpc>
                <a:spcPct val="90000"/>
              </a:lnSpc>
            </a:pPr>
            <a:r>
              <a:rPr lang="en-US" dirty="0">
                <a:latin typeface="Arial" panose="020B0604020202020204" pitchFamily="34" charset="0"/>
                <a:cs typeface="Arial" panose="020B0604020202020204" pitchFamily="34" charset="0"/>
              </a:rPr>
              <a:t>Place</a:t>
            </a:r>
          </a:p>
          <a:p>
            <a:pPr lvl="1">
              <a:lnSpc>
                <a:spcPct val="90000"/>
              </a:lnSpc>
            </a:pPr>
            <a:r>
              <a:rPr lang="en-US" dirty="0">
                <a:latin typeface="Arial" panose="020B0604020202020204" pitchFamily="34" charset="0"/>
                <a:cs typeface="Arial" panose="020B0604020202020204" pitchFamily="34" charset="0"/>
              </a:rPr>
              <a:t>Business to be transacted (agenda)</a:t>
            </a:r>
          </a:p>
          <a:p>
            <a:pPr lvl="2"/>
            <a:r>
              <a:rPr lang="en-US" dirty="0">
                <a:latin typeface="Arial" panose="020B0604020202020204" pitchFamily="34" charset="0"/>
                <a:cs typeface="Arial" panose="020B0604020202020204" pitchFamily="34" charset="0"/>
              </a:rPr>
              <a:t>Final disposition cannot be taken on any other matter at such meeting</a:t>
            </a:r>
          </a:p>
          <a:p>
            <a:pPr marL="0" lvl="2" indent="0">
              <a:buNone/>
            </a:pPr>
            <a:endParaRPr lang="en-US" i="1" dirty="0">
              <a:latin typeface="Arial" panose="020B0604020202020204" pitchFamily="34" charset="0"/>
              <a:cs typeface="Arial" panose="020B0604020202020204" pitchFamily="34" charset="0"/>
            </a:endParaRPr>
          </a:p>
          <a:p>
            <a:pPr marL="0" lvl="2" indent="0">
              <a:buNone/>
            </a:pPr>
            <a:r>
              <a:rPr lang="en-US" i="1" dirty="0">
                <a:latin typeface="Arial" panose="020B0604020202020204" pitchFamily="34" charset="0"/>
                <a:cs typeface="Arial" panose="020B0604020202020204" pitchFamily="34" charset="0"/>
              </a:rPr>
              <a:t>~ RCW 42.30.080</a:t>
            </a:r>
          </a:p>
          <a:p>
            <a:pPr marL="0" lvl="2" indent="0">
              <a:buNone/>
            </a:pPr>
            <a:endParaRPr lang="en-US" dirty="0"/>
          </a:p>
          <a:p>
            <a:pPr marL="457200" lvl="2" indent="0">
              <a:buNone/>
            </a:pPr>
            <a:endParaRPr lang="en-US" dirty="0">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704" y="2918626"/>
            <a:ext cx="1987296" cy="141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7273" y="740535"/>
            <a:ext cx="1579527" cy="129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6872" y="3208401"/>
            <a:ext cx="1100328" cy="121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650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Emergency Special Meetings</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Notice is not required when a special meeting is called to deal with an emergency</a:t>
            </a:r>
          </a:p>
          <a:p>
            <a:pPr lvl="1"/>
            <a:r>
              <a:rPr lang="en-US" dirty="0">
                <a:latin typeface="Arial" panose="020B0604020202020204" pitchFamily="34" charset="0"/>
                <a:cs typeface="Arial" panose="020B0604020202020204" pitchFamily="34" charset="0"/>
              </a:rPr>
              <a:t>Emergency involves injury or damage to persons or property or the likelihood of such injury or damage</a:t>
            </a:r>
          </a:p>
          <a:p>
            <a:pPr lvl="1"/>
            <a:r>
              <a:rPr lang="en-US" dirty="0">
                <a:latin typeface="Arial" panose="020B0604020202020204" pitchFamily="34" charset="0"/>
                <a:cs typeface="Arial" panose="020B0604020202020204" pitchFamily="34" charset="0"/>
              </a:rPr>
              <a:t>Where time requirements of notice make the notice impractical and increases likelihood of such injury or damage</a:t>
            </a:r>
          </a:p>
          <a:p>
            <a:pPr marL="228600" lvl="1" indent="0">
              <a:buNone/>
            </a:pPr>
            <a:r>
              <a:rPr lang="en-US" i="1" dirty="0">
                <a:latin typeface="Arial" panose="020B0604020202020204" pitchFamily="34" charset="0"/>
                <a:cs typeface="Arial" panose="020B0604020202020204" pitchFamily="34" charset="0"/>
              </a:rPr>
              <a:t>   ~ RCW 42.30.080(4)</a:t>
            </a:r>
          </a:p>
          <a:p>
            <a:pPr marL="228600" lvl="1" indent="0">
              <a:buNone/>
            </a:pPr>
            <a:endParaRPr lang="en-US" dirty="0"/>
          </a:p>
        </p:txBody>
      </p:sp>
      <p:pic>
        <p:nvPicPr>
          <p:cNvPr id="4" name="Picture 3" descr="C:\Users\nancyk1\AppData\Local\Microsoft\Windows\Temporary Internet Files\Content.IE5\OJ5EZJRJ\MC9000281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9955" y="3108889"/>
            <a:ext cx="1853184" cy="182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6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cs typeface="Arial" panose="020B0604020202020204" pitchFamily="34" charset="0"/>
              </a:rPr>
              <a:t>Open Government Training – Why are We Here?</a:t>
            </a:r>
          </a:p>
        </p:txBody>
      </p:sp>
      <p:sp>
        <p:nvSpPr>
          <p:cNvPr id="3" name="Content Placeholder 2"/>
          <p:cNvSpPr>
            <a:spLocks noGrp="1"/>
          </p:cNvSpPr>
          <p:nvPr>
            <p:ph idx="1"/>
          </p:nvPr>
        </p:nvSpPr>
        <p:spPr>
          <a:xfrm>
            <a:off x="450273" y="960799"/>
            <a:ext cx="7807248" cy="4000500"/>
          </a:xfrm>
        </p:spPr>
        <p:txBody>
          <a:bodyPr/>
          <a:lstStyle/>
          <a:p>
            <a:endParaRPr lang="en-US" sz="16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RCW 42.30.205 and 42.56.152 require members of governing bodies to receive training on the </a:t>
            </a:r>
            <a:r>
              <a:rPr lang="en-US" u="sng" dirty="0">
                <a:latin typeface="Arial" panose="020B0604020202020204" pitchFamily="34" charset="0"/>
                <a:cs typeface="Arial" panose="020B0604020202020204" pitchFamily="34" charset="0"/>
              </a:rPr>
              <a:t>Open Public Meetings Act</a:t>
            </a:r>
            <a:r>
              <a:rPr lang="en-US" dirty="0">
                <a:latin typeface="Arial" panose="020B0604020202020204" pitchFamily="34" charset="0"/>
                <a:cs typeface="Arial" panose="020B0604020202020204" pitchFamily="34" charset="0"/>
              </a:rPr>
              <a:t> and </a:t>
            </a:r>
            <a:r>
              <a:rPr lang="en-US" u="sng" dirty="0">
                <a:latin typeface="Arial" panose="020B0604020202020204" pitchFamily="34" charset="0"/>
                <a:cs typeface="Arial" panose="020B0604020202020204" pitchFamily="34" charset="0"/>
              </a:rPr>
              <a:t>Public Records Act</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Refresher training must occur no later than every 4 years.</a:t>
            </a:r>
          </a:p>
          <a:p>
            <a:pPr lvl="1"/>
            <a:r>
              <a:rPr lang="en-US" dirty="0">
                <a:latin typeface="Arial" panose="020B0604020202020204" pitchFamily="34" charset="0"/>
                <a:cs typeface="Arial" panose="020B0604020202020204" pitchFamily="34" charset="0"/>
              </a:rPr>
              <a:t>Training can be taken online, in person, or by other means.</a:t>
            </a:r>
          </a:p>
          <a:p>
            <a:r>
              <a:rPr lang="en-US" dirty="0">
                <a:latin typeface="Arial" panose="020B0604020202020204" pitchFamily="34" charset="0"/>
                <a:cs typeface="Arial" panose="020B0604020202020204" pitchFamily="34" charset="0"/>
              </a:rPr>
              <a:t>Training resources, videos, and more information about the Act (a “Q &amp; A”) are available on the Attorney General's Office Open Government Training Web Page:  </a:t>
            </a:r>
            <a:r>
              <a:rPr lang="en-US" dirty="0">
                <a:latin typeface="Arial" panose="020B0604020202020204" pitchFamily="34" charset="0"/>
                <a:cs typeface="Arial" panose="020B0604020202020204" pitchFamily="34" charset="0"/>
                <a:hlinkClick r:id="rId3"/>
              </a:rPr>
              <a:t>http://www.atg.wa.gov/OpenGovernmentTraining.aspx</a:t>
            </a:r>
            <a:endParaRPr lang="en-US" dirty="0">
              <a:latin typeface="Arial" panose="020B0604020202020204" pitchFamily="34" charset="0"/>
              <a:cs typeface="Arial" panose="020B0604020202020204" pitchFamily="34" charset="0"/>
            </a:endParaRPr>
          </a:p>
          <a:p>
            <a:pPr marL="114300" indent="0">
              <a:buNone/>
            </a:pPr>
            <a:endParaRPr lang="en-US" sz="2000" dirty="0">
              <a:latin typeface="Arial" panose="020B0604020202020204" pitchFamily="34" charset="0"/>
              <a:cs typeface="Arial" panose="020B0604020202020204" pitchFamily="34" charset="0"/>
            </a:endParaRP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367" b="-1642"/>
          <a:stretch/>
        </p:blipFill>
        <p:spPr bwMode="auto">
          <a:xfrm>
            <a:off x="6369538" y="3741075"/>
            <a:ext cx="2133600" cy="104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984" b="9828"/>
          <a:stretch/>
        </p:blipFill>
        <p:spPr bwMode="auto">
          <a:xfrm>
            <a:off x="7667636" y="1912865"/>
            <a:ext cx="1314339" cy="104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66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Attendance</a:t>
            </a:r>
          </a:p>
        </p:txBody>
      </p:sp>
      <p:sp>
        <p:nvSpPr>
          <p:cNvPr id="3" name="Content Placeholder 2"/>
          <p:cNvSpPr>
            <a:spLocks noGrp="1"/>
          </p:cNvSpPr>
          <p:nvPr>
            <p:ph idx="1"/>
          </p:nvPr>
        </p:nvSpPr>
        <p:spPr/>
        <p:txBody>
          <a:bodyPr/>
          <a:lstStyle/>
          <a:p>
            <a:pPr>
              <a:spcAft>
                <a:spcPts val="600"/>
              </a:spcAft>
            </a:pPr>
            <a:r>
              <a:rPr lang="en-US" dirty="0">
                <a:latin typeface="Arial" panose="020B0604020202020204" pitchFamily="34" charset="0"/>
                <a:cs typeface="Arial" panose="020B0604020202020204" pitchFamily="34" charset="0"/>
              </a:rPr>
              <a:t>A public agency cannot place conditions on the public to attend a meeting subject to OPMA:</a:t>
            </a:r>
          </a:p>
          <a:p>
            <a:pPr lvl="1">
              <a:spcAft>
                <a:spcPts val="600"/>
              </a:spcAft>
            </a:pPr>
            <a:r>
              <a:rPr lang="en-US" dirty="0">
                <a:latin typeface="Arial" panose="020B0604020202020204" pitchFamily="34" charset="0"/>
                <a:cs typeface="Arial" panose="020B0604020202020204" pitchFamily="34" charset="0"/>
              </a:rPr>
              <a:t>For proceedings governed by OPMA, cannot require people to register their names or other information, complete a questionnaire, or otherwise fulfill any condition precedent to attendance</a:t>
            </a:r>
            <a:r>
              <a:rPr lang="en-US" i="1" dirty="0">
                <a:latin typeface="Arial" panose="020B0604020202020204" pitchFamily="34" charset="0"/>
                <a:cs typeface="Arial" panose="020B0604020202020204" pitchFamily="34" charset="0"/>
              </a:rPr>
              <a:t> ~ RCW 42.30.040</a:t>
            </a: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Reasonable rules of conduct can be set</a:t>
            </a:r>
          </a:p>
          <a:p>
            <a:pPr lvl="1">
              <a:spcAft>
                <a:spcPts val="600"/>
              </a:spcAft>
            </a:pPr>
            <a:r>
              <a:rPr lang="en-US" dirty="0">
                <a:latin typeface="Arial" panose="020B0604020202020204" pitchFamily="34" charset="0"/>
                <a:cs typeface="Arial" panose="020B0604020202020204" pitchFamily="34" charset="0"/>
              </a:rPr>
              <a:t>Example:  Time limit on public comment</a:t>
            </a:r>
          </a:p>
          <a:p>
            <a:pPr>
              <a:spcAft>
                <a:spcPts val="600"/>
              </a:spcAft>
            </a:pPr>
            <a:r>
              <a:rPr lang="en-US" dirty="0">
                <a:latin typeface="Arial" panose="020B0604020202020204" pitchFamily="34" charset="0"/>
                <a:cs typeface="Arial" panose="020B0604020202020204" pitchFamily="34" charset="0"/>
              </a:rPr>
              <a:t>Cameras and tape recorders are permitted unless disruptive</a:t>
            </a:r>
            <a:r>
              <a:rPr lang="en-US" i="1" dirty="0">
                <a:latin typeface="Arial" panose="020B0604020202020204" pitchFamily="34" charset="0"/>
                <a:cs typeface="Arial" panose="020B0604020202020204" pitchFamily="34" charset="0"/>
              </a:rPr>
              <a:t> </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 AGO 1998 No. 15</a:t>
            </a: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No “public comment” period required by OPMA</a:t>
            </a:r>
          </a:p>
          <a:p>
            <a:pPr marL="0" indent="0">
              <a:buNone/>
            </a:pPr>
            <a:endParaRPr lang="en-US" dirty="0"/>
          </a:p>
        </p:txBody>
      </p:sp>
      <p:pic>
        <p:nvPicPr>
          <p:cNvPr id="4" name="Picture 2" descr="C:\Users\nancyk1\AppData\Local\Microsoft\Windows\Temporary Internet Files\Content.IE5\I7QD59XB\MC9002957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928" y="3000468"/>
            <a:ext cx="1642872" cy="101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73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457200" y="742950"/>
            <a:ext cx="7772400" cy="551260"/>
          </a:xfrm>
        </p:spPr>
        <p:txBody>
          <a:bodyPr>
            <a:noAutofit/>
          </a:bodyPr>
          <a:lstStyle/>
          <a:p>
            <a:pPr eaLnBrk="1" hangingPunct="1"/>
            <a:r>
              <a:rPr lang="en-US" b="1" dirty="0">
                <a:latin typeface="Arial" panose="020B0604020202020204" pitchFamily="34" charset="0"/>
                <a:cs typeface="Arial" panose="020B0604020202020204" pitchFamily="34" charset="0"/>
              </a:rPr>
              <a:t>Reasonable Rules of Conduct</a:t>
            </a:r>
            <a:br>
              <a:rPr lang="en-US" b="1" dirty="0">
                <a:latin typeface="Arial" panose="020B0604020202020204" pitchFamily="34" charset="0"/>
                <a:cs typeface="Arial" panose="020B0604020202020204" pitchFamily="34" charset="0"/>
              </a:rPr>
            </a:br>
            <a:endParaRPr lang="en-US" sz="2400" dirty="0"/>
          </a:p>
        </p:txBody>
      </p:sp>
      <p:sp>
        <p:nvSpPr>
          <p:cNvPr id="23555" name="Rectangle 3"/>
          <p:cNvSpPr>
            <a:spLocks noGrp="1" noChangeArrowheads="1"/>
          </p:cNvSpPr>
          <p:nvPr>
            <p:ph idx="1"/>
          </p:nvPr>
        </p:nvSpPr>
        <p:spPr>
          <a:xfrm>
            <a:off x="457200" y="1143000"/>
            <a:ext cx="7543800" cy="3714750"/>
          </a:xfrm>
        </p:spPr>
        <p:txBody>
          <a:bodyPr>
            <a:normAutofit fontScale="25000" lnSpcReduction="20000"/>
          </a:bodyPr>
          <a:lstStyle/>
          <a:p>
            <a:pPr>
              <a:lnSpc>
                <a:spcPct val="110000"/>
              </a:lnSpc>
            </a:pPr>
            <a:r>
              <a:rPr lang="en-US" sz="7200" dirty="0">
                <a:latin typeface="Arial" panose="020B0604020202020204" pitchFamily="34" charset="0"/>
                <a:cs typeface="Arial" panose="020B0604020202020204" pitchFamily="34" charset="0"/>
              </a:rPr>
              <a:t>An agency can (and has) establish(ed) reasonable rules of conduct for its meetings.</a:t>
            </a:r>
          </a:p>
          <a:p>
            <a:pPr lvl="1">
              <a:lnSpc>
                <a:spcPct val="110000"/>
              </a:lnSpc>
            </a:pPr>
            <a:r>
              <a:rPr lang="en-US" sz="7200" dirty="0">
                <a:latin typeface="Arial" panose="020B0604020202020204" pitchFamily="34" charset="0"/>
                <a:cs typeface="Arial" panose="020B0604020202020204" pitchFamily="34" charset="0"/>
              </a:rPr>
              <a:t>These rules are for the Council and the Public.</a:t>
            </a:r>
          </a:p>
          <a:p>
            <a:pPr lvl="1">
              <a:lnSpc>
                <a:spcPct val="110000"/>
              </a:lnSpc>
            </a:pPr>
            <a:r>
              <a:rPr lang="en-US" sz="7200" dirty="0">
                <a:latin typeface="Arial" panose="020B0604020202020204" pitchFamily="34" charset="0"/>
                <a:cs typeface="Arial" panose="020B0604020202020204" pitchFamily="34" charset="0"/>
              </a:rPr>
              <a:t>Examples:  </a:t>
            </a:r>
          </a:p>
          <a:p>
            <a:pPr lvl="2">
              <a:lnSpc>
                <a:spcPct val="110000"/>
              </a:lnSpc>
            </a:pPr>
            <a:r>
              <a:rPr lang="en-US" sz="7200" dirty="0">
                <a:latin typeface="Arial" panose="020B0604020202020204" pitchFamily="34" charset="0"/>
                <a:cs typeface="Arial" panose="020B0604020202020204" pitchFamily="34" charset="0"/>
              </a:rPr>
              <a:t>Procedural Rules:  Robert's Rules of Order;</a:t>
            </a:r>
          </a:p>
          <a:p>
            <a:pPr lvl="2">
              <a:lnSpc>
                <a:spcPct val="110000"/>
              </a:lnSpc>
            </a:pPr>
            <a:r>
              <a:rPr lang="en-US" sz="7200" dirty="0">
                <a:latin typeface="Arial" panose="020B0604020202020204" pitchFamily="34" charset="0"/>
                <a:cs typeface="Arial" panose="020B0604020202020204" pitchFamily="34" charset="0"/>
              </a:rPr>
              <a:t>Time limit on public comment period;</a:t>
            </a:r>
          </a:p>
          <a:p>
            <a:pPr lvl="2">
              <a:lnSpc>
                <a:spcPct val="110000"/>
              </a:lnSpc>
            </a:pPr>
            <a:r>
              <a:rPr lang="en-US" sz="7200" dirty="0">
                <a:latin typeface="Arial" panose="020B0604020202020204" pitchFamily="34" charset="0"/>
                <a:cs typeface="Arial" panose="020B0604020202020204" pitchFamily="34" charset="0"/>
              </a:rPr>
              <a:t>All public comments must be respectful.</a:t>
            </a:r>
          </a:p>
          <a:p>
            <a:pPr>
              <a:lnSpc>
                <a:spcPct val="120000"/>
              </a:lnSpc>
            </a:pPr>
            <a:r>
              <a:rPr lang="en-US" sz="7200" dirty="0">
                <a:latin typeface="Arial" panose="020B0604020202020204" pitchFamily="34" charset="0"/>
                <a:cs typeface="Arial" panose="020B0604020202020204" pitchFamily="34" charset="0"/>
              </a:rPr>
              <a:t>Cameras and tape recorders are permitted                                     unless disruptive (signs too).</a:t>
            </a:r>
            <a:r>
              <a:rPr lang="en-US" sz="7200" i="1" dirty="0">
                <a:latin typeface="Arial" panose="020B0604020202020204" pitchFamily="34" charset="0"/>
                <a:cs typeface="Arial" panose="020B0604020202020204" pitchFamily="34" charset="0"/>
              </a:rPr>
              <a:t> ~ AGO 1998 No. 15</a:t>
            </a:r>
          </a:p>
          <a:p>
            <a:pPr>
              <a:lnSpc>
                <a:spcPct val="120000"/>
              </a:lnSpc>
            </a:pPr>
            <a:r>
              <a:rPr lang="en-US" sz="7200" dirty="0">
                <a:latin typeface="Arial" panose="020B0604020202020204" pitchFamily="34" charset="0"/>
                <a:cs typeface="Arial" panose="020B0604020202020204" pitchFamily="34" charset="0"/>
              </a:rPr>
              <a:t>Practice Tip:  Adopt business rules </a:t>
            </a:r>
          </a:p>
          <a:p>
            <a:pPr>
              <a:lnSpc>
                <a:spcPct val="80000"/>
              </a:lnSpc>
            </a:pPr>
            <a:endParaRPr lang="en-US" sz="2400" dirty="0">
              <a:latin typeface="Arial" panose="020B0604020202020204" pitchFamily="34" charset="0"/>
              <a:cs typeface="Arial" panose="020B0604020202020204" pitchFamily="34" charset="0"/>
            </a:endParaRPr>
          </a:p>
          <a:p>
            <a:pPr marL="411480" lvl="1" indent="0" eaLnBrk="1" hangingPunct="1">
              <a:lnSpc>
                <a:spcPct val="80000"/>
              </a:lnSpc>
              <a:buNone/>
            </a:pPr>
            <a:r>
              <a:rPr lang="en-US" sz="2000" dirty="0">
                <a:latin typeface="Arial" panose="020B0604020202020204" pitchFamily="34" charset="0"/>
                <a:cs typeface="Arial" panose="020B0604020202020204" pitchFamily="34" charset="0"/>
              </a:rPr>
              <a:t>			</a:t>
            </a:r>
          </a:p>
          <a:p>
            <a:pPr lvl="1" eaLnBrk="1" hangingPunct="1">
              <a:lnSpc>
                <a:spcPct val="80000"/>
              </a:lnSpc>
              <a:buFontTx/>
              <a:buNone/>
            </a:pPr>
            <a:endParaRPr lang="en-US" sz="2000" dirty="0"/>
          </a:p>
          <a:p>
            <a:pPr lvl="1" eaLnBrk="1" hangingPunct="1">
              <a:lnSpc>
                <a:spcPct val="80000"/>
              </a:lnSpc>
              <a:buFontTx/>
              <a:buNone/>
            </a:pPr>
            <a:endParaRPr lang="en-US" sz="2000" dirty="0"/>
          </a:p>
        </p:txBody>
      </p:sp>
      <p:pic>
        <p:nvPicPr>
          <p:cNvPr id="17410" name="Picture 2" descr="C:\Users\nancyk1\AppData\Local\Microsoft\Windows\Temporary Internet Files\Content.IE5\I7QD59XB\MC9002957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7100" y="2673072"/>
            <a:ext cx="1977428" cy="91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83853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Interruptions and Disruptions</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OPMA provides a procedure for dealing with situations where a meeting is being interrupted so the orderly conduct of the meeting is unfeasible, and order cannot be restored by removal of the disruptive persons.</a:t>
            </a:r>
          </a:p>
          <a:p>
            <a:r>
              <a:rPr lang="en-US" dirty="0">
                <a:latin typeface="Arial" panose="020B0604020202020204" pitchFamily="34" charset="0"/>
                <a:cs typeface="Arial" panose="020B0604020202020204" pitchFamily="34" charset="0"/>
              </a:rPr>
              <a:t>Meeting room can be cleared, and meeting can continue, or meeting can be moved to another location, but final disposition can occur only on matters appearing on the agenda.  More details set out in the OPMA.</a:t>
            </a:r>
          </a:p>
          <a:p>
            <a:pPr marL="0" indent="0">
              <a:buNone/>
            </a:pPr>
            <a:r>
              <a:rPr lang="en-US" sz="1100" i="1" dirty="0">
                <a:latin typeface="Arial" panose="020B0604020202020204" pitchFamily="34" charset="0"/>
                <a:cs typeface="Arial" panose="020B0604020202020204" pitchFamily="34" charset="0"/>
              </a:rPr>
              <a:t> </a:t>
            </a:r>
          </a:p>
          <a:p>
            <a:pPr marL="0" indent="0">
              <a:buNone/>
            </a:pPr>
            <a:r>
              <a:rPr lang="en-US" i="1" dirty="0">
                <a:latin typeface="Arial" panose="020B0604020202020204" pitchFamily="34" charset="0"/>
                <a:cs typeface="Arial" panose="020B0604020202020204" pitchFamily="34" charset="0"/>
              </a:rPr>
              <a:t>~ RCW 42.30.050</a:t>
            </a:r>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08" b="20146"/>
          <a:stretch/>
        </p:blipFill>
        <p:spPr bwMode="auto">
          <a:xfrm>
            <a:off x="5334816" y="3153371"/>
            <a:ext cx="3273552" cy="135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26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Executive Session</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Part of a regular or special meeting that is closed to the public</a:t>
            </a:r>
          </a:p>
          <a:p>
            <a:r>
              <a:rPr lang="en-US" u="sng" dirty="0">
                <a:latin typeface="Arial" panose="020B0604020202020204" pitchFamily="34" charset="0"/>
                <a:cs typeface="Arial" panose="020B0604020202020204" pitchFamily="34" charset="0"/>
              </a:rPr>
              <a:t>Limited to specific purposes set out in the OPMA</a:t>
            </a:r>
          </a:p>
          <a:p>
            <a:r>
              <a:rPr lang="en-US" dirty="0">
                <a:latin typeface="Arial" panose="020B0604020202020204" pitchFamily="34" charset="0"/>
                <a:cs typeface="Arial" panose="020B0604020202020204" pitchFamily="34" charset="0"/>
              </a:rPr>
              <a:t>The purpose of the executive session and the time it will end must be announced by the presiding officer before it begins; time may be extended by further announcement</a:t>
            </a:r>
          </a:p>
          <a:p>
            <a:pPr>
              <a:spcAft>
                <a:spcPts val="0"/>
              </a:spcAft>
            </a:pPr>
            <a:r>
              <a:rPr lang="en-US" u="sng" dirty="0">
                <a:latin typeface="Arial" panose="020B0604020202020204" pitchFamily="34" charset="0"/>
                <a:cs typeface="Arial" panose="020B0604020202020204" pitchFamily="34" charset="0"/>
              </a:rPr>
              <a:t>Practice Tip</a:t>
            </a:r>
            <a:r>
              <a:rPr lang="en-US" dirty="0">
                <a:latin typeface="Arial" panose="020B0604020202020204" pitchFamily="34" charset="0"/>
                <a:cs typeface="Arial" panose="020B0604020202020204" pitchFamily="34" charset="0"/>
              </a:rPr>
              <a:t>:  Be precise about the </a:t>
            </a:r>
          </a:p>
          <a:p>
            <a:pPr marL="0" indent="0">
              <a:spcAft>
                <a:spcPts val="0"/>
              </a:spcAft>
              <a:buNone/>
            </a:pPr>
            <a:r>
              <a:rPr lang="en-US" dirty="0">
                <a:latin typeface="Arial" panose="020B0604020202020204" pitchFamily="34" charset="0"/>
                <a:cs typeface="Arial" panose="020B0604020202020204" pitchFamily="34" charset="0"/>
              </a:rPr>
              <a:t>    purpose and the statutory exemption</a:t>
            </a:r>
          </a:p>
          <a:p>
            <a:pPr marL="0" indent="0">
              <a:spcAft>
                <a:spcPts val="0"/>
              </a:spcAft>
              <a:buNone/>
            </a:pPr>
            <a:endParaRPr lang="en-US" dirty="0">
              <a:latin typeface="Arial" panose="020B0604020202020204" pitchFamily="34" charset="0"/>
              <a:cs typeface="Arial" panose="020B0604020202020204" pitchFamily="34" charset="0"/>
            </a:endParaRPr>
          </a:p>
          <a:p>
            <a:pPr marL="0" indent="0">
              <a:spcAft>
                <a:spcPts val="0"/>
              </a:spcAft>
              <a:buNone/>
            </a:pPr>
            <a:r>
              <a:rPr lang="en-US" i="1" dirty="0">
                <a:latin typeface="Arial" panose="020B0604020202020204" pitchFamily="34" charset="0"/>
                <a:cs typeface="Arial" panose="020B0604020202020204" pitchFamily="34" charset="0"/>
              </a:rPr>
              <a:t>~ RCW 42.30.110</a:t>
            </a:r>
          </a:p>
          <a:p>
            <a:pPr marL="0" indent="0">
              <a:spcAft>
                <a:spcPts val="0"/>
              </a:spcAft>
              <a:buNone/>
            </a:pPr>
            <a:endParaRPr lang="en-US" dirty="0">
              <a:latin typeface="Arial" panose="020B0604020202020204" pitchFamily="34" charset="0"/>
              <a:cs typeface="Arial" panose="020B0604020202020204" pitchFamily="34" charset="0"/>
            </a:endParaRPr>
          </a:p>
          <a:p>
            <a:endParaRPr lang="en-US" dirty="0"/>
          </a:p>
        </p:txBody>
      </p:sp>
      <p:pic>
        <p:nvPicPr>
          <p:cNvPr id="4" name="Picture 2" descr="C:\Users\nancyk1\AppData\Local\Microsoft\Windows\Temporary Internet Files\Content.IE5\TUCU1U30\MC9001047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5968" y="2837688"/>
            <a:ext cx="1600200" cy="148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17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Executive Session Myths</a:t>
            </a:r>
          </a:p>
        </p:txBody>
      </p:sp>
      <p:sp>
        <p:nvSpPr>
          <p:cNvPr id="3" name="Content Placeholder 2"/>
          <p:cNvSpPr>
            <a:spLocks noGrp="1"/>
          </p:cNvSpPr>
          <p:nvPr>
            <p:ph idx="1"/>
          </p:nvPr>
        </p:nvSpPr>
        <p:spPr/>
        <p:txBody>
          <a:bodyPr/>
          <a:lstStyle/>
          <a:p>
            <a:r>
              <a:rPr lang="en-US" dirty="0"/>
              <a:t>Executive Sessions cannot be used to discuss:</a:t>
            </a:r>
          </a:p>
          <a:p>
            <a:pPr lvl="1"/>
            <a:r>
              <a:rPr lang="en-US" dirty="0"/>
              <a:t>Personnel issues</a:t>
            </a:r>
          </a:p>
          <a:p>
            <a:pPr lvl="1"/>
            <a:r>
              <a:rPr lang="en-US" dirty="0"/>
              <a:t>General Conference with Attorney</a:t>
            </a:r>
          </a:p>
          <a:p>
            <a:pPr lvl="1"/>
            <a:r>
              <a:rPr lang="en-US" dirty="0"/>
              <a:t>Interlocal agreement negotiation strategy or other contract negotiation strategy with third parties</a:t>
            </a:r>
          </a:p>
          <a:p>
            <a:pPr lvl="1"/>
            <a:r>
              <a:rPr lang="en-US" dirty="0"/>
              <a:t>Interview potential Board candidates</a:t>
            </a:r>
          </a:p>
          <a:p>
            <a:pPr lvl="1"/>
            <a:r>
              <a:rPr lang="en-US" b="1" i="1" dirty="0">
                <a:solidFill>
                  <a:srgbClr val="C00000"/>
                </a:solidFill>
              </a:rPr>
              <a:t>NEW – Limitations re: Discussion re: Real Estate Sale or Lease </a:t>
            </a:r>
          </a:p>
          <a:p>
            <a:pPr lvl="2"/>
            <a:r>
              <a:rPr lang="en-US" dirty="0"/>
              <a:t>Factors affecting price must be addressed in public, then the price and the effect of the factors on price can be addressed in executive session.</a:t>
            </a:r>
          </a:p>
          <a:p>
            <a:pPr marL="228600" lvl="1" indent="0">
              <a:buNone/>
            </a:pPr>
            <a:endParaRPr lang="en-US" dirty="0"/>
          </a:p>
        </p:txBody>
      </p:sp>
    </p:spTree>
    <p:extLst>
      <p:ext uri="{BB962C8B-B14F-4D97-AF65-F5344CB8AC3E}">
        <p14:creationId xmlns:p14="http://schemas.microsoft.com/office/powerpoint/2010/main" val="135192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6"/>
          <p:cNvSpPr>
            <a:spLocks noGrp="1" noChangeArrowheads="1"/>
          </p:cNvSpPr>
          <p:nvPr>
            <p:ph type="title"/>
          </p:nvPr>
        </p:nvSpPr>
        <p:spPr>
          <a:xfrm>
            <a:off x="489011" y="243354"/>
            <a:ext cx="7696200" cy="825888"/>
          </a:xfrm>
        </p:spPr>
        <p:txBody>
          <a:bodyPr>
            <a:normAutofit fontScale="90000"/>
          </a:bodyPr>
          <a:lstStyle/>
          <a:p>
            <a:pPr algn="l"/>
            <a:br>
              <a:rPr lang="en-US" sz="3200" b="1" dirty="0">
                <a:solidFill>
                  <a:srgbClr val="A50021"/>
                </a:solidFill>
                <a:latin typeface="Arial" panose="020B0604020202020204" pitchFamily="34" charset="0"/>
                <a:cs typeface="Arial" panose="020B0604020202020204" pitchFamily="34" charset="0"/>
              </a:rPr>
            </a:br>
            <a:br>
              <a:rPr lang="en-US" sz="3200" b="1" dirty="0">
                <a:solidFill>
                  <a:srgbClr val="A50021"/>
                </a:solidFill>
                <a:latin typeface="Arial" panose="020B0604020202020204" pitchFamily="34" charset="0"/>
                <a:cs typeface="Arial" panose="020B0604020202020204" pitchFamily="34" charset="0"/>
              </a:rPr>
            </a:br>
            <a:br>
              <a:rPr lang="en-US" sz="3200" b="1" dirty="0">
                <a:solidFill>
                  <a:srgbClr val="A50021"/>
                </a:solidFill>
                <a:latin typeface="Arial" panose="020B0604020202020204" pitchFamily="34" charset="0"/>
                <a:cs typeface="Arial" panose="020B0604020202020204" pitchFamily="34" charset="0"/>
              </a:rPr>
            </a:br>
            <a:r>
              <a:rPr lang="en-US" sz="3100" b="1" dirty="0">
                <a:solidFill>
                  <a:srgbClr val="A50021"/>
                </a:solidFill>
                <a:latin typeface="Arial" panose="020B0604020202020204" pitchFamily="34" charset="0"/>
                <a:cs typeface="Arial" panose="020B0604020202020204" pitchFamily="34" charset="0"/>
              </a:rPr>
              <a:t>Common Executive Session Purposes</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28675" name="Rectangle 7"/>
          <p:cNvSpPr>
            <a:spLocks noGrp="1" noChangeArrowheads="1"/>
          </p:cNvSpPr>
          <p:nvPr>
            <p:ph sz="half" idx="1"/>
          </p:nvPr>
        </p:nvSpPr>
        <p:spPr>
          <a:xfrm>
            <a:off x="295836" y="874116"/>
            <a:ext cx="7946234" cy="4269384"/>
          </a:xfrm>
        </p:spPr>
        <p:txBody>
          <a:bodyPr/>
          <a:lstStyle/>
          <a:p>
            <a:pPr eaLnBrk="1" hangingPunct="1">
              <a:buSzPct val="120000"/>
            </a:pPr>
            <a:r>
              <a:rPr lang="en-US" sz="1800" dirty="0">
                <a:cs typeface="Arial" panose="020B0604020202020204" pitchFamily="34" charset="0"/>
              </a:rPr>
              <a:t>Buying or selling real estate and public knowledge would likely </a:t>
            </a:r>
          </a:p>
          <a:p>
            <a:pPr marL="0" indent="0" eaLnBrk="1" hangingPunct="1">
              <a:buSzPct val="120000"/>
              <a:buNone/>
            </a:pPr>
            <a:r>
              <a:rPr lang="en-US" sz="1800" dirty="0">
                <a:cs typeface="Arial" panose="020B0604020202020204" pitchFamily="34" charset="0"/>
              </a:rPr>
              <a:t>adversely affect the price from the agency's perspective. </a:t>
            </a:r>
          </a:p>
          <a:p>
            <a:pPr marL="0" indent="0" eaLnBrk="1" hangingPunct="1">
              <a:buSzPct val="120000"/>
              <a:buNone/>
            </a:pPr>
            <a:r>
              <a:rPr lang="en-US" sz="1800" dirty="0">
                <a:cs typeface="Arial" panose="020B0604020202020204" pitchFamily="34" charset="0"/>
              </a:rPr>
              <a:t>~</a:t>
            </a:r>
            <a:r>
              <a:rPr lang="en-US" sz="1800" i="1" dirty="0">
                <a:cs typeface="Arial" panose="020B0604020202020204" pitchFamily="34" charset="0"/>
              </a:rPr>
              <a:t>RCW 42.30.110 (b)</a:t>
            </a:r>
          </a:p>
          <a:p>
            <a:r>
              <a:rPr lang="en-US" sz="1800" dirty="0"/>
              <a:t>Washington State Supreme Court held in </a:t>
            </a:r>
            <a:r>
              <a:rPr lang="en-US" sz="1800" i="1" dirty="0"/>
              <a:t>Columbia Riverkeepers v. Port of Vancouver</a:t>
            </a:r>
            <a:r>
              <a:rPr lang="en-US" sz="1800" dirty="0"/>
              <a:t>:</a:t>
            </a:r>
          </a:p>
          <a:p>
            <a:pPr lvl="1"/>
            <a:r>
              <a:rPr lang="en-US" sz="1800" dirty="0"/>
              <a:t>Executive session discussions related to the sale or lease of real estate must be limited to the minimum acceptable price to sell or lease the property.</a:t>
            </a:r>
          </a:p>
          <a:p>
            <a:pPr lvl="1"/>
            <a:r>
              <a:rPr lang="en-US" sz="1800" dirty="0"/>
              <a:t>Any general discussion of factors that are the basis for the minimum price must occur in an open public meeting.</a:t>
            </a:r>
          </a:p>
          <a:p>
            <a:pPr lvl="1"/>
            <a:r>
              <a:rPr lang="en-US" sz="1800" dirty="0"/>
              <a:t>After this occurs, the governing body may then discuss, in executive session, how those various factors directly impact the minimum price.</a:t>
            </a:r>
          </a:p>
          <a:p>
            <a:pPr lvl="1"/>
            <a:r>
              <a:rPr lang="en-US" sz="1800" dirty="0"/>
              <a:t>Practice Tip:  Adopt policy in open session about “price” and keep track in executive session </a:t>
            </a:r>
          </a:p>
          <a:p>
            <a:pPr lvl="1" eaLnBrk="1" hangingPunct="1">
              <a:buClr>
                <a:schemeClr val="accent6">
                  <a:lumMod val="75000"/>
                </a:schemeClr>
              </a:buClr>
              <a:buSzPct val="12000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eaLnBrk="1" hangingPunct="1">
              <a:buClr>
                <a:schemeClr val="accent6">
                  <a:lumMod val="75000"/>
                </a:schemeClr>
              </a:buClr>
              <a:buSzPct val="1200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944822"/>
            <a:ext cx="1295400" cy="93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nvSpPr>
        <p:spPr>
          <a:xfrm>
            <a:off x="8185212" y="4800600"/>
            <a:ext cx="958788" cy="342900"/>
          </a:xfrm>
          <a:prstGeom prst="rect">
            <a:avLst/>
          </a:prstGeom>
          <a:ln/>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BA58FC3-0988-40AB-9761-07BF02B60246}" type="slidenum">
              <a:rPr lang="en-US" sz="800" smtClean="0">
                <a:solidFill>
                  <a:schemeClr val="bg1">
                    <a:lumMod val="65000"/>
                  </a:schemeClr>
                </a:solidFill>
              </a:rPr>
              <a:pPr algn="ctr">
                <a:defRPr/>
              </a:pPr>
              <a:t>25</a:t>
            </a:fld>
            <a:endParaRPr lang="en-US" sz="800" dirty="0">
              <a:solidFill>
                <a:schemeClr val="bg1">
                  <a:lumMod val="65000"/>
                </a:schemeClr>
              </a:solidFill>
            </a:endParaRPr>
          </a:p>
        </p:txBody>
      </p:sp>
    </p:spTree>
    <p:extLst>
      <p:ext uri="{BB962C8B-B14F-4D97-AF65-F5344CB8AC3E}">
        <p14:creationId xmlns:p14="http://schemas.microsoft.com/office/powerpoint/2010/main" val="151342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457200" y="678944"/>
            <a:ext cx="7772400" cy="551260"/>
          </a:xfrm>
        </p:spPr>
        <p:txBody>
          <a:bodyPr>
            <a:noAutofit/>
          </a:bodyPr>
          <a:lstStyle/>
          <a:p>
            <a:pPr eaLnBrk="1" hangingPunct="1"/>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Executive Session to Discuss Litigation or Potential Litigation:  Three Requirements</a:t>
            </a:r>
          </a:p>
        </p:txBody>
      </p:sp>
      <p:sp>
        <p:nvSpPr>
          <p:cNvPr id="30723" name="Rectangle 3"/>
          <p:cNvSpPr>
            <a:spLocks noGrp="1" noChangeArrowheads="1"/>
          </p:cNvSpPr>
          <p:nvPr>
            <p:ph idx="1"/>
          </p:nvPr>
        </p:nvSpPr>
        <p:spPr>
          <a:xfrm>
            <a:off x="457200" y="1449531"/>
            <a:ext cx="7467600" cy="3371850"/>
          </a:xfrm>
        </p:spPr>
        <p:txBody>
          <a:bodyPr>
            <a:normAutofit/>
          </a:bodyPr>
          <a:lstStyle/>
          <a:p>
            <a:pPr eaLnBrk="1" hangingPunct="1">
              <a:lnSpc>
                <a:spcPct val="90000"/>
              </a:lnSpc>
            </a:pPr>
            <a:r>
              <a:rPr lang="en-US" dirty="0">
                <a:latin typeface="Arial" panose="020B0604020202020204" pitchFamily="34" charset="0"/>
                <a:cs typeface="Arial" panose="020B0604020202020204" pitchFamily="34" charset="0"/>
              </a:rPr>
              <a:t>Legal counsel representing the agency must be present in person or by phone.  </a:t>
            </a:r>
            <a:r>
              <a:rPr lang="en-US" u="sng" dirty="0">
                <a:latin typeface="Arial" panose="020B0604020202020204" pitchFamily="34" charset="0"/>
                <a:cs typeface="Arial" panose="020B0604020202020204" pitchFamily="34" charset="0"/>
              </a:rPr>
              <a:t>Practice Tip</a:t>
            </a:r>
            <a:r>
              <a:rPr lang="en-US" dirty="0">
                <a:latin typeface="Arial" panose="020B0604020202020204" pitchFamily="34" charset="0"/>
                <a:cs typeface="Arial" panose="020B0604020202020204" pitchFamily="34" charset="0"/>
              </a:rPr>
              <a:t>:  Minutes should reflect presence of attorney.</a:t>
            </a:r>
          </a:p>
          <a:p>
            <a:pPr eaLnBrk="1" hangingPunct="1">
              <a:lnSpc>
                <a:spcPct val="90000"/>
              </a:lnSpc>
            </a:pPr>
            <a:r>
              <a:rPr lang="en-US" dirty="0">
                <a:latin typeface="Arial" panose="020B0604020202020204" pitchFamily="34" charset="0"/>
                <a:cs typeface="Arial" panose="020B0604020202020204" pitchFamily="34" charset="0"/>
              </a:rPr>
              <a:t>Purpose is to discuss litigation or potential litigation to which the agency, governing body, or a member acting in official capacity is, or is likely to become, a party; or</a:t>
            </a:r>
          </a:p>
          <a:p>
            <a:pPr eaLnBrk="1" hangingPunct="1">
              <a:lnSpc>
                <a:spcPct val="90000"/>
              </a:lnSpc>
            </a:pPr>
            <a:r>
              <a:rPr lang="en-US" dirty="0">
                <a:latin typeface="Arial" panose="020B0604020202020204" pitchFamily="34" charset="0"/>
                <a:cs typeface="Arial" panose="020B0604020202020204" pitchFamily="34" charset="0"/>
              </a:rPr>
              <a:t>Public knowledge regarding the discussion is likely to result in an adverse legal or financial consequence to the agency.</a:t>
            </a:r>
          </a:p>
          <a:p>
            <a:pPr eaLnBrk="1" hangingPunct="1">
              <a:lnSpc>
                <a:spcPct val="90000"/>
              </a:lnSpc>
            </a:pPr>
            <a:r>
              <a:rPr lang="en-US" dirty="0">
                <a:latin typeface="Arial" panose="020B0604020202020204" pitchFamily="34" charset="0"/>
                <a:cs typeface="Arial" panose="020B0604020202020204" pitchFamily="34" charset="0"/>
              </a:rPr>
              <a:t>Not permitted just because counsel is present</a:t>
            </a:r>
          </a:p>
          <a:p>
            <a:pPr marL="114300" lvl="1" indent="0">
              <a:lnSpc>
                <a:spcPct val="90000"/>
              </a:lnSpc>
              <a:buClr>
                <a:schemeClr val="accent1"/>
              </a:buClr>
              <a:buNone/>
            </a:pPr>
            <a:r>
              <a:rPr lang="en-US" sz="1400" i="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 RCW 42.30.110</a:t>
            </a:r>
          </a:p>
          <a:p>
            <a:pPr eaLnBrk="1" hangingPunct="1">
              <a:lnSpc>
                <a:spcPct val="90000"/>
              </a:lnSpc>
            </a:pPr>
            <a:endParaRPr lang="en-US" sz="2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806846"/>
            <a:ext cx="2057400" cy="101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51274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Executive Session to Discuss Agency Enforcement Actions, Litigation or Potential Litigation </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This Executive Session is not permitted just because legal counsel is present</a:t>
            </a:r>
          </a:p>
          <a:p>
            <a:r>
              <a:rPr lang="en-US" dirty="0">
                <a:latin typeface="Arial" panose="020B0604020202020204" pitchFamily="34" charset="0"/>
                <a:cs typeface="Arial" panose="020B0604020202020204" pitchFamily="34" charset="0"/>
              </a:rPr>
              <a:t>This Executive Session must address one of the following:</a:t>
            </a:r>
            <a:endParaRPr lang="en-US" dirty="0"/>
          </a:p>
          <a:p>
            <a:pPr lvl="1"/>
            <a:r>
              <a:rPr lang="en-US" dirty="0">
                <a:latin typeface="Arial" panose="020B0604020202020204" pitchFamily="34" charset="0"/>
                <a:cs typeface="Arial" panose="020B0604020202020204" pitchFamily="34" charset="0"/>
              </a:rPr>
              <a:t>Agency enforcement action;</a:t>
            </a:r>
          </a:p>
          <a:p>
            <a:pPr lvl="1"/>
            <a:r>
              <a:rPr lang="en-US" dirty="0">
                <a:latin typeface="Arial" panose="020B0604020202020204" pitchFamily="34" charset="0"/>
                <a:cs typeface="Arial" panose="020B0604020202020204" pitchFamily="34" charset="0"/>
              </a:rPr>
              <a:t>Agency litigation; or</a:t>
            </a:r>
          </a:p>
          <a:p>
            <a:pPr lvl="1"/>
            <a:r>
              <a:rPr lang="en-US" dirty="0">
                <a:latin typeface="Arial" panose="020B0604020202020204" pitchFamily="34" charset="0"/>
                <a:cs typeface="Arial" panose="020B0604020202020204" pitchFamily="34" charset="0"/>
              </a:rPr>
              <a:t>Potential or threatened litigation</a:t>
            </a:r>
          </a:p>
          <a:p>
            <a:pPr marL="228600" lvl="1" indent="0">
              <a:buNone/>
            </a:pPr>
            <a:endParaRPr lang="en-US" i="1" dirty="0">
              <a:latin typeface="Arial" panose="020B0604020202020204" pitchFamily="34" charset="0"/>
              <a:cs typeface="Arial" panose="020B0604020202020204" pitchFamily="34" charset="0"/>
            </a:endParaRPr>
          </a:p>
          <a:p>
            <a:pPr marL="228600" lvl="1" indent="0">
              <a:buNone/>
            </a:pPr>
            <a:r>
              <a:rPr lang="en-US" i="1" dirty="0">
                <a:latin typeface="Arial" panose="020B0604020202020204" pitchFamily="34" charset="0"/>
                <a:cs typeface="Arial" panose="020B0604020202020204" pitchFamily="34" charset="0"/>
              </a:rPr>
              <a:t>~ RCW 42.30.110</a:t>
            </a:r>
          </a:p>
          <a:p>
            <a:pPr marL="228600" lvl="1" indent="0">
              <a:buNone/>
            </a:pPr>
            <a:endParaRPr lang="en-US" dirty="0">
              <a:latin typeface="Arial" panose="020B0604020202020204" pitchFamily="34" charset="0"/>
              <a:cs typeface="Arial" panose="020B0604020202020204" pitchFamily="34" charset="0"/>
            </a:endParaRPr>
          </a:p>
        </p:txBody>
      </p:sp>
      <p:pic>
        <p:nvPicPr>
          <p:cNvPr id="4" name="Picture 2" descr="C:\Users\nancyk1\AppData\Local\Microsoft\Windows\Temporary Internet Files\Content.IE5\OJ5EZJRJ\MC90015129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472" y="2228088"/>
            <a:ext cx="2971800" cy="209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4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Penalties for Violating the OPMA</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 court can impose a $500.00 civil penalty against each member (personal liability) who knowingly attends a meeting in violation of the OPMA - first offense, subsequent offense - $1,000.00.</a:t>
            </a:r>
          </a:p>
          <a:p>
            <a:r>
              <a:rPr lang="en-US" dirty="0">
                <a:latin typeface="Arial" panose="020B0604020202020204" pitchFamily="34" charset="0"/>
                <a:cs typeface="Arial" panose="020B0604020202020204" pitchFamily="34" charset="0"/>
              </a:rPr>
              <a:t>Court will award costs and attorneys’ fees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a successful party seeking the remedy</a:t>
            </a:r>
          </a:p>
          <a:p>
            <a:r>
              <a:rPr lang="en-US" dirty="0">
                <a:latin typeface="Arial" panose="020B0604020202020204" pitchFamily="34" charset="0"/>
                <a:cs typeface="Arial" panose="020B0604020202020204" pitchFamily="34" charset="0"/>
              </a:rPr>
              <a:t>Action taken at meeting can be declared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null and void</a:t>
            </a:r>
            <a:endParaRPr lang="en-US" i="1" dirty="0">
              <a:latin typeface="Arial" panose="020B0604020202020204" pitchFamily="34" charset="0"/>
              <a:cs typeface="Arial" panose="020B0604020202020204" pitchFamily="34" charset="0"/>
            </a:endParaRPr>
          </a:p>
          <a:p>
            <a:pPr marL="0" lvl="1" indent="0">
              <a:buNone/>
            </a:pPr>
            <a:r>
              <a:rPr lang="en-US" i="1" dirty="0">
                <a:latin typeface="Arial" panose="020B0604020202020204" pitchFamily="34" charset="0"/>
                <a:cs typeface="Arial" panose="020B0604020202020204" pitchFamily="34" charset="0"/>
              </a:rPr>
              <a:t>~ RCW 42.30.120; RCW 42.30.130; RCW 42.30.060</a:t>
            </a:r>
          </a:p>
          <a:p>
            <a:pPr marL="0" indent="0">
              <a:buNone/>
            </a:pPr>
            <a:endParaRPr lang="en-US" dirty="0"/>
          </a:p>
        </p:txBody>
      </p:sp>
      <p:pic>
        <p:nvPicPr>
          <p:cNvPr id="4" name="Picture 2" descr="C:\Users\nancyk1\AppData\Local\Microsoft\Windows\Temporary Internet Files\Content.IE5\ECTOY37A\MC9000596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7078" y="2043503"/>
            <a:ext cx="2115645" cy="211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4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Minutes – RCW 42.32.030</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Minutes of public meetings must be promptly recorded and open to public inspection</a:t>
            </a:r>
          </a:p>
          <a:p>
            <a:r>
              <a:rPr lang="en-US" dirty="0">
                <a:latin typeface="Arial" panose="020B0604020202020204" pitchFamily="34" charset="0"/>
                <a:cs typeface="Arial" panose="020B0604020202020204" pitchFamily="34" charset="0"/>
              </a:rPr>
              <a:t>Minutes of an Executive Session are not required</a:t>
            </a:r>
          </a:p>
          <a:p>
            <a:r>
              <a:rPr lang="en-US" dirty="0">
                <a:latin typeface="Arial" panose="020B0604020202020204" pitchFamily="34" charset="0"/>
                <a:cs typeface="Arial" panose="020B0604020202020204" pitchFamily="34" charset="0"/>
              </a:rPr>
              <a:t>No format specified in law  </a:t>
            </a:r>
          </a:p>
          <a:p>
            <a:r>
              <a:rPr lang="en-US" u="sng" dirty="0">
                <a:latin typeface="Arial" panose="020B0604020202020204" pitchFamily="34" charset="0"/>
                <a:cs typeface="Arial" panose="020B0604020202020204" pitchFamily="34" charset="0"/>
              </a:rPr>
              <a:t>Practical Issues</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How detailed should minutes be?</a:t>
            </a:r>
          </a:p>
          <a:p>
            <a:pPr lvl="1"/>
            <a:r>
              <a:rPr lang="en-US" dirty="0">
                <a:latin typeface="Arial" panose="020B0604020202020204" pitchFamily="34" charset="0"/>
                <a:cs typeface="Arial" panose="020B0604020202020204" pitchFamily="34" charset="0"/>
              </a:rPr>
              <a:t>Tape recording issues</a:t>
            </a:r>
          </a:p>
          <a:p>
            <a:pPr lvl="1"/>
            <a:r>
              <a:rPr lang="en-US" dirty="0">
                <a:latin typeface="Arial" panose="020B0604020202020204" pitchFamily="34" charset="0"/>
                <a:cs typeface="Arial" panose="020B0604020202020204" pitchFamily="34" charset="0"/>
              </a:rPr>
              <a:t>“Draft” minutes</a:t>
            </a:r>
          </a:p>
        </p:txBody>
      </p:sp>
      <p:pic>
        <p:nvPicPr>
          <p:cNvPr id="4" name="Picture 2" descr="C:\Users\nancyk1\AppData\Local\Microsoft\Windows\Temporary Internet Files\Content.IE5\I7QD59XB\MC90043266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8638" y="201168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6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Open Government Laws Like the OPMA are Often Called “Transparency Laws” or “Sunshine Laws”</a:t>
            </a:r>
            <a:endParaRPr lang="en-US" dirty="0"/>
          </a:p>
        </p:txBody>
      </p:sp>
      <p:sp>
        <p:nvSpPr>
          <p:cNvPr id="3" name="Content Placeholder 2"/>
          <p:cNvSpPr>
            <a:spLocks noGrp="1"/>
          </p:cNvSpPr>
          <p:nvPr>
            <p:ph idx="1"/>
          </p:nvPr>
        </p:nvSpPr>
        <p:spPr/>
        <p:txBody>
          <a:bodyPr/>
          <a:lstStyle/>
          <a:p>
            <a:pPr marL="0" indent="0">
              <a:buNone/>
            </a:pPr>
            <a:r>
              <a:rPr lang="en-US" dirty="0"/>
              <a:t>This is because they “shine light” on government. </a:t>
            </a:r>
            <a:br>
              <a:rPr lang="en-US" dirty="0"/>
            </a:br>
            <a:r>
              <a:rPr lang="en-US" dirty="0"/>
              <a:t>U.S. Supreme Court Justice Louis Brandeis once </a:t>
            </a:r>
            <a:br>
              <a:rPr lang="en-US" dirty="0"/>
            </a:br>
            <a:r>
              <a:rPr lang="en-US" dirty="0"/>
              <a:t>famously said, “Sunlight is the best disinfectant.”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solidFill>
                  <a:schemeClr val="tx1">
                    <a:lumMod val="75000"/>
                  </a:schemeClr>
                </a:solidFill>
              </a:rPr>
              <a:t>Transparency builds public confidence in government.</a:t>
            </a:r>
          </a:p>
        </p:txBody>
      </p:sp>
      <p:pic>
        <p:nvPicPr>
          <p:cNvPr id="4" name="Picture 4" descr="C:\Users\nancyk1\AppData\Local\Microsoft\Windows\Temporary Internet Files\Content.IE5\TUCU1U30\dglxasse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695" y="1963634"/>
            <a:ext cx="1553161" cy="155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456" y="2167105"/>
            <a:ext cx="1168872" cy="178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52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OPMA Training </a:t>
            </a:r>
          </a:p>
        </p:txBody>
      </p:sp>
      <p:sp>
        <p:nvSpPr>
          <p:cNvPr id="3" name="Content Placeholder 2"/>
          <p:cNvSpPr>
            <a:spLocks noGrp="1"/>
          </p:cNvSpPr>
          <p:nvPr>
            <p:ph idx="1"/>
          </p:nvPr>
        </p:nvSpPr>
        <p:spPr>
          <a:xfrm>
            <a:off x="457200" y="1307592"/>
            <a:ext cx="8229600" cy="3447288"/>
          </a:xfrm>
        </p:spPr>
        <p:txBody>
          <a:bodyPr/>
          <a:lstStyle/>
          <a:p>
            <a:r>
              <a:rPr lang="en-US" dirty="0">
                <a:latin typeface="Arial" panose="020B0604020202020204" pitchFamily="34" charset="0"/>
                <a:cs typeface="Arial" panose="020B0604020202020204" pitchFamily="34" charset="0"/>
              </a:rPr>
              <a:t>A new law effective July 1, 2014 amended the OPMA to require members of governing bodies to receive OPMA training.  Chapter 66, 2014 Laws (ESB 5964) (“Open Government Trainings Act”). Refresher training occurs no later than every 4 years.</a:t>
            </a:r>
          </a:p>
          <a:p>
            <a:r>
              <a:rPr lang="en-US" dirty="0">
                <a:latin typeface="Arial" panose="020B0604020202020204" pitchFamily="34" charset="0"/>
                <a:cs typeface="Arial" panose="020B0604020202020204" pitchFamily="34" charset="0"/>
              </a:rPr>
              <a:t>Training can be taken online, in person, or by other means.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Training resources, videos, and more information about the Act (a “Q &amp; A”) are available on the Attorney General’s Office Open Government Training Web Page:  </a:t>
            </a:r>
            <a:r>
              <a:rPr lang="en-US" dirty="0">
                <a:latin typeface="Arial" panose="020B0604020202020204" pitchFamily="34" charset="0"/>
                <a:cs typeface="Arial" panose="020B0604020202020204" pitchFamily="34" charset="0"/>
                <a:hlinkClick r:id="rId3"/>
              </a:rPr>
              <a:t>http://www.atg.wa.gov/OpenGovernmentTraining.aspx</a:t>
            </a:r>
            <a:endParaRPr lang="en-US" dirty="0">
              <a:latin typeface="Arial" panose="020B0604020202020204" pitchFamily="34" charset="0"/>
              <a:cs typeface="Arial" panose="020B0604020202020204" pitchFamily="34" charset="0"/>
            </a:endParaRPr>
          </a:p>
          <a:p>
            <a:pPr marL="0" indent="0">
              <a:buNone/>
            </a:pPr>
            <a:endParaRPr lang="en-US" dirty="0"/>
          </a:p>
        </p:txBody>
      </p:sp>
      <p:pic>
        <p:nvPicPr>
          <p:cNvPr id="4"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984" b="9828"/>
          <a:stretch/>
        </p:blipFill>
        <p:spPr bwMode="auto">
          <a:xfrm>
            <a:off x="1376599" y="2832689"/>
            <a:ext cx="930291" cy="98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367" b="-1642"/>
          <a:stretch/>
        </p:blipFill>
        <p:spPr bwMode="auto">
          <a:xfrm>
            <a:off x="3985882" y="2832689"/>
            <a:ext cx="1609344" cy="104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90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OPMA Assistance</a:t>
            </a:r>
          </a:p>
        </p:txBody>
      </p:sp>
      <p:sp>
        <p:nvSpPr>
          <p:cNvPr id="3" name="Content Placeholder 2"/>
          <p:cNvSpPr>
            <a:spLocks noGrp="1"/>
          </p:cNvSpPr>
          <p:nvPr>
            <p:ph idx="1"/>
          </p:nvPr>
        </p:nvSpPr>
        <p:spPr>
          <a:xfrm>
            <a:off x="457200" y="1307591"/>
            <a:ext cx="8229600" cy="3427477"/>
          </a:xfrm>
        </p:spPr>
        <p:txBody>
          <a:bodyPr/>
          <a:lstStyle/>
          <a:p>
            <a:pPr>
              <a:spcAft>
                <a:spcPts val="600"/>
              </a:spcAft>
            </a:pPr>
            <a:r>
              <a:rPr lang="en-US" dirty="0">
                <a:solidFill>
                  <a:srgbClr val="000000"/>
                </a:solidFill>
              </a:rPr>
              <a:t>The Washington State Attorney General’s Office may provide information, technical assistance, and training on the OPMA. Contact Assistant Attorney General for Open Government.</a:t>
            </a:r>
          </a:p>
          <a:p>
            <a:pPr>
              <a:spcAft>
                <a:spcPts val="600"/>
              </a:spcAft>
            </a:pPr>
            <a:r>
              <a:rPr lang="en-US" dirty="0">
                <a:solidFill>
                  <a:srgbClr val="000000"/>
                </a:solidFill>
              </a:rPr>
              <a:t>The Attorney General’s Office may issue formal opinions about the OPMA for qualified requesters.</a:t>
            </a:r>
          </a:p>
          <a:p>
            <a:pPr>
              <a:spcAft>
                <a:spcPts val="600"/>
              </a:spcAft>
            </a:pPr>
            <a:r>
              <a:rPr lang="en-US" dirty="0">
                <a:solidFill>
                  <a:srgbClr val="000000"/>
                </a:solidFill>
              </a:rPr>
              <a:t>The Attorney General’s Office has helpful material about the OPMA, and other open government topics and resources, on its website at </a:t>
            </a:r>
            <a:r>
              <a:rPr lang="en-US" dirty="0">
                <a:solidFill>
                  <a:srgbClr val="A50021"/>
                </a:solidFill>
                <a:hlinkClick r:id="rId3"/>
              </a:rPr>
              <a:t>www.atg.wa.gov</a:t>
            </a:r>
            <a:r>
              <a:rPr lang="en-US" dirty="0">
                <a:solidFill>
                  <a:srgbClr val="A50021"/>
                </a:solidFill>
              </a:rPr>
              <a:t>.  </a:t>
            </a:r>
          </a:p>
          <a:p>
            <a:pPr>
              <a:spcAft>
                <a:spcPts val="600"/>
              </a:spcAft>
            </a:pPr>
            <a:r>
              <a:rPr lang="en-US" dirty="0">
                <a:solidFill>
                  <a:srgbClr val="000000"/>
                </a:solidFill>
              </a:rPr>
              <a:t>The Attorney General’s Office Open Government Training Web Page with training resources, videos, and other materials is at: </a:t>
            </a:r>
            <a:r>
              <a:rPr lang="en-US" dirty="0">
                <a:solidFill>
                  <a:srgbClr val="A50021"/>
                </a:solidFill>
                <a:hlinkClick r:id="rId4"/>
              </a:rPr>
              <a:t>http://www.atg.wa.gov/OpenGovernmentTraining.aspx</a:t>
            </a:r>
            <a:endParaRPr lang="en-US" dirty="0">
              <a:solidFill>
                <a:srgbClr val="A50021"/>
              </a:solidFill>
            </a:endParaRPr>
          </a:p>
          <a:p>
            <a:pPr marL="0" indent="0">
              <a:spcAft>
                <a:spcPts val="600"/>
              </a:spcAft>
              <a:buNone/>
            </a:pPr>
            <a:r>
              <a:rPr lang="en-US" i="1" dirty="0"/>
              <a:t>~ RCW 42.30.210</a:t>
            </a:r>
          </a:p>
        </p:txBody>
      </p:sp>
      <p:pic>
        <p:nvPicPr>
          <p:cNvPr id="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3605" y="3916171"/>
            <a:ext cx="993648" cy="99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19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6332"/>
            <a:ext cx="7620000" cy="551260"/>
          </a:xfrm>
        </p:spPr>
        <p:txBody>
          <a:bodyPr>
            <a:normAutofit fontScale="90000"/>
          </a:bodyPr>
          <a:lstStyle/>
          <a:p>
            <a:br>
              <a:rPr lang="en-US" sz="2400" b="1" dirty="0"/>
            </a:br>
            <a:br>
              <a:rPr lang="en-US" sz="2400" b="1" dirty="0"/>
            </a:br>
            <a:br>
              <a:rPr lang="en-US" sz="2400" b="1" dirty="0"/>
            </a:br>
            <a:r>
              <a:rPr lang="en-US" sz="3100" b="1" dirty="0"/>
              <a:t>Special Risks:  Email Correspondence</a:t>
            </a:r>
            <a:br>
              <a:rPr lang="en-US" sz="3100" b="1" dirty="0"/>
            </a:br>
            <a:r>
              <a:rPr lang="en-US" sz="3100" b="1" dirty="0"/>
              <a:t>Can Constitute a Meeting</a:t>
            </a:r>
            <a:endParaRPr lang="en-US" sz="3600" b="1" dirty="0"/>
          </a:p>
        </p:txBody>
      </p:sp>
      <p:sp>
        <p:nvSpPr>
          <p:cNvPr id="3" name="Content Placeholder 2"/>
          <p:cNvSpPr>
            <a:spLocks noGrp="1"/>
          </p:cNvSpPr>
          <p:nvPr>
            <p:ph idx="1"/>
          </p:nvPr>
        </p:nvSpPr>
        <p:spPr>
          <a:xfrm>
            <a:off x="457200" y="1418428"/>
            <a:ext cx="8229600" cy="3291840"/>
          </a:xfrm>
        </p:spPr>
        <p:txBody>
          <a:bodyPr/>
          <a:lstStyle/>
          <a:p>
            <a:r>
              <a:rPr lang="en-US" dirty="0"/>
              <a:t>Email exchanges can constitute a meeting.</a:t>
            </a:r>
          </a:p>
          <a:p>
            <a:pPr lvl="1"/>
            <a:r>
              <a:rPr lang="en-US" dirty="0"/>
              <a:t>These provide clear evidence of violation because they are documented.</a:t>
            </a:r>
          </a:p>
          <a:p>
            <a:r>
              <a:rPr lang="en-US" dirty="0"/>
              <a:t>Serial meetings.</a:t>
            </a:r>
          </a:p>
          <a:p>
            <a:pPr lvl="1"/>
            <a:r>
              <a:rPr lang="en-US" dirty="0"/>
              <a:t>How do these occur?</a:t>
            </a:r>
          </a:p>
          <a:p>
            <a:pPr lvl="1"/>
            <a:r>
              <a:rPr lang="en-US" dirty="0"/>
              <a:t>What is the appropriate role of the executive director and staff to transmit information to commissioners in advance of a public meeting?</a:t>
            </a:r>
          </a:p>
        </p:txBody>
      </p:sp>
    </p:spTree>
    <p:extLst>
      <p:ext uri="{BB962C8B-B14F-4D97-AF65-F5344CB8AC3E}">
        <p14:creationId xmlns:p14="http://schemas.microsoft.com/office/powerpoint/2010/main" val="310369759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068"/>
            <a:ext cx="7620000" cy="551260"/>
          </a:xfrm>
        </p:spPr>
        <p:txBody>
          <a:bodyPr>
            <a:normAutofit fontScale="90000"/>
          </a:bodyPr>
          <a:lstStyle/>
          <a:p>
            <a:br>
              <a:rPr lang="en-US" sz="2400" b="1" dirty="0"/>
            </a:br>
            <a:br>
              <a:rPr lang="en-US" sz="2400" b="1" dirty="0"/>
            </a:br>
            <a:br>
              <a:rPr lang="en-US" sz="2400" b="1" dirty="0"/>
            </a:br>
            <a:r>
              <a:rPr lang="en-US" sz="3100" b="1" dirty="0"/>
              <a:t>Summary: Practice Tips</a:t>
            </a:r>
            <a:endParaRPr lang="en-US" sz="3600" b="1" dirty="0"/>
          </a:p>
        </p:txBody>
      </p:sp>
      <p:sp>
        <p:nvSpPr>
          <p:cNvPr id="3" name="Content Placeholder 2"/>
          <p:cNvSpPr>
            <a:spLocks noGrp="1"/>
          </p:cNvSpPr>
          <p:nvPr>
            <p:ph idx="1"/>
          </p:nvPr>
        </p:nvSpPr>
        <p:spPr>
          <a:xfrm>
            <a:off x="127747" y="925830"/>
            <a:ext cx="8868335" cy="4110094"/>
          </a:xfrm>
        </p:spPr>
        <p:txBody>
          <a:bodyPr/>
          <a:lstStyle/>
          <a:p>
            <a:r>
              <a:rPr lang="en-US" dirty="0"/>
              <a:t>Do you want to make committees compliant with OPMA rules even if not legally required?</a:t>
            </a:r>
          </a:p>
          <a:p>
            <a:r>
              <a:rPr lang="en-US" dirty="0"/>
              <a:t>Adopt business rules </a:t>
            </a:r>
          </a:p>
          <a:p>
            <a:r>
              <a:rPr lang="en-US" dirty="0"/>
              <a:t>Don’t hit “reply all”</a:t>
            </a:r>
          </a:p>
          <a:p>
            <a:r>
              <a:rPr lang="en-US" dirty="0"/>
              <a:t>Remember: If 3-member commission, any discussion with another commissioner is an open meeting</a:t>
            </a:r>
          </a:p>
          <a:p>
            <a:r>
              <a:rPr lang="en-US" dirty="0"/>
              <a:t>Post or otherwise announce if commission attending training, site visit, etc.</a:t>
            </a:r>
          </a:p>
          <a:p>
            <a:r>
              <a:rPr lang="en-US" dirty="0"/>
              <a:t>Executive session purposes should be precisely tied to exemption</a:t>
            </a:r>
          </a:p>
          <a:p>
            <a:r>
              <a:rPr lang="en-US" dirty="0"/>
              <a:t>Adopt policy in open session about “price” and keep track in executive session</a:t>
            </a:r>
          </a:p>
          <a:p>
            <a:r>
              <a:rPr lang="en-US" dirty="0"/>
              <a:t>Ensure minutes reflect attorney’s presence at executive session if using a “legal” exemption</a:t>
            </a:r>
          </a:p>
        </p:txBody>
      </p:sp>
    </p:spTree>
    <p:extLst>
      <p:ext uri="{BB962C8B-B14F-4D97-AF65-F5344CB8AC3E}">
        <p14:creationId xmlns:p14="http://schemas.microsoft.com/office/powerpoint/2010/main" val="31045694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latin typeface="Arial" charset="0"/>
              </a:rPr>
              <a:t>Public Records Act</a:t>
            </a:r>
            <a:br>
              <a:rPr lang="en-US" altLang="en-US" dirty="0">
                <a:solidFill>
                  <a:schemeClr val="bg1"/>
                </a:solidFill>
                <a:latin typeface="Arial" charset="0"/>
              </a:rPr>
            </a:br>
            <a:r>
              <a:rPr lang="en-US" altLang="en-US" dirty="0">
                <a:solidFill>
                  <a:schemeClr val="bg1"/>
                </a:solidFill>
                <a:latin typeface="Arial" charset="0"/>
              </a:rPr>
              <a:t>Chapter 42.56 RCW</a:t>
            </a:r>
            <a:endParaRPr lang="en-US" dirty="0"/>
          </a:p>
        </p:txBody>
      </p:sp>
    </p:spTree>
    <p:extLst>
      <p:ext uri="{BB962C8B-B14F-4D97-AF65-F5344CB8AC3E}">
        <p14:creationId xmlns:p14="http://schemas.microsoft.com/office/powerpoint/2010/main" val="90640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41"/>
            <a:ext cx="8229600" cy="650806"/>
          </a:xfrm>
        </p:spPr>
        <p:txBody>
          <a:bodyPr/>
          <a:lstStyle/>
          <a:p>
            <a:r>
              <a:rPr lang="en-US" b="1" dirty="0"/>
              <a:t>A Great Opportunity For Public Service</a:t>
            </a:r>
          </a:p>
        </p:txBody>
      </p:sp>
      <p:sp>
        <p:nvSpPr>
          <p:cNvPr id="3" name="Content Placeholder 2"/>
          <p:cNvSpPr>
            <a:spLocks noGrp="1"/>
          </p:cNvSpPr>
          <p:nvPr>
            <p:ph idx="1"/>
          </p:nvPr>
        </p:nvSpPr>
        <p:spPr>
          <a:xfrm>
            <a:off x="457200" y="1307592"/>
            <a:ext cx="8229600" cy="3291840"/>
          </a:xfrm>
        </p:spPr>
        <p:txBody>
          <a:bodyPr/>
          <a:lstStyle/>
          <a:p>
            <a:r>
              <a:rPr lang="en-US" dirty="0"/>
              <a:t>Think of the Public Records Act responses as what the City does as opposed to an interference with what the City does.</a:t>
            </a:r>
          </a:p>
          <a:p>
            <a:pPr lvl="1"/>
            <a:r>
              <a:rPr lang="en-US" dirty="0"/>
              <a:t>Important and time-consuming City function.</a:t>
            </a:r>
          </a:p>
          <a:p>
            <a:r>
              <a:rPr lang="en-US" dirty="0"/>
              <a:t>Opportunity to provide great customer service.</a:t>
            </a:r>
          </a:p>
          <a:p>
            <a:r>
              <a:rPr lang="en-US" dirty="0"/>
              <a:t>Built into the budget of each department.</a:t>
            </a:r>
          </a:p>
          <a:p>
            <a:r>
              <a:rPr lang="en-US" dirty="0"/>
              <a:t>Create a culture of openness and build trust.</a:t>
            </a:r>
          </a:p>
          <a:p>
            <a:endParaRPr lang="en-US" dirty="0"/>
          </a:p>
        </p:txBody>
      </p:sp>
      <p:pic>
        <p:nvPicPr>
          <p:cNvPr id="5" name="Picture 4">
            <a:extLst>
              <a:ext uri="{FF2B5EF4-FFF2-40B4-BE49-F238E27FC236}">
                <a16:creationId xmlns:a16="http://schemas.microsoft.com/office/drawing/2014/main" id="{86990B25-2709-4ADA-9102-C35A1479A596}"/>
              </a:ext>
            </a:extLst>
          </p:cNvPr>
          <p:cNvPicPr>
            <a:picLocks noChangeAspect="1"/>
          </p:cNvPicPr>
          <p:nvPr/>
        </p:nvPicPr>
        <p:blipFill>
          <a:blip r:embed="rId3"/>
          <a:stretch>
            <a:fillRect/>
          </a:stretch>
        </p:blipFill>
        <p:spPr>
          <a:xfrm rot="842754">
            <a:off x="6161341" y="2290312"/>
            <a:ext cx="2143125" cy="2143125"/>
          </a:xfrm>
          <a:prstGeom prst="rect">
            <a:avLst/>
          </a:prstGeom>
        </p:spPr>
      </p:pic>
    </p:spTree>
    <p:extLst>
      <p:ext uri="{BB962C8B-B14F-4D97-AF65-F5344CB8AC3E}">
        <p14:creationId xmlns:p14="http://schemas.microsoft.com/office/powerpoint/2010/main" val="89654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62218" y="1307592"/>
            <a:ext cx="8424582" cy="3760414"/>
          </a:xfrm>
        </p:spPr>
        <p:txBody>
          <a:bodyPr/>
          <a:lstStyle/>
          <a:p>
            <a:pPr>
              <a:buNone/>
              <a:defRPr/>
            </a:pPr>
            <a:r>
              <a:rPr lang="en-US" dirty="0"/>
              <a:t>Now think about when someone says:</a:t>
            </a:r>
          </a:p>
          <a:p>
            <a:pPr>
              <a:buNone/>
              <a:defRPr/>
            </a:pPr>
            <a:endParaRPr lang="en-US" sz="800" dirty="0"/>
          </a:p>
          <a:p>
            <a:pPr lvl="1">
              <a:buNone/>
              <a:defRPr/>
            </a:pPr>
            <a:r>
              <a:rPr lang="en-US" dirty="0"/>
              <a:t>	“This Public Records Act request is really a pain.  It is interfering with my job here at the City.  That citizen is really making my life miserable.  I could get a lot more done if I was not bothered with these requests.”</a:t>
            </a:r>
          </a:p>
          <a:p>
            <a:pPr marL="0" indent="0">
              <a:buNone/>
            </a:pPr>
            <a:endParaRPr lang="en-US" dirty="0"/>
          </a:p>
          <a:p>
            <a:endParaRPr lang="en-US" dirty="0"/>
          </a:p>
        </p:txBody>
      </p:sp>
      <p:pic>
        <p:nvPicPr>
          <p:cNvPr id="4" name="Picture 3">
            <a:extLst>
              <a:ext uri="{FF2B5EF4-FFF2-40B4-BE49-F238E27FC236}">
                <a16:creationId xmlns:a16="http://schemas.microsoft.com/office/drawing/2014/main" id="{BD36C705-0EC6-4849-A662-D5E14A57B705}"/>
              </a:ext>
            </a:extLst>
          </p:cNvPr>
          <p:cNvPicPr>
            <a:picLocks noChangeAspect="1"/>
          </p:cNvPicPr>
          <p:nvPr/>
        </p:nvPicPr>
        <p:blipFill rotWithShape="1">
          <a:blip r:embed="rId3"/>
          <a:srcRect l="3120" t="4307" r="2898" b="2947"/>
          <a:stretch/>
        </p:blipFill>
        <p:spPr>
          <a:xfrm rot="213271">
            <a:off x="6345936" y="2843784"/>
            <a:ext cx="2203704" cy="2157984"/>
          </a:xfrm>
          <a:prstGeom prst="rect">
            <a:avLst/>
          </a:prstGeom>
        </p:spPr>
      </p:pic>
    </p:spTree>
    <p:extLst>
      <p:ext uri="{BB962C8B-B14F-4D97-AF65-F5344CB8AC3E}">
        <p14:creationId xmlns:p14="http://schemas.microsoft.com/office/powerpoint/2010/main" val="119745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Public Records Act Violations Can Be Expensive</a:t>
            </a:r>
          </a:p>
        </p:txBody>
      </p:sp>
      <p:sp>
        <p:nvSpPr>
          <p:cNvPr id="3" name="Content Placeholder 2"/>
          <p:cNvSpPr>
            <a:spLocks noGrp="1"/>
          </p:cNvSpPr>
          <p:nvPr>
            <p:ph idx="1"/>
          </p:nvPr>
        </p:nvSpPr>
        <p:spPr/>
        <p:txBody>
          <a:bodyPr/>
          <a:lstStyle/>
          <a:p>
            <a:r>
              <a:rPr lang="en-US" dirty="0"/>
              <a:t>Most claims against agencies are successful.</a:t>
            </a:r>
          </a:p>
          <a:p>
            <a:r>
              <a:rPr lang="en-US" dirty="0"/>
              <a:t>PRA Claims are uninsurable.</a:t>
            </a:r>
          </a:p>
          <a:p>
            <a:r>
              <a:rPr lang="en-US" dirty="0"/>
              <a:t>The penalty can be up to $100/day/record withheld.</a:t>
            </a:r>
          </a:p>
          <a:p>
            <a:r>
              <a:rPr lang="en-US" dirty="0"/>
              <a:t>Plaintiff (but not the agency) is entitled to an award of attorneys' fees if successful.</a:t>
            </a:r>
          </a:p>
          <a:p>
            <a:r>
              <a:rPr lang="en-US" dirty="0"/>
              <a:t>PRA penalties and attorneys' fees continue to accrue through each level of appeal (risk of reversal on appeal).</a:t>
            </a:r>
          </a:p>
          <a:p>
            <a:r>
              <a:rPr lang="en-US" dirty="0"/>
              <a:t>Plaintiffs' attorneys sometimes accept representation on contingency basis:  no cost to plaintiff unless successful.</a:t>
            </a:r>
          </a:p>
        </p:txBody>
      </p:sp>
      <p:pic>
        <p:nvPicPr>
          <p:cNvPr id="5" name="Picture 4">
            <a:extLst>
              <a:ext uri="{FF2B5EF4-FFF2-40B4-BE49-F238E27FC236}">
                <a16:creationId xmlns:a16="http://schemas.microsoft.com/office/drawing/2014/main" id="{67D86A6A-4BF8-41E2-81F4-9C4539CFF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907" y="1149477"/>
            <a:ext cx="1108701" cy="1422273"/>
          </a:xfrm>
          <a:prstGeom prst="rect">
            <a:avLst/>
          </a:prstGeom>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6" y="1240221"/>
            <a:ext cx="8206508" cy="3619103"/>
          </a:xfrm>
        </p:spPr>
        <p:txBody>
          <a:bodyPr>
            <a:normAutofit/>
          </a:bodyPr>
          <a:lstStyle/>
          <a:p>
            <a:pPr marL="0" indent="0">
              <a:lnSpc>
                <a:spcPct val="120000"/>
              </a:lnSpc>
              <a:spcBef>
                <a:spcPts val="0"/>
              </a:spcBef>
              <a:buNone/>
              <a:defRPr/>
            </a:pPr>
            <a:r>
              <a:rPr lang="en-US" dirty="0">
                <a:latin typeface="Arial" pitchFamily="34" charset="0"/>
                <a:cs typeface="Arial" pitchFamily="34" charset="0"/>
              </a:rPr>
              <a:t>“Any writing containing information relating to the conduct of government or the performance of any governmental or proprietary function </a:t>
            </a:r>
            <a:r>
              <a:rPr lang="en-US" u="sng" dirty="0">
                <a:latin typeface="Arial" pitchFamily="34" charset="0"/>
                <a:cs typeface="Arial" pitchFamily="34" charset="0"/>
              </a:rPr>
              <a:t>prepared, owned, used, or retained</a:t>
            </a:r>
            <a:r>
              <a:rPr lang="en-US" dirty="0">
                <a:latin typeface="Arial" pitchFamily="34" charset="0"/>
                <a:cs typeface="Arial" pitchFamily="34" charset="0"/>
              </a:rPr>
              <a:t> by any state or local agency regardless of physical form or characteristics.” </a:t>
            </a:r>
          </a:p>
          <a:p>
            <a:pPr marL="0" indent="0">
              <a:lnSpc>
                <a:spcPct val="120000"/>
              </a:lnSpc>
              <a:buNone/>
              <a:defRPr/>
            </a:pPr>
            <a:r>
              <a:rPr lang="en-US" b="1" dirty="0"/>
              <a:t>“Writing”</a:t>
            </a:r>
            <a:r>
              <a:rPr lang="en-US" dirty="0"/>
              <a:t> is broadly defined and includes “handwriting, typewriting, printing, photostating, photographing, and </a:t>
            </a:r>
            <a:r>
              <a:rPr lang="en-US" b="1" dirty="0"/>
              <a:t>every other means of recording any form of communication….</a:t>
            </a:r>
            <a:endParaRPr lang="en-US" dirty="0">
              <a:latin typeface="Arial" pitchFamily="34" charset="0"/>
              <a:cs typeface="Arial" pitchFamily="34" charset="0"/>
            </a:endParaRPr>
          </a:p>
          <a:p>
            <a:pPr marL="0" indent="0">
              <a:buNone/>
            </a:pPr>
            <a:r>
              <a:rPr lang="en-US" i="1" dirty="0"/>
              <a:t>~RCW 42.56.010</a:t>
            </a:r>
          </a:p>
        </p:txBody>
      </p:sp>
      <p:sp>
        <p:nvSpPr>
          <p:cNvPr id="4" name="TextBox 3"/>
          <p:cNvSpPr txBox="1"/>
          <p:nvPr/>
        </p:nvSpPr>
        <p:spPr>
          <a:xfrm>
            <a:off x="346364" y="586418"/>
            <a:ext cx="3200400" cy="523220"/>
          </a:xfrm>
          <a:prstGeom prst="rect">
            <a:avLst/>
          </a:prstGeom>
          <a:noFill/>
        </p:spPr>
        <p:txBody>
          <a:bodyPr wrap="square" rtlCol="0">
            <a:spAutoFit/>
          </a:bodyPr>
          <a:lstStyle/>
          <a:p>
            <a:r>
              <a:rPr lang="en-US" sz="2800" b="1" dirty="0">
                <a:solidFill>
                  <a:srgbClr val="A50021"/>
                </a:solidFill>
                <a:latin typeface="+mj-lt"/>
              </a:rPr>
              <a:t>Public Records</a:t>
            </a:r>
          </a:p>
        </p:txBody>
      </p:sp>
    </p:spTree>
    <p:extLst>
      <p:ext uri="{BB962C8B-B14F-4D97-AF65-F5344CB8AC3E}">
        <p14:creationId xmlns:p14="http://schemas.microsoft.com/office/powerpoint/2010/main" val="3167475695"/>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87051"/>
            <a:ext cx="8229600" cy="650806"/>
          </a:xfrm>
        </p:spPr>
        <p:txBody>
          <a:bodyPr>
            <a:normAutofit/>
          </a:bodyPr>
          <a:lstStyle/>
          <a:p>
            <a:pPr eaLnBrk="1" hangingPunct="1"/>
            <a:r>
              <a:rPr lang="en-US" altLang="en-US" b="1" dirty="0">
                <a:solidFill>
                  <a:srgbClr val="A50021"/>
                </a:solidFill>
              </a:rPr>
              <a:t>Public Records Can Include…</a:t>
            </a:r>
          </a:p>
        </p:txBody>
      </p:sp>
      <p:sp>
        <p:nvSpPr>
          <p:cNvPr id="23555" name="Rectangle 3"/>
          <p:cNvSpPr>
            <a:spLocks noGrp="1" noChangeArrowheads="1"/>
          </p:cNvSpPr>
          <p:nvPr>
            <p:ph idx="1"/>
          </p:nvPr>
        </p:nvSpPr>
        <p:spPr>
          <a:xfrm>
            <a:off x="457200" y="1109382"/>
            <a:ext cx="7772400" cy="3398044"/>
          </a:xfrm>
        </p:spPr>
        <p:txBody>
          <a:bodyPr>
            <a:normAutofit lnSpcReduction="10000"/>
          </a:bodyPr>
          <a:lstStyle/>
          <a:p>
            <a:pPr eaLnBrk="1" hangingPunct="1">
              <a:buClr>
                <a:srgbClr val="A50021"/>
              </a:buClr>
            </a:pPr>
            <a:r>
              <a:rPr lang="en-US" altLang="en-US" dirty="0"/>
              <a:t>Records of agency business when they are created or retained by agency employees or officials on home computers or in non-agency email accounts.</a:t>
            </a:r>
          </a:p>
          <a:p>
            <a:pPr eaLnBrk="1" hangingPunct="1">
              <a:buClr>
                <a:srgbClr val="A50021"/>
              </a:buClr>
            </a:pPr>
            <a:r>
              <a:rPr lang="en-US" altLang="en-US" dirty="0"/>
              <a:t>Electronic mail is a public record regardless of where it is sent from.</a:t>
            </a:r>
          </a:p>
          <a:p>
            <a:pPr lvl="1" eaLnBrk="1" hangingPunct="1"/>
            <a:r>
              <a:rPr lang="en-US" altLang="en-US" dirty="0"/>
              <a:t>Practice Tips:  </a:t>
            </a:r>
          </a:p>
          <a:p>
            <a:pPr lvl="2"/>
            <a:r>
              <a:rPr lang="en-US" altLang="en-US" dirty="0"/>
              <a:t>Use City email account;</a:t>
            </a:r>
          </a:p>
          <a:p>
            <a:pPr lvl="2"/>
            <a:r>
              <a:rPr lang="en-US" altLang="en-US" dirty="0"/>
              <a:t>Avoid using home computer or personal device (if so, copy City email);</a:t>
            </a:r>
          </a:p>
          <a:p>
            <a:pPr lvl="2"/>
            <a:r>
              <a:rPr lang="en-US" altLang="en-US" dirty="0"/>
              <a:t>City should create an email retention policy so that it meets the intent of the law without overburdening City resources.</a:t>
            </a:r>
          </a:p>
          <a:p>
            <a:pPr eaLnBrk="1" hangingPunct="1"/>
            <a:endParaRPr lang="en-US" altLang="en-US" dirty="0"/>
          </a:p>
        </p:txBody>
      </p:sp>
    </p:spTree>
    <p:extLst>
      <p:ext uri="{BB962C8B-B14F-4D97-AF65-F5344CB8AC3E}">
        <p14:creationId xmlns:p14="http://schemas.microsoft.com/office/powerpoint/2010/main" val="210833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A50021"/>
                </a:solidFill>
                <a:latin typeface="Arial" panose="020B0604020202020204" pitchFamily="34" charset="0"/>
                <a:cs typeface="Arial" panose="020B0604020202020204" pitchFamily="34" charset="0"/>
              </a:rPr>
              <a:t>Washington’s Open Public Meetings Act (OPMA) </a:t>
            </a:r>
            <a:endParaRPr lang="en-US" dirty="0"/>
          </a:p>
        </p:txBody>
      </p:sp>
      <p:sp>
        <p:nvSpPr>
          <p:cNvPr id="4" name="Content Placeholder 3"/>
          <p:cNvSpPr>
            <a:spLocks noGrp="1"/>
          </p:cNvSpPr>
          <p:nvPr>
            <p:ph idx="1"/>
          </p:nvPr>
        </p:nvSpPr>
        <p:spPr/>
        <p:txBody>
          <a:bodyPr/>
          <a:lstStyle/>
          <a:p>
            <a:r>
              <a:rPr lang="en-US" dirty="0">
                <a:latin typeface="Arial" panose="020B0604020202020204" pitchFamily="34" charset="0"/>
                <a:cs typeface="Arial" panose="020B0604020202020204" pitchFamily="34" charset="0"/>
              </a:rPr>
              <a:t>Passed in 1971</a:t>
            </a:r>
          </a:p>
          <a:p>
            <a:r>
              <a:rPr lang="en-US" dirty="0">
                <a:latin typeface="Arial" panose="020B0604020202020204" pitchFamily="34" charset="0"/>
                <a:cs typeface="Arial" panose="020B0604020202020204" pitchFamily="34" charset="0"/>
              </a:rPr>
              <a:t>Requires meetings to be open to the public, gavel to gavel</a:t>
            </a:r>
          </a:p>
          <a:p>
            <a:r>
              <a:rPr lang="en-US" dirty="0">
                <a:latin typeface="Arial" panose="020B0604020202020204" pitchFamily="34" charset="0"/>
                <a:cs typeface="Arial" panose="020B0604020202020204" pitchFamily="34" charset="0"/>
              </a:rPr>
              <a:t>Chapter 42.30 RCW</a:t>
            </a:r>
          </a:p>
          <a:p>
            <a:pPr marL="0" indent="0">
              <a:buNone/>
            </a:pPr>
            <a:endParaRPr lang="en-US" dirty="0"/>
          </a:p>
        </p:txBody>
      </p:sp>
      <p:pic>
        <p:nvPicPr>
          <p:cNvPr id="5" name="Picture 5" descr="DOOR"/>
          <p:cNvPicPr>
            <a:picLocks noChangeAspect="1" noChangeArrowheads="1"/>
          </p:cNvPicPr>
          <p:nvPr/>
        </p:nvPicPr>
        <p:blipFill>
          <a:blip r:embed="rId3" cstate="print"/>
          <a:srcRect/>
          <a:stretch>
            <a:fillRect/>
          </a:stretch>
        </p:blipFill>
        <p:spPr>
          <a:xfrm>
            <a:off x="6260591" y="2176461"/>
            <a:ext cx="1930719" cy="2505075"/>
          </a:xfrm>
          <a:prstGeom prst="rect">
            <a:avLst/>
          </a:prstGeom>
          <a:noFill/>
        </p:spPr>
      </p:pic>
    </p:spTree>
    <p:extLst>
      <p:ext uri="{BB962C8B-B14F-4D97-AF65-F5344CB8AC3E}">
        <p14:creationId xmlns:p14="http://schemas.microsoft.com/office/powerpoint/2010/main" val="147734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Requests for Public Records</a:t>
            </a:r>
          </a:p>
        </p:txBody>
      </p:sp>
      <p:sp>
        <p:nvSpPr>
          <p:cNvPr id="3" name="Content Placeholder 2"/>
          <p:cNvSpPr>
            <a:spLocks noGrp="1"/>
          </p:cNvSpPr>
          <p:nvPr>
            <p:ph idx="1"/>
          </p:nvPr>
        </p:nvSpPr>
        <p:spPr>
          <a:xfrm>
            <a:off x="457200" y="1307591"/>
            <a:ext cx="8229600" cy="3689281"/>
          </a:xfrm>
        </p:spPr>
        <p:txBody>
          <a:bodyPr>
            <a:normAutofit fontScale="47500" lnSpcReduction="20000"/>
          </a:bodyPr>
          <a:lstStyle/>
          <a:p>
            <a:pPr>
              <a:lnSpc>
                <a:spcPct val="120000"/>
              </a:lnSpc>
              <a:defRPr/>
            </a:pPr>
            <a:r>
              <a:rPr lang="en-US" sz="3300" dirty="0"/>
              <a:t>Persons can request identifiable public records from public agencies.</a:t>
            </a:r>
          </a:p>
          <a:p>
            <a:pPr lvl="1">
              <a:lnSpc>
                <a:spcPct val="120000"/>
              </a:lnSpc>
              <a:buSzPct val="120000"/>
              <a:buFont typeface="Arial" panose="020B0604020202020204" pitchFamily="34" charset="0"/>
              <a:buChar char="−"/>
              <a:defRPr/>
            </a:pPr>
            <a:r>
              <a:rPr lang="en-US" sz="3300" dirty="0"/>
              <a:t>Requester can—but in absence of published procedures cannot be compelled— use agency public records request form.</a:t>
            </a:r>
          </a:p>
          <a:p>
            <a:pPr lvl="1">
              <a:lnSpc>
                <a:spcPct val="120000"/>
              </a:lnSpc>
              <a:buSzPct val="120000"/>
              <a:buFont typeface="Arial" panose="020B0604020202020204" pitchFamily="34" charset="0"/>
              <a:buChar char="−"/>
              <a:defRPr/>
            </a:pPr>
            <a:r>
              <a:rPr lang="en-US" sz="3300" dirty="0"/>
              <a:t>If agency request form is not used, requester must provide “fair notice” that he/she is seeking public records. Tip:  Treat as request.</a:t>
            </a:r>
          </a:p>
          <a:p>
            <a:pPr lvl="1">
              <a:lnSpc>
                <a:spcPct val="120000"/>
              </a:lnSpc>
              <a:buSzPct val="120000"/>
              <a:buFont typeface="Arial" panose="020B0604020202020204" pitchFamily="34" charset="0"/>
              <a:buChar char="−"/>
              <a:defRPr/>
            </a:pPr>
            <a:r>
              <a:rPr lang="en-US" sz="3300" dirty="0"/>
              <a:t>Request can be emailed, faxed, or verbal.</a:t>
            </a:r>
          </a:p>
          <a:p>
            <a:pPr lvl="1">
              <a:lnSpc>
                <a:spcPct val="120000"/>
              </a:lnSpc>
              <a:buSzPct val="120000"/>
              <a:buFont typeface="Arial" panose="020B0604020202020204" pitchFamily="34" charset="0"/>
              <a:buChar char="−"/>
              <a:defRPr/>
            </a:pPr>
            <a:r>
              <a:rPr lang="en-US" sz="3300" dirty="0"/>
              <a:t>A request for “information” is not a request for “records” under the Public Records Act.</a:t>
            </a:r>
          </a:p>
          <a:p>
            <a:pPr>
              <a:lnSpc>
                <a:spcPct val="120000"/>
              </a:lnSpc>
              <a:defRPr/>
            </a:pPr>
            <a:r>
              <a:rPr lang="en-US" sz="3300" dirty="0"/>
              <a:t>Requesters can ask to inspect records, or request copies of records.</a:t>
            </a:r>
          </a:p>
          <a:p>
            <a:pPr>
              <a:lnSpc>
                <a:spcPct val="120000"/>
              </a:lnSpc>
              <a:defRPr/>
            </a:pPr>
            <a:r>
              <a:rPr lang="en-US" sz="3300" dirty="0"/>
              <a:t>Recommended: Adopt procedures explaining where requests must be submitted and other procedures.</a:t>
            </a:r>
          </a:p>
          <a:p>
            <a:endParaRPr lang="en-US" dirty="0"/>
          </a:p>
        </p:txBody>
      </p:sp>
    </p:spTree>
    <p:extLst>
      <p:ext uri="{BB962C8B-B14F-4D97-AF65-F5344CB8AC3E}">
        <p14:creationId xmlns:p14="http://schemas.microsoft.com/office/powerpoint/2010/main" val="124818684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506"/>
            <a:ext cx="8229600" cy="468923"/>
          </a:xfrm>
        </p:spPr>
        <p:txBody>
          <a:bodyPr>
            <a:normAutofit fontScale="90000"/>
          </a:bodyPr>
          <a:lstStyle/>
          <a:p>
            <a:br>
              <a:rPr lang="en-US" sz="3200" b="1" dirty="0"/>
            </a:br>
            <a:r>
              <a:rPr lang="en-US" sz="3100" b="1" dirty="0"/>
              <a:t>Public Records Procedural Requirements</a:t>
            </a:r>
            <a:endParaRPr lang="en-US" sz="3600" b="1" dirty="0"/>
          </a:p>
        </p:txBody>
      </p:sp>
      <p:sp>
        <p:nvSpPr>
          <p:cNvPr id="3" name="Content Placeholder 2"/>
          <p:cNvSpPr>
            <a:spLocks noGrp="1"/>
          </p:cNvSpPr>
          <p:nvPr>
            <p:ph idx="1"/>
          </p:nvPr>
        </p:nvSpPr>
        <p:spPr>
          <a:xfrm>
            <a:off x="457200" y="993510"/>
            <a:ext cx="7772400" cy="4046159"/>
          </a:xfrm>
        </p:spPr>
        <p:txBody>
          <a:bodyPr>
            <a:noAutofit/>
          </a:bodyPr>
          <a:lstStyle/>
          <a:p>
            <a:pPr>
              <a:spcBef>
                <a:spcPts val="0"/>
              </a:spcBef>
              <a:defRPr/>
            </a:pPr>
            <a:r>
              <a:rPr lang="en-US" dirty="0">
                <a:latin typeface="Arial" panose="020B0604020202020204" pitchFamily="34" charset="0"/>
                <a:cs typeface="Arial" panose="020B0604020202020204" pitchFamily="34" charset="0"/>
              </a:rPr>
              <a:t>Under the Act, agencies must:</a:t>
            </a:r>
          </a:p>
          <a:p>
            <a:pPr lvl="1">
              <a:spcBef>
                <a:spcPts val="0"/>
              </a:spcBef>
              <a:defRPr/>
            </a:pPr>
            <a:r>
              <a:rPr lang="en-US" dirty="0">
                <a:latin typeface="Arial" panose="020B0604020202020204" pitchFamily="34" charset="0"/>
                <a:cs typeface="Arial" panose="020B0604020202020204" pitchFamily="34" charset="0"/>
              </a:rPr>
              <a:t>Appoint a </a:t>
            </a:r>
            <a:r>
              <a:rPr lang="en-US" b="1" dirty="0">
                <a:latin typeface="Arial" panose="020B0604020202020204" pitchFamily="34" charset="0"/>
                <a:cs typeface="Arial" panose="020B0604020202020204" pitchFamily="34" charset="0"/>
              </a:rPr>
              <a:t>public records officer</a:t>
            </a:r>
            <a:r>
              <a:rPr lang="en-US" dirty="0">
                <a:latin typeface="Arial" panose="020B0604020202020204" pitchFamily="34" charset="0"/>
                <a:cs typeface="Arial" panose="020B0604020202020204" pitchFamily="34" charset="0"/>
              </a:rPr>
              <a:t>;</a:t>
            </a:r>
          </a:p>
          <a:p>
            <a:pPr lvl="1">
              <a:spcBef>
                <a:spcPts val="0"/>
              </a:spcBef>
              <a:defRPr/>
            </a:pPr>
            <a:r>
              <a:rPr lang="en-US" dirty="0">
                <a:latin typeface="Arial" panose="020B0604020202020204" pitchFamily="34" charset="0"/>
                <a:cs typeface="Arial" panose="020B0604020202020204" pitchFamily="34" charset="0"/>
              </a:rPr>
              <a:t>Publish </a:t>
            </a:r>
            <a:r>
              <a:rPr lang="en-US" b="1" dirty="0">
                <a:latin typeface="Arial" panose="020B0604020202020204" pitchFamily="34" charset="0"/>
                <a:cs typeface="Arial" panose="020B0604020202020204" pitchFamily="34" charset="0"/>
              </a:rPr>
              <a:t>procedures</a:t>
            </a:r>
            <a:r>
              <a:rPr lang="en-US" dirty="0">
                <a:latin typeface="Arial" panose="020B0604020202020204" pitchFamily="34" charset="0"/>
                <a:cs typeface="Arial" panose="020B0604020202020204" pitchFamily="34" charset="0"/>
              </a:rPr>
              <a:t> describing certain agency organization, operations, rules of procedure, and other items listed in PRA;</a:t>
            </a:r>
          </a:p>
          <a:p>
            <a:pPr lvl="1">
              <a:spcBef>
                <a:spcPts val="0"/>
              </a:spcBef>
              <a:defRPr/>
            </a:pPr>
            <a:r>
              <a:rPr lang="en-US" dirty="0">
                <a:latin typeface="Arial" panose="020B0604020202020204" pitchFamily="34" charset="0"/>
                <a:cs typeface="Arial" panose="020B0604020202020204" pitchFamily="34" charset="0"/>
              </a:rPr>
              <a:t>Adopt </a:t>
            </a:r>
            <a:r>
              <a:rPr lang="en-US" b="1" dirty="0">
                <a:latin typeface="Arial" panose="020B0604020202020204" pitchFamily="34" charset="0"/>
                <a:cs typeface="Arial" panose="020B0604020202020204" pitchFamily="34" charset="0"/>
              </a:rPr>
              <a:t>rules/procedures</a:t>
            </a:r>
            <a:r>
              <a:rPr lang="en-US" dirty="0">
                <a:latin typeface="Arial" panose="020B0604020202020204" pitchFamily="34" charset="0"/>
                <a:cs typeface="Arial" panose="020B0604020202020204" pitchFamily="34" charset="0"/>
              </a:rPr>
              <a:t> to:</a:t>
            </a:r>
          </a:p>
          <a:p>
            <a:pPr marL="1200150" lvl="2" indent="-342900">
              <a:spcBef>
                <a:spcPts val="0"/>
              </a:spcBef>
              <a:defRPr/>
            </a:pPr>
            <a:r>
              <a:rPr lang="en-US" dirty="0">
                <a:latin typeface="Arial" panose="020B0604020202020204" pitchFamily="34" charset="0"/>
                <a:cs typeface="Arial" panose="020B0604020202020204" pitchFamily="34" charset="0"/>
              </a:rPr>
              <a:t>Provide full public access to public records;</a:t>
            </a:r>
          </a:p>
          <a:p>
            <a:pPr marL="1200150" lvl="2" indent="-342900">
              <a:spcBef>
                <a:spcPts val="0"/>
              </a:spcBef>
              <a:defRPr/>
            </a:pPr>
            <a:r>
              <a:rPr lang="en-US" dirty="0">
                <a:latin typeface="Arial" panose="020B0604020202020204" pitchFamily="34" charset="0"/>
                <a:cs typeface="Arial" panose="020B0604020202020204" pitchFamily="34" charset="0"/>
              </a:rPr>
              <a:t>Protect public records from damage/disorganization;</a:t>
            </a:r>
          </a:p>
          <a:p>
            <a:pPr marL="1200150" lvl="2" indent="-342900">
              <a:spcBef>
                <a:spcPts val="0"/>
              </a:spcBef>
              <a:defRPr/>
            </a:pPr>
            <a:r>
              <a:rPr lang="en-US" dirty="0">
                <a:latin typeface="Arial" panose="020B0604020202020204" pitchFamily="34" charset="0"/>
                <a:cs typeface="Arial" panose="020B0604020202020204" pitchFamily="34" charset="0"/>
              </a:rPr>
              <a:t>Prevent excessive interference with other agency functions;</a:t>
            </a:r>
          </a:p>
          <a:p>
            <a:pPr marL="1200150" lvl="2" indent="-342900">
              <a:spcBef>
                <a:spcPts val="0"/>
              </a:spcBef>
              <a:defRPr/>
            </a:pPr>
            <a:r>
              <a:rPr lang="en-US" dirty="0">
                <a:latin typeface="Arial" panose="020B0604020202020204" pitchFamily="34" charset="0"/>
                <a:cs typeface="Arial" panose="020B0604020202020204" pitchFamily="34" charset="0"/>
              </a:rPr>
              <a:t>Provide fullest assistance to requesters;</a:t>
            </a:r>
          </a:p>
          <a:p>
            <a:pPr marL="1200150" lvl="2" indent="-342900">
              <a:spcBef>
                <a:spcPts val="0"/>
              </a:spcBef>
              <a:defRPr/>
            </a:pPr>
            <a:r>
              <a:rPr lang="en-US" dirty="0">
                <a:latin typeface="Arial" panose="020B0604020202020204" pitchFamily="34" charset="0"/>
                <a:cs typeface="Arial" panose="020B0604020202020204" pitchFamily="34" charset="0"/>
              </a:rPr>
              <a:t>Provide most timely possible action on requests.</a:t>
            </a:r>
          </a:p>
          <a:p>
            <a:pPr lvl="1">
              <a:spcBef>
                <a:spcPts val="0"/>
              </a:spcBef>
              <a:defRPr/>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935476"/>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90" y="156631"/>
            <a:ext cx="8229600" cy="650806"/>
          </a:xfrm>
        </p:spPr>
        <p:txBody>
          <a:bodyPr lIns="0">
            <a:normAutofit/>
          </a:bodyPr>
          <a:lstStyle/>
          <a:p>
            <a:r>
              <a:rPr lang="en-US" dirty="0"/>
              <a:t>RCW 42.56.120</a:t>
            </a:r>
          </a:p>
        </p:txBody>
      </p:sp>
      <p:graphicFrame>
        <p:nvGraphicFramePr>
          <p:cNvPr id="7" name="Table 6"/>
          <p:cNvGraphicFramePr>
            <a:graphicFrameLocks noGrp="1"/>
          </p:cNvGraphicFramePr>
          <p:nvPr/>
        </p:nvGraphicFramePr>
        <p:xfrm>
          <a:off x="414671" y="807437"/>
          <a:ext cx="8288821" cy="4236720"/>
        </p:xfrm>
        <a:graphic>
          <a:graphicData uri="http://schemas.openxmlformats.org/drawingml/2006/table">
            <a:tbl>
              <a:tblPr firstRow="1" bandRow="1">
                <a:tableStyleId>{5C22544A-7EE6-4342-B048-85BDC9FD1C3A}</a:tableStyleId>
              </a:tblPr>
              <a:tblGrid>
                <a:gridCol w="3053433">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644588">
                  <a:extLst>
                    <a:ext uri="{9D8B030D-6E8A-4147-A177-3AD203B41FA5}">
                      <a16:colId xmlns:a16="http://schemas.microsoft.com/office/drawing/2014/main" val="20002"/>
                    </a:ext>
                  </a:extLst>
                </a:gridCol>
              </a:tblGrid>
              <a:tr h="482278">
                <a:tc>
                  <a:txBody>
                    <a:bodyPr/>
                    <a:lstStyle/>
                    <a:p>
                      <a:pPr algn="ctr"/>
                      <a:r>
                        <a:rPr lang="en-US" sz="1600" b="0" dirty="0">
                          <a:solidFill>
                            <a:schemeClr val="bg2"/>
                          </a:solidFill>
                        </a:rPr>
                        <a:t>ACTUAL COSTS</a:t>
                      </a:r>
                    </a:p>
                  </a:txBody>
                  <a:tcPr marT="91440" marB="91440" anchor="ctr"/>
                </a:tc>
                <a:tc>
                  <a:txBody>
                    <a:bodyPr/>
                    <a:lstStyle/>
                    <a:p>
                      <a:pPr marL="0" algn="ctr" defTabSz="914400" rtl="0" eaLnBrk="1" latinLnBrk="0" hangingPunct="1"/>
                      <a:r>
                        <a:rPr lang="en-US" sz="1600" b="0" kern="1200" dirty="0">
                          <a:solidFill>
                            <a:schemeClr val="bg2"/>
                          </a:solidFill>
                          <a:latin typeface="+mn-lt"/>
                          <a:ea typeface="+mn-ea"/>
                          <a:cs typeface="+mn-cs"/>
                        </a:rPr>
                        <a:t>STATUTORY DEFAULT FEES</a:t>
                      </a:r>
                    </a:p>
                  </a:txBody>
                  <a:tcPr marT="91440" marB="91440" anchor="ctr"/>
                </a:tc>
                <a:tc>
                  <a:txBody>
                    <a:bodyPr/>
                    <a:lstStyle/>
                    <a:p>
                      <a:pPr marL="0" algn="ctr" defTabSz="914400" rtl="0" eaLnBrk="1" latinLnBrk="0" hangingPunct="1"/>
                      <a:r>
                        <a:rPr lang="en-US" sz="1600" b="0" kern="1200" dirty="0">
                          <a:solidFill>
                            <a:schemeClr val="bg2"/>
                          </a:solidFill>
                          <a:latin typeface="+mn-lt"/>
                          <a:ea typeface="+mn-ea"/>
                          <a:cs typeface="+mn-cs"/>
                        </a:rPr>
                        <a:t>ALTERNATIVE FLAT FEE</a:t>
                      </a:r>
                    </a:p>
                  </a:txBody>
                  <a:tcPr marT="91440" marB="91440" anchor="ctr"/>
                </a:tc>
                <a:extLst>
                  <a:ext uri="{0D108BD9-81ED-4DB2-BD59-A6C34878D82A}">
                    <a16:rowId xmlns:a16="http://schemas.microsoft.com/office/drawing/2014/main" val="10000"/>
                  </a:ext>
                </a:extLst>
              </a:tr>
              <a:tr h="1611610">
                <a:tc>
                  <a:txBody>
                    <a:bodyPr/>
                    <a:lstStyle/>
                    <a:p>
                      <a:r>
                        <a:rPr lang="en-US" sz="1000" dirty="0"/>
                        <a:t>Agency can charge its </a:t>
                      </a:r>
                      <a:r>
                        <a:rPr lang="en-US" sz="1000" b="1" dirty="0"/>
                        <a:t>actual costs</a:t>
                      </a:r>
                      <a:r>
                        <a:rPr lang="en-US" sz="1000" b="0" dirty="0"/>
                        <a:t> directly incident to copying including:</a:t>
                      </a:r>
                    </a:p>
                    <a:p>
                      <a:pPr marL="285750" indent="-285750">
                        <a:buFont typeface="Arial" panose="020B0604020202020204" pitchFamily="34" charset="0"/>
                        <a:buChar char="•"/>
                      </a:pPr>
                      <a:r>
                        <a:rPr lang="en-US" sz="1000" b="0" dirty="0"/>
                        <a:t>Paper and per page cost for use of agency copying equipment;</a:t>
                      </a:r>
                    </a:p>
                    <a:p>
                      <a:pPr marL="285750" indent="-285750">
                        <a:buFont typeface="Arial" panose="020B0604020202020204" pitchFamily="34" charset="0"/>
                        <a:buChar char="•"/>
                      </a:pPr>
                      <a:r>
                        <a:rPr lang="en-US" sz="1000" b="0" dirty="0"/>
                        <a:t>Electronic production or file transfer of the record;</a:t>
                      </a:r>
                    </a:p>
                    <a:p>
                      <a:pPr marL="285750" indent="-285750">
                        <a:buFont typeface="Arial" panose="020B0604020202020204" pitchFamily="34" charset="0"/>
                        <a:buChar char="•"/>
                      </a:pPr>
                      <a:r>
                        <a:rPr lang="en-US" sz="1000" b="0" dirty="0"/>
                        <a:t>Use of any cloud-based data storage and processing service;</a:t>
                      </a:r>
                    </a:p>
                    <a:p>
                      <a:pPr marL="285750" indent="-285750">
                        <a:buFont typeface="Arial" panose="020B0604020202020204" pitchFamily="34" charset="0"/>
                        <a:buChar char="•"/>
                      </a:pPr>
                      <a:r>
                        <a:rPr lang="en-US" sz="1000" b="0" dirty="0"/>
                        <a:t>Costs directly incident to shipping including postage or delivery charges and cost of container or envelope; and</a:t>
                      </a:r>
                    </a:p>
                    <a:p>
                      <a:pPr marL="285750" indent="-285750">
                        <a:buFont typeface="Arial" panose="020B0604020202020204" pitchFamily="34" charset="0"/>
                        <a:buChar char="•"/>
                      </a:pPr>
                      <a:r>
                        <a:rPr lang="en-US" sz="1000" b="0" dirty="0"/>
                        <a:t>Cost of transmitting the records in electronic format including the cost of any transmission charge and use of any physical media device provided by agency.</a:t>
                      </a:r>
                      <a:endParaRPr lang="en-US" sz="1000" dirty="0"/>
                    </a:p>
                  </a:txBody>
                  <a:tcPr marT="91440" marB="91440"/>
                </a:tc>
                <a:tc>
                  <a:txBody>
                    <a:bodyPr/>
                    <a:lstStyle/>
                    <a:p>
                      <a:r>
                        <a:rPr lang="en-US" sz="1000" dirty="0"/>
                        <a:t>Agency can assess costs per the statutory fee schedule:</a:t>
                      </a:r>
                    </a:p>
                    <a:p>
                      <a:pPr marL="285750" indent="-285750">
                        <a:buFont typeface="Arial" panose="020B0604020202020204" pitchFamily="34" charset="0"/>
                        <a:buChar char="•"/>
                      </a:pPr>
                      <a:r>
                        <a:rPr lang="en-US" sz="1000" dirty="0"/>
                        <a:t>15 cents/page paper;</a:t>
                      </a:r>
                    </a:p>
                    <a:p>
                      <a:pPr marL="285750" indent="-285750">
                        <a:buFont typeface="Arial" panose="020B0604020202020204" pitchFamily="34" charset="0"/>
                        <a:buChar char="•"/>
                      </a:pPr>
                      <a:r>
                        <a:rPr lang="en-US" sz="1000" dirty="0"/>
                        <a:t>10 cents/page scanned into electronic format;</a:t>
                      </a:r>
                    </a:p>
                    <a:p>
                      <a:pPr marL="285750" indent="-285750">
                        <a:buFont typeface="Arial" panose="020B0604020202020204" pitchFamily="34" charset="0"/>
                        <a:buChar char="•"/>
                      </a:pPr>
                      <a:r>
                        <a:rPr lang="en-US" sz="1000" dirty="0"/>
                        <a:t>5 cents/4 files or attachments and provided by electronic delivery;</a:t>
                      </a:r>
                    </a:p>
                    <a:p>
                      <a:pPr marL="285750" indent="-285750">
                        <a:buFont typeface="Arial" panose="020B0604020202020204" pitchFamily="34" charset="0"/>
                        <a:buChar char="•"/>
                      </a:pPr>
                      <a:r>
                        <a:rPr lang="en-US" sz="1000" dirty="0"/>
                        <a:t>10 cents/gigabyte of electronic records transmission;</a:t>
                      </a:r>
                    </a:p>
                    <a:p>
                      <a:pPr marL="285750" indent="-285750">
                        <a:buFont typeface="Arial" panose="020B0604020202020204" pitchFamily="34" charset="0"/>
                        <a:buChar char="•"/>
                      </a:pPr>
                      <a:r>
                        <a:rPr lang="en-US" sz="1000" dirty="0"/>
                        <a:t>Actual cost of storage media, container, envelope; postage/delivery charge; and</a:t>
                      </a:r>
                    </a:p>
                    <a:p>
                      <a:pPr marL="285750" indent="-285750">
                        <a:buFont typeface="Arial" panose="020B0604020202020204" pitchFamily="34" charset="0"/>
                        <a:buChar char="•"/>
                      </a:pPr>
                      <a:r>
                        <a:rPr lang="en-US" sz="1000" dirty="0"/>
                        <a:t>Charges can be combined if more than one type of charge applies.</a:t>
                      </a:r>
                    </a:p>
                  </a:txBody>
                  <a:tcPr marT="91440" marB="91440"/>
                </a:tc>
                <a:tc>
                  <a:txBody>
                    <a:bodyPr/>
                    <a:lstStyle/>
                    <a:p>
                      <a:r>
                        <a:rPr lang="en-US" sz="1000" dirty="0"/>
                        <a:t>Agency can charge alternative flat fee of up to $2 for a request (rather than actual costs or default fees).</a:t>
                      </a:r>
                    </a:p>
                  </a:txBody>
                  <a:tcPr marT="91440" marB="91440"/>
                </a:tc>
                <a:extLst>
                  <a:ext uri="{0D108BD9-81ED-4DB2-BD59-A6C34878D82A}">
                    <a16:rowId xmlns:a16="http://schemas.microsoft.com/office/drawing/2014/main" val="10001"/>
                  </a:ext>
                </a:extLst>
              </a:tr>
              <a:tr h="993677">
                <a:tc>
                  <a:txBody>
                    <a:bodyPr/>
                    <a:lstStyle/>
                    <a:p>
                      <a:r>
                        <a:rPr lang="en-US" sz="1000" b="1" u="sng" dirty="0"/>
                        <a:t>REQUIREMENTS:</a:t>
                      </a:r>
                      <a:endParaRPr lang="en-US" sz="1000" b="0" u="none" dirty="0"/>
                    </a:p>
                    <a:p>
                      <a:r>
                        <a:rPr lang="en-US" sz="1000" b="0" u="none" dirty="0"/>
                        <a:t>(1) Agency must have a </a:t>
                      </a:r>
                      <a:r>
                        <a:rPr lang="en-US" sz="1000" b="1" u="none" dirty="0"/>
                        <a:t>statement</a:t>
                      </a:r>
                      <a:r>
                        <a:rPr lang="en-US" sz="1000" b="0" u="none" dirty="0"/>
                        <a:t> of the factors and manner it used to determine actual cost.</a:t>
                      </a:r>
                      <a:endParaRPr lang="en-US" sz="1000" b="1" u="sng" dirty="0"/>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dirty="0"/>
                        <a:t>(1) Agency must have a </a:t>
                      </a:r>
                      <a:r>
                        <a:rPr lang="en-US" sz="1000" b="1" u="none" dirty="0"/>
                        <a:t>rule or regulation</a:t>
                      </a:r>
                      <a:r>
                        <a:rPr lang="en-US" sz="1000" b="0" u="none" dirty="0"/>
                        <a:t> declaring the reasons calculating the actual costs would be unduly burdensome.</a:t>
                      </a:r>
                    </a:p>
                    <a:p>
                      <a:endParaRPr lang="en-US" sz="1000" dirty="0"/>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REQUIREMENTS:</a:t>
                      </a:r>
                      <a:endParaRPr lang="en-US" sz="1000" b="0" u="none" dirty="0"/>
                    </a:p>
                    <a:p>
                      <a:r>
                        <a:rPr lang="en-US" sz="1000" b="0" u="none" dirty="0"/>
                        <a:t>(1) Agency must reasonably </a:t>
                      </a:r>
                      <a:r>
                        <a:rPr lang="en-US" sz="1000" b="1" u="none" dirty="0"/>
                        <a:t>estimate and document</a:t>
                      </a:r>
                      <a:r>
                        <a:rPr lang="en-US" sz="1000" b="0" u="none" dirty="0"/>
                        <a:t> that the costs are clearly equal to or more than $2.</a:t>
                      </a:r>
                    </a:p>
                  </a:txBody>
                  <a:tcPr marT="91440" marB="9144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0708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35" y="226540"/>
            <a:ext cx="8229600" cy="650806"/>
          </a:xfrm>
        </p:spPr>
        <p:txBody>
          <a:bodyPr>
            <a:normAutofit fontScale="90000"/>
          </a:bodyPr>
          <a:lstStyle/>
          <a:p>
            <a:br>
              <a:rPr lang="en-US" b="1" dirty="0"/>
            </a:br>
            <a:r>
              <a:rPr lang="en-US" b="1" dirty="0"/>
              <a:t>City Response to Request</a:t>
            </a:r>
          </a:p>
        </p:txBody>
      </p:sp>
      <p:sp>
        <p:nvSpPr>
          <p:cNvPr id="3" name="Content Placeholder 2"/>
          <p:cNvSpPr>
            <a:spLocks noGrp="1"/>
          </p:cNvSpPr>
          <p:nvPr>
            <p:ph idx="1"/>
          </p:nvPr>
        </p:nvSpPr>
        <p:spPr>
          <a:xfrm>
            <a:off x="457200" y="1072402"/>
            <a:ext cx="8054788" cy="4293177"/>
          </a:xfrm>
        </p:spPr>
        <p:txBody>
          <a:bodyPr>
            <a:normAutofit/>
          </a:bodyPr>
          <a:lstStyle/>
          <a:p>
            <a:pPr marL="285750" indent="-285750"/>
            <a:r>
              <a:rPr lang="en-US" dirty="0"/>
              <a:t>The City has </a:t>
            </a:r>
            <a:r>
              <a:rPr lang="en-US" b="1" i="1" u="sng" dirty="0"/>
              <a:t>five business days</a:t>
            </a:r>
            <a:r>
              <a:rPr lang="en-US" i="1" dirty="0"/>
              <a:t> </a:t>
            </a:r>
            <a:r>
              <a:rPr lang="en-US" dirty="0"/>
              <a:t>to respond to a public records request. </a:t>
            </a:r>
          </a:p>
          <a:p>
            <a:pPr marL="285750" indent="-285750"/>
            <a:r>
              <a:rPr lang="en-US" dirty="0"/>
              <a:t>The City can:</a:t>
            </a:r>
          </a:p>
          <a:p>
            <a:pPr marL="800100" lvl="1" indent="-342900">
              <a:buFont typeface="+mj-lt"/>
              <a:buAutoNum type="arabicPeriod"/>
            </a:pPr>
            <a:r>
              <a:rPr lang="en-US" b="1" dirty="0"/>
              <a:t>Acknowledge receipt of the request and provide a reasonable estimate for a further response</a:t>
            </a:r>
            <a:r>
              <a:rPr lang="en-US" dirty="0"/>
              <a:t>; or</a:t>
            </a:r>
          </a:p>
          <a:p>
            <a:pPr marL="800100" lvl="1" indent="-342900">
              <a:buFont typeface="+mj-lt"/>
              <a:buAutoNum type="arabicPeriod"/>
            </a:pPr>
            <a:r>
              <a:rPr lang="en-US" b="1" dirty="0"/>
              <a:t>Fulfill the request</a:t>
            </a:r>
            <a:r>
              <a:rPr lang="en-US" dirty="0"/>
              <a:t>; or</a:t>
            </a:r>
          </a:p>
          <a:p>
            <a:pPr marL="800100" lvl="1" indent="-342900">
              <a:buFont typeface="+mj-lt"/>
              <a:buAutoNum type="arabicPeriod"/>
            </a:pPr>
            <a:r>
              <a:rPr lang="en-US" b="1" dirty="0"/>
              <a:t>Provide an internet address and link </a:t>
            </a:r>
            <a:r>
              <a:rPr lang="en-US" dirty="0"/>
              <a:t>to the records on the agency's website (which fulfills part or all of the request); or</a:t>
            </a:r>
          </a:p>
          <a:p>
            <a:pPr marL="800100" lvl="1" indent="-342900">
              <a:buFont typeface="+mj-lt"/>
              <a:buAutoNum type="arabicPeriod"/>
            </a:pPr>
            <a:r>
              <a:rPr lang="en-US" b="1" dirty="0"/>
              <a:t>Seek clarification (seeking clarification MUST be coupled with an estimated time response)</a:t>
            </a:r>
            <a:r>
              <a:rPr lang="en-US" dirty="0"/>
              <a:t>; or</a:t>
            </a:r>
          </a:p>
          <a:p>
            <a:pPr marL="800100" lvl="1" indent="-342900">
              <a:buFont typeface="+mj-lt"/>
              <a:buAutoNum type="arabicPeriod"/>
            </a:pPr>
            <a:r>
              <a:rPr lang="en-US" b="1" dirty="0"/>
              <a:t>Deny</a:t>
            </a:r>
            <a:r>
              <a:rPr lang="en-US" dirty="0"/>
              <a:t> the request with an accompanying written statement of the specific </a:t>
            </a:r>
            <a:r>
              <a:rPr lang="en-US" b="1" dirty="0"/>
              <a:t>reasons</a:t>
            </a:r>
            <a:r>
              <a:rPr lang="en-US" dirty="0"/>
              <a:t>.</a:t>
            </a:r>
          </a:p>
          <a:p>
            <a:endParaRPr lang="en-US" dirty="0"/>
          </a:p>
        </p:txBody>
      </p:sp>
    </p:spTree>
    <p:extLst>
      <p:ext uri="{BB962C8B-B14F-4D97-AF65-F5344CB8AC3E}">
        <p14:creationId xmlns:p14="http://schemas.microsoft.com/office/powerpoint/2010/main" val="2975348265"/>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03F0-870B-4EEC-A8BF-13CE5DDD0E06}"/>
              </a:ext>
            </a:extLst>
          </p:cNvPr>
          <p:cNvSpPr>
            <a:spLocks noGrp="1"/>
          </p:cNvSpPr>
          <p:nvPr>
            <p:ph type="title"/>
          </p:nvPr>
        </p:nvSpPr>
        <p:spPr>
          <a:xfrm>
            <a:off x="457200" y="273604"/>
            <a:ext cx="8229600" cy="650806"/>
          </a:xfrm>
        </p:spPr>
        <p:txBody>
          <a:bodyPr/>
          <a:lstStyle/>
          <a:p>
            <a:r>
              <a:rPr lang="en-US" b="1" dirty="0"/>
              <a:t>Overbroad Requests</a:t>
            </a:r>
          </a:p>
        </p:txBody>
      </p:sp>
      <p:sp>
        <p:nvSpPr>
          <p:cNvPr id="3" name="Content Placeholder 2">
            <a:extLst>
              <a:ext uri="{FF2B5EF4-FFF2-40B4-BE49-F238E27FC236}">
                <a16:creationId xmlns:a16="http://schemas.microsoft.com/office/drawing/2014/main" id="{366E2879-85B0-4F3A-A02C-5AC58C1DDA8D}"/>
              </a:ext>
            </a:extLst>
          </p:cNvPr>
          <p:cNvSpPr>
            <a:spLocks noGrp="1"/>
          </p:cNvSpPr>
          <p:nvPr>
            <p:ph idx="1"/>
          </p:nvPr>
        </p:nvSpPr>
        <p:spPr>
          <a:xfrm>
            <a:off x="322729" y="1126057"/>
            <a:ext cx="8364071" cy="3580414"/>
          </a:xfrm>
        </p:spPr>
        <p:txBody>
          <a:bodyPr/>
          <a:lstStyle/>
          <a:p>
            <a:r>
              <a:rPr lang="en-US" dirty="0"/>
              <a:t>A request for all or substantially all public records of an agency is not a valid request for identifiable public records.  ~</a:t>
            </a:r>
            <a:r>
              <a:rPr lang="en-US" i="1" dirty="0"/>
              <a:t>RCW 42.56.080 (1)</a:t>
            </a:r>
            <a:r>
              <a:rPr lang="en-US" dirty="0"/>
              <a:t>.</a:t>
            </a:r>
          </a:p>
          <a:p>
            <a:r>
              <a:rPr lang="en-US" dirty="0"/>
              <a:t>A request for all records regarding a particular topic or containing a keyword is not considered a request for all of the agency's records.  ~</a:t>
            </a:r>
            <a:r>
              <a:rPr lang="en-US" i="1" dirty="0"/>
              <a:t>RCW 42.56.080 (1)</a:t>
            </a:r>
            <a:r>
              <a:rPr lang="en-US" dirty="0"/>
              <a:t>.</a:t>
            </a:r>
          </a:p>
          <a:p>
            <a:r>
              <a:rPr lang="en-US" dirty="0"/>
              <a:t>An agency may deny a “bot request” that is one of multiple requests from the requestor to the agency within a 24-hour period if the agency establishes that the responding to the requests would cause excessive interference with other essential functions of the agency.  ~</a:t>
            </a:r>
            <a:r>
              <a:rPr lang="en-US" i="1" dirty="0"/>
              <a:t>RCW 42.56.080 (3)</a:t>
            </a:r>
            <a:r>
              <a:rPr lang="en-US" dirty="0"/>
              <a:t>.</a:t>
            </a:r>
          </a:p>
          <a:p>
            <a:pPr lvl="1"/>
            <a:r>
              <a:rPr lang="en-US" dirty="0"/>
              <a:t>A “bot request” is a request for public records that the agency reasonably believes was automatically generated by a computer program or script.  ~</a:t>
            </a:r>
            <a:r>
              <a:rPr lang="en-US" i="1" dirty="0"/>
              <a:t>RCW 42.56.080 (3)</a:t>
            </a:r>
            <a:r>
              <a:rPr lang="en-US" dirty="0"/>
              <a:t>.</a:t>
            </a:r>
          </a:p>
        </p:txBody>
      </p:sp>
    </p:spTree>
    <p:extLst>
      <p:ext uri="{BB962C8B-B14F-4D97-AF65-F5344CB8AC3E}">
        <p14:creationId xmlns:p14="http://schemas.microsoft.com/office/powerpoint/2010/main" val="302137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B825B8-4DDA-46B0-B0C7-E97FC109F403}"/>
              </a:ext>
            </a:extLst>
          </p:cNvPr>
          <p:cNvSpPr>
            <a:spLocks noGrp="1"/>
          </p:cNvSpPr>
          <p:nvPr>
            <p:ph idx="1"/>
          </p:nvPr>
        </p:nvSpPr>
        <p:spPr/>
        <p:txBody>
          <a:bodyPr/>
          <a:lstStyle/>
          <a:p>
            <a:r>
              <a:rPr lang="en-US" dirty="0"/>
              <a:t>An agency can extend the time, if needed, as often as necessary.  Again, it is a good practice to explain why.</a:t>
            </a:r>
          </a:p>
          <a:p>
            <a:r>
              <a:rPr lang="en-US" u="sng" dirty="0"/>
              <a:t>Practice Tip</a:t>
            </a:r>
            <a:r>
              <a:rPr lang="en-US" dirty="0"/>
              <a:t>:  If an agency can't produce all the records at once (particularly for large requests), an agency should provide records in installments.</a:t>
            </a:r>
          </a:p>
          <a:p>
            <a:endParaRPr lang="en-US" dirty="0"/>
          </a:p>
        </p:txBody>
      </p:sp>
      <p:pic>
        <p:nvPicPr>
          <p:cNvPr id="6" name="Picture 5">
            <a:extLst>
              <a:ext uri="{FF2B5EF4-FFF2-40B4-BE49-F238E27FC236}">
                <a16:creationId xmlns:a16="http://schemas.microsoft.com/office/drawing/2014/main" id="{F9DFAACE-A725-493C-AEC4-3CD782BDD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612" y="2837963"/>
            <a:ext cx="2836164" cy="2226389"/>
          </a:xfrm>
          <a:prstGeom prst="rect">
            <a:avLst/>
          </a:prstGeom>
        </p:spPr>
      </p:pic>
      <p:sp>
        <p:nvSpPr>
          <p:cNvPr id="5" name="Title 1">
            <a:extLst>
              <a:ext uri="{FF2B5EF4-FFF2-40B4-BE49-F238E27FC236}">
                <a16:creationId xmlns:a16="http://schemas.microsoft.com/office/drawing/2014/main" id="{05FEAACB-4F30-4CBA-8F5F-D690575F27F8}"/>
              </a:ext>
            </a:extLst>
          </p:cNvPr>
          <p:cNvSpPr>
            <a:spLocks noGrp="1"/>
          </p:cNvSpPr>
          <p:nvPr>
            <p:ph type="title"/>
          </p:nvPr>
        </p:nvSpPr>
        <p:spPr>
          <a:xfrm>
            <a:off x="457200" y="284432"/>
            <a:ext cx="8229600" cy="650875"/>
          </a:xfrm>
        </p:spPr>
        <p:txBody>
          <a:bodyPr>
            <a:normAutofit/>
          </a:bodyPr>
          <a:lstStyle/>
          <a:p>
            <a:r>
              <a:rPr lang="en-US" b="1" dirty="0"/>
              <a:t>Time for Further Response</a:t>
            </a:r>
          </a:p>
        </p:txBody>
      </p:sp>
    </p:spTree>
    <p:extLst>
      <p:ext uri="{BB962C8B-B14F-4D97-AF65-F5344CB8AC3E}">
        <p14:creationId xmlns:p14="http://schemas.microsoft.com/office/powerpoint/2010/main" val="32427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54" y="726635"/>
            <a:ext cx="8229600" cy="346329"/>
          </a:xfrm>
        </p:spPr>
        <p:txBody>
          <a:bodyPr>
            <a:noAutofit/>
          </a:bodyPr>
          <a:lstStyle/>
          <a:p>
            <a:r>
              <a:rPr lang="en-US" b="1" dirty="0"/>
              <a:t>Searches for Responsive Records</a:t>
            </a:r>
          </a:p>
        </p:txBody>
      </p:sp>
      <p:sp>
        <p:nvSpPr>
          <p:cNvPr id="3" name="Content Placeholder 2"/>
          <p:cNvSpPr>
            <a:spLocks noGrp="1"/>
          </p:cNvSpPr>
          <p:nvPr>
            <p:ph idx="1"/>
          </p:nvPr>
        </p:nvSpPr>
        <p:spPr>
          <a:xfrm>
            <a:off x="437662" y="1329553"/>
            <a:ext cx="7772400" cy="3398044"/>
          </a:xfrm>
        </p:spPr>
        <p:txBody>
          <a:bodyPr/>
          <a:lstStyle/>
          <a:p>
            <a:pPr marL="285750" indent="-285750"/>
            <a:r>
              <a:rPr lang="en-US" dirty="0"/>
              <a:t>Before you even begin searching, make sure you know what to look for:</a:t>
            </a:r>
          </a:p>
          <a:p>
            <a:pPr lvl="1">
              <a:buSzPct val="100000"/>
              <a:buFont typeface="Arial" panose="020B0604020202020204" pitchFamily="34" charset="0"/>
              <a:buChar char="−"/>
            </a:pPr>
            <a:r>
              <a:rPr lang="en-US" dirty="0"/>
              <a:t>Clarify the request if needed.</a:t>
            </a:r>
          </a:p>
          <a:p>
            <a:pPr marL="285750" indent="-285750"/>
            <a:r>
              <a:rPr lang="en-US" dirty="0"/>
              <a:t>Conduct a </a:t>
            </a:r>
            <a:r>
              <a:rPr lang="en-US" b="1" dirty="0"/>
              <a:t>reasonable search</a:t>
            </a:r>
            <a:r>
              <a:rPr lang="en-US" b="1" dirty="0">
                <a:solidFill>
                  <a:srgbClr val="006600"/>
                </a:solidFill>
              </a:rPr>
              <a:t> </a:t>
            </a:r>
            <a:r>
              <a:rPr lang="en-US" dirty="0"/>
              <a:t>for responsive records.</a:t>
            </a:r>
          </a:p>
          <a:p>
            <a:pPr lvl="1">
              <a:buSzPct val="100000"/>
              <a:buFont typeface="Arial" panose="020B0604020202020204" pitchFamily="34" charset="0"/>
              <a:buChar char="−"/>
            </a:pPr>
            <a:r>
              <a:rPr lang="en-US" dirty="0"/>
              <a:t>Consider all formats (paper, electronic, etc.).</a:t>
            </a:r>
          </a:p>
          <a:p>
            <a:pPr lvl="1">
              <a:buSzPct val="100000"/>
              <a:buFont typeface="Arial" panose="020B0604020202020204" pitchFamily="34" charset="0"/>
              <a:buChar char="−"/>
            </a:pPr>
            <a:r>
              <a:rPr lang="en-US" dirty="0"/>
              <a:t>Consider records of current staff/officials, and former staff/officials, if potentially responsive.</a:t>
            </a:r>
          </a:p>
          <a:p>
            <a:pPr lvl="1">
              <a:buSzPct val="100000"/>
              <a:buFont typeface="Arial" panose="020B0604020202020204" pitchFamily="34" charset="0"/>
              <a:buChar char="−"/>
            </a:pPr>
            <a:r>
              <a:rPr lang="en-US" dirty="0"/>
              <a:t>Consider possible locations (e.g., file cabinets, agency website, audio files, etc.).</a:t>
            </a:r>
          </a:p>
          <a:p>
            <a:endParaRPr lang="en-US" dirty="0"/>
          </a:p>
        </p:txBody>
      </p:sp>
    </p:spTree>
    <p:extLst>
      <p:ext uri="{BB962C8B-B14F-4D97-AF65-F5344CB8AC3E}">
        <p14:creationId xmlns:p14="http://schemas.microsoft.com/office/powerpoint/2010/main" val="1769337767"/>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D67BF-FFAA-4F09-AD24-B771061E61B6}"/>
              </a:ext>
            </a:extLst>
          </p:cNvPr>
          <p:cNvSpPr>
            <a:spLocks noGrp="1"/>
          </p:cNvSpPr>
          <p:nvPr>
            <p:ph idx="1"/>
          </p:nvPr>
        </p:nvSpPr>
        <p:spPr>
          <a:xfrm>
            <a:off x="457200" y="1637045"/>
            <a:ext cx="8229600" cy="3291840"/>
          </a:xfrm>
        </p:spPr>
        <p:txBody>
          <a:bodyPr/>
          <a:lstStyle/>
          <a:p>
            <a:pPr marL="285750" indent="-285750"/>
            <a:r>
              <a:rPr lang="en-US" dirty="0"/>
              <a:t>The search must be </a:t>
            </a:r>
            <a:r>
              <a:rPr lang="en-US" b="1" dirty="0"/>
              <a:t>reasonably calculated to uncover responsive records</a:t>
            </a:r>
            <a:r>
              <a:rPr lang="en-US" dirty="0"/>
              <a:t>.</a:t>
            </a:r>
          </a:p>
          <a:p>
            <a:pPr marL="285750" indent="-285750"/>
            <a:r>
              <a:rPr lang="en-US" dirty="0"/>
              <a:t>The search must follow </a:t>
            </a:r>
            <a:r>
              <a:rPr lang="en-US" b="1" dirty="0"/>
              <a:t>obvious leads</a:t>
            </a:r>
            <a:r>
              <a:rPr lang="en-US" dirty="0"/>
              <a:t> to possible locations where records are likely to be found.</a:t>
            </a:r>
          </a:p>
          <a:p>
            <a:pPr marL="285750" indent="-285750"/>
            <a:r>
              <a:rPr lang="en-US" u="sng" dirty="0"/>
              <a:t>Practice Tip</a:t>
            </a:r>
            <a:r>
              <a:rPr lang="en-US" dirty="0"/>
              <a:t>:  </a:t>
            </a:r>
            <a:r>
              <a:rPr lang="en-US" b="1" dirty="0"/>
              <a:t>Document </a:t>
            </a:r>
            <a:r>
              <a:rPr lang="en-US" dirty="0"/>
              <a:t>search efforts (locations, search terms used, etc.)  The agency bears the </a:t>
            </a:r>
            <a:r>
              <a:rPr lang="en-US" b="1" dirty="0"/>
              <a:t>burden of proof </a:t>
            </a:r>
            <a:r>
              <a:rPr lang="en-US" dirty="0"/>
              <a:t>to show the adequacy of the search.   </a:t>
            </a:r>
          </a:p>
          <a:p>
            <a:endParaRPr lang="en-US" dirty="0"/>
          </a:p>
        </p:txBody>
      </p:sp>
      <p:sp>
        <p:nvSpPr>
          <p:cNvPr id="4" name="Title 1">
            <a:extLst>
              <a:ext uri="{FF2B5EF4-FFF2-40B4-BE49-F238E27FC236}">
                <a16:creationId xmlns:a16="http://schemas.microsoft.com/office/drawing/2014/main" id="{91FB2F12-AE1B-4A6E-95DD-A2ABF5A8D723}"/>
              </a:ext>
            </a:extLst>
          </p:cNvPr>
          <p:cNvSpPr>
            <a:spLocks noGrp="1"/>
          </p:cNvSpPr>
          <p:nvPr>
            <p:ph type="title"/>
          </p:nvPr>
        </p:nvSpPr>
        <p:spPr>
          <a:xfrm>
            <a:off x="457200" y="482600"/>
            <a:ext cx="8229600" cy="650875"/>
          </a:xfrm>
        </p:spPr>
        <p:txBody>
          <a:bodyPr>
            <a:noAutofit/>
          </a:bodyPr>
          <a:lstStyle/>
          <a:p>
            <a:r>
              <a:rPr lang="en-US" b="1" dirty="0"/>
              <a:t>Searches for Responsive Records</a:t>
            </a:r>
          </a:p>
        </p:txBody>
      </p:sp>
    </p:spTree>
    <p:extLst>
      <p:ext uri="{BB962C8B-B14F-4D97-AF65-F5344CB8AC3E}">
        <p14:creationId xmlns:p14="http://schemas.microsoft.com/office/powerpoint/2010/main" val="392424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F21B-2453-4774-9073-7840D92F4C95}"/>
              </a:ext>
            </a:extLst>
          </p:cNvPr>
          <p:cNvSpPr>
            <a:spLocks noGrp="1"/>
          </p:cNvSpPr>
          <p:nvPr>
            <p:ph type="title"/>
          </p:nvPr>
        </p:nvSpPr>
        <p:spPr/>
        <p:txBody>
          <a:bodyPr/>
          <a:lstStyle/>
          <a:p>
            <a:r>
              <a:rPr lang="en-US" b="1" dirty="0"/>
              <a:t>The Future of Tracking Requests and Records</a:t>
            </a:r>
          </a:p>
        </p:txBody>
      </p:sp>
      <p:sp>
        <p:nvSpPr>
          <p:cNvPr id="3" name="Content Placeholder 2">
            <a:extLst>
              <a:ext uri="{FF2B5EF4-FFF2-40B4-BE49-F238E27FC236}">
                <a16:creationId xmlns:a16="http://schemas.microsoft.com/office/drawing/2014/main" id="{5EF3C8CC-6C53-42A7-8D3A-B6C28BA3B51D}"/>
              </a:ext>
            </a:extLst>
          </p:cNvPr>
          <p:cNvSpPr>
            <a:spLocks noGrp="1"/>
          </p:cNvSpPr>
          <p:nvPr>
            <p:ph idx="1"/>
          </p:nvPr>
        </p:nvSpPr>
        <p:spPr/>
        <p:txBody>
          <a:bodyPr/>
          <a:lstStyle/>
          <a:p>
            <a:r>
              <a:rPr lang="en-US" dirty="0"/>
              <a:t>Some agencies are currently using software systems to track requests, track time spent on requests and preserve the history of the request.</a:t>
            </a:r>
          </a:p>
          <a:p>
            <a:r>
              <a:rPr lang="en-US" dirty="0"/>
              <a:t>Online systems are also used for tracking of previously disclosed records – requester can do a keyword search.</a:t>
            </a:r>
          </a:p>
          <a:p>
            <a:r>
              <a:rPr lang="en-US" dirty="0"/>
              <a:t>Consider: all records being uploaded to an online platform with only exempt records being held back by agency.</a:t>
            </a:r>
          </a:p>
        </p:txBody>
      </p:sp>
      <p:pic>
        <p:nvPicPr>
          <p:cNvPr id="4" name="Picture 3">
            <a:extLst>
              <a:ext uri="{FF2B5EF4-FFF2-40B4-BE49-F238E27FC236}">
                <a16:creationId xmlns:a16="http://schemas.microsoft.com/office/drawing/2014/main" id="{637E1013-36F3-4973-932B-2DCC89A5583F}"/>
              </a:ext>
            </a:extLst>
          </p:cNvPr>
          <p:cNvPicPr>
            <a:picLocks noChangeAspect="1"/>
          </p:cNvPicPr>
          <p:nvPr/>
        </p:nvPicPr>
        <p:blipFill>
          <a:blip r:embed="rId3"/>
          <a:stretch>
            <a:fillRect/>
          </a:stretch>
        </p:blipFill>
        <p:spPr>
          <a:xfrm>
            <a:off x="5782818" y="3194304"/>
            <a:ext cx="2552700" cy="1790700"/>
          </a:xfrm>
          <a:prstGeom prst="rect">
            <a:avLst/>
          </a:prstGeom>
        </p:spPr>
      </p:pic>
    </p:spTree>
    <p:extLst>
      <p:ext uri="{BB962C8B-B14F-4D97-AF65-F5344CB8AC3E}">
        <p14:creationId xmlns:p14="http://schemas.microsoft.com/office/powerpoint/2010/main" val="113469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2034"/>
            <a:ext cx="8566727" cy="650806"/>
          </a:xfrm>
        </p:spPr>
        <p:txBody>
          <a:bodyPr>
            <a:normAutofit/>
          </a:bodyPr>
          <a:lstStyle/>
          <a:p>
            <a:r>
              <a:rPr lang="en-US" b="1" dirty="0"/>
              <a:t>New Public Records Data Reporting Requirement</a:t>
            </a:r>
          </a:p>
        </p:txBody>
      </p:sp>
      <p:sp>
        <p:nvSpPr>
          <p:cNvPr id="4" name="Content Placeholder 3"/>
          <p:cNvSpPr>
            <a:spLocks noGrp="1"/>
          </p:cNvSpPr>
          <p:nvPr>
            <p:ph idx="1"/>
          </p:nvPr>
        </p:nvSpPr>
        <p:spPr>
          <a:xfrm>
            <a:off x="457200" y="1307592"/>
            <a:ext cx="8229600" cy="3353874"/>
          </a:xfrm>
        </p:spPr>
        <p:txBody>
          <a:bodyPr/>
          <a:lstStyle/>
          <a:p>
            <a:r>
              <a:rPr lang="en-US" dirty="0"/>
              <a:t>All agencies must log:</a:t>
            </a:r>
          </a:p>
          <a:p>
            <a:pPr lvl="1"/>
            <a:r>
              <a:rPr lang="en-US" dirty="0"/>
              <a:t>Identity of requestor (if provided);</a:t>
            </a:r>
          </a:p>
          <a:p>
            <a:pPr lvl="1"/>
            <a:r>
              <a:rPr lang="en-US" dirty="0"/>
              <a:t>Date and text of request;</a:t>
            </a:r>
          </a:p>
          <a:p>
            <a:pPr lvl="1"/>
            <a:r>
              <a:rPr lang="en-US" dirty="0"/>
              <a:t>Description of records produced in response to request;</a:t>
            </a:r>
          </a:p>
          <a:p>
            <a:pPr lvl="1"/>
            <a:r>
              <a:rPr lang="en-US" dirty="0"/>
              <a:t>Description of records redacted or withheld and reasons for redaction/withholding; and</a:t>
            </a:r>
          </a:p>
          <a:p>
            <a:pPr lvl="1"/>
            <a:r>
              <a:rPr lang="en-US" dirty="0"/>
              <a:t>Date of final disposition of the request.</a:t>
            </a:r>
          </a:p>
          <a:p>
            <a:r>
              <a:rPr lang="en-US" dirty="0"/>
              <a:t>Agencies with $100,000 or more in annual staff and legal costs associated with records requests must take tracking several steps further.</a:t>
            </a:r>
          </a:p>
        </p:txBody>
      </p:sp>
    </p:spTree>
    <p:extLst>
      <p:ext uri="{BB962C8B-B14F-4D97-AF65-F5344CB8AC3E}">
        <p14:creationId xmlns:p14="http://schemas.microsoft.com/office/powerpoint/2010/main" val="141866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Purpose</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people do not yield their sovereignty to the agencies which serve them.”</a:t>
            </a:r>
          </a:p>
          <a:p>
            <a:r>
              <a:rPr lang="en-US" dirty="0">
                <a:latin typeface="Arial" panose="020B0604020202020204" pitchFamily="34" charset="0"/>
                <a:cs typeface="Arial" panose="020B0604020202020204" pitchFamily="34" charset="0"/>
              </a:rPr>
              <a:t>“The people, in delegating authority, do not give public servants the right to decide what is good for the people to know and what is not good for them to know.”</a:t>
            </a:r>
          </a:p>
          <a:p>
            <a:pPr>
              <a:spcAft>
                <a:spcPts val="0"/>
              </a:spcAft>
            </a:pPr>
            <a:r>
              <a:rPr lang="en-US" dirty="0">
                <a:latin typeface="Arial" panose="020B0604020202020204" pitchFamily="34" charset="0"/>
                <a:cs typeface="Arial" panose="020B0604020202020204" pitchFamily="34" charset="0"/>
              </a:rPr>
              <a:t>“The people insist on remaining </a:t>
            </a:r>
          </a:p>
          <a:p>
            <a:pPr marL="0" indent="0">
              <a:spcAft>
                <a:spcPts val="0"/>
              </a:spcAft>
              <a:buNone/>
            </a:pPr>
            <a:r>
              <a:rPr lang="en-US" dirty="0">
                <a:latin typeface="Arial" panose="020B0604020202020204" pitchFamily="34" charset="0"/>
                <a:cs typeface="Arial" panose="020B0604020202020204" pitchFamily="34" charset="0"/>
              </a:rPr>
              <a:t>     informed so they may retain </a:t>
            </a:r>
          </a:p>
          <a:p>
            <a:pPr marL="0" indent="0">
              <a:spcAft>
                <a:spcPts val="0"/>
              </a:spcAft>
              <a:buNone/>
            </a:pPr>
            <a:r>
              <a:rPr lang="en-US" dirty="0">
                <a:latin typeface="Arial" panose="020B0604020202020204" pitchFamily="34" charset="0"/>
                <a:cs typeface="Arial" panose="020B0604020202020204" pitchFamily="34" charset="0"/>
              </a:rPr>
              <a:t>     control over the instruments they</a:t>
            </a:r>
          </a:p>
          <a:p>
            <a:pPr marL="0" indent="0">
              <a:spcAft>
                <a:spcPts val="0"/>
              </a:spcAft>
              <a:buNone/>
            </a:pPr>
            <a:r>
              <a:rPr lang="en-US" dirty="0">
                <a:latin typeface="Arial" panose="020B0604020202020204" pitchFamily="34" charset="0"/>
                <a:cs typeface="Arial" panose="020B0604020202020204" pitchFamily="34" charset="0"/>
              </a:rPr>
              <a:t>     have created.”</a:t>
            </a:r>
          </a:p>
          <a:p>
            <a:pPr marL="0" indent="0">
              <a:spcAft>
                <a:spcPts val="0"/>
              </a:spcAft>
              <a:buNone/>
            </a:pPr>
            <a:endParaRPr lang="en-US" dirty="0">
              <a:latin typeface="Arial" panose="020B0604020202020204" pitchFamily="34" charset="0"/>
              <a:cs typeface="Arial" panose="020B0604020202020204" pitchFamily="34" charset="0"/>
            </a:endParaRPr>
          </a:p>
          <a:p>
            <a:pPr marL="114300" lvl="0" indent="0">
              <a:buNone/>
            </a:pPr>
            <a:r>
              <a:rPr lang="en-US" i="1" dirty="0">
                <a:solidFill>
                  <a:srgbClr val="000000"/>
                </a:solidFill>
                <a:latin typeface="Arial" panose="020B0604020202020204" pitchFamily="34" charset="0"/>
                <a:cs typeface="Arial" panose="020B0604020202020204" pitchFamily="34" charset="0"/>
              </a:rPr>
              <a:t>~ RCW 42.30.010</a:t>
            </a:r>
          </a:p>
          <a:p>
            <a:endParaRPr lang="en-US" dirty="0"/>
          </a:p>
        </p:txBody>
      </p:sp>
      <p:pic>
        <p:nvPicPr>
          <p:cNvPr id="4" name="Picture 2" descr="C:\Users\nancyk1\AppData\Local\Microsoft\Windows\Temporary Internet Files\Content.IE5\I7QD59XB\MC9001498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736" y="2688334"/>
            <a:ext cx="2590800" cy="182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76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8A8E-4DAE-44B6-A9AC-912E2DBDDDCB}"/>
              </a:ext>
            </a:extLst>
          </p:cNvPr>
          <p:cNvSpPr>
            <a:spLocks noGrp="1"/>
          </p:cNvSpPr>
          <p:nvPr>
            <p:ph type="title"/>
          </p:nvPr>
        </p:nvSpPr>
        <p:spPr/>
        <p:txBody>
          <a:bodyPr/>
          <a:lstStyle/>
          <a:p>
            <a:r>
              <a:rPr lang="en-US" b="1" dirty="0"/>
              <a:t>Public Records Exemptions</a:t>
            </a:r>
            <a:endParaRPr lang="en-US" dirty="0"/>
          </a:p>
        </p:txBody>
      </p:sp>
      <p:sp>
        <p:nvSpPr>
          <p:cNvPr id="3" name="Content Placeholder 2">
            <a:extLst>
              <a:ext uri="{FF2B5EF4-FFF2-40B4-BE49-F238E27FC236}">
                <a16:creationId xmlns:a16="http://schemas.microsoft.com/office/drawing/2014/main" id="{A4B46ADF-C617-49A2-9F50-88BEA70ABA49}"/>
              </a:ext>
            </a:extLst>
          </p:cNvPr>
          <p:cNvSpPr>
            <a:spLocks noGrp="1"/>
          </p:cNvSpPr>
          <p:nvPr>
            <p:ph idx="1"/>
          </p:nvPr>
        </p:nvSpPr>
        <p:spPr>
          <a:xfrm>
            <a:off x="457200" y="1379577"/>
            <a:ext cx="8229600" cy="3291840"/>
          </a:xfrm>
        </p:spPr>
        <p:txBody>
          <a:bodyPr/>
          <a:lstStyle/>
          <a:p>
            <a:pPr lvl="0">
              <a:buClr>
                <a:srgbClr val="97312C"/>
              </a:buClr>
            </a:pPr>
            <a:r>
              <a:rPr lang="en-US" dirty="0">
                <a:solidFill>
                  <a:srgbClr val="2F373A"/>
                </a:solidFill>
              </a:rPr>
              <a:t>The exemption log must include:</a:t>
            </a:r>
          </a:p>
          <a:p>
            <a:pPr lvl="1">
              <a:buClr>
                <a:srgbClr val="97312C"/>
              </a:buClr>
            </a:pPr>
            <a:r>
              <a:rPr lang="en-US" dirty="0">
                <a:solidFill>
                  <a:srgbClr val="2F373A"/>
                </a:solidFill>
              </a:rPr>
              <a:t>Date of record;</a:t>
            </a:r>
          </a:p>
          <a:p>
            <a:pPr lvl="1">
              <a:buClr>
                <a:srgbClr val="97312C"/>
              </a:buClr>
            </a:pPr>
            <a:r>
              <a:rPr lang="en-US" dirty="0">
                <a:solidFill>
                  <a:srgbClr val="2F373A"/>
                </a:solidFill>
              </a:rPr>
              <a:t>Type of record;</a:t>
            </a:r>
          </a:p>
          <a:p>
            <a:pPr lvl="1">
              <a:buClr>
                <a:srgbClr val="97312C"/>
              </a:buClr>
            </a:pPr>
            <a:r>
              <a:rPr lang="en-US" dirty="0">
                <a:solidFill>
                  <a:srgbClr val="2F373A"/>
                </a:solidFill>
              </a:rPr>
              <a:t>Author and recipient(s);</a:t>
            </a:r>
          </a:p>
          <a:p>
            <a:pPr lvl="1">
              <a:buClr>
                <a:srgbClr val="97312C"/>
              </a:buClr>
            </a:pPr>
            <a:r>
              <a:rPr lang="en-US" dirty="0">
                <a:solidFill>
                  <a:srgbClr val="2F373A"/>
                </a:solidFill>
              </a:rPr>
              <a:t>Total number of pages withheld;</a:t>
            </a:r>
          </a:p>
          <a:p>
            <a:pPr lvl="1">
              <a:buClr>
                <a:srgbClr val="97312C"/>
              </a:buClr>
            </a:pPr>
            <a:r>
              <a:rPr lang="en-US" dirty="0">
                <a:solidFill>
                  <a:srgbClr val="2F373A"/>
                </a:solidFill>
              </a:rPr>
              <a:t>The exemption and a brief explanation.</a:t>
            </a:r>
          </a:p>
          <a:p>
            <a:endParaRPr lang="en-US" dirty="0"/>
          </a:p>
        </p:txBody>
      </p:sp>
      <p:pic>
        <p:nvPicPr>
          <p:cNvPr id="5" name="Picture 4">
            <a:extLst>
              <a:ext uri="{FF2B5EF4-FFF2-40B4-BE49-F238E27FC236}">
                <a16:creationId xmlns:a16="http://schemas.microsoft.com/office/drawing/2014/main" id="{FED24AB2-E9D2-4133-9E28-E84E947685A5}"/>
              </a:ext>
            </a:extLst>
          </p:cNvPr>
          <p:cNvPicPr>
            <a:picLocks noChangeAspect="1"/>
          </p:cNvPicPr>
          <p:nvPr/>
        </p:nvPicPr>
        <p:blipFill rotWithShape="1">
          <a:blip r:embed="rId3"/>
          <a:srcRect b="8277"/>
          <a:stretch/>
        </p:blipFill>
        <p:spPr>
          <a:xfrm rot="1018543">
            <a:off x="5669288" y="1124862"/>
            <a:ext cx="2395996" cy="1904658"/>
          </a:xfrm>
          <a:prstGeom prst="rect">
            <a:avLst/>
          </a:prstGeom>
        </p:spPr>
      </p:pic>
    </p:spTree>
    <p:extLst>
      <p:ext uri="{BB962C8B-B14F-4D97-AF65-F5344CB8AC3E}">
        <p14:creationId xmlns:p14="http://schemas.microsoft.com/office/powerpoint/2010/main" val="415347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96900"/>
            <a:ext cx="8229600" cy="447997"/>
          </a:xfrm>
        </p:spPr>
        <p:txBody>
          <a:bodyPr/>
          <a:lstStyle/>
          <a:p>
            <a:r>
              <a:rPr lang="en-US" b="1" dirty="0"/>
              <a:t>Common Exemptions</a:t>
            </a:r>
          </a:p>
        </p:txBody>
      </p:sp>
      <p:sp>
        <p:nvSpPr>
          <p:cNvPr id="18434" name="Rectangle 3"/>
          <p:cNvSpPr>
            <a:spLocks noGrp="1" noChangeArrowheads="1"/>
          </p:cNvSpPr>
          <p:nvPr>
            <p:ph idx="1"/>
          </p:nvPr>
        </p:nvSpPr>
        <p:spPr>
          <a:xfrm>
            <a:off x="221876" y="1254759"/>
            <a:ext cx="8355509" cy="3592905"/>
          </a:xfrm>
        </p:spPr>
        <p:txBody>
          <a:bodyPr/>
          <a:lstStyle/>
          <a:p>
            <a:pPr eaLnBrk="1" hangingPunct="1">
              <a:buClr>
                <a:srgbClr val="A50021"/>
              </a:buClr>
              <a:defRPr/>
            </a:pPr>
            <a:r>
              <a:rPr lang="en-US" dirty="0"/>
              <a:t>Attorney-client privilege.</a:t>
            </a:r>
          </a:p>
          <a:p>
            <a:pPr eaLnBrk="1" hangingPunct="1">
              <a:buClr>
                <a:srgbClr val="A50021"/>
              </a:buClr>
              <a:defRPr/>
            </a:pPr>
            <a:r>
              <a:rPr lang="en-US" dirty="0"/>
              <a:t>Protected health information.</a:t>
            </a:r>
          </a:p>
          <a:p>
            <a:pPr eaLnBrk="1" hangingPunct="1">
              <a:buClr>
                <a:srgbClr val="A50021"/>
              </a:buClr>
              <a:defRPr/>
            </a:pPr>
            <a:r>
              <a:rPr lang="en-US" dirty="0"/>
              <a:t>Pending investigation records (in certain investigations).</a:t>
            </a:r>
          </a:p>
          <a:p>
            <a:pPr eaLnBrk="1" hangingPunct="1">
              <a:buClr>
                <a:srgbClr val="A50021"/>
              </a:buClr>
              <a:defRPr/>
            </a:pPr>
            <a:r>
              <a:rPr lang="en-US" dirty="0"/>
              <a:t>Certain records / information contained in personnel files.</a:t>
            </a:r>
          </a:p>
          <a:p>
            <a:pPr eaLnBrk="1" hangingPunct="1">
              <a:buClr>
                <a:srgbClr val="A50021"/>
              </a:buClr>
              <a:defRPr/>
            </a:pPr>
            <a:r>
              <a:rPr lang="en-US" dirty="0"/>
              <a:t>Deliberative process exemption:</a:t>
            </a:r>
          </a:p>
          <a:p>
            <a:pPr lvl="1" eaLnBrk="1" hangingPunct="1">
              <a:buClr>
                <a:schemeClr val="accent1">
                  <a:lumMod val="75000"/>
                </a:schemeClr>
              </a:buClr>
              <a:defRPr/>
            </a:pPr>
            <a:r>
              <a:rPr lang="en-US" dirty="0"/>
              <a:t>Opinions expressed or policies formulated.</a:t>
            </a:r>
          </a:p>
          <a:p>
            <a:pPr lvl="1" eaLnBrk="1" hangingPunct="1">
              <a:buClr>
                <a:schemeClr val="accent1">
                  <a:lumMod val="75000"/>
                </a:schemeClr>
              </a:buClr>
              <a:defRPr/>
            </a:pPr>
            <a:r>
              <a:rPr lang="en-US" dirty="0"/>
              <a:t>Only until the decision is made.</a:t>
            </a:r>
          </a:p>
          <a:p>
            <a:pPr lvl="1" eaLnBrk="1" hangingPunct="1">
              <a:buClr>
                <a:schemeClr val="accent1">
                  <a:lumMod val="75000"/>
                </a:schemeClr>
              </a:buClr>
              <a:defRPr/>
            </a:pPr>
            <a:r>
              <a:rPr lang="en-US" u="sng" dirty="0"/>
              <a:t>Practice Tip</a:t>
            </a:r>
            <a:r>
              <a:rPr lang="en-US" dirty="0"/>
              <a:t>: Mark deliberative process records as such (not dispositive but helpful to show intent).</a:t>
            </a:r>
          </a:p>
        </p:txBody>
      </p:sp>
    </p:spTree>
    <p:extLst>
      <p:ext uri="{BB962C8B-B14F-4D97-AF65-F5344CB8AC3E}">
        <p14:creationId xmlns:p14="http://schemas.microsoft.com/office/powerpoint/2010/main" val="3813132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D4AE0-B392-476F-8BFB-A2E3CBEAA2D8}"/>
              </a:ext>
            </a:extLst>
          </p:cNvPr>
          <p:cNvSpPr>
            <a:spLocks noGrp="1"/>
          </p:cNvSpPr>
          <p:nvPr>
            <p:ph type="title"/>
          </p:nvPr>
        </p:nvSpPr>
        <p:spPr/>
        <p:txBody>
          <a:bodyPr/>
          <a:lstStyle/>
          <a:p>
            <a:r>
              <a:rPr lang="en-US" b="1" dirty="0"/>
              <a:t>Recent Decisions (since May 2019) :</a:t>
            </a:r>
          </a:p>
        </p:txBody>
      </p:sp>
      <p:sp>
        <p:nvSpPr>
          <p:cNvPr id="3" name="Content Placeholder 2">
            <a:extLst>
              <a:ext uri="{FF2B5EF4-FFF2-40B4-BE49-F238E27FC236}">
                <a16:creationId xmlns:a16="http://schemas.microsoft.com/office/drawing/2014/main" id="{2EAD260A-0567-4FDA-8A62-686296BDCEF0}"/>
              </a:ext>
            </a:extLst>
          </p:cNvPr>
          <p:cNvSpPr>
            <a:spLocks noGrp="1"/>
          </p:cNvSpPr>
          <p:nvPr>
            <p:ph idx="1"/>
          </p:nvPr>
        </p:nvSpPr>
        <p:spPr>
          <a:xfrm>
            <a:off x="457200" y="1258177"/>
            <a:ext cx="8229600" cy="3291840"/>
          </a:xfrm>
        </p:spPr>
        <p:txBody>
          <a:bodyPr/>
          <a:lstStyle/>
          <a:p>
            <a:r>
              <a:rPr lang="en-US" i="1" dirty="0"/>
              <a:t>Wash Public Emps Ass’n v. Wash State Center for Childhood Deafness &amp; Hearing Loss</a:t>
            </a:r>
            <a:r>
              <a:rPr lang="en-US" dirty="0"/>
              <a:t> (10/24/2019) </a:t>
            </a:r>
          </a:p>
          <a:p>
            <a:pPr lvl="1"/>
            <a:r>
              <a:rPr lang="en-US" dirty="0"/>
              <a:t>Employee's full name and date of birth are not exempted from disclosure, either by the Public Records Act or the state constitution.</a:t>
            </a:r>
          </a:p>
          <a:p>
            <a:r>
              <a:rPr lang="en-US" i="1" dirty="0"/>
              <a:t>Gipson v. Snohomish County, </a:t>
            </a:r>
            <a:r>
              <a:rPr lang="en-US" dirty="0"/>
              <a:t>(10/10/19)</a:t>
            </a:r>
          </a:p>
          <a:p>
            <a:pPr lvl="1"/>
            <a:r>
              <a:rPr lang="en-US" dirty="0"/>
              <a:t>Exemptions are applied at the time a public records request is made. If records are provided in installments, there is no requirement for the agency to provide records exempted at the time of the initial request, even though they are no longer exempt at the time an installment is later provided.</a:t>
            </a:r>
            <a:endParaRPr lang="en-US" i="1" dirty="0"/>
          </a:p>
        </p:txBody>
      </p:sp>
    </p:spTree>
    <p:extLst>
      <p:ext uri="{BB962C8B-B14F-4D97-AF65-F5344CB8AC3E}">
        <p14:creationId xmlns:p14="http://schemas.microsoft.com/office/powerpoint/2010/main" val="296129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D4AE0-B392-476F-8BFB-A2E3CBEAA2D8}"/>
              </a:ext>
            </a:extLst>
          </p:cNvPr>
          <p:cNvSpPr>
            <a:spLocks noGrp="1"/>
          </p:cNvSpPr>
          <p:nvPr>
            <p:ph type="title"/>
          </p:nvPr>
        </p:nvSpPr>
        <p:spPr>
          <a:xfrm>
            <a:off x="457200" y="579354"/>
            <a:ext cx="8229600" cy="650806"/>
          </a:xfrm>
        </p:spPr>
        <p:txBody>
          <a:bodyPr>
            <a:noAutofit/>
          </a:bodyPr>
          <a:lstStyle/>
          <a:p>
            <a:r>
              <a:rPr lang="en-US" b="1" dirty="0"/>
              <a:t>Other Decisions:</a:t>
            </a:r>
            <a:br>
              <a:rPr lang="en-US" b="1" dirty="0"/>
            </a:br>
            <a:endParaRPr lang="en-US" dirty="0"/>
          </a:p>
        </p:txBody>
      </p:sp>
      <p:sp>
        <p:nvSpPr>
          <p:cNvPr id="3" name="Content Placeholder 2">
            <a:extLst>
              <a:ext uri="{FF2B5EF4-FFF2-40B4-BE49-F238E27FC236}">
                <a16:creationId xmlns:a16="http://schemas.microsoft.com/office/drawing/2014/main" id="{2EAD260A-0567-4FDA-8A62-686296BDCEF0}"/>
              </a:ext>
            </a:extLst>
          </p:cNvPr>
          <p:cNvSpPr>
            <a:spLocks noGrp="1"/>
          </p:cNvSpPr>
          <p:nvPr>
            <p:ph idx="1"/>
          </p:nvPr>
        </p:nvSpPr>
        <p:spPr>
          <a:xfrm>
            <a:off x="457200" y="959837"/>
            <a:ext cx="8229600" cy="3470107"/>
          </a:xfrm>
        </p:spPr>
        <p:txBody>
          <a:bodyPr/>
          <a:lstStyle/>
          <a:p>
            <a:r>
              <a:rPr lang="en-US" i="1" dirty="0"/>
              <a:t>West v. Steve Vermillion, City of Puyallup (2016):</a:t>
            </a:r>
          </a:p>
          <a:p>
            <a:pPr lvl="1"/>
            <a:r>
              <a:rPr lang="en-US" dirty="0"/>
              <a:t>Records related to government business that are stored on a personal computer are subject to disclosure.  </a:t>
            </a:r>
          </a:p>
          <a:p>
            <a:pPr lvl="1"/>
            <a:r>
              <a:rPr lang="en-US" dirty="0"/>
              <a:t>There is no constitutional privacy right to public records.  </a:t>
            </a:r>
          </a:p>
          <a:p>
            <a:pPr lvl="1"/>
            <a:r>
              <a:rPr lang="en-US" dirty="0"/>
              <a:t>You can require someone to sign an affidavit attesting that they conducted a reasonable search of their personal devices. </a:t>
            </a:r>
            <a:endParaRPr lang="en-US" i="1" dirty="0"/>
          </a:p>
          <a:p>
            <a:r>
              <a:rPr lang="en-US" i="1" dirty="0"/>
              <a:t>Wade’s Eastside Gun Shop v. Department of Labor and Industries (2016):  </a:t>
            </a:r>
          </a:p>
          <a:p>
            <a:pPr lvl="1"/>
            <a:r>
              <a:rPr lang="en-US" dirty="0"/>
              <a:t>Penalty for improperly withholding a public record can be calculated on a per page basis, not necessarily a per record basis.  </a:t>
            </a:r>
          </a:p>
          <a:p>
            <a:pPr lvl="1"/>
            <a:r>
              <a:rPr lang="en-US" dirty="0"/>
              <a:t>The trial court has discretion to make this determination.</a:t>
            </a:r>
            <a:endParaRPr lang="en-US" sz="1600" dirty="0"/>
          </a:p>
        </p:txBody>
      </p:sp>
      <p:sp>
        <p:nvSpPr>
          <p:cNvPr id="4" name="Title 1">
            <a:extLst>
              <a:ext uri="{FF2B5EF4-FFF2-40B4-BE49-F238E27FC236}">
                <a16:creationId xmlns:a16="http://schemas.microsoft.com/office/drawing/2014/main" id="{57577F93-02BB-4A96-AD86-C9C6FC51F96A}"/>
              </a:ext>
            </a:extLst>
          </p:cNvPr>
          <p:cNvSpPr txBox="1">
            <a:spLocks/>
          </p:cNvSpPr>
          <p:nvPr/>
        </p:nvSpPr>
        <p:spPr>
          <a:xfrm>
            <a:off x="407894" y="309031"/>
            <a:ext cx="8229600" cy="650806"/>
          </a:xfrm>
          <a:prstGeom prst="rect">
            <a:avLst/>
          </a:prstGeom>
        </p:spPr>
        <p:txBody>
          <a:bodyPr vert="horz" lIns="0" tIns="0" rIns="0" bIns="0" rtlCol="0" anchor="b" anchorCtr="0">
            <a:normAutofit/>
          </a:bodyPr>
          <a:lstStyle>
            <a:lvl1pPr algn="l" defTabSz="914400" rtl="0" eaLnBrk="1" latinLnBrk="0" hangingPunct="1">
              <a:spcBef>
                <a:spcPct val="0"/>
              </a:spcBef>
              <a:buNone/>
              <a:defRPr lang="en-US" sz="2800" kern="1200">
                <a:solidFill>
                  <a:schemeClr val="accent1"/>
                </a:solidFill>
                <a:latin typeface="+mj-lt"/>
                <a:ea typeface="+mj-ea"/>
                <a:cs typeface="+mj-cs"/>
              </a:defRPr>
            </a:lvl1pPr>
          </a:lstStyle>
          <a:p>
            <a:endParaRPr lang="en-US" b="1" dirty="0"/>
          </a:p>
        </p:txBody>
      </p:sp>
    </p:spTree>
    <p:extLst>
      <p:ext uri="{BB962C8B-B14F-4D97-AF65-F5344CB8AC3E}">
        <p14:creationId xmlns:p14="http://schemas.microsoft.com/office/powerpoint/2010/main" val="15008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482600" y="233171"/>
            <a:ext cx="8534400" cy="670712"/>
          </a:xfrm>
        </p:spPr>
        <p:txBody>
          <a:bodyPr>
            <a:normAutofit/>
          </a:bodyPr>
          <a:lstStyle/>
          <a:p>
            <a:pPr algn="l" eaLnBrk="1" hangingPunct="1"/>
            <a:r>
              <a:rPr lang="en-US" b="1" dirty="0">
                <a:solidFill>
                  <a:srgbClr val="A50021"/>
                </a:solidFill>
                <a:cs typeface="Arial" panose="020B0604020202020204" pitchFamily="34" charset="0"/>
              </a:rPr>
              <a:t>Enforcement &amp; Penalties </a:t>
            </a:r>
          </a:p>
        </p:txBody>
      </p:sp>
      <p:sp>
        <p:nvSpPr>
          <p:cNvPr id="33795" name="Rectangle 3"/>
          <p:cNvSpPr>
            <a:spLocks noGrp="1" noChangeArrowheads="1"/>
          </p:cNvSpPr>
          <p:nvPr>
            <p:ph type="body" sz="half" idx="1"/>
          </p:nvPr>
        </p:nvSpPr>
        <p:spPr>
          <a:xfrm>
            <a:off x="408709" y="1152540"/>
            <a:ext cx="7489092" cy="3552083"/>
          </a:xfrm>
        </p:spPr>
        <p:txBody>
          <a:bodyPr>
            <a:normAutofit/>
          </a:bodyPr>
          <a:lstStyle/>
          <a:p>
            <a:pPr eaLnBrk="1" hangingPunct="1">
              <a:lnSpc>
                <a:spcPct val="90000"/>
              </a:lnSpc>
            </a:pPr>
            <a:r>
              <a:rPr lang="en-US" dirty="0">
                <a:latin typeface="Arial" panose="020B0604020202020204" pitchFamily="34" charset="0"/>
                <a:cs typeface="Arial" panose="020B0604020202020204" pitchFamily="34" charset="0"/>
              </a:rPr>
              <a:t>Public records violations are enforced by courts for those claims listed in the Act.</a:t>
            </a:r>
          </a:p>
          <a:p>
            <a:pPr marL="0" indent="0" eaLnBrk="1" hangingPunct="1">
              <a:lnSpc>
                <a:spcPct val="90000"/>
              </a:lnSpc>
              <a:buNone/>
            </a:pPr>
            <a:endParaRPr lang="en-US" dirty="0">
              <a:latin typeface="Arial" panose="020B0604020202020204" pitchFamily="34" charset="0"/>
              <a:cs typeface="Arial" panose="020B0604020202020204" pitchFamily="34" charset="0"/>
            </a:endParaRPr>
          </a:p>
          <a:p>
            <a:pPr eaLnBrk="1" hangingPunct="1">
              <a:lnSpc>
                <a:spcPct val="90000"/>
              </a:lnSpc>
            </a:pPr>
            <a:r>
              <a:rPr lang="en-US" dirty="0">
                <a:latin typeface="Arial" panose="020B0604020202020204" pitchFamily="34" charset="0"/>
                <a:cs typeface="Arial" panose="020B0604020202020204" pitchFamily="34" charset="0"/>
              </a:rPr>
              <a:t>A court can impose </a:t>
            </a:r>
            <a:r>
              <a:rPr lang="en-US" b="1" dirty="0">
                <a:latin typeface="Arial" panose="020B0604020202020204" pitchFamily="34" charset="0"/>
                <a:cs typeface="Arial" panose="020B0604020202020204" pitchFamily="34" charset="0"/>
              </a:rPr>
              <a:t>civil penalties up to $100/day/record</a:t>
            </a:r>
            <a:r>
              <a:rPr lang="en-US" dirty="0">
                <a:latin typeface="Arial" panose="020B0604020202020204" pitchFamily="34" charset="0"/>
                <a:cs typeface="Arial" panose="020B0604020202020204" pitchFamily="34" charset="0"/>
              </a:rPr>
              <a:t> (court may group records for penalty purposes).</a:t>
            </a:r>
          </a:p>
          <a:p>
            <a:pPr marL="0" indent="0" eaLnBrk="1" hangingPunct="1">
              <a:lnSpc>
                <a:spcPct val="90000"/>
              </a:lnSpc>
              <a:buNone/>
            </a:pPr>
            <a:endParaRPr lang="en-US" dirty="0">
              <a:latin typeface="Arial" panose="020B0604020202020204" pitchFamily="34" charset="0"/>
              <a:cs typeface="Arial" panose="020B0604020202020204" pitchFamily="34" charset="0"/>
            </a:endParaRPr>
          </a:p>
          <a:p>
            <a:pPr eaLnBrk="1" hangingPunct="1">
              <a:lnSpc>
                <a:spcPct val="90000"/>
              </a:lnSpc>
            </a:pPr>
            <a:r>
              <a:rPr lang="en-US" dirty="0">
                <a:latin typeface="Arial" panose="020B0604020202020204" pitchFamily="34" charset="0"/>
                <a:cs typeface="Arial" panose="020B0604020202020204" pitchFamily="34" charset="0"/>
              </a:rPr>
              <a:t>No proof of “damages” required.</a:t>
            </a:r>
          </a:p>
          <a:p>
            <a:pPr marL="0" indent="0" eaLnBrk="1" hangingPunct="1">
              <a:lnSpc>
                <a:spcPct val="90000"/>
              </a:lnSpc>
              <a:buNone/>
            </a:pPr>
            <a:endParaRPr lang="en-US" dirty="0">
              <a:latin typeface="Arial" panose="020B0604020202020204" pitchFamily="34" charset="0"/>
              <a:cs typeface="Arial" panose="020B0604020202020204" pitchFamily="34" charset="0"/>
            </a:endParaRPr>
          </a:p>
          <a:p>
            <a:pPr>
              <a:lnSpc>
                <a:spcPct val="90000"/>
              </a:lnSpc>
            </a:pPr>
            <a:r>
              <a:rPr lang="en-US" dirty="0">
                <a:latin typeface="Arial" panose="020B0604020202020204" pitchFamily="34" charset="0"/>
                <a:cs typeface="Arial" panose="020B0604020202020204" pitchFamily="34" charset="0"/>
              </a:rPr>
              <a:t>A court is to consider certain factors in assessing a penalty.</a:t>
            </a:r>
          </a:p>
          <a:p>
            <a:pPr marL="0" indent="0">
              <a:lnSpc>
                <a:spcPct val="90000"/>
              </a:lnSpc>
              <a:buNone/>
            </a:pPr>
            <a:endParaRPr lang="en-US" dirty="0">
              <a:latin typeface="Arial" panose="020B0604020202020204" pitchFamily="34" charset="0"/>
              <a:cs typeface="Arial" panose="020B0604020202020204" pitchFamily="34" charset="0"/>
            </a:endParaRPr>
          </a:p>
          <a:p>
            <a:pPr eaLnBrk="1" hangingPunct="1">
              <a:lnSpc>
                <a:spcPct val="90000"/>
              </a:lnSpc>
            </a:pPr>
            <a:r>
              <a:rPr lang="en-US" dirty="0">
                <a:latin typeface="Arial" panose="020B0604020202020204" pitchFamily="34" charset="0"/>
                <a:cs typeface="Arial" panose="020B0604020202020204" pitchFamily="34" charset="0"/>
              </a:rPr>
              <a:t>A court will award the requester's </a:t>
            </a:r>
            <a:r>
              <a:rPr lang="en-US" b="1" dirty="0">
                <a:latin typeface="Arial" panose="020B0604020202020204" pitchFamily="34" charset="0"/>
                <a:cs typeface="Arial" panose="020B0604020202020204" pitchFamily="34" charset="0"/>
              </a:rPr>
              <a:t>attorneys' fees and costs</a:t>
            </a:r>
            <a:r>
              <a:rPr lang="en-US" dirty="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a:p>
            <a:pPr marL="114300" lvl="1" indent="0">
              <a:lnSpc>
                <a:spcPct val="90000"/>
              </a:lnSpc>
              <a:buSzPct val="90000"/>
              <a:buNone/>
            </a:pPr>
            <a:r>
              <a:rPr lang="en-US" i="1" dirty="0">
                <a:latin typeface="Arial" panose="020B0604020202020204" pitchFamily="34" charset="0"/>
                <a:cs typeface="Arial" panose="020B0604020202020204" pitchFamily="34" charset="0"/>
              </a:rPr>
              <a:t>   ~ RCW 42.56.550, RCW 42.56.565; Yousoufian v. Sims</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583" y="825104"/>
            <a:ext cx="1208834" cy="85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nvSpPr>
        <p:spPr>
          <a:xfrm>
            <a:off x="8185212" y="4799807"/>
            <a:ext cx="958788" cy="342900"/>
          </a:xfrm>
          <a:prstGeom prst="rect">
            <a:avLst/>
          </a:prstGeom>
          <a:ln/>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BA58FC3-0988-40AB-9761-07BF02B60246}" type="slidenum">
              <a:rPr lang="en-US" sz="800" smtClean="0">
                <a:solidFill>
                  <a:schemeClr val="bg1">
                    <a:lumMod val="65000"/>
                  </a:schemeClr>
                </a:solidFill>
              </a:rPr>
              <a:pPr algn="ctr">
                <a:defRPr/>
              </a:pPr>
              <a:t>54</a:t>
            </a:fld>
            <a:endParaRPr lang="en-US" sz="800" dirty="0">
              <a:solidFill>
                <a:schemeClr val="bg1">
                  <a:lumMod val="65000"/>
                </a:schemeClr>
              </a:solidFill>
            </a:endParaRPr>
          </a:p>
        </p:txBody>
      </p:sp>
    </p:spTree>
    <p:extLst>
      <p:ext uri="{BB962C8B-B14F-4D97-AF65-F5344CB8AC3E}">
        <p14:creationId xmlns:p14="http://schemas.microsoft.com/office/powerpoint/2010/main" val="4205455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D0ABCA-813E-4ACE-83F4-C5D1332972C6}"/>
              </a:ext>
            </a:extLst>
          </p:cNvPr>
          <p:cNvSpPr>
            <a:spLocks noGrp="1"/>
          </p:cNvSpPr>
          <p:nvPr>
            <p:ph idx="1"/>
          </p:nvPr>
        </p:nvSpPr>
        <p:spPr>
          <a:xfrm>
            <a:off x="201706" y="1253804"/>
            <a:ext cx="8404411" cy="3634202"/>
          </a:xfrm>
        </p:spPr>
        <p:txBody>
          <a:bodyPr/>
          <a:lstStyle/>
          <a:p>
            <a:r>
              <a:rPr lang="en-US" altLang="en-US" dirty="0"/>
              <a:t>Leadership led effort</a:t>
            </a:r>
          </a:p>
          <a:p>
            <a:r>
              <a:rPr lang="en-US" altLang="en-US" dirty="0"/>
              <a:t>Use City email account</a:t>
            </a:r>
          </a:p>
          <a:p>
            <a:r>
              <a:rPr lang="en-US" altLang="en-US" dirty="0"/>
              <a:t>Avoid using home computer or personal device (if do, copy City email)</a:t>
            </a:r>
          </a:p>
          <a:p>
            <a:r>
              <a:rPr lang="en-US" altLang="en-US" dirty="0"/>
              <a:t>City should create an email retention policy so that it meets the intent of the law without overburdening City resources</a:t>
            </a:r>
          </a:p>
          <a:p>
            <a:r>
              <a:rPr lang="en-US" dirty="0"/>
              <a:t>Explain why additional time is needed</a:t>
            </a:r>
          </a:p>
          <a:p>
            <a:r>
              <a:rPr lang="en-US" dirty="0"/>
              <a:t>Use installments as needed</a:t>
            </a:r>
          </a:p>
          <a:p>
            <a:r>
              <a:rPr lang="en-US" dirty="0"/>
              <a:t>Mark deliberative process records as such</a:t>
            </a:r>
          </a:p>
          <a:p>
            <a:r>
              <a:rPr lang="en-US" dirty="0"/>
              <a:t>Know where records are located, especially if the City has multiple facilities </a:t>
            </a:r>
          </a:p>
          <a:p>
            <a:endParaRPr lang="en-US" dirty="0"/>
          </a:p>
        </p:txBody>
      </p:sp>
      <p:sp>
        <p:nvSpPr>
          <p:cNvPr id="4" name="AutoShape 2">
            <a:extLst>
              <a:ext uri="{FF2B5EF4-FFF2-40B4-BE49-F238E27FC236}">
                <a16:creationId xmlns:a16="http://schemas.microsoft.com/office/drawing/2014/main" id="{7263075E-A778-432E-B91B-8CECFF973148}"/>
              </a:ext>
            </a:extLst>
          </p:cNvPr>
          <p:cNvSpPr txBox="1">
            <a:spLocks noGrp="1" noChangeArrowheads="1"/>
          </p:cNvSpPr>
          <p:nvPr>
            <p:ph type="title"/>
          </p:nvPr>
        </p:nvSpPr>
        <p:spPr>
          <a:xfrm>
            <a:off x="457200" y="321235"/>
            <a:ext cx="8229600" cy="650875"/>
          </a:xfrm>
          <a:prstGeom prst="rect">
            <a:avLst/>
          </a:prstGeom>
        </p:spPr>
        <p:txBody>
          <a:bodyPr>
            <a:normAutofit/>
          </a:bodyPr>
          <a:lstStyle>
            <a:lvl1pPr algn="ctr" defTabSz="914400" rtl="0" eaLnBrk="1" latinLnBrk="0" hangingPunct="1">
              <a:spcBef>
                <a:spcPct val="0"/>
              </a:spcBef>
              <a:buNone/>
              <a:defRPr lang="en-US" sz="2800" kern="1200">
                <a:solidFill>
                  <a:schemeClr val="accent1"/>
                </a:solidFill>
                <a:latin typeface="+mj-lt"/>
                <a:ea typeface="+mj-ea"/>
                <a:cs typeface="+mj-cs"/>
              </a:defRPr>
            </a:lvl1pPr>
          </a:lstStyle>
          <a:p>
            <a:pPr algn="l"/>
            <a:r>
              <a:rPr lang="en-US" b="1" dirty="0">
                <a:solidFill>
                  <a:srgbClr val="A50021"/>
                </a:solidFill>
                <a:cs typeface="Arial" panose="020B0604020202020204" pitchFamily="34" charset="0"/>
              </a:rPr>
              <a:t>Summary – Practice Tips</a:t>
            </a:r>
          </a:p>
        </p:txBody>
      </p:sp>
    </p:spTree>
    <p:extLst>
      <p:ext uri="{BB962C8B-B14F-4D97-AF65-F5344CB8AC3E}">
        <p14:creationId xmlns:p14="http://schemas.microsoft.com/office/powerpoint/2010/main" val="316644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D0ABCA-813E-4ACE-83F4-C5D1332972C6}"/>
              </a:ext>
            </a:extLst>
          </p:cNvPr>
          <p:cNvSpPr>
            <a:spLocks noGrp="1"/>
          </p:cNvSpPr>
          <p:nvPr>
            <p:ph idx="1"/>
          </p:nvPr>
        </p:nvSpPr>
        <p:spPr>
          <a:xfrm>
            <a:off x="228600" y="1065545"/>
            <a:ext cx="8377517" cy="3634201"/>
          </a:xfrm>
        </p:spPr>
        <p:txBody>
          <a:bodyPr/>
          <a:lstStyle/>
          <a:p>
            <a:r>
              <a:rPr lang="en-US" dirty="0"/>
              <a:t>Know retention policies</a:t>
            </a:r>
          </a:p>
          <a:p>
            <a:r>
              <a:rPr lang="en-US" dirty="0"/>
              <a:t>Have regularly scheduled records retention review days</a:t>
            </a:r>
          </a:p>
          <a:p>
            <a:r>
              <a:rPr lang="en-US" dirty="0"/>
              <a:t>Watch for multiple records of same record, e.g. emails, draft memos, etc.</a:t>
            </a:r>
          </a:p>
          <a:p>
            <a:r>
              <a:rPr lang="en-US" dirty="0"/>
              <a:t>Policy on how to capture retired and other employees who have left</a:t>
            </a:r>
          </a:p>
          <a:p>
            <a:r>
              <a:rPr lang="en-US" dirty="0"/>
              <a:t>When a request is received:</a:t>
            </a:r>
          </a:p>
          <a:p>
            <a:pPr lvl="1"/>
            <a:r>
              <a:rPr lang="en-US" dirty="0"/>
              <a:t>Pull relevant staff together to review request, set deadline to search, develop common search terms, stress importance and priority, etc. (leadership led)</a:t>
            </a:r>
          </a:p>
          <a:p>
            <a:pPr lvl="1"/>
            <a:r>
              <a:rPr lang="en-US" dirty="0"/>
              <a:t>Each member should keep a search log</a:t>
            </a:r>
          </a:p>
          <a:p>
            <a:pPr lvl="1"/>
            <a:r>
              <a:rPr lang="en-US" dirty="0"/>
              <a:t>Don’t forget retired and other employees who may have left</a:t>
            </a:r>
          </a:p>
          <a:p>
            <a:pPr lvl="1"/>
            <a:endParaRPr lang="en-US" dirty="0"/>
          </a:p>
          <a:p>
            <a:pPr lvl="1"/>
            <a:endParaRPr lang="en-US" dirty="0"/>
          </a:p>
          <a:p>
            <a:endParaRPr lang="en-US" dirty="0"/>
          </a:p>
        </p:txBody>
      </p:sp>
      <p:sp>
        <p:nvSpPr>
          <p:cNvPr id="4" name="AutoShape 2">
            <a:extLst>
              <a:ext uri="{FF2B5EF4-FFF2-40B4-BE49-F238E27FC236}">
                <a16:creationId xmlns:a16="http://schemas.microsoft.com/office/drawing/2014/main" id="{7263075E-A778-432E-B91B-8CECFF973148}"/>
              </a:ext>
            </a:extLst>
          </p:cNvPr>
          <p:cNvSpPr txBox="1">
            <a:spLocks noGrp="1" noChangeArrowheads="1"/>
          </p:cNvSpPr>
          <p:nvPr>
            <p:ph type="title"/>
          </p:nvPr>
        </p:nvSpPr>
        <p:spPr>
          <a:xfrm>
            <a:off x="457200" y="321235"/>
            <a:ext cx="8229600" cy="650875"/>
          </a:xfrm>
          <a:prstGeom prst="rect">
            <a:avLst/>
          </a:prstGeom>
        </p:spPr>
        <p:txBody>
          <a:bodyPr>
            <a:normAutofit/>
          </a:bodyPr>
          <a:lstStyle>
            <a:lvl1pPr algn="ctr" defTabSz="914400" rtl="0" eaLnBrk="1" latinLnBrk="0" hangingPunct="1">
              <a:spcBef>
                <a:spcPct val="0"/>
              </a:spcBef>
              <a:buNone/>
              <a:defRPr lang="en-US" sz="2800" kern="1200">
                <a:solidFill>
                  <a:schemeClr val="accent1"/>
                </a:solidFill>
                <a:latin typeface="+mj-lt"/>
                <a:ea typeface="+mj-ea"/>
                <a:cs typeface="+mj-cs"/>
              </a:defRPr>
            </a:lvl1pPr>
          </a:lstStyle>
          <a:p>
            <a:pPr algn="l"/>
            <a:r>
              <a:rPr lang="en-US" b="1" dirty="0">
                <a:solidFill>
                  <a:srgbClr val="A50021"/>
                </a:solidFill>
                <a:cs typeface="Arial" panose="020B0604020202020204" pitchFamily="34" charset="0"/>
              </a:rPr>
              <a:t>Summary – Practice Tips</a:t>
            </a:r>
          </a:p>
        </p:txBody>
      </p:sp>
    </p:spTree>
    <p:extLst>
      <p:ext uri="{BB962C8B-B14F-4D97-AF65-F5344CB8AC3E}">
        <p14:creationId xmlns:p14="http://schemas.microsoft.com/office/powerpoint/2010/main" val="197743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20066"/>
            <a:ext cx="8229600" cy="1097280"/>
          </a:xfrm>
        </p:spPr>
        <p:txBody>
          <a:bodyPr/>
          <a:lstStyle/>
          <a:p>
            <a:pPr algn="ctr"/>
            <a:r>
              <a:rPr lang="en-US" altLang="en-US" sz="3600" dirty="0">
                <a:solidFill>
                  <a:schemeClr val="bg1"/>
                </a:solidFill>
                <a:ea typeface="ＭＳ Ｐゴシック" panose="020B0600070205080204" pitchFamily="34" charset="-128"/>
              </a:rPr>
              <a:t>LEGISLATIVE </a:t>
            </a:r>
            <a:br>
              <a:rPr lang="en-US" altLang="en-US" sz="3600" dirty="0">
                <a:solidFill>
                  <a:schemeClr val="bg1"/>
                </a:solidFill>
                <a:ea typeface="ＭＳ Ｐゴシック" panose="020B0600070205080204" pitchFamily="34" charset="-128"/>
              </a:rPr>
            </a:br>
            <a:r>
              <a:rPr lang="en-US" altLang="en-US" sz="3600" dirty="0">
                <a:solidFill>
                  <a:schemeClr val="bg1"/>
                </a:solidFill>
                <a:ea typeface="ＭＳ Ｐゴシック" panose="020B0600070205080204" pitchFamily="34" charset="-128"/>
              </a:rPr>
              <a:t>VS. </a:t>
            </a:r>
            <a:br>
              <a:rPr lang="en-US" altLang="en-US" sz="3600" dirty="0">
                <a:solidFill>
                  <a:schemeClr val="bg1"/>
                </a:solidFill>
                <a:ea typeface="ＭＳ Ｐゴシック" panose="020B0600070205080204" pitchFamily="34" charset="-128"/>
              </a:rPr>
            </a:br>
            <a:r>
              <a:rPr lang="en-US" altLang="en-US" sz="3600" dirty="0">
                <a:solidFill>
                  <a:schemeClr val="bg1"/>
                </a:solidFill>
                <a:ea typeface="ＭＳ Ｐゴシック" panose="020B0600070205080204" pitchFamily="34" charset="-128"/>
              </a:rPr>
              <a:t>ADMINISTRATIVE </a:t>
            </a:r>
            <a:br>
              <a:rPr lang="en-US" altLang="en-US" sz="3600" dirty="0">
                <a:solidFill>
                  <a:schemeClr val="bg1"/>
                </a:solidFill>
                <a:ea typeface="ＭＳ Ｐゴシック" panose="020B0600070205080204" pitchFamily="34" charset="-128"/>
              </a:rPr>
            </a:br>
            <a:r>
              <a:rPr lang="en-US" altLang="en-US" sz="3600" dirty="0">
                <a:solidFill>
                  <a:schemeClr val="bg1"/>
                </a:solidFill>
                <a:ea typeface="ＭＳ Ｐゴシック" panose="020B0600070205080204" pitchFamily="34" charset="-128"/>
              </a:rPr>
              <a:t>VS. </a:t>
            </a:r>
            <a:br>
              <a:rPr lang="en-US" altLang="en-US" sz="3600" dirty="0">
                <a:solidFill>
                  <a:schemeClr val="bg1"/>
                </a:solidFill>
                <a:ea typeface="ＭＳ Ｐゴシック" panose="020B0600070205080204" pitchFamily="34" charset="-128"/>
              </a:rPr>
            </a:br>
            <a:r>
              <a:rPr lang="en-US" altLang="en-US" sz="3600" dirty="0">
                <a:solidFill>
                  <a:schemeClr val="bg1"/>
                </a:solidFill>
                <a:ea typeface="ＭＳ Ｐゴシック" panose="020B0600070205080204" pitchFamily="34" charset="-128"/>
              </a:rPr>
              <a:t>QUASI-JUDICIAL</a:t>
            </a:r>
            <a:endParaRPr lang="en-US" sz="3600" dirty="0">
              <a:solidFill>
                <a:schemeClr val="bg1"/>
              </a:solidFill>
            </a:endParaRPr>
          </a:p>
        </p:txBody>
      </p:sp>
    </p:spTree>
    <p:extLst>
      <p:ext uri="{BB962C8B-B14F-4D97-AF65-F5344CB8AC3E}">
        <p14:creationId xmlns:p14="http://schemas.microsoft.com/office/powerpoint/2010/main" val="340690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282" y="1307592"/>
            <a:ext cx="8377518" cy="3580414"/>
          </a:xfrm>
        </p:spPr>
        <p:txBody>
          <a:bodyPr/>
          <a:lstStyle/>
          <a:p>
            <a:r>
              <a:rPr lang="en-US" sz="2000" dirty="0"/>
              <a:t>Administrative: City Staff Makes decision </a:t>
            </a:r>
          </a:p>
          <a:p>
            <a:pPr lvl="1"/>
            <a:r>
              <a:rPr lang="en-US" sz="2000" dirty="0"/>
              <a:t>Examples: Building Permit, Construction Permits, Lot Line Adjustments and Short Plats that are approved by Planning Staff</a:t>
            </a:r>
          </a:p>
          <a:p>
            <a:r>
              <a:rPr lang="en-US" sz="2000" u="sng" dirty="0"/>
              <a:t>Legislative</a:t>
            </a:r>
            <a:r>
              <a:rPr lang="en-US" sz="2000" dirty="0"/>
              <a:t>: Council and Planning Commission</a:t>
            </a:r>
          </a:p>
          <a:p>
            <a:pPr lvl="1"/>
            <a:r>
              <a:rPr lang="en-US" sz="2000" dirty="0"/>
              <a:t>Creating or amending Comprehensive Plan or Development Regulations, Area-wide matters</a:t>
            </a:r>
          </a:p>
          <a:p>
            <a:r>
              <a:rPr lang="en-US" sz="2000" u="sng" dirty="0"/>
              <a:t>Quasi-Judicial</a:t>
            </a:r>
            <a:r>
              <a:rPr lang="en-US" sz="2000" dirty="0"/>
              <a:t>: Council and Hearing Examiner</a:t>
            </a:r>
          </a:p>
          <a:p>
            <a:pPr lvl="1"/>
            <a:r>
              <a:rPr lang="en-US" sz="2000" dirty="0"/>
              <a:t>Adjudicating rights of a party or parties; decisions on specific permits, property or an appeal</a:t>
            </a:r>
          </a:p>
          <a:p>
            <a:endParaRPr lang="en-US" sz="2000" dirty="0"/>
          </a:p>
          <a:p>
            <a:pPr marL="228600" lvl="1" indent="0">
              <a:buNone/>
            </a:pPr>
            <a:endParaRPr lang="en-US" sz="2000" dirty="0"/>
          </a:p>
        </p:txBody>
      </p:sp>
      <p:sp>
        <p:nvSpPr>
          <p:cNvPr id="4" name="Rectangle 4"/>
          <p:cNvSpPr>
            <a:spLocks noGrp="1" noChangeArrowheads="1"/>
          </p:cNvSpPr>
          <p:nvPr>
            <p:ph type="title"/>
          </p:nvPr>
        </p:nvSpPr>
        <p:spPr/>
        <p:txBody>
          <a:bodyPr anchor="b">
            <a:normAutofit fontScale="90000"/>
          </a:bodyPr>
          <a:lstStyle/>
          <a:p>
            <a:br>
              <a:rPr lang="en-US" altLang="en-US" dirty="0">
                <a:solidFill>
                  <a:srgbClr val="990000"/>
                </a:solidFill>
                <a:ea typeface="ＭＳ Ｐゴシック" panose="020B0600070205080204" pitchFamily="34" charset="-128"/>
              </a:rPr>
            </a:br>
            <a:r>
              <a:rPr lang="en-US" altLang="en-US" b="1" dirty="0">
                <a:solidFill>
                  <a:srgbClr val="990000"/>
                </a:solidFill>
                <a:ea typeface="ＭＳ Ｐゴシック" panose="020B0600070205080204" pitchFamily="34" charset="-128"/>
              </a:rPr>
              <a:t>Administrative, </a:t>
            </a:r>
            <a:r>
              <a:rPr lang="en-US" b="1" dirty="0"/>
              <a:t>Legislative or Quasi-Judicial</a:t>
            </a:r>
            <a:endParaRPr lang="en-US" altLang="en-US" b="1" dirty="0">
              <a:solidFill>
                <a:srgbClr val="990000"/>
              </a:solidFill>
              <a:ea typeface="ＭＳ Ｐゴシック" panose="020B0600070205080204" pitchFamily="34" charset="-128"/>
            </a:endParaRPr>
          </a:p>
        </p:txBody>
      </p:sp>
    </p:spTree>
    <p:extLst>
      <p:ext uri="{BB962C8B-B14F-4D97-AF65-F5344CB8AC3E}">
        <p14:creationId xmlns:p14="http://schemas.microsoft.com/office/powerpoint/2010/main" val="15799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51845"/>
            <a:ext cx="8229600" cy="1097280"/>
          </a:xfrm>
        </p:spPr>
        <p:txBody>
          <a:bodyPr/>
          <a:lstStyle/>
          <a:p>
            <a:pPr algn="ctr"/>
            <a:r>
              <a:rPr lang="en-US" altLang="en-US" sz="3600" dirty="0">
                <a:solidFill>
                  <a:schemeClr val="bg1"/>
                </a:solidFill>
                <a:ea typeface="ＭＳ Ｐゴシック" panose="020B0600070205080204" pitchFamily="34" charset="-128"/>
              </a:rPr>
              <a:t>EX PARTE COMMUNICATIONS</a:t>
            </a:r>
          </a:p>
        </p:txBody>
      </p:sp>
    </p:spTree>
    <p:extLst>
      <p:ext uri="{BB962C8B-B14F-4D97-AF65-F5344CB8AC3E}">
        <p14:creationId xmlns:p14="http://schemas.microsoft.com/office/powerpoint/2010/main" val="98634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OPMA </a:t>
            </a:r>
            <a:r>
              <a:rPr lang="en-US" b="1" u="sng" dirty="0"/>
              <a:t>Applies</a:t>
            </a:r>
            <a:r>
              <a:rPr lang="en-US" b="1" dirty="0"/>
              <a:t> To:</a:t>
            </a:r>
          </a:p>
        </p:txBody>
      </p:sp>
      <p:sp>
        <p:nvSpPr>
          <p:cNvPr id="3" name="Content Placeholder 2"/>
          <p:cNvSpPr>
            <a:spLocks noGrp="1"/>
          </p:cNvSpPr>
          <p:nvPr>
            <p:ph idx="1"/>
          </p:nvPr>
        </p:nvSpPr>
        <p:spPr/>
        <p:txBody>
          <a:bodyPr/>
          <a:lstStyle/>
          <a:p>
            <a:r>
              <a:rPr lang="en-US" dirty="0">
                <a:solidFill>
                  <a:srgbClr val="000000"/>
                </a:solidFill>
              </a:rPr>
              <a:t>State Government and all General and Special Purpose Governments</a:t>
            </a:r>
          </a:p>
          <a:p>
            <a:r>
              <a:rPr lang="en-US" dirty="0">
                <a:solidFill>
                  <a:srgbClr val="000000"/>
                </a:solidFill>
              </a:rPr>
              <a:t> All Committees</a:t>
            </a:r>
          </a:p>
          <a:p>
            <a:r>
              <a:rPr lang="en-US" dirty="0">
                <a:solidFill>
                  <a:srgbClr val="000000"/>
                </a:solidFill>
              </a:rPr>
              <a:t>Any time a quorum of elected officials discuss agency business, whether or not they are in the same room.  Example:  Telephone conference, video conference</a:t>
            </a:r>
          </a:p>
          <a:p>
            <a:endParaRPr lang="en-US" dirty="0"/>
          </a:p>
        </p:txBody>
      </p:sp>
      <p:pic>
        <p:nvPicPr>
          <p:cNvPr id="4" name="Picture 2" descr="C:\Users\nancyk1\AppData\Local\Microsoft\Windows\Temporary Internet Files\Content.IE5\I7QD59XB\MC9001743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0616" y="2867126"/>
            <a:ext cx="2019501" cy="173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08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990000"/>
                </a:solidFill>
                <a:ea typeface="ＭＳ Ｐゴシック" panose="020B0600070205080204" pitchFamily="34" charset="-128"/>
              </a:rPr>
              <a:t>Ex Parte Communications</a:t>
            </a:r>
            <a:endParaRPr lang="en-US" dirty="0"/>
          </a:p>
        </p:txBody>
      </p:sp>
      <p:sp>
        <p:nvSpPr>
          <p:cNvPr id="3" name="Content Placeholder 2"/>
          <p:cNvSpPr>
            <a:spLocks noGrp="1"/>
          </p:cNvSpPr>
          <p:nvPr>
            <p:ph idx="1"/>
          </p:nvPr>
        </p:nvSpPr>
        <p:spPr/>
        <p:txBody>
          <a:bodyPr/>
          <a:lstStyle/>
          <a:p>
            <a:pPr>
              <a:lnSpc>
                <a:spcPct val="85000"/>
              </a:lnSpc>
              <a:spcBef>
                <a:spcPct val="40000"/>
              </a:spcBef>
              <a:buClr>
                <a:schemeClr val="hlink"/>
              </a:buClr>
              <a:buSzPct val="100000"/>
              <a:defRPr/>
            </a:pPr>
            <a:r>
              <a:rPr lang="en-US" sz="2000" dirty="0"/>
              <a:t>Communication means giving or exchanging ideas or information</a:t>
            </a:r>
          </a:p>
          <a:p>
            <a:pPr lvl="1">
              <a:lnSpc>
                <a:spcPct val="85000"/>
              </a:lnSpc>
              <a:spcBef>
                <a:spcPct val="40000"/>
              </a:spcBef>
              <a:buClr>
                <a:schemeClr val="hlink"/>
              </a:buClr>
              <a:buSzPct val="100000"/>
              <a:defRPr/>
            </a:pPr>
            <a:r>
              <a:rPr lang="en-US" sz="2000" dirty="0"/>
              <a:t>Campaign contributions not a communication</a:t>
            </a:r>
          </a:p>
          <a:p>
            <a:pPr>
              <a:lnSpc>
                <a:spcPct val="85000"/>
              </a:lnSpc>
              <a:spcBef>
                <a:spcPct val="40000"/>
              </a:spcBef>
              <a:buClr>
                <a:schemeClr val="hlink"/>
              </a:buClr>
              <a:buSzPct val="80000"/>
              <a:defRPr/>
            </a:pPr>
            <a:r>
              <a:rPr lang="en-US" sz="2000" dirty="0"/>
              <a:t>Communication must occur during proceeding</a:t>
            </a:r>
          </a:p>
          <a:p>
            <a:pPr lvl="1">
              <a:lnSpc>
                <a:spcPct val="85000"/>
              </a:lnSpc>
              <a:spcBef>
                <a:spcPct val="40000"/>
              </a:spcBef>
              <a:buClr>
                <a:schemeClr val="hlink"/>
              </a:buClr>
              <a:buSzPct val="80000"/>
              <a:defRPr/>
            </a:pPr>
            <a:r>
              <a:rPr lang="en-US" sz="2000" dirty="0"/>
              <a:t>Communications prior to the proceeding will not preclude participation in later proceeding</a:t>
            </a:r>
          </a:p>
          <a:p>
            <a:pPr marL="0" indent="0" algn="ctr">
              <a:buNone/>
            </a:pPr>
            <a:endParaRPr lang="en-US" sz="2800" dirty="0"/>
          </a:p>
        </p:txBody>
      </p:sp>
    </p:spTree>
    <p:extLst>
      <p:ext uri="{BB962C8B-B14F-4D97-AF65-F5344CB8AC3E}">
        <p14:creationId xmlns:p14="http://schemas.microsoft.com/office/powerpoint/2010/main" val="396745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990000"/>
                </a:solidFill>
                <a:ea typeface="ＭＳ Ｐゴシック" panose="020B0600070205080204" pitchFamily="34" charset="-128"/>
              </a:rPr>
              <a:t>Ex Parte Communications</a:t>
            </a:r>
            <a:endParaRPr lang="en-US" dirty="0"/>
          </a:p>
        </p:txBody>
      </p:sp>
      <p:sp>
        <p:nvSpPr>
          <p:cNvPr id="3" name="Content Placeholder 2"/>
          <p:cNvSpPr>
            <a:spLocks noGrp="1"/>
          </p:cNvSpPr>
          <p:nvPr>
            <p:ph idx="1"/>
          </p:nvPr>
        </p:nvSpPr>
        <p:spPr/>
        <p:txBody>
          <a:bodyPr/>
          <a:lstStyle/>
          <a:p>
            <a:pPr>
              <a:lnSpc>
                <a:spcPct val="85000"/>
              </a:lnSpc>
              <a:spcBef>
                <a:spcPct val="40000"/>
              </a:spcBef>
              <a:buClr>
                <a:srgbClr val="990000"/>
              </a:buClr>
              <a:buSzPct val="100000"/>
              <a:defRPr/>
            </a:pPr>
            <a:r>
              <a:rPr lang="en-US" dirty="0"/>
              <a:t>Allowed in legislative proceedings</a:t>
            </a:r>
          </a:p>
          <a:p>
            <a:pPr lvl="1">
              <a:lnSpc>
                <a:spcPct val="85000"/>
              </a:lnSpc>
              <a:spcBef>
                <a:spcPct val="40000"/>
              </a:spcBef>
              <a:buClr>
                <a:srgbClr val="990000"/>
              </a:buClr>
              <a:buSzPct val="100000"/>
              <a:defRPr/>
            </a:pPr>
            <a:r>
              <a:rPr lang="en-US" dirty="0"/>
              <a:t>Politics is politics</a:t>
            </a:r>
          </a:p>
          <a:p>
            <a:pPr>
              <a:lnSpc>
                <a:spcPct val="85000"/>
              </a:lnSpc>
              <a:spcBef>
                <a:spcPct val="40000"/>
              </a:spcBef>
              <a:buClr>
                <a:srgbClr val="990000"/>
              </a:buClr>
              <a:buSzPct val="100000"/>
              <a:defRPr/>
            </a:pPr>
            <a:r>
              <a:rPr lang="en-US" dirty="0"/>
              <a:t>No</a:t>
            </a:r>
            <a:r>
              <a:rPr lang="en-US" dirty="0">
                <a:ea typeface="ＭＳ Ｐゴシック" pitchFamily="34" charset="-128"/>
              </a:rPr>
              <a:t> violation for conducting business with a constituent on any matter other than a quasi-judicial action </a:t>
            </a:r>
            <a:r>
              <a:rPr lang="en-US" i="1" dirty="0">
                <a:ea typeface="ＭＳ Ｐゴシック" pitchFamily="34" charset="-128"/>
              </a:rPr>
              <a:t>~RCW 42.36.020</a:t>
            </a:r>
          </a:p>
          <a:p>
            <a:pPr lvl="1">
              <a:lnSpc>
                <a:spcPct val="85000"/>
              </a:lnSpc>
              <a:spcBef>
                <a:spcPct val="40000"/>
              </a:spcBef>
              <a:buClr>
                <a:srgbClr val="990000"/>
              </a:buClr>
              <a:buSzPct val="100000"/>
              <a:defRPr/>
            </a:pPr>
            <a:r>
              <a:rPr lang="en-US" dirty="0"/>
              <a:t>Prohibited in quasi-judicial proceedings- Appearance of Fairness</a:t>
            </a:r>
          </a:p>
          <a:p>
            <a:pPr>
              <a:lnSpc>
                <a:spcPct val="85000"/>
              </a:lnSpc>
              <a:spcBef>
                <a:spcPct val="40000"/>
              </a:spcBef>
              <a:buClr>
                <a:schemeClr val="hlink"/>
              </a:buClr>
              <a:buSzPct val="100000"/>
              <a:defRPr/>
            </a:pPr>
            <a:r>
              <a:rPr lang="en-US" dirty="0"/>
              <a:t>Meeting in closed session with proponents with opponents excluded a violation of the Appearance of Fairness Doctrine                </a:t>
            </a:r>
          </a:p>
          <a:p>
            <a:pPr marL="857250" lvl="1" indent="-457200">
              <a:lnSpc>
                <a:spcPct val="85000"/>
              </a:lnSpc>
              <a:spcBef>
                <a:spcPct val="40000"/>
              </a:spcBef>
              <a:buClr>
                <a:schemeClr val="hlink"/>
              </a:buClr>
              <a:buSzPct val="80000"/>
              <a:buNone/>
              <a:defRPr/>
            </a:pPr>
            <a:r>
              <a:rPr lang="en-US" i="1" dirty="0"/>
              <a:t>		~Smith v. Skagit County</a:t>
            </a:r>
            <a:r>
              <a:rPr lang="en-US" dirty="0"/>
              <a:t>, 75 Wn.2d 715 (1969)</a:t>
            </a:r>
          </a:p>
          <a:p>
            <a:pPr marL="0" indent="0" algn="ctr">
              <a:buNone/>
            </a:pPr>
            <a:endParaRPr lang="en-US" sz="2800" dirty="0"/>
          </a:p>
        </p:txBody>
      </p:sp>
    </p:spTree>
    <p:extLst>
      <p:ext uri="{BB962C8B-B14F-4D97-AF65-F5344CB8AC3E}">
        <p14:creationId xmlns:p14="http://schemas.microsoft.com/office/powerpoint/2010/main" val="290857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rgbClr val="990000"/>
                </a:solidFill>
                <a:ea typeface="ＭＳ Ｐゴシック" panose="020B0600070205080204" pitchFamily="34" charset="-128"/>
              </a:rPr>
              <a:t>What do I do if I Receive an Ex Parte Communication?</a:t>
            </a:r>
            <a:endParaRPr lang="en-US" dirty="0"/>
          </a:p>
        </p:txBody>
      </p:sp>
      <p:sp>
        <p:nvSpPr>
          <p:cNvPr id="3" name="Content Placeholder 2"/>
          <p:cNvSpPr>
            <a:spLocks noGrp="1"/>
          </p:cNvSpPr>
          <p:nvPr>
            <p:ph idx="1"/>
          </p:nvPr>
        </p:nvSpPr>
        <p:spPr/>
        <p:txBody>
          <a:bodyPr/>
          <a:lstStyle/>
          <a:p>
            <a:pPr>
              <a:lnSpc>
                <a:spcPct val="85000"/>
              </a:lnSpc>
              <a:spcBef>
                <a:spcPct val="40000"/>
              </a:spcBef>
              <a:buClr>
                <a:schemeClr val="hlink"/>
              </a:buClr>
              <a:buSzPct val="100000"/>
            </a:pPr>
            <a:r>
              <a:rPr lang="en-US" altLang="en-US" sz="2000" dirty="0">
                <a:ea typeface="ＭＳ Ｐゴシック" panose="020B0600070205080204" pitchFamily="34" charset="-128"/>
              </a:rPr>
              <a:t>Two things must be done - RCW 42.36.060</a:t>
            </a:r>
          </a:p>
          <a:p>
            <a:pPr lvl="1">
              <a:lnSpc>
                <a:spcPct val="85000"/>
              </a:lnSpc>
              <a:spcBef>
                <a:spcPct val="40000"/>
              </a:spcBef>
              <a:buClr>
                <a:schemeClr val="hlink"/>
              </a:buClr>
              <a:buSzPct val="100000"/>
            </a:pPr>
            <a:r>
              <a:rPr lang="en-US" altLang="en-US" sz="2000" dirty="0">
                <a:ea typeface="ＭＳ Ｐゴシック" panose="020B0600070205080204" pitchFamily="34" charset="-128"/>
              </a:rPr>
              <a:t>At the outset of the hearing, the substance of the communication placed on or into the record</a:t>
            </a:r>
          </a:p>
          <a:p>
            <a:pPr>
              <a:lnSpc>
                <a:spcPct val="85000"/>
              </a:lnSpc>
              <a:spcBef>
                <a:spcPct val="40000"/>
              </a:spcBef>
              <a:buClr>
                <a:schemeClr val="hlink"/>
              </a:buClr>
              <a:buSzPct val="100000"/>
            </a:pPr>
            <a:r>
              <a:rPr lang="en-US" altLang="en-US" sz="2000" dirty="0">
                <a:ea typeface="ＭＳ Ｐゴシック" panose="020B0600070205080204" pitchFamily="34" charset="-128"/>
              </a:rPr>
              <a:t>Opposing party must be given the opportunity to rebut the substance of the communication</a:t>
            </a:r>
          </a:p>
          <a:p>
            <a:pPr lvl="1">
              <a:lnSpc>
                <a:spcPct val="85000"/>
              </a:lnSpc>
              <a:spcBef>
                <a:spcPct val="40000"/>
              </a:spcBef>
              <a:buClr>
                <a:schemeClr val="hlink"/>
              </a:buClr>
              <a:buSzPct val="100000"/>
            </a:pPr>
            <a:r>
              <a:rPr lang="en-US" altLang="en-US" sz="2000" dirty="0">
                <a:ea typeface="ＭＳ Ｐゴシック" panose="020B0600070205080204" pitchFamily="34" charset="-128"/>
              </a:rPr>
              <a:t>Opposing party must object to decision maker</a:t>
            </a:r>
            <a:r>
              <a:rPr lang="ja-JP" altLang="en-US" sz="2000" dirty="0">
                <a:ea typeface="ＭＳ Ｐゴシック" panose="020B0600070205080204" pitchFamily="34" charset="-128"/>
              </a:rPr>
              <a:t>’</a:t>
            </a:r>
            <a:r>
              <a:rPr lang="en-US" altLang="ja-JP" sz="2000" dirty="0">
                <a:ea typeface="ＭＳ Ｐゴシック" panose="020B0600070205080204" pitchFamily="34" charset="-128"/>
              </a:rPr>
              <a:t>s participation, otherwise objection is waived</a:t>
            </a:r>
            <a:endParaRPr lang="en-US" altLang="en-US" sz="2000" dirty="0">
              <a:ea typeface="ＭＳ Ｐゴシック" panose="020B0600070205080204" pitchFamily="34" charset="-128"/>
            </a:endParaRPr>
          </a:p>
          <a:p>
            <a:pPr marL="0" indent="0" algn="ctr">
              <a:buNone/>
            </a:pPr>
            <a:endParaRPr lang="en-US" sz="2800" dirty="0"/>
          </a:p>
        </p:txBody>
      </p:sp>
    </p:spTree>
    <p:extLst>
      <p:ext uri="{BB962C8B-B14F-4D97-AF65-F5344CB8AC3E}">
        <p14:creationId xmlns:p14="http://schemas.microsoft.com/office/powerpoint/2010/main" val="399169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38875"/>
            <a:ext cx="8229600" cy="1097280"/>
          </a:xfrm>
        </p:spPr>
        <p:txBody>
          <a:bodyPr/>
          <a:lstStyle/>
          <a:p>
            <a:pPr algn="ctr"/>
            <a:r>
              <a:rPr lang="en-US" altLang="en-US" sz="3600" dirty="0">
                <a:solidFill>
                  <a:schemeClr val="bg1"/>
                </a:solidFill>
                <a:ea typeface="ＭＳ Ｐゴシック" panose="020B0600070205080204" pitchFamily="34" charset="-128"/>
              </a:rPr>
              <a:t>APPEARANCE OF FAIRNESS </a:t>
            </a:r>
          </a:p>
        </p:txBody>
      </p:sp>
    </p:spTree>
    <p:extLst>
      <p:ext uri="{BB962C8B-B14F-4D97-AF65-F5344CB8AC3E}">
        <p14:creationId xmlns:p14="http://schemas.microsoft.com/office/powerpoint/2010/main" val="153768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990000"/>
                </a:solidFill>
                <a:ea typeface="ＭＳ Ｐゴシック" panose="020B0600070205080204" pitchFamily="34" charset="-128"/>
              </a:rPr>
              <a:t>Quasi-Judicial Matters ONLY</a:t>
            </a:r>
            <a:endParaRPr lang="en-US" dirty="0"/>
          </a:p>
        </p:txBody>
      </p:sp>
      <p:sp>
        <p:nvSpPr>
          <p:cNvPr id="3" name="Content Placeholder 2"/>
          <p:cNvSpPr>
            <a:spLocks noGrp="1"/>
          </p:cNvSpPr>
          <p:nvPr>
            <p:ph idx="1"/>
          </p:nvPr>
        </p:nvSpPr>
        <p:spPr/>
        <p:txBody>
          <a:bodyPr/>
          <a:lstStyle/>
          <a:p>
            <a:pPr>
              <a:lnSpc>
                <a:spcPct val="85000"/>
              </a:lnSpc>
              <a:spcBef>
                <a:spcPct val="40000"/>
              </a:spcBef>
              <a:buClr>
                <a:schemeClr val="hlink"/>
              </a:buClr>
              <a:buSzPct val="100000"/>
              <a:defRPr/>
            </a:pPr>
            <a:r>
              <a:rPr lang="en-US" sz="2000" dirty="0"/>
              <a:t>When does doctrine apply?</a:t>
            </a:r>
          </a:p>
          <a:p>
            <a:pPr lvl="1">
              <a:lnSpc>
                <a:spcPct val="85000"/>
              </a:lnSpc>
              <a:spcBef>
                <a:spcPct val="40000"/>
              </a:spcBef>
              <a:buClr>
                <a:schemeClr val="hlink"/>
              </a:buClr>
              <a:buSzPct val="100000"/>
              <a:defRPr/>
            </a:pPr>
            <a:r>
              <a:rPr lang="en-US" sz="2000" dirty="0"/>
              <a:t>Quasi-judicial zoning matters</a:t>
            </a:r>
          </a:p>
          <a:p>
            <a:pPr lvl="1">
              <a:lnSpc>
                <a:spcPct val="85000"/>
              </a:lnSpc>
              <a:spcBef>
                <a:spcPct val="40000"/>
              </a:spcBef>
              <a:buClr>
                <a:schemeClr val="hlink"/>
              </a:buClr>
              <a:buSzPct val="100000"/>
              <a:defRPr/>
            </a:pPr>
            <a:r>
              <a:rPr lang="en-US" sz="2000" dirty="0"/>
              <a:t>Permit Hearings</a:t>
            </a:r>
          </a:p>
          <a:p>
            <a:pPr lvl="1">
              <a:lnSpc>
                <a:spcPct val="85000"/>
              </a:lnSpc>
              <a:spcBef>
                <a:spcPct val="40000"/>
              </a:spcBef>
              <a:buClr>
                <a:schemeClr val="hlink"/>
              </a:buClr>
              <a:buSzPct val="100000"/>
              <a:defRPr/>
            </a:pPr>
            <a:r>
              <a:rPr lang="en-US" sz="2000" dirty="0"/>
              <a:t>Appeals</a:t>
            </a:r>
          </a:p>
          <a:p>
            <a:pPr marL="0" indent="0">
              <a:lnSpc>
                <a:spcPct val="85000"/>
              </a:lnSpc>
              <a:spcBef>
                <a:spcPct val="40000"/>
              </a:spcBef>
              <a:buClr>
                <a:schemeClr val="hlink"/>
              </a:buClr>
              <a:buSzPct val="80000"/>
              <a:buNone/>
              <a:defRPr/>
            </a:pPr>
            <a:r>
              <a:rPr lang="en-US" sz="2000" b="1" dirty="0"/>
              <a:t>DOES NOT APPLY TO LEGISLATIVE OR ADMINISTRATIVE MATTERS</a:t>
            </a:r>
          </a:p>
          <a:p>
            <a:pPr marL="0" indent="0" algn="ctr">
              <a:buNone/>
            </a:pPr>
            <a:endParaRPr lang="en-US" sz="2800" dirty="0"/>
          </a:p>
        </p:txBody>
      </p:sp>
    </p:spTree>
    <p:extLst>
      <p:ext uri="{BB962C8B-B14F-4D97-AF65-F5344CB8AC3E}">
        <p14:creationId xmlns:p14="http://schemas.microsoft.com/office/powerpoint/2010/main" val="24104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Court Decision and Legislation</a:t>
            </a:r>
          </a:p>
        </p:txBody>
      </p:sp>
      <p:sp>
        <p:nvSpPr>
          <p:cNvPr id="3" name="Content Placeholder 2"/>
          <p:cNvSpPr>
            <a:spLocks noGrp="1"/>
          </p:cNvSpPr>
          <p:nvPr>
            <p:ph idx="1"/>
          </p:nvPr>
        </p:nvSpPr>
        <p:spPr/>
        <p:txBody>
          <a:bodyPr/>
          <a:lstStyle/>
          <a:p>
            <a:pPr>
              <a:lnSpc>
                <a:spcPct val="85000"/>
              </a:lnSpc>
              <a:spcBef>
                <a:spcPct val="40000"/>
              </a:spcBef>
              <a:buClr>
                <a:schemeClr val="hlink"/>
              </a:buClr>
              <a:buSzPct val="80000"/>
            </a:pPr>
            <a:r>
              <a:rPr lang="en-US" altLang="en-US" sz="2000" dirty="0">
                <a:ea typeface="ＭＳ Ｐゴシック" panose="020B0600070205080204" pitchFamily="34" charset="-128"/>
              </a:rPr>
              <a:t>It is axiomatic that, whenever the law requires a hearing of any sort as a condition precedent to the power to proceed, it means a fair hearing</a:t>
            </a:r>
            <a:r>
              <a:rPr lang="en-US" altLang="en-US" sz="2000" b="1" i="1" dirty="0">
                <a:ea typeface="ＭＳ Ｐゴシック" panose="020B0600070205080204" pitchFamily="34" charset="-128"/>
              </a:rPr>
              <a:t>, a hearing not only fair in substance, but fair in appearance as well</a:t>
            </a:r>
            <a:r>
              <a:rPr lang="en-US" altLang="en-US" sz="2000" dirty="0">
                <a:ea typeface="ＭＳ Ｐゴシック" panose="020B0600070205080204" pitchFamily="34" charset="-128"/>
              </a:rPr>
              <a:t>. A public hearing, if the public is entitled by law to participate, means then a fair and impartial hearing. </a:t>
            </a:r>
            <a:r>
              <a:rPr lang="en-US" altLang="en-US" sz="2000" i="1" dirty="0">
                <a:ea typeface="ＭＳ Ｐゴシック" panose="020B0600070205080204" pitchFamily="34" charset="-128"/>
              </a:rPr>
              <a:t>Smith v. Skagit County, </a:t>
            </a:r>
            <a:r>
              <a:rPr lang="en-US" altLang="en-US" sz="2000" dirty="0">
                <a:ea typeface="ＭＳ Ｐゴシック" panose="020B0600070205080204" pitchFamily="34" charset="-128"/>
              </a:rPr>
              <a:t>75 Wn. 2d 715, 739 (1969).</a:t>
            </a:r>
          </a:p>
          <a:p>
            <a:pPr marL="0" indent="0">
              <a:lnSpc>
                <a:spcPct val="85000"/>
              </a:lnSpc>
              <a:spcBef>
                <a:spcPct val="40000"/>
              </a:spcBef>
              <a:buClr>
                <a:schemeClr val="hlink"/>
              </a:buClr>
              <a:buSzPct val="80000"/>
              <a:buNone/>
            </a:pPr>
            <a:endParaRPr lang="en-US" altLang="en-US" sz="2000" dirty="0">
              <a:ea typeface="ＭＳ Ｐゴシック" panose="020B0600070205080204" pitchFamily="34" charset="-128"/>
            </a:endParaRPr>
          </a:p>
          <a:p>
            <a:pPr marL="0" indent="0">
              <a:lnSpc>
                <a:spcPct val="85000"/>
              </a:lnSpc>
              <a:spcBef>
                <a:spcPct val="40000"/>
              </a:spcBef>
              <a:buClr>
                <a:schemeClr val="hlink"/>
              </a:buClr>
              <a:buSzPct val="80000"/>
              <a:buNone/>
            </a:pPr>
            <a:r>
              <a:rPr lang="en-US" altLang="en-US" sz="2000" i="1" dirty="0">
                <a:ea typeface="ＭＳ Ｐゴシック" panose="020B0600070205080204" pitchFamily="34" charset="-128"/>
              </a:rPr>
              <a:t>~RCW 42.36</a:t>
            </a:r>
          </a:p>
          <a:p>
            <a:pPr marL="0" indent="0" algn="ctr">
              <a:buNone/>
            </a:pPr>
            <a:endParaRPr lang="en-US" sz="2800" dirty="0"/>
          </a:p>
        </p:txBody>
      </p:sp>
    </p:spTree>
    <p:extLst>
      <p:ext uri="{BB962C8B-B14F-4D97-AF65-F5344CB8AC3E}">
        <p14:creationId xmlns:p14="http://schemas.microsoft.com/office/powerpoint/2010/main" val="136253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Appearance of Fairness/Impermissible Bias</a:t>
            </a:r>
          </a:p>
        </p:txBody>
      </p:sp>
      <p:sp>
        <p:nvSpPr>
          <p:cNvPr id="3" name="Content Placeholder 2"/>
          <p:cNvSpPr>
            <a:spLocks noGrp="1"/>
          </p:cNvSpPr>
          <p:nvPr>
            <p:ph idx="1"/>
          </p:nvPr>
        </p:nvSpPr>
        <p:spPr/>
        <p:txBody>
          <a:bodyPr/>
          <a:lstStyle/>
          <a:p>
            <a:pPr marL="0" indent="0">
              <a:lnSpc>
                <a:spcPct val="85000"/>
              </a:lnSpc>
              <a:spcBef>
                <a:spcPct val="40000"/>
              </a:spcBef>
              <a:buClr>
                <a:schemeClr val="hlink"/>
              </a:buClr>
              <a:buSzPct val="80000"/>
              <a:buNone/>
            </a:pPr>
            <a:r>
              <a:rPr lang="en-US" altLang="en-US" sz="2000" dirty="0">
                <a:ea typeface="ＭＳ Ｐゴシック" panose="020B0600070205080204" pitchFamily="34" charset="-128"/>
              </a:rPr>
              <a:t>Test:</a:t>
            </a:r>
          </a:p>
          <a:p>
            <a:pPr>
              <a:lnSpc>
                <a:spcPct val="85000"/>
              </a:lnSpc>
              <a:spcBef>
                <a:spcPct val="40000"/>
              </a:spcBef>
              <a:buClr>
                <a:schemeClr val="hlink"/>
              </a:buClr>
              <a:buSzPct val="100000"/>
            </a:pPr>
            <a:r>
              <a:rPr lang="en-US" altLang="en-US" sz="2000" dirty="0">
                <a:ea typeface="ＭＳ Ｐゴシック" panose="020B0600070205080204" pitchFamily="34" charset="-128"/>
              </a:rPr>
              <a:t>Would a disinterested person, having been apprised of the totality of a board member</a:t>
            </a:r>
            <a:r>
              <a:rPr lang="ja-JP" altLang="en-US" sz="2000" dirty="0">
                <a:ea typeface="ＭＳ Ｐゴシック" panose="020B0600070205080204" pitchFamily="34" charset="-128"/>
              </a:rPr>
              <a:t>’</a:t>
            </a:r>
            <a:r>
              <a:rPr lang="en-US" altLang="ja-JP" sz="2000" dirty="0">
                <a:ea typeface="ＭＳ Ｐゴシック" panose="020B0600070205080204" pitchFamily="34" charset="-128"/>
              </a:rPr>
              <a:t>s personal interest in a matter being acted upon, be reasonably justified in thinking that partiality may exist?  </a:t>
            </a:r>
            <a:r>
              <a:rPr lang="en-US" altLang="en-US" sz="2000" i="1" dirty="0">
                <a:ea typeface="ＭＳ Ｐゴシック" panose="020B0600070205080204" pitchFamily="34" charset="-128"/>
              </a:rPr>
              <a:t>Swift v. Island County, </a:t>
            </a:r>
            <a:r>
              <a:rPr lang="en-US" altLang="en-US" sz="2000" dirty="0">
                <a:ea typeface="ＭＳ Ｐゴシック" panose="020B0600070205080204" pitchFamily="34" charset="-128"/>
              </a:rPr>
              <a:t> 87 Wn. App 348 (1976)</a:t>
            </a:r>
          </a:p>
          <a:p>
            <a:pPr>
              <a:lnSpc>
                <a:spcPct val="85000"/>
              </a:lnSpc>
              <a:spcBef>
                <a:spcPct val="40000"/>
              </a:spcBef>
              <a:buClr>
                <a:schemeClr val="hlink"/>
              </a:buClr>
              <a:buSzPct val="100000"/>
            </a:pPr>
            <a:r>
              <a:rPr lang="en-US" sz="2000" dirty="0"/>
              <a:t>Motives of Council Members, Commissioners, and Hearing Examiner must be above reproach, and so far as practicable, these persons must be fair, open-minded, objective, impartial, and free of entangling influences or the taint thereof. </a:t>
            </a:r>
            <a:r>
              <a:rPr lang="en-US" sz="2000" i="1" dirty="0"/>
              <a:t>Chrobuck v. Snohomish County</a:t>
            </a:r>
            <a:r>
              <a:rPr lang="en-US" sz="2000" dirty="0"/>
              <a:t>, 78 Wn. 2d 858 (1971)</a:t>
            </a:r>
          </a:p>
          <a:p>
            <a:pPr marL="406400" indent="-406400">
              <a:lnSpc>
                <a:spcPct val="85000"/>
              </a:lnSpc>
              <a:spcBef>
                <a:spcPct val="40000"/>
              </a:spcBef>
              <a:buClr>
                <a:schemeClr val="hlink"/>
              </a:buClr>
              <a:buSzPct val="80000"/>
              <a:buFont typeface="Arial" panose="020B0604020202020204" pitchFamily="34" charset="0"/>
              <a:buChar char="■"/>
            </a:pPr>
            <a:endParaRPr lang="en-US" altLang="en-US" sz="2000" dirty="0">
              <a:ea typeface="ＭＳ Ｐゴシック" panose="020B0600070205080204" pitchFamily="34" charset="-128"/>
            </a:endParaRPr>
          </a:p>
          <a:p>
            <a:pPr marL="0" indent="0" algn="ctr">
              <a:buNone/>
            </a:pPr>
            <a:endParaRPr lang="en-US" sz="2800" dirty="0"/>
          </a:p>
        </p:txBody>
      </p:sp>
    </p:spTree>
    <p:extLst>
      <p:ext uri="{BB962C8B-B14F-4D97-AF65-F5344CB8AC3E}">
        <p14:creationId xmlns:p14="http://schemas.microsoft.com/office/powerpoint/2010/main" val="126045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Perception is Reality </a:t>
            </a:r>
          </a:p>
        </p:txBody>
      </p:sp>
      <p:sp>
        <p:nvSpPr>
          <p:cNvPr id="3" name="Content Placeholder 2"/>
          <p:cNvSpPr>
            <a:spLocks noGrp="1"/>
          </p:cNvSpPr>
          <p:nvPr>
            <p:ph idx="1"/>
          </p:nvPr>
        </p:nvSpPr>
        <p:spPr/>
        <p:txBody>
          <a:bodyPr/>
          <a:lstStyle/>
          <a:p>
            <a:pPr marL="406400" indent="-406400">
              <a:lnSpc>
                <a:spcPct val="85000"/>
              </a:lnSpc>
              <a:spcBef>
                <a:spcPct val="40000"/>
              </a:spcBef>
              <a:buClr>
                <a:schemeClr val="hlink"/>
              </a:buClr>
              <a:buSzPct val="80000"/>
              <a:buFont typeface="Arial" panose="020B0604020202020204" pitchFamily="34" charset="0"/>
              <a:buChar char="■"/>
            </a:pPr>
            <a:endParaRPr lang="en-US" altLang="en-US" sz="2000" dirty="0">
              <a:ea typeface="ＭＳ Ｐゴシック" panose="020B0600070205080204" pitchFamily="34" charset="-128"/>
            </a:endParaRPr>
          </a:p>
          <a:p>
            <a:pPr>
              <a:lnSpc>
                <a:spcPct val="85000"/>
              </a:lnSpc>
              <a:spcBef>
                <a:spcPct val="40000"/>
              </a:spcBef>
              <a:buClr>
                <a:schemeClr val="hlink"/>
              </a:buClr>
              <a:buSzPct val="80000"/>
            </a:pPr>
            <a:r>
              <a:rPr lang="en-US" altLang="en-US" sz="2000" dirty="0">
                <a:ea typeface="ＭＳ Ｐゴシック" panose="020B0600070205080204" pitchFamily="34" charset="-128"/>
              </a:rPr>
              <a:t>Goes beyond actual conflict of interest or bias by decision makers</a:t>
            </a:r>
          </a:p>
          <a:p>
            <a:pPr>
              <a:lnSpc>
                <a:spcPct val="85000"/>
              </a:lnSpc>
              <a:spcBef>
                <a:spcPct val="40000"/>
              </a:spcBef>
              <a:buClr>
                <a:schemeClr val="hlink"/>
              </a:buClr>
              <a:buSzPct val="100000"/>
            </a:pPr>
            <a:r>
              <a:rPr lang="en-US" altLang="en-US" sz="2000" dirty="0">
                <a:ea typeface="ＭＳ Ｐゴシック" panose="020B0600070205080204" pitchFamily="34" charset="-128"/>
              </a:rPr>
              <a:t>Local government may have own rules  </a:t>
            </a:r>
          </a:p>
          <a:p>
            <a:pPr marL="0" indent="0" algn="ctr">
              <a:buNone/>
            </a:pPr>
            <a:endParaRPr lang="en-US" sz="2800" dirty="0"/>
          </a:p>
        </p:txBody>
      </p:sp>
    </p:spTree>
    <p:extLst>
      <p:ext uri="{BB962C8B-B14F-4D97-AF65-F5344CB8AC3E}">
        <p14:creationId xmlns:p14="http://schemas.microsoft.com/office/powerpoint/2010/main" val="56965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990000"/>
                </a:solidFill>
                <a:ea typeface="ＭＳ Ｐゴシック" panose="020B0600070205080204" pitchFamily="34" charset="-128"/>
              </a:rPr>
              <a:t>What Not to Do…</a:t>
            </a:r>
            <a:endParaRPr lang="en-US" dirty="0"/>
          </a:p>
        </p:txBody>
      </p:sp>
      <p:sp>
        <p:nvSpPr>
          <p:cNvPr id="3" name="Content Placeholder 2"/>
          <p:cNvSpPr>
            <a:spLocks noGrp="1"/>
          </p:cNvSpPr>
          <p:nvPr>
            <p:ph idx="1"/>
          </p:nvPr>
        </p:nvSpPr>
        <p:spPr>
          <a:xfrm>
            <a:off x="103909" y="1307591"/>
            <a:ext cx="8582891" cy="3728535"/>
          </a:xfrm>
        </p:spPr>
        <p:txBody>
          <a:bodyPr/>
          <a:lstStyle/>
          <a:p>
            <a:pPr>
              <a:lnSpc>
                <a:spcPct val="85000"/>
              </a:lnSpc>
              <a:spcBef>
                <a:spcPct val="40000"/>
              </a:spcBef>
              <a:buClr>
                <a:schemeClr val="hlink"/>
              </a:buClr>
              <a:buSzPct val="100000"/>
            </a:pPr>
            <a:r>
              <a:rPr lang="en-US" altLang="en-US" dirty="0">
                <a:ea typeface="ＭＳ Ｐゴシック" panose="020B0600070205080204" pitchFamily="34" charset="-128"/>
              </a:rPr>
              <a:t>Financial Interest</a:t>
            </a:r>
          </a:p>
          <a:p>
            <a:pPr lvl="1">
              <a:lnSpc>
                <a:spcPct val="85000"/>
              </a:lnSpc>
              <a:spcBef>
                <a:spcPct val="40000"/>
              </a:spcBef>
              <a:buClr>
                <a:schemeClr val="hlink"/>
              </a:buClr>
              <a:buSzPct val="100000"/>
            </a:pPr>
            <a:r>
              <a:rPr lang="en-US" dirty="0"/>
              <a:t>Vote to approve (or deny) a project when you own property adjacent to or near a site and approval will result in a </a:t>
            </a:r>
            <a:r>
              <a:rPr lang="en-US" i="1" dirty="0"/>
              <a:t>material </a:t>
            </a:r>
            <a:r>
              <a:rPr lang="en-US" dirty="0"/>
              <a:t>increase (or decrease) in the value of your property.</a:t>
            </a:r>
          </a:p>
          <a:p>
            <a:pPr lvl="1">
              <a:lnSpc>
                <a:spcPct val="85000"/>
              </a:lnSpc>
              <a:spcBef>
                <a:spcPct val="40000"/>
              </a:spcBef>
              <a:buClr>
                <a:schemeClr val="hlink"/>
              </a:buClr>
              <a:buSzPct val="100000"/>
            </a:pPr>
            <a:r>
              <a:rPr lang="en-US" dirty="0"/>
              <a:t>If property is not nearby and no proof of potential increase in value, then doctrine will not apply.</a:t>
            </a:r>
          </a:p>
          <a:p>
            <a:pPr marL="228600" lvl="1">
              <a:lnSpc>
                <a:spcPct val="85000"/>
              </a:lnSpc>
              <a:spcBef>
                <a:spcPct val="40000"/>
              </a:spcBef>
              <a:buClr>
                <a:schemeClr val="hlink"/>
              </a:buClr>
              <a:buSzPct val="100000"/>
              <a:buFont typeface="Arial" panose="020B0604020202020204" pitchFamily="34" charset="0"/>
              <a:buChar char="•"/>
            </a:pPr>
            <a:r>
              <a:rPr lang="en-US" altLang="en-US" dirty="0">
                <a:ea typeface="ＭＳ Ｐゴシック" panose="020B0600070205080204" pitchFamily="34" charset="-128"/>
              </a:rPr>
              <a:t>Employment by interested party</a:t>
            </a:r>
          </a:p>
          <a:p>
            <a:pPr marL="228600" lvl="3" indent="457200">
              <a:lnSpc>
                <a:spcPct val="85000"/>
              </a:lnSpc>
              <a:spcBef>
                <a:spcPct val="40000"/>
              </a:spcBef>
              <a:buClr>
                <a:schemeClr val="hlink"/>
              </a:buClr>
              <a:buSzPct val="100000"/>
              <a:tabLst>
                <a:tab pos="1828800" algn="l"/>
              </a:tabLst>
            </a:pPr>
            <a:r>
              <a:rPr lang="en-US" altLang="en-US" dirty="0">
                <a:ea typeface="ＭＳ Ｐゴシック" panose="020B0600070205080204" pitchFamily="34" charset="-128"/>
              </a:rPr>
              <a:t>Member of a board that would benefit by the approval</a:t>
            </a:r>
          </a:p>
          <a:p>
            <a:pPr marL="228600" lvl="3" indent="457200">
              <a:lnSpc>
                <a:spcPct val="85000"/>
              </a:lnSpc>
              <a:spcBef>
                <a:spcPct val="40000"/>
              </a:spcBef>
              <a:buClr>
                <a:schemeClr val="hlink"/>
              </a:buClr>
              <a:buSzPct val="100000"/>
              <a:tabLst>
                <a:tab pos="1828800" algn="l"/>
              </a:tabLst>
            </a:pPr>
            <a:r>
              <a:rPr lang="en-US" altLang="en-US" dirty="0">
                <a:ea typeface="ＭＳ Ｐゴシック" panose="020B0600070205080204" pitchFamily="34" charset="-128"/>
              </a:rPr>
              <a:t>Announcement of a Council or Commission member’</a:t>
            </a:r>
            <a:r>
              <a:rPr lang="en-US" altLang="ja-JP" dirty="0">
                <a:ea typeface="ＭＳ Ｐゴシック" panose="020B0600070205080204" pitchFamily="34" charset="-128"/>
              </a:rPr>
              <a:t>s decision in advance of the body’s decision violates the doctrine</a:t>
            </a:r>
            <a:endParaRPr lang="en-US" altLang="en-US" dirty="0">
              <a:ea typeface="ＭＳ Ｐゴシック" panose="020B0600070205080204" pitchFamily="34" charset="-128"/>
            </a:endParaRPr>
          </a:p>
          <a:p>
            <a:pPr marL="0" indent="0" algn="ctr">
              <a:buNone/>
            </a:pPr>
            <a:endParaRPr lang="en-US" sz="2800" dirty="0"/>
          </a:p>
        </p:txBody>
      </p:sp>
    </p:spTree>
    <p:extLst>
      <p:ext uri="{BB962C8B-B14F-4D97-AF65-F5344CB8AC3E}">
        <p14:creationId xmlns:p14="http://schemas.microsoft.com/office/powerpoint/2010/main" val="90545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71728"/>
          </a:xfrm>
        </p:spPr>
        <p:txBody>
          <a:bodyPr>
            <a:normAutofit fontScale="90000"/>
          </a:bodyPr>
          <a:lstStyle/>
          <a:p>
            <a:br>
              <a:rPr lang="en-US" b="1" dirty="0"/>
            </a:br>
            <a:br>
              <a:rPr lang="en-US" b="1" dirty="0"/>
            </a:br>
            <a:r>
              <a:rPr lang="en-US" b="1" dirty="0"/>
              <a:t>What do I do if…Communication Occurred, or I am Personally Interested?</a:t>
            </a:r>
          </a:p>
        </p:txBody>
      </p:sp>
      <p:sp>
        <p:nvSpPr>
          <p:cNvPr id="3" name="Content Placeholder 2"/>
          <p:cNvSpPr>
            <a:spLocks noGrp="1"/>
          </p:cNvSpPr>
          <p:nvPr>
            <p:ph idx="1"/>
          </p:nvPr>
        </p:nvSpPr>
        <p:spPr/>
        <p:txBody>
          <a:bodyPr/>
          <a:lstStyle/>
          <a:p>
            <a:pPr marL="0" indent="0" algn="ctr">
              <a:buNone/>
            </a:pPr>
            <a:endParaRPr lang="en-US" sz="2800" b="1" dirty="0">
              <a:ea typeface="ＭＳ Ｐゴシック" charset="0"/>
            </a:endParaRPr>
          </a:p>
          <a:p>
            <a:pPr marL="0" indent="0" algn="ctr">
              <a:buNone/>
            </a:pPr>
            <a:endParaRPr lang="en-US" sz="2800" b="1" dirty="0">
              <a:ea typeface="ＭＳ Ｐゴシック" charset="0"/>
            </a:endParaRPr>
          </a:p>
          <a:p>
            <a:pPr marL="0" indent="0" algn="ctr">
              <a:buNone/>
            </a:pPr>
            <a:r>
              <a:rPr lang="en-US" sz="6600" b="1" dirty="0">
                <a:ea typeface="ＭＳ Ｐゴシック" charset="0"/>
              </a:rPr>
              <a:t>????</a:t>
            </a:r>
          </a:p>
          <a:p>
            <a:pPr marL="0" indent="0" algn="ctr">
              <a:buNone/>
            </a:pPr>
            <a:endParaRPr lang="en-US" sz="2800" dirty="0"/>
          </a:p>
        </p:txBody>
      </p:sp>
    </p:spTree>
    <p:extLst>
      <p:ext uri="{BB962C8B-B14F-4D97-AF65-F5344CB8AC3E}">
        <p14:creationId xmlns:p14="http://schemas.microsoft.com/office/powerpoint/2010/main" val="230034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OPMA Does </a:t>
            </a:r>
            <a:r>
              <a:rPr lang="en-US" b="1" u="sng" dirty="0"/>
              <a:t>Not</a:t>
            </a:r>
            <a:r>
              <a:rPr lang="en-US" b="1" dirty="0"/>
              <a:t> Apply To:</a:t>
            </a:r>
          </a:p>
        </p:txBody>
      </p:sp>
      <p:sp>
        <p:nvSpPr>
          <p:cNvPr id="3" name="Content Placeholder 2"/>
          <p:cNvSpPr>
            <a:spLocks noGrp="1"/>
          </p:cNvSpPr>
          <p:nvPr>
            <p:ph idx="1"/>
          </p:nvPr>
        </p:nvSpPr>
        <p:spPr/>
        <p:txBody>
          <a:bodyPr/>
          <a:lstStyle/>
          <a:p>
            <a:r>
              <a:rPr lang="en-US" dirty="0">
                <a:solidFill>
                  <a:srgbClr val="000000"/>
                </a:solidFill>
              </a:rPr>
              <a:t>Social gatherings at which a quorum may be present</a:t>
            </a:r>
          </a:p>
          <a:p>
            <a:r>
              <a:rPr lang="en-US" dirty="0">
                <a:solidFill>
                  <a:srgbClr val="000000"/>
                </a:solidFill>
              </a:rPr>
              <a:t>Awards banquets</a:t>
            </a:r>
          </a:p>
          <a:p>
            <a:r>
              <a:rPr lang="en-US" dirty="0">
                <a:solidFill>
                  <a:srgbClr val="000000"/>
                </a:solidFill>
              </a:rPr>
              <a:t>Pancake feeds</a:t>
            </a:r>
          </a:p>
          <a:p>
            <a:r>
              <a:rPr lang="en-US" dirty="0">
                <a:solidFill>
                  <a:srgbClr val="000000"/>
                </a:solidFill>
              </a:rPr>
              <a:t>Similar events where </a:t>
            </a:r>
            <a:r>
              <a:rPr lang="en-US" i="1" dirty="0">
                <a:solidFill>
                  <a:srgbClr val="000000"/>
                </a:solidFill>
              </a:rPr>
              <a:t>no City business is conducted</a:t>
            </a:r>
          </a:p>
          <a:p>
            <a:pPr marL="0" indent="0">
              <a:buNone/>
            </a:pPr>
            <a:endParaRPr lang="en-US" dirty="0"/>
          </a:p>
        </p:txBody>
      </p:sp>
      <p:pic>
        <p:nvPicPr>
          <p:cNvPr id="4" name="Picture 2" descr="C:\Users\nancyk1\AppData\Local\Microsoft\Windows\Temporary Internet Files\Content.IE5\I7QD59XB\MC9002971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4536" y="1406623"/>
            <a:ext cx="1295400" cy="101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47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6722"/>
            <a:ext cx="8229600" cy="650806"/>
          </a:xfrm>
        </p:spPr>
        <p:txBody>
          <a:bodyPr>
            <a:normAutofit fontScale="90000"/>
          </a:bodyPr>
          <a:lstStyle/>
          <a:p>
            <a:br>
              <a:rPr lang="en-US" b="1" dirty="0"/>
            </a:br>
            <a:br>
              <a:rPr lang="en-US" b="1" dirty="0"/>
            </a:br>
            <a:endParaRPr lang="en-US" b="1" dirty="0"/>
          </a:p>
        </p:txBody>
      </p:sp>
      <p:sp>
        <p:nvSpPr>
          <p:cNvPr id="3" name="Content Placeholder 2"/>
          <p:cNvSpPr>
            <a:spLocks noGrp="1"/>
          </p:cNvSpPr>
          <p:nvPr>
            <p:ph idx="1"/>
          </p:nvPr>
        </p:nvSpPr>
        <p:spPr/>
        <p:txBody>
          <a:bodyPr/>
          <a:lstStyle/>
          <a:p>
            <a:pPr marL="0" indent="0" algn="ctr">
              <a:buNone/>
            </a:pPr>
            <a:endParaRPr lang="en-US" sz="2800" b="1" dirty="0">
              <a:ea typeface="ＭＳ Ｐゴシック" charset="0"/>
            </a:endParaRPr>
          </a:p>
          <a:p>
            <a:pPr marL="0" indent="0" algn="ctr">
              <a:buNone/>
            </a:pPr>
            <a:endParaRPr lang="en-US" sz="2800" b="1" dirty="0">
              <a:ea typeface="ＭＳ Ｐゴシック" charset="0"/>
            </a:endParaRPr>
          </a:p>
          <a:p>
            <a:pPr marL="0" indent="0" algn="ctr">
              <a:buNone/>
            </a:pPr>
            <a:r>
              <a:rPr lang="en-US" sz="6600" b="1" dirty="0">
                <a:ea typeface="ＭＳ Ｐゴシック" charset="0"/>
              </a:rPr>
              <a:t>DISCLOSE</a:t>
            </a:r>
          </a:p>
          <a:p>
            <a:pPr marL="0" indent="0" algn="ctr">
              <a:buNone/>
            </a:pPr>
            <a:endParaRPr lang="en-US" sz="2800" dirty="0"/>
          </a:p>
        </p:txBody>
      </p:sp>
    </p:spTree>
    <p:extLst>
      <p:ext uri="{BB962C8B-B14F-4D97-AF65-F5344CB8AC3E}">
        <p14:creationId xmlns:p14="http://schemas.microsoft.com/office/powerpoint/2010/main" val="217325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990000"/>
                </a:solidFill>
                <a:ea typeface="ＭＳ Ｐゴシック" panose="020B0600070205080204" pitchFamily="34" charset="-128"/>
              </a:rPr>
              <a:t>What if There is an Objection?</a:t>
            </a:r>
            <a:endParaRPr lang="en-US" dirty="0"/>
          </a:p>
        </p:txBody>
      </p:sp>
      <p:sp>
        <p:nvSpPr>
          <p:cNvPr id="3" name="Content Placeholder 2"/>
          <p:cNvSpPr>
            <a:spLocks noGrp="1"/>
          </p:cNvSpPr>
          <p:nvPr>
            <p:ph idx="1"/>
          </p:nvPr>
        </p:nvSpPr>
        <p:spPr>
          <a:xfrm>
            <a:off x="374073" y="1307592"/>
            <a:ext cx="8312727" cy="3534572"/>
          </a:xfrm>
        </p:spPr>
        <p:txBody>
          <a:bodyPr/>
          <a:lstStyle/>
          <a:p>
            <a:pPr>
              <a:lnSpc>
                <a:spcPct val="85000"/>
              </a:lnSpc>
              <a:spcBef>
                <a:spcPct val="40000"/>
              </a:spcBef>
              <a:buClr>
                <a:schemeClr val="hlink"/>
              </a:buClr>
              <a:buSzPct val="100000"/>
            </a:pPr>
            <a:r>
              <a:rPr lang="en-US" altLang="en-US" dirty="0">
                <a:ea typeface="ＭＳ Ｐゴシック" panose="020B0600070205080204" pitchFamily="34" charset="-128"/>
              </a:rPr>
              <a:t>If after full disclosure a party objects, you are not obligated to step down if:</a:t>
            </a:r>
          </a:p>
          <a:p>
            <a:pPr lvl="1">
              <a:lnSpc>
                <a:spcPct val="85000"/>
              </a:lnSpc>
              <a:spcBef>
                <a:spcPct val="40000"/>
              </a:spcBef>
              <a:buClr>
                <a:schemeClr val="hlink"/>
              </a:buClr>
              <a:buSzPct val="100000"/>
            </a:pPr>
            <a:r>
              <a:rPr lang="en-US" altLang="en-US" dirty="0">
                <a:ea typeface="ＭＳ Ｐゴシック" panose="020B0600070205080204" pitchFamily="34" charset="-128"/>
              </a:rPr>
              <a:t>No bias or prejudice</a:t>
            </a:r>
          </a:p>
          <a:p>
            <a:pPr lvl="1">
              <a:lnSpc>
                <a:spcPct val="85000"/>
              </a:lnSpc>
              <a:spcBef>
                <a:spcPct val="40000"/>
              </a:spcBef>
              <a:buClr>
                <a:schemeClr val="hlink"/>
              </a:buClr>
              <a:buSzPct val="100000"/>
            </a:pPr>
            <a:r>
              <a:rPr lang="en-US" altLang="en-US" dirty="0">
                <a:ea typeface="ＭＳ Ｐゴシック" panose="020B0600070205080204" pitchFamily="34" charset="-128"/>
              </a:rPr>
              <a:t>Opponent had opportunity to respond to communication</a:t>
            </a:r>
          </a:p>
          <a:p>
            <a:pPr>
              <a:lnSpc>
                <a:spcPct val="85000"/>
              </a:lnSpc>
              <a:spcBef>
                <a:spcPct val="40000"/>
              </a:spcBef>
              <a:buClr>
                <a:schemeClr val="hlink"/>
              </a:buClr>
              <a:buSzPct val="100000"/>
            </a:pPr>
            <a:r>
              <a:rPr lang="en-US" altLang="en-US" dirty="0">
                <a:ea typeface="ＭＳ Ｐゴシック" panose="020B0600070205080204" pitchFamily="34" charset="-128"/>
              </a:rPr>
              <a:t>Will still create risk of decision being overturned</a:t>
            </a:r>
          </a:p>
          <a:p>
            <a:pPr>
              <a:lnSpc>
                <a:spcPct val="85000"/>
              </a:lnSpc>
              <a:spcBef>
                <a:spcPct val="40000"/>
              </a:spcBef>
              <a:buClr>
                <a:schemeClr val="hlink"/>
              </a:buClr>
              <a:buSzPct val="100000"/>
            </a:pPr>
            <a:r>
              <a:rPr lang="en-US" altLang="en-US" dirty="0">
                <a:ea typeface="ＭＳ Ｐゴシック" panose="020B0600070205080204" pitchFamily="34" charset="-128"/>
              </a:rPr>
              <a:t>If the ex parte contact </a:t>
            </a:r>
            <a:r>
              <a:rPr lang="en-US" altLang="en-US" i="1" dirty="0">
                <a:ea typeface="ＭＳ Ｐゴシック" panose="020B0600070205080204" pitchFamily="34" charset="-128"/>
              </a:rPr>
              <a:t>could</a:t>
            </a:r>
            <a:r>
              <a:rPr lang="en-US" altLang="en-US" dirty="0">
                <a:ea typeface="ＭＳ Ｐゴシック" panose="020B0600070205080204" pitchFamily="34" charset="-128"/>
              </a:rPr>
              <a:t> prevent the decision maker from fairly deciding the case on the record, then the decision maker </a:t>
            </a:r>
            <a:r>
              <a:rPr lang="en-US" altLang="en-US" i="1" dirty="0">
                <a:ea typeface="ＭＳ Ｐゴシック" panose="020B0600070205080204" pitchFamily="34" charset="-128"/>
              </a:rPr>
              <a:t>must</a:t>
            </a:r>
            <a:r>
              <a:rPr lang="en-US" altLang="en-US" dirty="0">
                <a:ea typeface="ＭＳ Ｐゴシック" panose="020B0600070205080204" pitchFamily="34" charset="-128"/>
              </a:rPr>
              <a:t> step down </a:t>
            </a:r>
          </a:p>
          <a:p>
            <a:pPr>
              <a:lnSpc>
                <a:spcPct val="85000"/>
              </a:lnSpc>
              <a:spcBef>
                <a:spcPct val="40000"/>
              </a:spcBef>
              <a:buClr>
                <a:schemeClr val="hlink"/>
              </a:buClr>
              <a:buSzPct val="100000"/>
            </a:pPr>
            <a:r>
              <a:rPr lang="en-US" altLang="en-US" i="1" dirty="0">
                <a:ea typeface="ＭＳ Ｐゴシック" panose="020B0600070205080204" pitchFamily="34" charset="-128"/>
              </a:rPr>
              <a:t>Seek and follow your City Attorney</a:t>
            </a:r>
            <a:r>
              <a:rPr lang="ja-JP" altLang="en-US" i="1" dirty="0">
                <a:ea typeface="ＭＳ Ｐゴシック" panose="020B0600070205080204" pitchFamily="34" charset="-128"/>
              </a:rPr>
              <a:t>’</a:t>
            </a:r>
            <a:r>
              <a:rPr lang="en-US" altLang="ja-JP" i="1" dirty="0">
                <a:ea typeface="ＭＳ Ｐゴシック" panose="020B0600070205080204" pitchFamily="34" charset="-128"/>
              </a:rPr>
              <a:t>s advice</a:t>
            </a:r>
          </a:p>
          <a:p>
            <a:pPr>
              <a:lnSpc>
                <a:spcPct val="85000"/>
              </a:lnSpc>
              <a:spcBef>
                <a:spcPct val="40000"/>
              </a:spcBef>
              <a:buClr>
                <a:schemeClr val="hlink"/>
              </a:buClr>
              <a:buSzPct val="100000"/>
            </a:pPr>
            <a:r>
              <a:rPr lang="en-US" altLang="en-US" dirty="0">
                <a:ea typeface="ＭＳ Ｐゴシック" panose="020B0600070205080204" pitchFamily="34" charset="-128"/>
              </a:rPr>
              <a:t>Best practice:  If there is an objection, step down</a:t>
            </a:r>
          </a:p>
        </p:txBody>
      </p:sp>
    </p:spTree>
    <p:extLst>
      <p:ext uri="{BB962C8B-B14F-4D97-AF65-F5344CB8AC3E}">
        <p14:creationId xmlns:p14="http://schemas.microsoft.com/office/powerpoint/2010/main" val="353674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38875"/>
            <a:ext cx="8229600" cy="1097280"/>
          </a:xfrm>
        </p:spPr>
        <p:txBody>
          <a:bodyPr/>
          <a:lstStyle/>
          <a:p>
            <a:pPr algn="ctr"/>
            <a:r>
              <a:rPr lang="en-US" altLang="en-US" sz="3600" dirty="0">
                <a:solidFill>
                  <a:schemeClr val="bg1"/>
                </a:solidFill>
                <a:ea typeface="ＭＳ Ｐゴシック" panose="020B0600070205080204" pitchFamily="34" charset="-128"/>
              </a:rPr>
              <a:t>Municipal Ethics Act</a:t>
            </a:r>
          </a:p>
        </p:txBody>
      </p:sp>
    </p:spTree>
    <p:extLst>
      <p:ext uri="{BB962C8B-B14F-4D97-AF65-F5344CB8AC3E}">
        <p14:creationId xmlns:p14="http://schemas.microsoft.com/office/powerpoint/2010/main" val="65571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Municipal Ethics Act</a:t>
            </a:r>
          </a:p>
        </p:txBody>
      </p:sp>
      <p:sp>
        <p:nvSpPr>
          <p:cNvPr id="3" name="Content Placeholder 2"/>
          <p:cNvSpPr>
            <a:spLocks noGrp="1"/>
          </p:cNvSpPr>
          <p:nvPr>
            <p:ph idx="1"/>
          </p:nvPr>
        </p:nvSpPr>
        <p:spPr/>
        <p:txBody>
          <a:bodyPr/>
          <a:lstStyle/>
          <a:p>
            <a:r>
              <a:rPr lang="en-US" dirty="0">
                <a:latin typeface="Arial" charset="0"/>
                <a:ea typeface="ＭＳ Ｐゴシック" charset="0"/>
              </a:rPr>
              <a:t>No municipal officer shall be </a:t>
            </a:r>
            <a:r>
              <a:rPr lang="en-US" i="1" u="sng" dirty="0">
                <a:latin typeface="Arial" charset="0"/>
                <a:ea typeface="ＭＳ Ｐゴシック" charset="0"/>
              </a:rPr>
              <a:t>beneficially interested, directly or indirectly</a:t>
            </a:r>
            <a:r>
              <a:rPr lang="en-US" dirty="0">
                <a:latin typeface="Arial" charset="0"/>
                <a:ea typeface="ＭＳ Ｐゴシック" charset="0"/>
              </a:rPr>
              <a:t>, in </a:t>
            </a:r>
            <a:r>
              <a:rPr lang="en-US" i="1" u="sng" dirty="0">
                <a:latin typeface="Arial" charset="0"/>
                <a:ea typeface="ＭＳ Ｐゴシック" charset="0"/>
              </a:rPr>
              <a:t>any contract</a:t>
            </a:r>
            <a:r>
              <a:rPr lang="en-US" dirty="0">
                <a:latin typeface="Arial" charset="0"/>
                <a:ea typeface="ＭＳ Ｐゴシック" charset="0"/>
              </a:rPr>
              <a:t> which </a:t>
            </a:r>
            <a:r>
              <a:rPr lang="en-US" i="1" u="sng" dirty="0">
                <a:latin typeface="Arial" charset="0"/>
                <a:ea typeface="ＭＳ Ｐゴシック" charset="0"/>
              </a:rPr>
              <a:t>may be made by</a:t>
            </a:r>
            <a:r>
              <a:rPr lang="en-US" dirty="0">
                <a:latin typeface="Arial" charset="0"/>
                <a:ea typeface="ＭＳ Ｐゴシック" charset="0"/>
              </a:rPr>
              <a:t>, through or under the supervision of such officer, in whole or in part, or which may be made for the benefit of his or her office, or </a:t>
            </a:r>
            <a:r>
              <a:rPr lang="en-US" i="1" u="sng" dirty="0">
                <a:latin typeface="Arial" charset="0"/>
                <a:ea typeface="ＭＳ Ｐゴシック" charset="0"/>
              </a:rPr>
              <a:t>accept, directly or indirectly, any compensation, gratuity or reward</a:t>
            </a:r>
            <a:r>
              <a:rPr lang="en-US" i="1" dirty="0">
                <a:latin typeface="Arial" charset="0"/>
                <a:ea typeface="ＭＳ Ｐゴシック" charset="0"/>
              </a:rPr>
              <a:t> </a:t>
            </a:r>
            <a:r>
              <a:rPr lang="en-US" dirty="0">
                <a:latin typeface="Arial" charset="0"/>
                <a:ea typeface="ＭＳ Ｐゴシック" charset="0"/>
              </a:rPr>
              <a:t>in connection with </a:t>
            </a:r>
            <a:r>
              <a:rPr lang="en-US" i="1" u="sng" dirty="0">
                <a:latin typeface="Arial" charset="0"/>
                <a:ea typeface="ＭＳ Ｐゴシック" charset="0"/>
              </a:rPr>
              <a:t>such contract from any other person beneficially interested therein</a:t>
            </a:r>
            <a:r>
              <a:rPr lang="en-US" dirty="0">
                <a:latin typeface="Arial" charset="0"/>
                <a:ea typeface="ＭＳ Ｐゴシック" charset="0"/>
              </a:rPr>
              <a:t>. ~</a:t>
            </a:r>
            <a:r>
              <a:rPr lang="en-US" i="1" dirty="0">
                <a:latin typeface="Arial" charset="0"/>
                <a:ea typeface="ＭＳ Ｐゴシック" charset="0"/>
              </a:rPr>
              <a:t>RCW 42.23.030</a:t>
            </a:r>
          </a:p>
          <a:p>
            <a:pPr marL="0" indent="0">
              <a:buNone/>
            </a:pPr>
            <a:endParaRPr lang="en-US" dirty="0"/>
          </a:p>
        </p:txBody>
      </p:sp>
    </p:spTree>
    <p:extLst>
      <p:ext uri="{BB962C8B-B14F-4D97-AF65-F5344CB8AC3E}">
        <p14:creationId xmlns:p14="http://schemas.microsoft.com/office/powerpoint/2010/main" val="25237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38875"/>
            <a:ext cx="8229600" cy="1097280"/>
          </a:xfrm>
        </p:spPr>
        <p:txBody>
          <a:bodyPr/>
          <a:lstStyle/>
          <a:p>
            <a:pPr algn="ctr"/>
            <a:r>
              <a:rPr lang="en-US" altLang="en-US" sz="3600" dirty="0">
                <a:solidFill>
                  <a:schemeClr val="bg1"/>
                </a:solidFill>
                <a:ea typeface="ＭＳ Ｐゴシック" panose="020B0600070205080204" pitchFamily="34" charset="-128"/>
              </a:rPr>
              <a:t>Required Code Change</a:t>
            </a:r>
          </a:p>
        </p:txBody>
      </p:sp>
    </p:spTree>
    <p:extLst>
      <p:ext uri="{BB962C8B-B14F-4D97-AF65-F5344CB8AC3E}">
        <p14:creationId xmlns:p14="http://schemas.microsoft.com/office/powerpoint/2010/main" val="318379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990000"/>
                </a:solidFill>
              </a:rPr>
              <a:t>City Must Change its Code</a:t>
            </a:r>
            <a:endParaRPr lang="en-US" dirty="0"/>
          </a:p>
        </p:txBody>
      </p:sp>
      <p:sp>
        <p:nvSpPr>
          <p:cNvPr id="3" name="Content Placeholder 2"/>
          <p:cNvSpPr>
            <a:spLocks noGrp="1"/>
          </p:cNvSpPr>
          <p:nvPr>
            <p:ph idx="1"/>
          </p:nvPr>
        </p:nvSpPr>
        <p:spPr/>
        <p:txBody>
          <a:bodyPr/>
          <a:lstStyle/>
          <a:p>
            <a:pPr>
              <a:spcAft>
                <a:spcPts val="600"/>
              </a:spcAft>
            </a:pPr>
            <a:r>
              <a:rPr lang="en-US" dirty="0">
                <a:ea typeface="ＭＳ Ｐゴシック" pitchFamily="-111" charset="-128"/>
              </a:rPr>
              <a:t>Optional Municipal Code</a:t>
            </a:r>
          </a:p>
          <a:p>
            <a:pPr>
              <a:spcAft>
                <a:spcPts val="600"/>
              </a:spcAft>
            </a:pPr>
            <a:r>
              <a:rPr lang="en-US" dirty="0">
                <a:ea typeface="ＭＳ Ｐゴシック" pitchFamily="-111" charset="-128"/>
              </a:rPr>
              <a:t>Limits on Planning Commission Authority</a:t>
            </a:r>
          </a:p>
          <a:p>
            <a:pPr lvl="1">
              <a:spcAft>
                <a:spcPts val="600"/>
              </a:spcAft>
            </a:pPr>
            <a:r>
              <a:rPr lang="en-US" dirty="0"/>
              <a:t>RCW 36.63.110 “A code city which pursuant to this chapter creates a planning agency and which has twenty-five hundred or more inhabitants, by ordinance, </a:t>
            </a:r>
            <a:r>
              <a:rPr lang="en-US" b="1" dirty="0"/>
              <a:t>shall create a board of adjustment </a:t>
            </a:r>
            <a:r>
              <a:rPr lang="en-US" dirty="0"/>
              <a:t>and provide for its membership, terms of office, organization, jurisdiction.”</a:t>
            </a:r>
          </a:p>
          <a:p>
            <a:pPr lvl="1">
              <a:spcAft>
                <a:spcPts val="600"/>
              </a:spcAft>
            </a:pPr>
            <a:r>
              <a:rPr lang="en-US" dirty="0"/>
              <a:t>City may and has established a Hearing Examiner in lieu of a Board of Adjustment</a:t>
            </a:r>
          </a:p>
        </p:txBody>
      </p:sp>
    </p:spTree>
    <p:extLst>
      <p:ext uri="{BB962C8B-B14F-4D97-AF65-F5344CB8AC3E}">
        <p14:creationId xmlns:p14="http://schemas.microsoft.com/office/powerpoint/2010/main" val="282928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990000"/>
                </a:solidFill>
              </a:rPr>
              <a:t>City Must Change its Code</a:t>
            </a:r>
            <a:endParaRPr lang="en-US" dirty="0"/>
          </a:p>
        </p:txBody>
      </p:sp>
      <p:sp>
        <p:nvSpPr>
          <p:cNvPr id="3" name="Content Placeholder 2"/>
          <p:cNvSpPr>
            <a:spLocks noGrp="1"/>
          </p:cNvSpPr>
          <p:nvPr>
            <p:ph idx="1"/>
          </p:nvPr>
        </p:nvSpPr>
        <p:spPr>
          <a:xfrm>
            <a:off x="349250" y="1307592"/>
            <a:ext cx="8337550" cy="3416808"/>
          </a:xfrm>
        </p:spPr>
        <p:txBody>
          <a:bodyPr/>
          <a:lstStyle/>
          <a:p>
            <a:pPr>
              <a:spcAft>
                <a:spcPts val="600"/>
              </a:spcAft>
            </a:pPr>
            <a:r>
              <a:rPr lang="en-US" sz="1600" i="1" dirty="0"/>
              <a:t>Can the City’s Planning Commission lawfully continue to conduct hearings on variances and conditional use permits?</a:t>
            </a:r>
          </a:p>
          <a:p>
            <a:pPr>
              <a:spcAft>
                <a:spcPts val="600"/>
              </a:spcAft>
            </a:pPr>
            <a:r>
              <a:rPr lang="en-US" sz="1600" dirty="0"/>
              <a:t>No. RCW 35A.63.110 provides code cities with planning agencies, such as the City of Blaine, three alternatives for deciding variances and conditional use permits: </a:t>
            </a:r>
          </a:p>
          <a:p>
            <a:pPr lvl="1">
              <a:spcAft>
                <a:spcPts val="600"/>
              </a:spcAft>
            </a:pPr>
            <a:r>
              <a:rPr lang="en-US" sz="1600" dirty="0"/>
              <a:t>(A) establish a board of adjustment; </a:t>
            </a:r>
          </a:p>
          <a:p>
            <a:pPr lvl="1">
              <a:spcAft>
                <a:spcPts val="600"/>
              </a:spcAft>
            </a:pPr>
            <a:r>
              <a:rPr lang="en-US" sz="1600" dirty="0"/>
              <a:t>(B) reserve the authority to decide appeals, variances or conditional use permits with the legislative body itself; or </a:t>
            </a:r>
          </a:p>
          <a:p>
            <a:pPr lvl="1">
              <a:spcAft>
                <a:spcPts val="600"/>
              </a:spcAft>
            </a:pPr>
            <a:r>
              <a:rPr lang="en-US" sz="1600" dirty="0"/>
              <a:t>(C) provide for a hearing examiner. </a:t>
            </a:r>
          </a:p>
          <a:p>
            <a:pPr>
              <a:spcAft>
                <a:spcPts val="600"/>
              </a:spcAft>
            </a:pPr>
            <a:r>
              <a:rPr lang="en-US" sz="1600" dirty="0"/>
              <a:t>The State legislature has not expressly delegated to a code city the authority to grant a planning commission the authority to conduct a quasi-judicial hearing. </a:t>
            </a:r>
          </a:p>
          <a:p>
            <a:pPr>
              <a:spcAft>
                <a:spcPts val="600"/>
              </a:spcAft>
            </a:pPr>
            <a:r>
              <a:rPr lang="en-US" sz="1600" dirty="0"/>
              <a:t>The City created a hearing examiner in the alternative to a board of adjustment. The hearing examiner currently only hears permit appeals.</a:t>
            </a:r>
          </a:p>
        </p:txBody>
      </p:sp>
    </p:spTree>
    <p:extLst>
      <p:ext uri="{BB962C8B-B14F-4D97-AF65-F5344CB8AC3E}">
        <p14:creationId xmlns:p14="http://schemas.microsoft.com/office/powerpoint/2010/main" val="172214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87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Governing Body- Open Meeting</a:t>
            </a:r>
          </a:p>
        </p:txBody>
      </p:sp>
      <p:sp>
        <p:nvSpPr>
          <p:cNvPr id="3" name="Content Placeholder 2"/>
          <p:cNvSpPr>
            <a:spLocks noGrp="1"/>
          </p:cNvSpPr>
          <p:nvPr>
            <p:ph idx="1"/>
          </p:nvPr>
        </p:nvSpPr>
        <p:spPr/>
        <p:txBody>
          <a:bodyPr/>
          <a:lstStyle/>
          <a:p>
            <a:r>
              <a:rPr lang="en-US" dirty="0"/>
              <a:t>All meetings of the </a:t>
            </a:r>
            <a:r>
              <a:rPr lang="en-US" b="1" i="1" dirty="0">
                <a:solidFill>
                  <a:srgbClr val="A50021"/>
                </a:solidFill>
              </a:rPr>
              <a:t>governing body</a:t>
            </a:r>
            <a:r>
              <a:rPr lang="en-US" b="1" dirty="0">
                <a:solidFill>
                  <a:srgbClr val="A50021"/>
                </a:solidFill>
              </a:rPr>
              <a:t> </a:t>
            </a:r>
            <a:r>
              <a:rPr lang="en-US" dirty="0"/>
              <a:t>of a public agency shall be </a:t>
            </a:r>
            <a:r>
              <a:rPr lang="en-US" b="1" i="1" dirty="0">
                <a:solidFill>
                  <a:srgbClr val="C00000"/>
                </a:solidFill>
              </a:rPr>
              <a:t>open and public</a:t>
            </a:r>
            <a:r>
              <a:rPr lang="en-US" dirty="0"/>
              <a:t> and all persons shall be permitted to attend any meeting of the governing body of a public agency, except as otherwise provided in Chapter 42.30 RCW.</a:t>
            </a:r>
          </a:p>
          <a:p>
            <a:pPr marL="114300" indent="0">
              <a:buNone/>
            </a:pPr>
            <a:endParaRPr lang="en-US" dirty="0"/>
          </a:p>
          <a:p>
            <a:pPr marL="114300" indent="0">
              <a:buNone/>
            </a:pPr>
            <a:r>
              <a:rPr lang="en-US" i="1" dirty="0"/>
              <a:t>~ RCW 42.30.030</a:t>
            </a:r>
          </a:p>
          <a:p>
            <a:pPr marL="0" indent="0">
              <a:buNone/>
            </a:pPr>
            <a:endParaRPr lang="en-US" dirty="0"/>
          </a:p>
        </p:txBody>
      </p:sp>
      <p:pic>
        <p:nvPicPr>
          <p:cNvPr id="5" name="Picture 3" descr="C:\Users\nancyk1\AppData\Local\Microsoft\Windows\Temporary Internet Files\Content.IE5\ECTOY37A\MC900441394[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179" b="21168"/>
          <a:stretch/>
        </p:blipFill>
        <p:spPr bwMode="auto">
          <a:xfrm>
            <a:off x="4922520" y="2008632"/>
            <a:ext cx="2895600" cy="2461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3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Meeting?</a:t>
            </a:r>
          </a:p>
        </p:txBody>
      </p:sp>
      <p:sp>
        <p:nvSpPr>
          <p:cNvPr id="3" name="Content Placeholder 2"/>
          <p:cNvSpPr>
            <a:spLocks noGrp="1"/>
          </p:cNvSpPr>
          <p:nvPr>
            <p:ph idx="1"/>
          </p:nvPr>
        </p:nvSpPr>
        <p:spPr>
          <a:xfrm>
            <a:off x="457200" y="1487510"/>
            <a:ext cx="8229600" cy="3111922"/>
          </a:xfrm>
        </p:spPr>
        <p:txBody>
          <a:bodyPr/>
          <a:lstStyle/>
          <a:p>
            <a:r>
              <a:rPr lang="en-US" sz="1600" dirty="0">
                <a:latin typeface="Arial" panose="020B0604020202020204" pitchFamily="34" charset="0"/>
                <a:cs typeface="Arial" panose="020B0604020202020204" pitchFamily="34" charset="0"/>
              </a:rPr>
              <a:t>“</a:t>
            </a:r>
            <a:r>
              <a:rPr lang="en-US" b="1" dirty="0">
                <a:solidFill>
                  <a:srgbClr val="A50021"/>
                </a:solidFill>
                <a:latin typeface="Arial" panose="020B0604020202020204" pitchFamily="34" charset="0"/>
                <a:cs typeface="Arial" panose="020B0604020202020204" pitchFamily="34" charset="0"/>
              </a:rPr>
              <a:t>Meeting</a:t>
            </a:r>
            <a:r>
              <a:rPr lang="en-US" dirty="0">
                <a:latin typeface="Arial" panose="020B0604020202020204" pitchFamily="34" charset="0"/>
                <a:cs typeface="Arial" panose="020B0604020202020204" pitchFamily="34" charset="0"/>
              </a:rPr>
              <a:t>” means meetings at which the public agency takes “</a:t>
            </a:r>
            <a:r>
              <a:rPr lang="en-US" b="1" dirty="0">
                <a:solidFill>
                  <a:srgbClr val="A50021"/>
                </a:solidFill>
                <a:latin typeface="Arial" panose="020B0604020202020204" pitchFamily="34" charset="0"/>
                <a:cs typeface="Arial" panose="020B0604020202020204" pitchFamily="34" charset="0"/>
              </a:rPr>
              <a:t>action</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 ~ RCW 42.30.020.</a:t>
            </a:r>
            <a:endParaRPr lang="en-US" dirty="0">
              <a:latin typeface="Arial" panose="020B0604020202020204" pitchFamily="34" charset="0"/>
              <a:cs typeface="Arial" panose="020B0604020202020204" pitchFamily="34" charset="0"/>
            </a:endParaRPr>
          </a:p>
          <a:p>
            <a:r>
              <a:rPr lang="en-US" dirty="0"/>
              <a:t>Physical presence not required – can occur by phone or e-mail</a:t>
            </a:r>
          </a:p>
          <a:p>
            <a:pPr lvl="1"/>
            <a:r>
              <a:rPr lang="en-US" dirty="0">
                <a:latin typeface="Arial" panose="020B0604020202020204" pitchFamily="34" charset="0"/>
                <a:cs typeface="Arial" panose="020B0604020202020204" pitchFamily="34" charset="0"/>
              </a:rPr>
              <a:t>An exchange of e-mail could constitute a meeting if, for example, a quorum of the members participate in the e-mail exchange &amp; discuss agency business.  Simply receiving information without comment is not a meeting.</a:t>
            </a:r>
            <a:endParaRPr lang="en-US" dirty="0"/>
          </a:p>
          <a:p>
            <a:r>
              <a:rPr lang="en-US" dirty="0">
                <a:latin typeface="Arial" panose="020B0604020202020204" pitchFamily="34" charset="0"/>
                <a:cs typeface="Arial" panose="020B0604020202020204" pitchFamily="34" charset="0"/>
              </a:rPr>
              <a:t>Does not need to be titled “meeting” – OPMA also applies to “retreats,” “workshops,” “study sessions,” etc. </a:t>
            </a:r>
          </a:p>
          <a:p>
            <a:r>
              <a:rPr lang="en-US" dirty="0">
                <a:latin typeface="Arial" panose="020B0604020202020204" pitchFamily="34" charset="0"/>
                <a:cs typeface="Arial" panose="020B0604020202020204" pitchFamily="34" charset="0"/>
              </a:rPr>
              <a:t>No meeting occurs if the governing body lacks a quorum.</a:t>
            </a:r>
          </a:p>
          <a:p>
            <a:pPr marL="0" indent="0">
              <a:buNone/>
            </a:pPr>
            <a:endParaRPr lang="en-US" dirty="0"/>
          </a:p>
        </p:txBody>
      </p:sp>
      <p:pic>
        <p:nvPicPr>
          <p:cNvPr id="4" name="Picture 7" descr="j0233018"/>
          <p:cNvPicPr>
            <a:picLocks noChangeAspect="1" noChangeArrowheads="1"/>
          </p:cNvPicPr>
          <p:nvPr/>
        </p:nvPicPr>
        <p:blipFill>
          <a:blip r:embed="rId3" cstate="print"/>
          <a:srcRect/>
          <a:stretch>
            <a:fillRect/>
          </a:stretch>
        </p:blipFill>
        <p:spPr>
          <a:xfrm>
            <a:off x="3995713" y="482034"/>
            <a:ext cx="762000" cy="910201"/>
          </a:xfrm>
          <a:prstGeom prst="rect">
            <a:avLst/>
          </a:prstGeom>
        </p:spPr>
      </p:pic>
      <p:pic>
        <p:nvPicPr>
          <p:cNvPr id="5" name="Picture 2"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6099" y="3995067"/>
            <a:ext cx="836622" cy="8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4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melik_Sitkin_Davis_ppt_template_e">
  <a:themeElements>
    <a:clrScheme name="Chmelik Sitkin Davis">
      <a:dk1>
        <a:srgbClr val="2F373A"/>
      </a:dk1>
      <a:lt1>
        <a:srgbClr val="FFFFFF"/>
      </a:lt1>
      <a:dk2>
        <a:srgbClr val="2F373A"/>
      </a:dk2>
      <a:lt2>
        <a:srgbClr val="FFFFFF"/>
      </a:lt2>
      <a:accent1>
        <a:srgbClr val="97312C"/>
      </a:accent1>
      <a:accent2>
        <a:srgbClr val="48413A"/>
      </a:accent2>
      <a:accent3>
        <a:srgbClr val="9C8D85"/>
      </a:accent3>
      <a:accent4>
        <a:srgbClr val="C4BBB6"/>
      </a:accent4>
      <a:accent5>
        <a:srgbClr val="2F373A"/>
      </a:accent5>
      <a:accent6>
        <a:srgbClr val="788B92"/>
      </a:accent6>
      <a:hlink>
        <a:srgbClr val="97312C"/>
      </a:hlink>
      <a:folHlink>
        <a:srgbClr val="788B92"/>
      </a:folHlink>
    </a:clrScheme>
    <a:fontScheme name="Chmelik Sitkin Dav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tIns="91440" bIns="9144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8AF1D709DC1541906A3A194834F645" ma:contentTypeVersion="6" ma:contentTypeDescription="Create a new document." ma:contentTypeScope="" ma:versionID="4b01d70f4378be982a07946beb3a4ec3">
  <xsd:schema xmlns:xsd="http://www.w3.org/2001/XMLSchema" xmlns:xs="http://www.w3.org/2001/XMLSchema" xmlns:p="http://schemas.microsoft.com/office/2006/metadata/properties" xmlns:ns2="7ac57341-231e-4f35-8893-66ba586d4db9" targetNamespace="http://schemas.microsoft.com/office/2006/metadata/properties" ma:root="true" ma:fieldsID="c0a766c8c4c2b8af92b8ca6c6b4eb05f" ns2:_="">
    <xsd:import namespace="7ac57341-231e-4f35-8893-66ba586d4d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57341-231e-4f35-8893-66ba586d4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71B2E-2203-41BF-9223-56A5140B975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ac57341-231e-4f35-8893-66ba586d4db9"/>
    <ds:schemaRef ds:uri="http://www.w3.org/XML/1998/namespace"/>
  </ds:schemaRefs>
</ds:datastoreItem>
</file>

<file path=customXml/itemProps2.xml><?xml version="1.0" encoding="utf-8"?>
<ds:datastoreItem xmlns:ds="http://schemas.openxmlformats.org/officeDocument/2006/customXml" ds:itemID="{67EE1C4E-75E5-4C32-A564-0450903307F4}">
  <ds:schemaRefs>
    <ds:schemaRef ds:uri="http://schemas.microsoft.com/sharepoint/v3/contenttype/forms"/>
  </ds:schemaRefs>
</ds:datastoreItem>
</file>

<file path=customXml/itemProps3.xml><?xml version="1.0" encoding="utf-8"?>
<ds:datastoreItem xmlns:ds="http://schemas.openxmlformats.org/officeDocument/2006/customXml" ds:itemID="{FEFA3E40-7CE0-4FE8-8EC0-9B7C74786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c57341-231e-4f35-8893-66ba586d4d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Chmelik_Sitkin_Davis_ppt_template_e</Template>
  <TotalTime>755</TotalTime>
  <Words>5865</Words>
  <Application>Microsoft Office PowerPoint</Application>
  <PresentationFormat>On-screen Show (16:9)</PresentationFormat>
  <Paragraphs>591</Paragraphs>
  <Slides>77</Slides>
  <Notes>77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Wingdings</vt:lpstr>
      <vt:lpstr>Chmelik_Sitkin_Davis_ppt_template_e</vt:lpstr>
      <vt:lpstr>Open Government Training- OPMA and PRA  </vt:lpstr>
      <vt:lpstr>Open Government Training – Why are We Here?</vt:lpstr>
      <vt:lpstr>Open Government Laws Like the OPMA are Often Called “Transparency Laws” or “Sunshine Laws”</vt:lpstr>
      <vt:lpstr>Washington’s Open Public Meetings Act (OPMA) </vt:lpstr>
      <vt:lpstr>Purpose</vt:lpstr>
      <vt:lpstr>OPMA Applies To:</vt:lpstr>
      <vt:lpstr>OPMA Does Not Apply To:</vt:lpstr>
      <vt:lpstr>Governing Body- Open Meeting</vt:lpstr>
      <vt:lpstr>What is a Meeting?</vt:lpstr>
      <vt:lpstr>E-Mail and Serial Meeting Issues</vt:lpstr>
      <vt:lpstr>Action</vt:lpstr>
      <vt:lpstr>Final Action</vt:lpstr>
      <vt:lpstr>Travel and Gathering </vt:lpstr>
      <vt:lpstr>“Regular” Meetings</vt:lpstr>
      <vt:lpstr>RCW 42.30.077 - Requirements</vt:lpstr>
      <vt:lpstr>RCW 42.30.077– Applicability and Limitations</vt:lpstr>
      <vt:lpstr>“Special” Meetings</vt:lpstr>
      <vt:lpstr>PowerPoint Presentation</vt:lpstr>
      <vt:lpstr>Emergency Special Meetings</vt:lpstr>
      <vt:lpstr>Public Attendance</vt:lpstr>
      <vt:lpstr>Reasonable Rules of Conduct </vt:lpstr>
      <vt:lpstr>Interruptions and Disruptions</vt:lpstr>
      <vt:lpstr>Executive Session</vt:lpstr>
      <vt:lpstr>Executive Session Myths</vt:lpstr>
      <vt:lpstr>   Common Executive Session Purposes </vt:lpstr>
      <vt:lpstr>  Executive Session to Discuss Litigation or Potential Litigation:  Three Requirements</vt:lpstr>
      <vt:lpstr>Executive Session to Discuss Agency Enforcement Actions, Litigation or Potential Litigation </vt:lpstr>
      <vt:lpstr>Penalties for Violating the OPMA</vt:lpstr>
      <vt:lpstr>Minutes – RCW 42.32.030</vt:lpstr>
      <vt:lpstr>OPMA Training </vt:lpstr>
      <vt:lpstr>OPMA Assistance</vt:lpstr>
      <vt:lpstr>   Special Risks:  Email Correspondence Can Constitute a Meeting</vt:lpstr>
      <vt:lpstr>   Summary: Practice Tips</vt:lpstr>
      <vt:lpstr>Public Records Act Chapter 42.56 RCW</vt:lpstr>
      <vt:lpstr>A Great Opportunity For Public Service</vt:lpstr>
      <vt:lpstr>PowerPoint Presentation</vt:lpstr>
      <vt:lpstr>Public Records Act Violations Can Be Expensive</vt:lpstr>
      <vt:lpstr>PowerPoint Presentation</vt:lpstr>
      <vt:lpstr>Public Records Can Include…</vt:lpstr>
      <vt:lpstr>Requests for Public Records</vt:lpstr>
      <vt:lpstr> Public Records Procedural Requirements</vt:lpstr>
      <vt:lpstr>RCW 42.56.120</vt:lpstr>
      <vt:lpstr> City Response to Request</vt:lpstr>
      <vt:lpstr>Overbroad Requests</vt:lpstr>
      <vt:lpstr>Time for Further Response</vt:lpstr>
      <vt:lpstr>Searches for Responsive Records</vt:lpstr>
      <vt:lpstr>Searches for Responsive Records</vt:lpstr>
      <vt:lpstr>The Future of Tracking Requests and Records</vt:lpstr>
      <vt:lpstr>New Public Records Data Reporting Requirement</vt:lpstr>
      <vt:lpstr>Public Records Exemptions</vt:lpstr>
      <vt:lpstr>Common Exemptions</vt:lpstr>
      <vt:lpstr>Recent Decisions (since May 2019) :</vt:lpstr>
      <vt:lpstr>Other Decisions: </vt:lpstr>
      <vt:lpstr>Enforcement &amp; Penalties </vt:lpstr>
      <vt:lpstr>Summary – Practice Tips</vt:lpstr>
      <vt:lpstr>Summary – Practice Tips</vt:lpstr>
      <vt:lpstr>LEGISLATIVE  VS.  ADMINISTRATIVE  VS.  QUASI-JUDICIAL</vt:lpstr>
      <vt:lpstr> Administrative, Legislative or Quasi-Judicial</vt:lpstr>
      <vt:lpstr>EX PARTE COMMUNICATIONS</vt:lpstr>
      <vt:lpstr>Ex Parte Communications</vt:lpstr>
      <vt:lpstr>Ex Parte Communications</vt:lpstr>
      <vt:lpstr>What do I do if I Receive an Ex Parte Communication?</vt:lpstr>
      <vt:lpstr>APPEARANCE OF FAIRNESS </vt:lpstr>
      <vt:lpstr>Quasi-Judicial Matters ONLY</vt:lpstr>
      <vt:lpstr>Court Decision and Legislation</vt:lpstr>
      <vt:lpstr>Appearance of Fairness/Impermissible Bias</vt:lpstr>
      <vt:lpstr>Perception is Reality </vt:lpstr>
      <vt:lpstr>What Not to Do…</vt:lpstr>
      <vt:lpstr>  What do I do if…Communication Occurred, or I am Personally Interested?</vt:lpstr>
      <vt:lpstr>  </vt:lpstr>
      <vt:lpstr>What if There is an Objection?</vt:lpstr>
      <vt:lpstr>Municipal Ethics Act</vt:lpstr>
      <vt:lpstr>Municipal Ethics Act</vt:lpstr>
      <vt:lpstr>Required Code Change</vt:lpstr>
      <vt:lpstr>City Must Change its Code</vt:lpstr>
      <vt:lpstr>City Must Change its Code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Rhonda</dc:creator>
  <cp:lastModifiedBy>CSD - Kimberly Barnhill</cp:lastModifiedBy>
  <cp:revision>114</cp:revision>
  <cp:lastPrinted>2020-03-09T17:47:27Z</cp:lastPrinted>
  <dcterms:created xsi:type="dcterms:W3CDTF">2014-09-12T16:38:59Z</dcterms:created>
  <dcterms:modified xsi:type="dcterms:W3CDTF">2020-03-09T17:49:20Z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0x010100D48AF1D709DC1541906A3A194834F645</vt:lpwstr>
  </property>
</Properties>
</file>