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sldIdLst>
    <p:sldId id="256" r:id="rId2"/>
    <p:sldId id="257" r:id="rId3"/>
    <p:sldId id="258" r:id="rId4"/>
    <p:sldId id="263" r:id="rId5"/>
    <p:sldId id="459" r:id="rId6"/>
    <p:sldId id="264" r:id="rId7"/>
    <p:sldId id="261" r:id="rId8"/>
    <p:sldId id="262" r:id="rId9"/>
    <p:sldId id="265" r:id="rId10"/>
    <p:sldId id="260" r:id="rId11"/>
    <p:sldId id="461" r:id="rId12"/>
    <p:sldId id="462" r:id="rId13"/>
    <p:sldId id="266" r:id="rId14"/>
    <p:sldId id="457" r:id="rId15"/>
    <p:sldId id="464" r:id="rId16"/>
    <p:sldId id="458" r:id="rId17"/>
    <p:sldId id="466" r:id="rId18"/>
    <p:sldId id="465" r:id="rId19"/>
    <p:sldId id="463" r:id="rId20"/>
    <p:sldId id="460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E891F-6562-4BF2-8994-A840FFBEF079}" v="121" dt="2020-03-07T00:37:00.553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9" autoAdjust="0"/>
    <p:restoredTop sz="94660"/>
  </p:normalViewPr>
  <p:slideViewPr>
    <p:cSldViewPr snapToGrid="0">
      <p:cViewPr>
        <p:scale>
          <a:sx n="83" d="100"/>
          <a:sy n="83" d="100"/>
        </p:scale>
        <p:origin x="5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Bernardy" userId="b2b7dc05482993d4" providerId="LiveId" clId="{EB5E891F-6562-4BF2-8994-A840FFBEF079}"/>
    <pc:docChg chg="undo custSel mod addSld modSld">
      <pc:chgData name="Sara Bernardy" userId="b2b7dc05482993d4" providerId="LiveId" clId="{EB5E891F-6562-4BF2-8994-A840FFBEF079}" dt="2020-03-07T00:37:00.553" v="557" actId="20577"/>
      <pc:docMkLst>
        <pc:docMk/>
      </pc:docMkLst>
      <pc:sldChg chg="modSp">
        <pc:chgData name="Sara Bernardy" userId="b2b7dc05482993d4" providerId="LiveId" clId="{EB5E891F-6562-4BF2-8994-A840FFBEF079}" dt="2020-03-07T00:37:00.553" v="557" actId="20577"/>
        <pc:sldMkLst>
          <pc:docMk/>
          <pc:sldMk cId="1104116544" sldId="263"/>
        </pc:sldMkLst>
        <pc:graphicFrameChg chg="mod">
          <ac:chgData name="Sara Bernardy" userId="b2b7dc05482993d4" providerId="LiveId" clId="{EB5E891F-6562-4BF2-8994-A840FFBEF079}" dt="2020-03-07T00:37:00.553" v="557" actId="20577"/>
          <ac:graphicFrameMkLst>
            <pc:docMk/>
            <pc:sldMk cId="1104116544" sldId="263"/>
            <ac:graphicFrameMk id="7" creationId="{632FC28E-224C-468B-B184-75DD5A089161}"/>
          </ac:graphicFrameMkLst>
        </pc:graphicFrameChg>
      </pc:sldChg>
      <pc:sldChg chg="addSp delSp modSp add mod setBg">
        <pc:chgData name="Sara Bernardy" userId="b2b7dc05482993d4" providerId="LiveId" clId="{EB5E891F-6562-4BF2-8994-A840FFBEF079}" dt="2020-03-07T00:11:26.681" v="253" actId="255"/>
        <pc:sldMkLst>
          <pc:docMk/>
          <pc:sldMk cId="1742501896" sldId="465"/>
        </pc:sldMkLst>
        <pc:spChg chg="mod">
          <ac:chgData name="Sara Bernardy" userId="b2b7dc05482993d4" providerId="LiveId" clId="{EB5E891F-6562-4BF2-8994-A840FFBEF079}" dt="2020-03-07T00:10:21.115" v="251" actId="20577"/>
          <ac:spMkLst>
            <pc:docMk/>
            <pc:sldMk cId="1742501896" sldId="465"/>
            <ac:spMk id="2" creationId="{45977F8A-9D7B-4F6E-847F-C9281C496FC1}"/>
          </ac:spMkLst>
        </pc:spChg>
        <pc:spChg chg="del">
          <ac:chgData name="Sara Bernardy" userId="b2b7dc05482993d4" providerId="LiveId" clId="{EB5E891F-6562-4BF2-8994-A840FFBEF079}" dt="2020-03-06T23:52:08.978" v="1"/>
          <ac:spMkLst>
            <pc:docMk/>
            <pc:sldMk cId="1742501896" sldId="465"/>
            <ac:spMk id="3" creationId="{E3C3BB70-BBE4-4559-8674-3B84F3A97B96}"/>
          </ac:spMkLst>
        </pc:spChg>
        <pc:spChg chg="add del mod">
          <ac:chgData name="Sara Bernardy" userId="b2b7dc05482993d4" providerId="LiveId" clId="{EB5E891F-6562-4BF2-8994-A840FFBEF079}" dt="2020-03-07T00:03:39.781" v="151" actId="478"/>
          <ac:spMkLst>
            <pc:docMk/>
            <pc:sldMk cId="1742501896" sldId="465"/>
            <ac:spMk id="5" creationId="{67AA4E2F-BB75-4988-A8EF-830C99422654}"/>
          </ac:spMkLst>
        </pc:spChg>
        <pc:spChg chg="add del mod">
          <ac:chgData name="Sara Bernardy" userId="b2b7dc05482993d4" providerId="LiveId" clId="{EB5E891F-6562-4BF2-8994-A840FFBEF079}" dt="2020-03-07T00:03:44.860" v="152"/>
          <ac:spMkLst>
            <pc:docMk/>
            <pc:sldMk cId="1742501896" sldId="465"/>
            <ac:spMk id="7" creationId="{64002EE3-A891-469F-9DCC-A181C1815E9A}"/>
          </ac:spMkLst>
        </pc:spChg>
        <pc:spChg chg="add del">
          <ac:chgData name="Sara Bernardy" userId="b2b7dc05482993d4" providerId="LiveId" clId="{EB5E891F-6562-4BF2-8994-A840FFBEF079}" dt="2020-03-07T00:00:27.636" v="134" actId="26606"/>
          <ac:spMkLst>
            <pc:docMk/>
            <pc:sldMk cId="1742501896" sldId="465"/>
            <ac:spMk id="10" creationId="{6F5E2CB3-EEE2-46FE-8BED-410D53D07535}"/>
          </ac:spMkLst>
        </pc:spChg>
        <pc:spChg chg="add mod">
          <ac:chgData name="Sara Bernardy" userId="b2b7dc05482993d4" providerId="LiveId" clId="{EB5E891F-6562-4BF2-8994-A840FFBEF079}" dt="2020-03-07T00:03:54.249" v="153" actId="26606"/>
          <ac:spMkLst>
            <pc:docMk/>
            <pc:sldMk cId="1742501896" sldId="465"/>
            <ac:spMk id="11" creationId="{115D1C16-1C2A-4778-8EC0-66FF92A39FF3}"/>
          </ac:spMkLst>
        </pc:spChg>
        <pc:spChg chg="add del">
          <ac:chgData name="Sara Bernardy" userId="b2b7dc05482993d4" providerId="LiveId" clId="{EB5E891F-6562-4BF2-8994-A840FFBEF079}" dt="2020-03-07T00:00:27.636" v="134" actId="26606"/>
          <ac:spMkLst>
            <pc:docMk/>
            <pc:sldMk cId="1742501896" sldId="465"/>
            <ac:spMk id="13" creationId="{E9271C28-7496-4447-8541-7B39F5E9480A}"/>
          </ac:spMkLst>
        </pc:spChg>
        <pc:spChg chg="add">
          <ac:chgData name="Sara Bernardy" userId="b2b7dc05482993d4" providerId="LiveId" clId="{EB5E891F-6562-4BF2-8994-A840FFBEF079}" dt="2020-03-07T00:03:54.249" v="153" actId="26606"/>
          <ac:spMkLst>
            <pc:docMk/>
            <pc:sldMk cId="1742501896" sldId="465"/>
            <ac:spMk id="16" creationId="{4B54C89A-2D0B-4062-BF97-CA51B69D7B96}"/>
          </ac:spMkLst>
        </pc:spChg>
        <pc:spChg chg="add">
          <ac:chgData name="Sara Bernardy" userId="b2b7dc05482993d4" providerId="LiveId" clId="{EB5E891F-6562-4BF2-8994-A840FFBEF079}" dt="2020-03-07T00:03:54.249" v="153" actId="26606"/>
          <ac:spMkLst>
            <pc:docMk/>
            <pc:sldMk cId="1742501896" sldId="465"/>
            <ac:spMk id="18" creationId="{4091C99A-98BE-457D-87BD-7B9B6EDDC19D}"/>
          </ac:spMkLst>
        </pc:spChg>
        <pc:spChg chg="add">
          <ac:chgData name="Sara Bernardy" userId="b2b7dc05482993d4" providerId="LiveId" clId="{EB5E891F-6562-4BF2-8994-A840FFBEF079}" dt="2020-03-07T00:03:54.249" v="153" actId="26606"/>
          <ac:spMkLst>
            <pc:docMk/>
            <pc:sldMk cId="1742501896" sldId="465"/>
            <ac:spMk id="20" creationId="{960A769C-8991-4FDE-89A0-A218E5BF677A}"/>
          </ac:spMkLst>
        </pc:spChg>
        <pc:spChg chg="add">
          <ac:chgData name="Sara Bernardy" userId="b2b7dc05482993d4" providerId="LiveId" clId="{EB5E891F-6562-4BF2-8994-A840FFBEF079}" dt="2020-03-07T00:03:54.249" v="153" actId="26606"/>
          <ac:spMkLst>
            <pc:docMk/>
            <pc:sldMk cId="1742501896" sldId="465"/>
            <ac:spMk id="22" creationId="{855CA58E-F8D8-4DF3-B813-C2585E0AB0EC}"/>
          </ac:spMkLst>
        </pc:spChg>
        <pc:graphicFrameChg chg="add del mod">
          <ac:chgData name="Sara Bernardy" userId="b2b7dc05482993d4" providerId="LiveId" clId="{EB5E891F-6562-4BF2-8994-A840FFBEF079}" dt="2020-03-07T00:03:39.781" v="151" actId="478"/>
          <ac:graphicFrameMkLst>
            <pc:docMk/>
            <pc:sldMk cId="1742501896" sldId="465"/>
            <ac:graphicFrameMk id="4" creationId="{6239EDE2-3429-4B4A-AE37-0FD51E615B22}"/>
          </ac:graphicFrameMkLst>
        </pc:graphicFrameChg>
        <pc:graphicFrameChg chg="add del">
          <ac:chgData name="Sara Bernardy" userId="b2b7dc05482993d4" providerId="LiveId" clId="{EB5E891F-6562-4BF2-8994-A840FFBEF079}" dt="2020-03-07T00:00:27.636" v="134" actId="26606"/>
          <ac:graphicFrameMkLst>
            <pc:docMk/>
            <pc:sldMk cId="1742501896" sldId="465"/>
            <ac:graphicFrameMk id="8" creationId="{6239EDE2-3429-4B4A-AE37-0FD51E615B22}"/>
          </ac:graphicFrameMkLst>
        </pc:graphicFrameChg>
        <pc:graphicFrameChg chg="add mod modGraphic">
          <ac:chgData name="Sara Bernardy" userId="b2b7dc05482993d4" providerId="LiveId" clId="{EB5E891F-6562-4BF2-8994-A840FFBEF079}" dt="2020-03-07T00:11:26.681" v="253" actId="255"/>
          <ac:graphicFrameMkLst>
            <pc:docMk/>
            <pc:sldMk cId="1742501896" sldId="465"/>
            <ac:graphicFrameMk id="9" creationId="{C9DE7E2E-C196-4311-A366-F7EB5DE9A99C}"/>
          </ac:graphicFrameMkLst>
        </pc:graphicFrameChg>
      </pc:sldChg>
      <pc:sldChg chg="addSp delSp modSp add mod">
        <pc:chgData name="Sara Bernardy" userId="b2b7dc05482993d4" providerId="LiveId" clId="{EB5E891F-6562-4BF2-8994-A840FFBEF079}" dt="2020-03-07T00:29:24.364" v="459" actId="20577"/>
        <pc:sldMkLst>
          <pc:docMk/>
          <pc:sldMk cId="3200572267" sldId="466"/>
        </pc:sldMkLst>
        <pc:spChg chg="mod">
          <ac:chgData name="Sara Bernardy" userId="b2b7dc05482993d4" providerId="LiveId" clId="{EB5E891F-6562-4BF2-8994-A840FFBEF079}" dt="2020-03-07T00:23:57.628" v="272" actId="20577"/>
          <ac:spMkLst>
            <pc:docMk/>
            <pc:sldMk cId="3200572267" sldId="466"/>
            <ac:spMk id="2" creationId="{F061CC13-A13F-42AF-8F01-9DFA5DB088CB}"/>
          </ac:spMkLst>
        </pc:spChg>
        <pc:spChg chg="del mod">
          <ac:chgData name="Sara Bernardy" userId="b2b7dc05482993d4" providerId="LiveId" clId="{EB5E891F-6562-4BF2-8994-A840FFBEF079}" dt="2020-03-07T00:22:40.420" v="261"/>
          <ac:spMkLst>
            <pc:docMk/>
            <pc:sldMk cId="3200572267" sldId="466"/>
            <ac:spMk id="3" creationId="{9732AC0C-E500-4628-AAF1-D045BA592B11}"/>
          </ac:spMkLst>
        </pc:spChg>
        <pc:spChg chg="add mod">
          <ac:chgData name="Sara Bernardy" userId="b2b7dc05482993d4" providerId="LiveId" clId="{EB5E891F-6562-4BF2-8994-A840FFBEF079}" dt="2020-03-07T00:29:24.364" v="459" actId="20577"/>
          <ac:spMkLst>
            <pc:docMk/>
            <pc:sldMk cId="3200572267" sldId="466"/>
            <ac:spMk id="5" creationId="{153827C0-269B-456A-9F70-9A91B7FB6BA6}"/>
          </ac:spMkLst>
        </pc:spChg>
        <pc:picChg chg="add mod">
          <ac:chgData name="Sara Bernardy" userId="b2b7dc05482993d4" providerId="LiveId" clId="{EB5E891F-6562-4BF2-8994-A840FFBEF079}" dt="2020-03-07T00:25:35.103" v="274" actId="1076"/>
          <ac:picMkLst>
            <pc:docMk/>
            <pc:sldMk cId="3200572267" sldId="466"/>
            <ac:picMk id="4" creationId="{53648123-9969-4B56-B623-1B94908DDB8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14BC3-AA52-435A-BAFF-C0A8FD66C007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C500B8F-C134-4BE5-8090-52A483085564}">
      <dgm:prSet/>
      <dgm:spPr/>
      <dgm:t>
        <a:bodyPr/>
        <a:lstStyle/>
        <a:p>
          <a:r>
            <a:rPr lang="es-ES" b="1" dirty="0" err="1">
              <a:solidFill>
                <a:schemeClr val="accent1"/>
              </a:solidFill>
            </a:rPr>
            <a:t>The</a:t>
          </a:r>
          <a:r>
            <a:rPr lang="es-ES" b="1" dirty="0">
              <a:solidFill>
                <a:schemeClr val="accent1"/>
              </a:solidFill>
            </a:rPr>
            <a:t> </a:t>
          </a:r>
          <a:r>
            <a:rPr lang="es-ES" b="1" dirty="0" err="1">
              <a:solidFill>
                <a:schemeClr val="accent1"/>
              </a:solidFill>
            </a:rPr>
            <a:t>Census</a:t>
          </a:r>
          <a:r>
            <a:rPr lang="es-ES" b="1" dirty="0">
              <a:solidFill>
                <a:schemeClr val="accent1"/>
              </a:solidFill>
            </a:rPr>
            <a:t> </a:t>
          </a:r>
          <a:r>
            <a:rPr lang="es-ES" b="1" dirty="0" err="1">
              <a:solidFill>
                <a:schemeClr val="accent1"/>
              </a:solidFill>
            </a:rPr>
            <a:t>counts</a:t>
          </a:r>
          <a:r>
            <a:rPr lang="es-ES" b="1" dirty="0">
              <a:solidFill>
                <a:schemeClr val="accent1"/>
              </a:solidFill>
            </a:rPr>
            <a:t> </a:t>
          </a:r>
          <a:r>
            <a:rPr lang="es-ES" b="1" dirty="0" err="1">
              <a:solidFill>
                <a:schemeClr val="accent1"/>
              </a:solidFill>
            </a:rPr>
            <a:t>every</a:t>
          </a:r>
          <a:r>
            <a:rPr lang="es-ES" b="1" dirty="0">
              <a:solidFill>
                <a:schemeClr val="accent1"/>
              </a:solidFill>
            </a:rPr>
            <a:t> </a:t>
          </a:r>
          <a:r>
            <a:rPr lang="es-ES" b="1" dirty="0" err="1">
              <a:solidFill>
                <a:schemeClr val="accent1"/>
              </a:solidFill>
            </a:rPr>
            <a:t>person</a:t>
          </a:r>
          <a:r>
            <a:rPr lang="es-ES" b="1" dirty="0">
              <a:solidFill>
                <a:schemeClr val="accent1"/>
              </a:solidFill>
            </a:rPr>
            <a:t> living in </a:t>
          </a:r>
          <a:r>
            <a:rPr lang="es-ES" b="1" dirty="0" err="1">
              <a:solidFill>
                <a:schemeClr val="accent1"/>
              </a:solidFill>
            </a:rPr>
            <a:t>the</a:t>
          </a:r>
          <a:r>
            <a:rPr lang="es-ES" b="1" dirty="0">
              <a:solidFill>
                <a:schemeClr val="accent1"/>
              </a:solidFill>
            </a:rPr>
            <a:t> U.S. once, </a:t>
          </a:r>
          <a:r>
            <a:rPr lang="es-ES" b="1" dirty="0" err="1">
              <a:solidFill>
                <a:schemeClr val="accent1"/>
              </a:solidFill>
            </a:rPr>
            <a:t>only</a:t>
          </a:r>
          <a:r>
            <a:rPr lang="es-ES" b="1" dirty="0">
              <a:solidFill>
                <a:schemeClr val="accent1"/>
              </a:solidFill>
            </a:rPr>
            <a:t> once, and in </a:t>
          </a:r>
          <a:r>
            <a:rPr lang="es-ES" b="1" dirty="0" err="1">
              <a:solidFill>
                <a:schemeClr val="accent1"/>
              </a:solidFill>
            </a:rPr>
            <a:t>the</a:t>
          </a:r>
          <a:r>
            <a:rPr lang="es-ES" b="1" dirty="0">
              <a:solidFill>
                <a:schemeClr val="accent1"/>
              </a:solidFill>
            </a:rPr>
            <a:t> </a:t>
          </a:r>
          <a:r>
            <a:rPr lang="es-ES" b="1" dirty="0" err="1">
              <a:solidFill>
                <a:schemeClr val="accent1"/>
              </a:solidFill>
            </a:rPr>
            <a:t>right</a:t>
          </a:r>
          <a:r>
            <a:rPr lang="es-ES" b="1" dirty="0">
              <a:solidFill>
                <a:schemeClr val="accent1"/>
              </a:solidFill>
            </a:rPr>
            <a:t> place.</a:t>
          </a:r>
          <a:endParaRPr lang="es-ES" dirty="0">
            <a:solidFill>
              <a:schemeClr val="accent1"/>
            </a:solidFill>
          </a:endParaRPr>
        </a:p>
      </dgm:t>
    </dgm:pt>
    <dgm:pt modelId="{DB9057A0-E3EB-4461-B634-49B9D90EB349}" type="parTrans" cxnId="{BB915838-3501-46F8-A493-2EFA2D303EC2}">
      <dgm:prSet/>
      <dgm:spPr/>
      <dgm:t>
        <a:bodyPr/>
        <a:lstStyle/>
        <a:p>
          <a:endParaRPr lang="en-US"/>
        </a:p>
      </dgm:t>
    </dgm:pt>
    <dgm:pt modelId="{97638C26-5A6F-4A97-9061-9DB8BCC2DD7E}" type="sibTrans" cxnId="{BB915838-3501-46F8-A493-2EFA2D303EC2}">
      <dgm:prSet/>
      <dgm:spPr/>
      <dgm:t>
        <a:bodyPr/>
        <a:lstStyle/>
        <a:p>
          <a:endParaRPr lang="en-US"/>
        </a:p>
      </dgm:t>
    </dgm:pt>
    <dgm:pt modelId="{A7AEF59F-D9C4-42FB-9CDE-B7931ACEDAC1}" type="pres">
      <dgm:prSet presAssocID="{51C14BC3-AA52-435A-BAFF-C0A8FD66C007}" presName="vert0" presStyleCnt="0">
        <dgm:presLayoutVars>
          <dgm:dir/>
          <dgm:animOne val="branch"/>
          <dgm:animLvl val="lvl"/>
        </dgm:presLayoutVars>
      </dgm:prSet>
      <dgm:spPr/>
    </dgm:pt>
    <dgm:pt modelId="{9BB033D7-AF95-4FD2-9639-EDE2250E06F2}" type="pres">
      <dgm:prSet presAssocID="{2C500B8F-C134-4BE5-8090-52A483085564}" presName="thickLine" presStyleLbl="alignNode1" presStyleIdx="0" presStyleCnt="1"/>
      <dgm:spPr/>
    </dgm:pt>
    <dgm:pt modelId="{703DB6DD-2900-416C-96A4-7939D16A53BC}" type="pres">
      <dgm:prSet presAssocID="{2C500B8F-C134-4BE5-8090-52A483085564}" presName="horz1" presStyleCnt="0"/>
      <dgm:spPr/>
    </dgm:pt>
    <dgm:pt modelId="{94FF7FD4-0334-419E-8387-AEAE7E06FBA2}" type="pres">
      <dgm:prSet presAssocID="{2C500B8F-C134-4BE5-8090-52A483085564}" presName="tx1" presStyleLbl="revTx" presStyleIdx="0" presStyleCnt="1"/>
      <dgm:spPr/>
    </dgm:pt>
    <dgm:pt modelId="{7C9794EB-899C-4A14-979E-844A51FC089B}" type="pres">
      <dgm:prSet presAssocID="{2C500B8F-C134-4BE5-8090-52A483085564}" presName="vert1" presStyleCnt="0"/>
      <dgm:spPr/>
    </dgm:pt>
  </dgm:ptLst>
  <dgm:cxnLst>
    <dgm:cxn modelId="{3F5C9F36-861A-4C71-9E1D-83C7831E70CD}" type="presOf" srcId="{51C14BC3-AA52-435A-BAFF-C0A8FD66C007}" destId="{A7AEF59F-D9C4-42FB-9CDE-B7931ACEDAC1}" srcOrd="0" destOrd="0" presId="urn:microsoft.com/office/officeart/2008/layout/LinedList"/>
    <dgm:cxn modelId="{BB915838-3501-46F8-A493-2EFA2D303EC2}" srcId="{51C14BC3-AA52-435A-BAFF-C0A8FD66C007}" destId="{2C500B8F-C134-4BE5-8090-52A483085564}" srcOrd="0" destOrd="0" parTransId="{DB9057A0-E3EB-4461-B634-49B9D90EB349}" sibTransId="{97638C26-5A6F-4A97-9061-9DB8BCC2DD7E}"/>
    <dgm:cxn modelId="{9D13156F-0891-4FCD-A28F-D79AA19B226A}" type="presOf" srcId="{2C500B8F-C134-4BE5-8090-52A483085564}" destId="{94FF7FD4-0334-419E-8387-AEAE7E06FBA2}" srcOrd="0" destOrd="0" presId="urn:microsoft.com/office/officeart/2008/layout/LinedList"/>
    <dgm:cxn modelId="{0C349E58-5194-4409-B7FB-DFB1C4DCE5C2}" type="presParOf" srcId="{A7AEF59F-D9C4-42FB-9CDE-B7931ACEDAC1}" destId="{9BB033D7-AF95-4FD2-9639-EDE2250E06F2}" srcOrd="0" destOrd="0" presId="urn:microsoft.com/office/officeart/2008/layout/LinedList"/>
    <dgm:cxn modelId="{35BDCD9C-1B0C-4028-9C8C-1747D03ED8C6}" type="presParOf" srcId="{A7AEF59F-D9C4-42FB-9CDE-B7931ACEDAC1}" destId="{703DB6DD-2900-416C-96A4-7939D16A53BC}" srcOrd="1" destOrd="0" presId="urn:microsoft.com/office/officeart/2008/layout/LinedList"/>
    <dgm:cxn modelId="{73BF65F4-A2AD-42F1-A664-ED337A63DA3A}" type="presParOf" srcId="{703DB6DD-2900-416C-96A4-7939D16A53BC}" destId="{94FF7FD4-0334-419E-8387-AEAE7E06FBA2}" srcOrd="0" destOrd="0" presId="urn:microsoft.com/office/officeart/2008/layout/LinedList"/>
    <dgm:cxn modelId="{632483F3-4A21-4D71-9640-9CF98CF31CD5}" type="presParOf" srcId="{703DB6DD-2900-416C-96A4-7939D16A53BC}" destId="{7C9794EB-899C-4A14-979E-844A51FC08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906F1-46A1-4040-B088-9AFD7DBCB1B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16A5BB-BFB3-470F-8782-63C6D82F2086}">
      <dgm:prSet/>
      <dgm:spPr/>
      <dgm:t>
        <a:bodyPr/>
        <a:lstStyle/>
        <a:p>
          <a:r>
            <a:rPr lang="en-US" dirty="0"/>
            <a:t>Distribution of more than $675 billion in federal funds to states, counties, and communities each year for the next 10 years!</a:t>
          </a:r>
        </a:p>
        <a:p>
          <a:r>
            <a:rPr lang="en-US" dirty="0">
              <a:latin typeface="Corbel"/>
            </a:rPr>
            <a:t>Approximately $2400 per person, per year for 10 </a:t>
          </a:r>
          <a:r>
            <a:rPr lang="en-US" dirty="0" err="1">
              <a:latin typeface="Corbel"/>
            </a:rPr>
            <a:t>yrs</a:t>
          </a:r>
          <a:endParaRPr lang="en-US" dirty="0">
            <a:latin typeface="Corbel"/>
          </a:endParaRPr>
        </a:p>
      </dgm:t>
    </dgm:pt>
    <dgm:pt modelId="{AD09429B-CA84-4E8F-AA33-D0CE98F7DF43}" type="parTrans" cxnId="{84E45318-42B9-4C9E-8DF0-BAF1B8E8DEA1}">
      <dgm:prSet/>
      <dgm:spPr/>
      <dgm:t>
        <a:bodyPr/>
        <a:lstStyle/>
        <a:p>
          <a:endParaRPr lang="en-US"/>
        </a:p>
      </dgm:t>
    </dgm:pt>
    <dgm:pt modelId="{5A72B657-458B-48C8-A30C-4FA3EE09249B}" type="sibTrans" cxnId="{84E45318-42B9-4C9E-8DF0-BAF1B8E8DEA1}">
      <dgm:prSet/>
      <dgm:spPr/>
      <dgm:t>
        <a:bodyPr/>
        <a:lstStyle/>
        <a:p>
          <a:endParaRPr lang="en-US"/>
        </a:p>
      </dgm:t>
    </dgm:pt>
    <dgm:pt modelId="{0008809F-08EA-4DEF-A78D-BA5C8039A12C}">
      <dgm:prSet/>
      <dgm:spPr/>
      <dgm:t>
        <a:bodyPr/>
        <a:lstStyle/>
        <a:p>
          <a:r>
            <a:rPr lang="en-US" dirty="0"/>
            <a:t>It’s about fair representation!</a:t>
          </a:r>
          <a:r>
            <a:rPr lang="es-ES" dirty="0"/>
            <a:t>  </a:t>
          </a:r>
          <a:r>
            <a:rPr lang="en-US" dirty="0"/>
            <a:t>The Census results are used to reapportion the 435 seats in the House of Representatives, determining how many seats each states gets.</a:t>
          </a:r>
        </a:p>
        <a:p>
          <a:r>
            <a:rPr lang="en-US" dirty="0"/>
            <a:t>Washington gained a seat in 2010!</a:t>
          </a:r>
        </a:p>
      </dgm:t>
    </dgm:pt>
    <dgm:pt modelId="{39B295C4-517A-42BB-8705-6C9450E3462B}" type="parTrans" cxnId="{B014EEDC-1AE5-4B08-9FAD-997237F33043}">
      <dgm:prSet/>
      <dgm:spPr/>
      <dgm:t>
        <a:bodyPr/>
        <a:lstStyle/>
        <a:p>
          <a:endParaRPr lang="en-US"/>
        </a:p>
      </dgm:t>
    </dgm:pt>
    <dgm:pt modelId="{9FC657B5-4304-447C-800A-5CCBCC631ED4}" type="sibTrans" cxnId="{B014EEDC-1AE5-4B08-9FAD-997237F33043}">
      <dgm:prSet/>
      <dgm:spPr/>
      <dgm:t>
        <a:bodyPr/>
        <a:lstStyle/>
        <a:p>
          <a:endParaRPr lang="en-US"/>
        </a:p>
      </dgm:t>
    </dgm:pt>
    <dgm:pt modelId="{AA64BD67-7578-40B0-B455-08F923703740}" type="pres">
      <dgm:prSet presAssocID="{C1A906F1-46A1-4040-B088-9AFD7DBCB1B2}" presName="linear" presStyleCnt="0">
        <dgm:presLayoutVars>
          <dgm:animLvl val="lvl"/>
          <dgm:resizeHandles val="exact"/>
        </dgm:presLayoutVars>
      </dgm:prSet>
      <dgm:spPr/>
    </dgm:pt>
    <dgm:pt modelId="{D3F29A44-6C04-4765-B3A5-37D295C1CC64}" type="pres">
      <dgm:prSet presAssocID="{4A16A5BB-BFB3-470F-8782-63C6D82F20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E9BA31-4711-46DC-A988-624184B3350F}" type="pres">
      <dgm:prSet presAssocID="{5A72B657-458B-48C8-A30C-4FA3EE09249B}" presName="spacer" presStyleCnt="0"/>
      <dgm:spPr/>
    </dgm:pt>
    <dgm:pt modelId="{E980DEA5-5A11-4761-8668-F3B752C8FA5B}" type="pres">
      <dgm:prSet presAssocID="{0008809F-08EA-4DEF-A78D-BA5C8039A12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4E45318-42B9-4C9E-8DF0-BAF1B8E8DEA1}" srcId="{C1A906F1-46A1-4040-B088-9AFD7DBCB1B2}" destId="{4A16A5BB-BFB3-470F-8782-63C6D82F2086}" srcOrd="0" destOrd="0" parTransId="{AD09429B-CA84-4E8F-AA33-D0CE98F7DF43}" sibTransId="{5A72B657-458B-48C8-A30C-4FA3EE09249B}"/>
    <dgm:cxn modelId="{7891F252-1C4E-42F8-9069-47BCD694D55F}" type="presOf" srcId="{0008809F-08EA-4DEF-A78D-BA5C8039A12C}" destId="{E980DEA5-5A11-4761-8668-F3B752C8FA5B}" srcOrd="0" destOrd="0" presId="urn:microsoft.com/office/officeart/2005/8/layout/vList2"/>
    <dgm:cxn modelId="{DFBF0780-8236-4101-8525-F429E67E14F0}" type="presOf" srcId="{C1A906F1-46A1-4040-B088-9AFD7DBCB1B2}" destId="{AA64BD67-7578-40B0-B455-08F923703740}" srcOrd="0" destOrd="0" presId="urn:microsoft.com/office/officeart/2005/8/layout/vList2"/>
    <dgm:cxn modelId="{07F6C98B-05AB-4843-A258-5882F181F6B2}" type="presOf" srcId="{4A16A5BB-BFB3-470F-8782-63C6D82F2086}" destId="{D3F29A44-6C04-4765-B3A5-37D295C1CC64}" srcOrd="0" destOrd="0" presId="urn:microsoft.com/office/officeart/2005/8/layout/vList2"/>
    <dgm:cxn modelId="{B014EEDC-1AE5-4B08-9FAD-997237F33043}" srcId="{C1A906F1-46A1-4040-B088-9AFD7DBCB1B2}" destId="{0008809F-08EA-4DEF-A78D-BA5C8039A12C}" srcOrd="1" destOrd="0" parTransId="{39B295C4-517A-42BB-8705-6C9450E3462B}" sibTransId="{9FC657B5-4304-447C-800A-5CCBCC631ED4}"/>
    <dgm:cxn modelId="{48DB72A0-A6A4-4F8A-9483-F9D2D73DB8B1}" type="presParOf" srcId="{AA64BD67-7578-40B0-B455-08F923703740}" destId="{D3F29A44-6C04-4765-B3A5-37D295C1CC64}" srcOrd="0" destOrd="0" presId="urn:microsoft.com/office/officeart/2005/8/layout/vList2"/>
    <dgm:cxn modelId="{04EE31A5-FA68-47DE-90BC-C100000236E0}" type="presParOf" srcId="{AA64BD67-7578-40B0-B455-08F923703740}" destId="{2EE9BA31-4711-46DC-A988-624184B3350F}" srcOrd="1" destOrd="0" presId="urn:microsoft.com/office/officeart/2005/8/layout/vList2"/>
    <dgm:cxn modelId="{D1A2AD50-83A7-49CC-826D-C7784A480F90}" type="presParOf" srcId="{AA64BD67-7578-40B0-B455-08F923703740}" destId="{E980DEA5-5A11-4761-8668-F3B752C8FA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5779C1-B95B-45D3-87CE-AF18D542F4EB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E01CCF6-17C6-4FEF-BB9E-314EC11ACD9B}">
      <dgm:prSet custT="1"/>
      <dgm:spPr/>
      <dgm:t>
        <a:bodyPr/>
        <a:lstStyle/>
        <a:p>
          <a:r>
            <a:rPr lang="en-US" sz="2800" b="1" dirty="0">
              <a:solidFill>
                <a:schemeClr val="accent1">
                  <a:lumMod val="75000"/>
                </a:schemeClr>
              </a:solidFill>
            </a:rPr>
            <a:t>Medicaid</a:t>
          </a:r>
        </a:p>
      </dgm:t>
    </dgm:pt>
    <dgm:pt modelId="{93CF6305-1616-4F5E-A6D8-CED314645DD0}" type="parTrans" cxnId="{0A867981-DC7A-4A20-8ABB-9A17158791D4}">
      <dgm:prSet/>
      <dgm:spPr/>
      <dgm:t>
        <a:bodyPr/>
        <a:lstStyle/>
        <a:p>
          <a:endParaRPr lang="en-US" sz="2800"/>
        </a:p>
      </dgm:t>
    </dgm:pt>
    <dgm:pt modelId="{D75F8B49-E3B3-4DD5-B85B-BDE09A7CEEDF}" type="sibTrans" cxnId="{0A867981-DC7A-4A20-8ABB-9A17158791D4}">
      <dgm:prSet/>
      <dgm:spPr/>
      <dgm:t>
        <a:bodyPr/>
        <a:lstStyle/>
        <a:p>
          <a:endParaRPr lang="en-US" sz="2800"/>
        </a:p>
      </dgm:t>
    </dgm:pt>
    <dgm:pt modelId="{CFB2D09A-A6E8-4737-89C8-0314792D1146}">
      <dgm:prSet custT="1"/>
      <dgm:spPr/>
      <dgm:t>
        <a:bodyPr/>
        <a:lstStyle/>
        <a:p>
          <a:r>
            <a:rPr lang="en-US" sz="2800" b="1" dirty="0">
              <a:solidFill>
                <a:schemeClr val="accent1">
                  <a:lumMod val="75000"/>
                </a:schemeClr>
              </a:solidFill>
            </a:rPr>
            <a:t>SNAP/WIC</a:t>
          </a:r>
        </a:p>
      </dgm:t>
    </dgm:pt>
    <dgm:pt modelId="{F76667EB-7D89-4214-918A-A69E721EA324}" type="parTrans" cxnId="{5543BDF8-3877-4163-9FEB-F7904F997A44}">
      <dgm:prSet/>
      <dgm:spPr/>
      <dgm:t>
        <a:bodyPr/>
        <a:lstStyle/>
        <a:p>
          <a:endParaRPr lang="en-US" sz="2800"/>
        </a:p>
      </dgm:t>
    </dgm:pt>
    <dgm:pt modelId="{F4AD59BD-7175-4C42-843C-D22E7D10E066}" type="sibTrans" cxnId="{5543BDF8-3877-4163-9FEB-F7904F997A44}">
      <dgm:prSet/>
      <dgm:spPr/>
      <dgm:t>
        <a:bodyPr/>
        <a:lstStyle/>
        <a:p>
          <a:endParaRPr lang="en-US" sz="2800"/>
        </a:p>
      </dgm:t>
    </dgm:pt>
    <dgm:pt modelId="{4EFF9543-84C4-422E-B34C-70C6394C17D8}">
      <dgm:prSet custT="1"/>
      <dgm:spPr/>
      <dgm:t>
        <a:bodyPr/>
        <a:lstStyle/>
        <a:p>
          <a:r>
            <a:rPr lang="en-US" sz="2800" b="1" dirty="0">
              <a:solidFill>
                <a:schemeClr val="accent1">
                  <a:lumMod val="75000"/>
                </a:schemeClr>
              </a:solidFill>
            </a:rPr>
            <a:t>Planning for roads, transportation, and emergency</a:t>
          </a:r>
        </a:p>
      </dgm:t>
    </dgm:pt>
    <dgm:pt modelId="{BD151D78-9BC8-4DF7-9031-E5256F896B4B}" type="parTrans" cxnId="{4DB0D4DA-A059-447A-BEC7-75C58755E2B8}">
      <dgm:prSet/>
      <dgm:spPr/>
      <dgm:t>
        <a:bodyPr/>
        <a:lstStyle/>
        <a:p>
          <a:endParaRPr lang="en-US" sz="2800"/>
        </a:p>
      </dgm:t>
    </dgm:pt>
    <dgm:pt modelId="{55F623C3-9FAC-492A-8D75-9B21CDB8BE01}" type="sibTrans" cxnId="{4DB0D4DA-A059-447A-BEC7-75C58755E2B8}">
      <dgm:prSet/>
      <dgm:spPr/>
      <dgm:t>
        <a:bodyPr/>
        <a:lstStyle/>
        <a:p>
          <a:endParaRPr lang="en-US" sz="2800"/>
        </a:p>
      </dgm:t>
    </dgm:pt>
    <dgm:pt modelId="{1BFB4144-3D2D-4161-8A20-84E6987452C0}">
      <dgm:prSet custT="1"/>
      <dgm:spPr/>
      <dgm:t>
        <a:bodyPr/>
        <a:lstStyle/>
        <a:p>
          <a:r>
            <a:rPr lang="en-US" sz="2800" b="1" dirty="0">
              <a:solidFill>
                <a:schemeClr val="accent1">
                  <a:lumMod val="75000"/>
                </a:schemeClr>
              </a:solidFill>
            </a:rPr>
            <a:t>Education/Pell Grant</a:t>
          </a:r>
        </a:p>
      </dgm:t>
    </dgm:pt>
    <dgm:pt modelId="{286282B7-91FF-442C-8409-BDD7E815C9D9}" type="parTrans" cxnId="{C0006C3B-41F6-4012-8202-66F96F1B2005}">
      <dgm:prSet/>
      <dgm:spPr/>
      <dgm:t>
        <a:bodyPr/>
        <a:lstStyle/>
        <a:p>
          <a:endParaRPr lang="en-US" sz="2800"/>
        </a:p>
      </dgm:t>
    </dgm:pt>
    <dgm:pt modelId="{FD3B9D70-130A-4EBF-A8BD-198E4EF749C4}" type="sibTrans" cxnId="{C0006C3B-41F6-4012-8202-66F96F1B2005}">
      <dgm:prSet/>
      <dgm:spPr/>
      <dgm:t>
        <a:bodyPr/>
        <a:lstStyle/>
        <a:p>
          <a:endParaRPr lang="en-US" sz="2800"/>
        </a:p>
      </dgm:t>
    </dgm:pt>
    <dgm:pt modelId="{A088372F-BE79-4DE0-BD03-BCE3E8FBFC76}">
      <dgm:prSet custT="1"/>
      <dgm:spPr/>
      <dgm:t>
        <a:bodyPr/>
        <a:lstStyle/>
        <a:p>
          <a:r>
            <a:rPr lang="en-US" sz="2800" b="1" dirty="0">
              <a:solidFill>
                <a:schemeClr val="accent1">
                  <a:lumMod val="75000"/>
                </a:schemeClr>
              </a:solidFill>
            </a:rPr>
            <a:t>Housing Vouchers/Section 8 </a:t>
          </a:r>
        </a:p>
      </dgm:t>
    </dgm:pt>
    <dgm:pt modelId="{487B2A2B-7E53-43EF-92E9-FC65E0B706F8}" type="parTrans" cxnId="{268A6F29-D72B-4B41-824A-131517F036B6}">
      <dgm:prSet/>
      <dgm:spPr/>
      <dgm:t>
        <a:bodyPr/>
        <a:lstStyle/>
        <a:p>
          <a:endParaRPr lang="en-US" sz="2800"/>
        </a:p>
      </dgm:t>
    </dgm:pt>
    <dgm:pt modelId="{942051F9-31E2-4FAD-BB9B-D7321716DEFB}" type="sibTrans" cxnId="{268A6F29-D72B-4B41-824A-131517F036B6}">
      <dgm:prSet/>
      <dgm:spPr/>
      <dgm:t>
        <a:bodyPr/>
        <a:lstStyle/>
        <a:p>
          <a:endParaRPr lang="en-US" sz="2800"/>
        </a:p>
      </dgm:t>
    </dgm:pt>
    <dgm:pt modelId="{49281B49-DD05-4D17-9141-2099FA033796}">
      <dgm:prSet custT="1"/>
      <dgm:spPr/>
      <dgm:t>
        <a:bodyPr/>
        <a:lstStyle/>
        <a:p>
          <a:r>
            <a:rPr lang="en-US" sz="2800" b="1" dirty="0">
              <a:solidFill>
                <a:schemeClr val="accent1">
                  <a:lumMod val="75000"/>
                </a:schemeClr>
              </a:solidFill>
            </a:rPr>
            <a:t>Head Start </a:t>
          </a:r>
        </a:p>
      </dgm:t>
    </dgm:pt>
    <dgm:pt modelId="{CA2A7F25-8D38-41D9-B98B-2DA55FCE880B}" type="parTrans" cxnId="{30A1628B-269A-4AB0-A4F2-7DC2A1BB94F3}">
      <dgm:prSet/>
      <dgm:spPr/>
      <dgm:t>
        <a:bodyPr/>
        <a:lstStyle/>
        <a:p>
          <a:endParaRPr lang="en-US" sz="2800"/>
        </a:p>
      </dgm:t>
    </dgm:pt>
    <dgm:pt modelId="{5B0BF93B-0994-420C-A9D1-7AFA297A9E5B}" type="sibTrans" cxnId="{30A1628B-269A-4AB0-A4F2-7DC2A1BB94F3}">
      <dgm:prSet/>
      <dgm:spPr/>
      <dgm:t>
        <a:bodyPr/>
        <a:lstStyle/>
        <a:p>
          <a:endParaRPr lang="en-US" sz="2800"/>
        </a:p>
      </dgm:t>
    </dgm:pt>
    <dgm:pt modelId="{48A56BDD-A76A-411F-B674-C48AF96BE142}" type="pres">
      <dgm:prSet presAssocID="{6C5779C1-B95B-45D3-87CE-AF18D542F4EB}" presName="vert0" presStyleCnt="0">
        <dgm:presLayoutVars>
          <dgm:dir/>
          <dgm:animOne val="branch"/>
          <dgm:animLvl val="lvl"/>
        </dgm:presLayoutVars>
      </dgm:prSet>
      <dgm:spPr/>
    </dgm:pt>
    <dgm:pt modelId="{C82BC3A3-97A2-4B58-A2FD-2DD4AACC52A6}" type="pres">
      <dgm:prSet presAssocID="{CE01CCF6-17C6-4FEF-BB9E-314EC11ACD9B}" presName="thickLine" presStyleLbl="alignNode1" presStyleIdx="0" presStyleCnt="6"/>
      <dgm:spPr/>
    </dgm:pt>
    <dgm:pt modelId="{2B851B6A-C665-439A-B55C-71D7C39F57B7}" type="pres">
      <dgm:prSet presAssocID="{CE01CCF6-17C6-4FEF-BB9E-314EC11ACD9B}" presName="horz1" presStyleCnt="0"/>
      <dgm:spPr/>
    </dgm:pt>
    <dgm:pt modelId="{3B7DC109-DBE0-4AE7-9189-30A746769ECD}" type="pres">
      <dgm:prSet presAssocID="{CE01CCF6-17C6-4FEF-BB9E-314EC11ACD9B}" presName="tx1" presStyleLbl="revTx" presStyleIdx="0" presStyleCnt="6"/>
      <dgm:spPr/>
    </dgm:pt>
    <dgm:pt modelId="{D911DD62-F1B8-4A2D-806A-39F2DC104A19}" type="pres">
      <dgm:prSet presAssocID="{CE01CCF6-17C6-4FEF-BB9E-314EC11ACD9B}" presName="vert1" presStyleCnt="0"/>
      <dgm:spPr/>
    </dgm:pt>
    <dgm:pt modelId="{69155656-84DD-4123-BFFC-98CA3F865CF2}" type="pres">
      <dgm:prSet presAssocID="{CFB2D09A-A6E8-4737-89C8-0314792D1146}" presName="thickLine" presStyleLbl="alignNode1" presStyleIdx="1" presStyleCnt="6"/>
      <dgm:spPr/>
    </dgm:pt>
    <dgm:pt modelId="{55AFDCCF-6C79-42BE-B0F8-2D995B56E8EE}" type="pres">
      <dgm:prSet presAssocID="{CFB2D09A-A6E8-4737-89C8-0314792D1146}" presName="horz1" presStyleCnt="0"/>
      <dgm:spPr/>
    </dgm:pt>
    <dgm:pt modelId="{9B12653C-CC30-452D-BC9F-0570A837B684}" type="pres">
      <dgm:prSet presAssocID="{CFB2D09A-A6E8-4737-89C8-0314792D1146}" presName="tx1" presStyleLbl="revTx" presStyleIdx="1" presStyleCnt="6"/>
      <dgm:spPr/>
    </dgm:pt>
    <dgm:pt modelId="{AE92F676-E3D1-41C5-B051-A5EC606D0BC3}" type="pres">
      <dgm:prSet presAssocID="{CFB2D09A-A6E8-4737-89C8-0314792D1146}" presName="vert1" presStyleCnt="0"/>
      <dgm:spPr/>
    </dgm:pt>
    <dgm:pt modelId="{29B15896-8E66-42F3-9397-96291A7186E3}" type="pres">
      <dgm:prSet presAssocID="{4EFF9543-84C4-422E-B34C-70C6394C17D8}" presName="thickLine" presStyleLbl="alignNode1" presStyleIdx="2" presStyleCnt="6"/>
      <dgm:spPr/>
    </dgm:pt>
    <dgm:pt modelId="{EC671E17-947E-4A7F-B445-D2AEFD882F58}" type="pres">
      <dgm:prSet presAssocID="{4EFF9543-84C4-422E-B34C-70C6394C17D8}" presName="horz1" presStyleCnt="0"/>
      <dgm:spPr/>
    </dgm:pt>
    <dgm:pt modelId="{3CDF4DD1-1CF3-41C8-AE73-89C5FAB66396}" type="pres">
      <dgm:prSet presAssocID="{4EFF9543-84C4-422E-B34C-70C6394C17D8}" presName="tx1" presStyleLbl="revTx" presStyleIdx="2" presStyleCnt="6"/>
      <dgm:spPr/>
    </dgm:pt>
    <dgm:pt modelId="{0E779A25-046D-4AD4-9855-127F04B7A2CB}" type="pres">
      <dgm:prSet presAssocID="{4EFF9543-84C4-422E-B34C-70C6394C17D8}" presName="vert1" presStyleCnt="0"/>
      <dgm:spPr/>
    </dgm:pt>
    <dgm:pt modelId="{C1F2C1A1-6494-4FEC-B0C1-85078696CC77}" type="pres">
      <dgm:prSet presAssocID="{1BFB4144-3D2D-4161-8A20-84E6987452C0}" presName="thickLine" presStyleLbl="alignNode1" presStyleIdx="3" presStyleCnt="6"/>
      <dgm:spPr/>
    </dgm:pt>
    <dgm:pt modelId="{637630F4-AF1A-47E9-98EC-6182B9FEC670}" type="pres">
      <dgm:prSet presAssocID="{1BFB4144-3D2D-4161-8A20-84E6987452C0}" presName="horz1" presStyleCnt="0"/>
      <dgm:spPr/>
    </dgm:pt>
    <dgm:pt modelId="{8CE706EB-6287-4592-95F7-EDAE373E4826}" type="pres">
      <dgm:prSet presAssocID="{1BFB4144-3D2D-4161-8A20-84E6987452C0}" presName="tx1" presStyleLbl="revTx" presStyleIdx="3" presStyleCnt="6"/>
      <dgm:spPr/>
    </dgm:pt>
    <dgm:pt modelId="{3ABD88EE-41CC-4520-9B56-7BB4AB9E0CB3}" type="pres">
      <dgm:prSet presAssocID="{1BFB4144-3D2D-4161-8A20-84E6987452C0}" presName="vert1" presStyleCnt="0"/>
      <dgm:spPr/>
    </dgm:pt>
    <dgm:pt modelId="{A861978A-0965-4E40-9AC8-B93EC9F5502B}" type="pres">
      <dgm:prSet presAssocID="{A088372F-BE79-4DE0-BD03-BCE3E8FBFC76}" presName="thickLine" presStyleLbl="alignNode1" presStyleIdx="4" presStyleCnt="6"/>
      <dgm:spPr/>
    </dgm:pt>
    <dgm:pt modelId="{31EDB323-ACD7-44D1-84ED-7233142DC4D1}" type="pres">
      <dgm:prSet presAssocID="{A088372F-BE79-4DE0-BD03-BCE3E8FBFC76}" presName="horz1" presStyleCnt="0"/>
      <dgm:spPr/>
    </dgm:pt>
    <dgm:pt modelId="{9DEBAC07-5E85-4017-A44B-1F16B1137A64}" type="pres">
      <dgm:prSet presAssocID="{A088372F-BE79-4DE0-BD03-BCE3E8FBFC76}" presName="tx1" presStyleLbl="revTx" presStyleIdx="4" presStyleCnt="6"/>
      <dgm:spPr/>
    </dgm:pt>
    <dgm:pt modelId="{83C0F97C-0327-4730-AE4A-E0C64F858175}" type="pres">
      <dgm:prSet presAssocID="{A088372F-BE79-4DE0-BD03-BCE3E8FBFC76}" presName="vert1" presStyleCnt="0"/>
      <dgm:spPr/>
    </dgm:pt>
    <dgm:pt modelId="{F55D0992-3B46-40CC-9F75-147D09BD1F88}" type="pres">
      <dgm:prSet presAssocID="{49281B49-DD05-4D17-9141-2099FA033796}" presName="thickLine" presStyleLbl="alignNode1" presStyleIdx="5" presStyleCnt="6"/>
      <dgm:spPr/>
    </dgm:pt>
    <dgm:pt modelId="{38ED9624-97F6-4267-AC89-469F2261A2D3}" type="pres">
      <dgm:prSet presAssocID="{49281B49-DD05-4D17-9141-2099FA033796}" presName="horz1" presStyleCnt="0"/>
      <dgm:spPr/>
    </dgm:pt>
    <dgm:pt modelId="{28D7764A-37CA-4D9B-A934-46FF75B2117E}" type="pres">
      <dgm:prSet presAssocID="{49281B49-DD05-4D17-9141-2099FA033796}" presName="tx1" presStyleLbl="revTx" presStyleIdx="5" presStyleCnt="6"/>
      <dgm:spPr/>
    </dgm:pt>
    <dgm:pt modelId="{E6AEC6FA-DB75-42C3-AF58-6CF43D7CC3DB}" type="pres">
      <dgm:prSet presAssocID="{49281B49-DD05-4D17-9141-2099FA033796}" presName="vert1" presStyleCnt="0"/>
      <dgm:spPr/>
    </dgm:pt>
  </dgm:ptLst>
  <dgm:cxnLst>
    <dgm:cxn modelId="{268A6F29-D72B-4B41-824A-131517F036B6}" srcId="{6C5779C1-B95B-45D3-87CE-AF18D542F4EB}" destId="{A088372F-BE79-4DE0-BD03-BCE3E8FBFC76}" srcOrd="4" destOrd="0" parTransId="{487B2A2B-7E53-43EF-92E9-FC65E0B706F8}" sibTransId="{942051F9-31E2-4FAD-BB9B-D7321716DEFB}"/>
    <dgm:cxn modelId="{C0006C3B-41F6-4012-8202-66F96F1B2005}" srcId="{6C5779C1-B95B-45D3-87CE-AF18D542F4EB}" destId="{1BFB4144-3D2D-4161-8A20-84E6987452C0}" srcOrd="3" destOrd="0" parTransId="{286282B7-91FF-442C-8409-BDD7E815C9D9}" sibTransId="{FD3B9D70-130A-4EBF-A8BD-198E4EF749C4}"/>
    <dgm:cxn modelId="{E9554F3F-0D64-4DAF-8D82-C765C4E9F77B}" type="presOf" srcId="{CE01CCF6-17C6-4FEF-BB9E-314EC11ACD9B}" destId="{3B7DC109-DBE0-4AE7-9189-30A746769ECD}" srcOrd="0" destOrd="0" presId="urn:microsoft.com/office/officeart/2008/layout/LinedList"/>
    <dgm:cxn modelId="{35D27A6B-EE02-4E69-9D5C-E0A3B3A02A1F}" type="presOf" srcId="{49281B49-DD05-4D17-9141-2099FA033796}" destId="{28D7764A-37CA-4D9B-A934-46FF75B2117E}" srcOrd="0" destOrd="0" presId="urn:microsoft.com/office/officeart/2008/layout/LinedList"/>
    <dgm:cxn modelId="{CD07796D-1F0E-4564-9F98-5F9D8D87C9B0}" type="presOf" srcId="{A088372F-BE79-4DE0-BD03-BCE3E8FBFC76}" destId="{9DEBAC07-5E85-4017-A44B-1F16B1137A64}" srcOrd="0" destOrd="0" presId="urn:microsoft.com/office/officeart/2008/layout/LinedList"/>
    <dgm:cxn modelId="{5A2F7971-7FC2-40DA-B47A-F5ECB900AE86}" type="presOf" srcId="{CFB2D09A-A6E8-4737-89C8-0314792D1146}" destId="{9B12653C-CC30-452D-BC9F-0570A837B684}" srcOrd="0" destOrd="0" presId="urn:microsoft.com/office/officeart/2008/layout/LinedList"/>
    <dgm:cxn modelId="{0A867981-DC7A-4A20-8ABB-9A17158791D4}" srcId="{6C5779C1-B95B-45D3-87CE-AF18D542F4EB}" destId="{CE01CCF6-17C6-4FEF-BB9E-314EC11ACD9B}" srcOrd="0" destOrd="0" parTransId="{93CF6305-1616-4F5E-A6D8-CED314645DD0}" sibTransId="{D75F8B49-E3B3-4DD5-B85B-BDE09A7CEEDF}"/>
    <dgm:cxn modelId="{30A1628B-269A-4AB0-A4F2-7DC2A1BB94F3}" srcId="{6C5779C1-B95B-45D3-87CE-AF18D542F4EB}" destId="{49281B49-DD05-4D17-9141-2099FA033796}" srcOrd="5" destOrd="0" parTransId="{CA2A7F25-8D38-41D9-B98B-2DA55FCE880B}" sibTransId="{5B0BF93B-0994-420C-A9D1-7AFA297A9E5B}"/>
    <dgm:cxn modelId="{BF366CA1-7279-4AAD-A818-0A18B04D8892}" type="presOf" srcId="{4EFF9543-84C4-422E-B34C-70C6394C17D8}" destId="{3CDF4DD1-1CF3-41C8-AE73-89C5FAB66396}" srcOrd="0" destOrd="0" presId="urn:microsoft.com/office/officeart/2008/layout/LinedList"/>
    <dgm:cxn modelId="{4DB0D4DA-A059-447A-BEC7-75C58755E2B8}" srcId="{6C5779C1-B95B-45D3-87CE-AF18D542F4EB}" destId="{4EFF9543-84C4-422E-B34C-70C6394C17D8}" srcOrd="2" destOrd="0" parTransId="{BD151D78-9BC8-4DF7-9031-E5256F896B4B}" sibTransId="{55F623C3-9FAC-492A-8D75-9B21CDB8BE01}"/>
    <dgm:cxn modelId="{60A0B1E3-52F2-48B3-90FD-6EE647626414}" type="presOf" srcId="{6C5779C1-B95B-45D3-87CE-AF18D542F4EB}" destId="{48A56BDD-A76A-411F-B674-C48AF96BE142}" srcOrd="0" destOrd="0" presId="urn:microsoft.com/office/officeart/2008/layout/LinedList"/>
    <dgm:cxn modelId="{7C070CE5-580F-4009-B49E-1CB3BA95AC2C}" type="presOf" srcId="{1BFB4144-3D2D-4161-8A20-84E6987452C0}" destId="{8CE706EB-6287-4592-95F7-EDAE373E4826}" srcOrd="0" destOrd="0" presId="urn:microsoft.com/office/officeart/2008/layout/LinedList"/>
    <dgm:cxn modelId="{5543BDF8-3877-4163-9FEB-F7904F997A44}" srcId="{6C5779C1-B95B-45D3-87CE-AF18D542F4EB}" destId="{CFB2D09A-A6E8-4737-89C8-0314792D1146}" srcOrd="1" destOrd="0" parTransId="{F76667EB-7D89-4214-918A-A69E721EA324}" sibTransId="{F4AD59BD-7175-4C42-843C-D22E7D10E066}"/>
    <dgm:cxn modelId="{D0F03352-F93D-4827-999F-717ADC084B6D}" type="presParOf" srcId="{48A56BDD-A76A-411F-B674-C48AF96BE142}" destId="{C82BC3A3-97A2-4B58-A2FD-2DD4AACC52A6}" srcOrd="0" destOrd="0" presId="urn:microsoft.com/office/officeart/2008/layout/LinedList"/>
    <dgm:cxn modelId="{8B1775DC-A9C7-4BE5-9AFE-7B63C52AA647}" type="presParOf" srcId="{48A56BDD-A76A-411F-B674-C48AF96BE142}" destId="{2B851B6A-C665-439A-B55C-71D7C39F57B7}" srcOrd="1" destOrd="0" presId="urn:microsoft.com/office/officeart/2008/layout/LinedList"/>
    <dgm:cxn modelId="{FA4262AC-A158-4E29-BE4D-39A5ACA90D73}" type="presParOf" srcId="{2B851B6A-C665-439A-B55C-71D7C39F57B7}" destId="{3B7DC109-DBE0-4AE7-9189-30A746769ECD}" srcOrd="0" destOrd="0" presId="urn:microsoft.com/office/officeart/2008/layout/LinedList"/>
    <dgm:cxn modelId="{4284BD9A-688D-49C0-B581-8A3826478A1D}" type="presParOf" srcId="{2B851B6A-C665-439A-B55C-71D7C39F57B7}" destId="{D911DD62-F1B8-4A2D-806A-39F2DC104A19}" srcOrd="1" destOrd="0" presId="urn:microsoft.com/office/officeart/2008/layout/LinedList"/>
    <dgm:cxn modelId="{5CA5AE71-97CB-4CD8-99A2-DDBFDBBF9074}" type="presParOf" srcId="{48A56BDD-A76A-411F-B674-C48AF96BE142}" destId="{69155656-84DD-4123-BFFC-98CA3F865CF2}" srcOrd="2" destOrd="0" presId="urn:microsoft.com/office/officeart/2008/layout/LinedList"/>
    <dgm:cxn modelId="{45D9D5B2-6B06-4D1B-8ED6-BD86AB295E96}" type="presParOf" srcId="{48A56BDD-A76A-411F-B674-C48AF96BE142}" destId="{55AFDCCF-6C79-42BE-B0F8-2D995B56E8EE}" srcOrd="3" destOrd="0" presId="urn:microsoft.com/office/officeart/2008/layout/LinedList"/>
    <dgm:cxn modelId="{57A69EFF-87CB-4BDE-BB9F-33482BDAAD49}" type="presParOf" srcId="{55AFDCCF-6C79-42BE-B0F8-2D995B56E8EE}" destId="{9B12653C-CC30-452D-BC9F-0570A837B684}" srcOrd="0" destOrd="0" presId="urn:microsoft.com/office/officeart/2008/layout/LinedList"/>
    <dgm:cxn modelId="{42709C62-A6CE-4429-BC01-53AECA19D549}" type="presParOf" srcId="{55AFDCCF-6C79-42BE-B0F8-2D995B56E8EE}" destId="{AE92F676-E3D1-41C5-B051-A5EC606D0BC3}" srcOrd="1" destOrd="0" presId="urn:microsoft.com/office/officeart/2008/layout/LinedList"/>
    <dgm:cxn modelId="{D614BA26-8248-4FE9-95AD-E3D7B0F68A1C}" type="presParOf" srcId="{48A56BDD-A76A-411F-B674-C48AF96BE142}" destId="{29B15896-8E66-42F3-9397-96291A7186E3}" srcOrd="4" destOrd="0" presId="urn:microsoft.com/office/officeart/2008/layout/LinedList"/>
    <dgm:cxn modelId="{566C51BE-9810-4CBE-8EA9-FB12ADC09086}" type="presParOf" srcId="{48A56BDD-A76A-411F-B674-C48AF96BE142}" destId="{EC671E17-947E-4A7F-B445-D2AEFD882F58}" srcOrd="5" destOrd="0" presId="urn:microsoft.com/office/officeart/2008/layout/LinedList"/>
    <dgm:cxn modelId="{7FA5C62B-6B65-472F-8634-749034172858}" type="presParOf" srcId="{EC671E17-947E-4A7F-B445-D2AEFD882F58}" destId="{3CDF4DD1-1CF3-41C8-AE73-89C5FAB66396}" srcOrd="0" destOrd="0" presId="urn:microsoft.com/office/officeart/2008/layout/LinedList"/>
    <dgm:cxn modelId="{725AD927-54C4-44C2-9C0A-BEE1A52353CA}" type="presParOf" srcId="{EC671E17-947E-4A7F-B445-D2AEFD882F58}" destId="{0E779A25-046D-4AD4-9855-127F04B7A2CB}" srcOrd="1" destOrd="0" presId="urn:microsoft.com/office/officeart/2008/layout/LinedList"/>
    <dgm:cxn modelId="{050EE3EA-308F-4E6C-8D59-0368AE974D4D}" type="presParOf" srcId="{48A56BDD-A76A-411F-B674-C48AF96BE142}" destId="{C1F2C1A1-6494-4FEC-B0C1-85078696CC77}" srcOrd="6" destOrd="0" presId="urn:microsoft.com/office/officeart/2008/layout/LinedList"/>
    <dgm:cxn modelId="{86C49E86-9E50-4CDB-B71B-CBF73BC051C4}" type="presParOf" srcId="{48A56BDD-A76A-411F-B674-C48AF96BE142}" destId="{637630F4-AF1A-47E9-98EC-6182B9FEC670}" srcOrd="7" destOrd="0" presId="urn:microsoft.com/office/officeart/2008/layout/LinedList"/>
    <dgm:cxn modelId="{0D75486A-0749-4280-A3DA-C96EE13A7E27}" type="presParOf" srcId="{637630F4-AF1A-47E9-98EC-6182B9FEC670}" destId="{8CE706EB-6287-4592-95F7-EDAE373E4826}" srcOrd="0" destOrd="0" presId="urn:microsoft.com/office/officeart/2008/layout/LinedList"/>
    <dgm:cxn modelId="{25281CB0-DBAE-43CD-954A-F7FF7B2AA995}" type="presParOf" srcId="{637630F4-AF1A-47E9-98EC-6182B9FEC670}" destId="{3ABD88EE-41CC-4520-9B56-7BB4AB9E0CB3}" srcOrd="1" destOrd="0" presId="urn:microsoft.com/office/officeart/2008/layout/LinedList"/>
    <dgm:cxn modelId="{D874E746-32FA-4C68-80CF-389A41140797}" type="presParOf" srcId="{48A56BDD-A76A-411F-B674-C48AF96BE142}" destId="{A861978A-0965-4E40-9AC8-B93EC9F5502B}" srcOrd="8" destOrd="0" presId="urn:microsoft.com/office/officeart/2008/layout/LinedList"/>
    <dgm:cxn modelId="{D22FE491-B082-45CF-A87A-A2D3F093628C}" type="presParOf" srcId="{48A56BDD-A76A-411F-B674-C48AF96BE142}" destId="{31EDB323-ACD7-44D1-84ED-7233142DC4D1}" srcOrd="9" destOrd="0" presId="urn:microsoft.com/office/officeart/2008/layout/LinedList"/>
    <dgm:cxn modelId="{19017150-8845-4B30-B5CE-DF8B95A808EA}" type="presParOf" srcId="{31EDB323-ACD7-44D1-84ED-7233142DC4D1}" destId="{9DEBAC07-5E85-4017-A44B-1F16B1137A64}" srcOrd="0" destOrd="0" presId="urn:microsoft.com/office/officeart/2008/layout/LinedList"/>
    <dgm:cxn modelId="{41B35635-7251-432F-98C9-AE2A09979BAC}" type="presParOf" srcId="{31EDB323-ACD7-44D1-84ED-7233142DC4D1}" destId="{83C0F97C-0327-4730-AE4A-E0C64F858175}" srcOrd="1" destOrd="0" presId="urn:microsoft.com/office/officeart/2008/layout/LinedList"/>
    <dgm:cxn modelId="{15C599E9-0FF5-49EB-916A-158C3BE00806}" type="presParOf" srcId="{48A56BDD-A76A-411F-B674-C48AF96BE142}" destId="{F55D0992-3B46-40CC-9F75-147D09BD1F88}" srcOrd="10" destOrd="0" presId="urn:microsoft.com/office/officeart/2008/layout/LinedList"/>
    <dgm:cxn modelId="{CCA3CA11-6CEF-454A-8F94-24859DDCD4B5}" type="presParOf" srcId="{48A56BDD-A76A-411F-B674-C48AF96BE142}" destId="{38ED9624-97F6-4267-AC89-469F2261A2D3}" srcOrd="11" destOrd="0" presId="urn:microsoft.com/office/officeart/2008/layout/LinedList"/>
    <dgm:cxn modelId="{38C91C26-794C-4CBA-895A-973BDEB66456}" type="presParOf" srcId="{38ED9624-97F6-4267-AC89-469F2261A2D3}" destId="{28D7764A-37CA-4D9B-A934-46FF75B2117E}" srcOrd="0" destOrd="0" presId="urn:microsoft.com/office/officeart/2008/layout/LinedList"/>
    <dgm:cxn modelId="{83C375E9-5F1A-4234-A1C6-163522169550}" type="presParOf" srcId="{38ED9624-97F6-4267-AC89-469F2261A2D3}" destId="{E6AEC6FA-DB75-42C3-AF58-6CF43D7CC3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033D7-AF95-4FD2-9639-EDE2250E06F2}">
      <dsp:nvSpPr>
        <dsp:cNvPr id="0" name=""/>
        <dsp:cNvSpPr/>
      </dsp:nvSpPr>
      <dsp:spPr>
        <a:xfrm>
          <a:off x="0" y="0"/>
          <a:ext cx="508417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FF7FD4-0334-419E-8387-AEAE7E06FBA2}">
      <dsp:nvSpPr>
        <dsp:cNvPr id="0" name=""/>
        <dsp:cNvSpPr/>
      </dsp:nvSpPr>
      <dsp:spPr>
        <a:xfrm>
          <a:off x="0" y="0"/>
          <a:ext cx="5084178" cy="35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b="1" kern="1200" dirty="0" err="1">
              <a:solidFill>
                <a:schemeClr val="accent1"/>
              </a:solidFill>
            </a:rPr>
            <a:t>The</a:t>
          </a:r>
          <a:r>
            <a:rPr lang="es-ES" sz="4500" b="1" kern="1200" dirty="0">
              <a:solidFill>
                <a:schemeClr val="accent1"/>
              </a:solidFill>
            </a:rPr>
            <a:t> </a:t>
          </a:r>
          <a:r>
            <a:rPr lang="es-ES" sz="4500" b="1" kern="1200" dirty="0" err="1">
              <a:solidFill>
                <a:schemeClr val="accent1"/>
              </a:solidFill>
            </a:rPr>
            <a:t>Census</a:t>
          </a:r>
          <a:r>
            <a:rPr lang="es-ES" sz="4500" b="1" kern="1200" dirty="0">
              <a:solidFill>
                <a:schemeClr val="accent1"/>
              </a:solidFill>
            </a:rPr>
            <a:t> </a:t>
          </a:r>
          <a:r>
            <a:rPr lang="es-ES" sz="4500" b="1" kern="1200" dirty="0" err="1">
              <a:solidFill>
                <a:schemeClr val="accent1"/>
              </a:solidFill>
            </a:rPr>
            <a:t>counts</a:t>
          </a:r>
          <a:r>
            <a:rPr lang="es-ES" sz="4500" b="1" kern="1200" dirty="0">
              <a:solidFill>
                <a:schemeClr val="accent1"/>
              </a:solidFill>
            </a:rPr>
            <a:t> </a:t>
          </a:r>
          <a:r>
            <a:rPr lang="es-ES" sz="4500" b="1" kern="1200" dirty="0" err="1">
              <a:solidFill>
                <a:schemeClr val="accent1"/>
              </a:solidFill>
            </a:rPr>
            <a:t>every</a:t>
          </a:r>
          <a:r>
            <a:rPr lang="es-ES" sz="4500" b="1" kern="1200" dirty="0">
              <a:solidFill>
                <a:schemeClr val="accent1"/>
              </a:solidFill>
            </a:rPr>
            <a:t> </a:t>
          </a:r>
          <a:r>
            <a:rPr lang="es-ES" sz="4500" b="1" kern="1200" dirty="0" err="1">
              <a:solidFill>
                <a:schemeClr val="accent1"/>
              </a:solidFill>
            </a:rPr>
            <a:t>person</a:t>
          </a:r>
          <a:r>
            <a:rPr lang="es-ES" sz="4500" b="1" kern="1200" dirty="0">
              <a:solidFill>
                <a:schemeClr val="accent1"/>
              </a:solidFill>
            </a:rPr>
            <a:t> living in </a:t>
          </a:r>
          <a:r>
            <a:rPr lang="es-ES" sz="4500" b="1" kern="1200" dirty="0" err="1">
              <a:solidFill>
                <a:schemeClr val="accent1"/>
              </a:solidFill>
            </a:rPr>
            <a:t>the</a:t>
          </a:r>
          <a:r>
            <a:rPr lang="es-ES" sz="4500" b="1" kern="1200" dirty="0">
              <a:solidFill>
                <a:schemeClr val="accent1"/>
              </a:solidFill>
            </a:rPr>
            <a:t> U.S. once, </a:t>
          </a:r>
          <a:r>
            <a:rPr lang="es-ES" sz="4500" b="1" kern="1200" dirty="0" err="1">
              <a:solidFill>
                <a:schemeClr val="accent1"/>
              </a:solidFill>
            </a:rPr>
            <a:t>only</a:t>
          </a:r>
          <a:r>
            <a:rPr lang="es-ES" sz="4500" b="1" kern="1200" dirty="0">
              <a:solidFill>
                <a:schemeClr val="accent1"/>
              </a:solidFill>
            </a:rPr>
            <a:t> once, and in </a:t>
          </a:r>
          <a:r>
            <a:rPr lang="es-ES" sz="4500" b="1" kern="1200" dirty="0" err="1">
              <a:solidFill>
                <a:schemeClr val="accent1"/>
              </a:solidFill>
            </a:rPr>
            <a:t>the</a:t>
          </a:r>
          <a:r>
            <a:rPr lang="es-ES" sz="4500" b="1" kern="1200" dirty="0">
              <a:solidFill>
                <a:schemeClr val="accent1"/>
              </a:solidFill>
            </a:rPr>
            <a:t> </a:t>
          </a:r>
          <a:r>
            <a:rPr lang="es-ES" sz="4500" b="1" kern="1200" dirty="0" err="1">
              <a:solidFill>
                <a:schemeClr val="accent1"/>
              </a:solidFill>
            </a:rPr>
            <a:t>right</a:t>
          </a:r>
          <a:r>
            <a:rPr lang="es-ES" sz="4500" b="1" kern="1200" dirty="0">
              <a:solidFill>
                <a:schemeClr val="accent1"/>
              </a:solidFill>
            </a:rPr>
            <a:t> place.</a:t>
          </a:r>
          <a:endParaRPr lang="es-ES" sz="4500" kern="1200" dirty="0">
            <a:solidFill>
              <a:schemeClr val="accent1"/>
            </a:solidFill>
          </a:endParaRPr>
        </a:p>
      </dsp:txBody>
      <dsp:txXfrm>
        <a:off x="0" y="0"/>
        <a:ext cx="5084178" cy="3549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9A44-6C04-4765-B3A5-37D295C1CC64}">
      <dsp:nvSpPr>
        <dsp:cNvPr id="0" name=""/>
        <dsp:cNvSpPr/>
      </dsp:nvSpPr>
      <dsp:spPr>
        <a:xfrm>
          <a:off x="0" y="12710"/>
          <a:ext cx="6693061" cy="19763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Distribution of more than $675 billion in federal funds to states, counties, and communities each year for the next 10 years!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orbel"/>
            </a:rPr>
            <a:t>Approximately $2400 per person, per year for 10 </a:t>
          </a:r>
          <a:r>
            <a:rPr lang="en-US" sz="2100" kern="1200" dirty="0" err="1">
              <a:latin typeface="Corbel"/>
            </a:rPr>
            <a:t>yrs</a:t>
          </a:r>
          <a:endParaRPr lang="en-US" sz="2100" kern="1200" dirty="0">
            <a:latin typeface="Corbel"/>
          </a:endParaRPr>
        </a:p>
      </dsp:txBody>
      <dsp:txXfrm>
        <a:off x="96477" y="109187"/>
        <a:ext cx="6500107" cy="1783395"/>
      </dsp:txXfrm>
    </dsp:sp>
    <dsp:sp modelId="{E980DEA5-5A11-4761-8668-F3B752C8FA5B}">
      <dsp:nvSpPr>
        <dsp:cNvPr id="0" name=""/>
        <dsp:cNvSpPr/>
      </dsp:nvSpPr>
      <dsp:spPr>
        <a:xfrm>
          <a:off x="0" y="2049540"/>
          <a:ext cx="6693061" cy="19763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It’s about fair representation!</a:t>
          </a:r>
          <a:r>
            <a:rPr lang="es-ES" sz="2100" kern="1200" dirty="0"/>
            <a:t>  </a:t>
          </a:r>
          <a:r>
            <a:rPr lang="en-US" sz="2100" kern="1200" dirty="0"/>
            <a:t>The Census results are used to reapportion the 435 seats in the House of Representatives, determining how many seats each states gets.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Washington gained a seat in 2010!</a:t>
          </a:r>
        </a:p>
      </dsp:txBody>
      <dsp:txXfrm>
        <a:off x="96477" y="2146017"/>
        <a:ext cx="6500107" cy="1783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BC3A3-97A2-4B58-A2FD-2DD4AACC52A6}">
      <dsp:nvSpPr>
        <dsp:cNvPr id="0" name=""/>
        <dsp:cNvSpPr/>
      </dsp:nvSpPr>
      <dsp:spPr>
        <a:xfrm>
          <a:off x="0" y="2595"/>
          <a:ext cx="60709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C109-DBE0-4AE7-9189-30A746769ECD}">
      <dsp:nvSpPr>
        <dsp:cNvPr id="0" name=""/>
        <dsp:cNvSpPr/>
      </dsp:nvSpPr>
      <dsp:spPr>
        <a:xfrm>
          <a:off x="0" y="2595"/>
          <a:ext cx="6070905" cy="885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75000"/>
                </a:schemeClr>
              </a:solidFill>
            </a:rPr>
            <a:t>Medicaid</a:t>
          </a:r>
        </a:p>
      </dsp:txBody>
      <dsp:txXfrm>
        <a:off x="0" y="2595"/>
        <a:ext cx="6070905" cy="885036"/>
      </dsp:txXfrm>
    </dsp:sp>
    <dsp:sp modelId="{69155656-84DD-4123-BFFC-98CA3F865CF2}">
      <dsp:nvSpPr>
        <dsp:cNvPr id="0" name=""/>
        <dsp:cNvSpPr/>
      </dsp:nvSpPr>
      <dsp:spPr>
        <a:xfrm>
          <a:off x="0" y="887631"/>
          <a:ext cx="60709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2653C-CC30-452D-BC9F-0570A837B684}">
      <dsp:nvSpPr>
        <dsp:cNvPr id="0" name=""/>
        <dsp:cNvSpPr/>
      </dsp:nvSpPr>
      <dsp:spPr>
        <a:xfrm>
          <a:off x="0" y="887631"/>
          <a:ext cx="6070905" cy="885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75000"/>
                </a:schemeClr>
              </a:solidFill>
            </a:rPr>
            <a:t>SNAP/WIC</a:t>
          </a:r>
        </a:p>
      </dsp:txBody>
      <dsp:txXfrm>
        <a:off x="0" y="887631"/>
        <a:ext cx="6070905" cy="885036"/>
      </dsp:txXfrm>
    </dsp:sp>
    <dsp:sp modelId="{29B15896-8E66-42F3-9397-96291A7186E3}">
      <dsp:nvSpPr>
        <dsp:cNvPr id="0" name=""/>
        <dsp:cNvSpPr/>
      </dsp:nvSpPr>
      <dsp:spPr>
        <a:xfrm>
          <a:off x="0" y="1772668"/>
          <a:ext cx="60709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F4DD1-1CF3-41C8-AE73-89C5FAB66396}">
      <dsp:nvSpPr>
        <dsp:cNvPr id="0" name=""/>
        <dsp:cNvSpPr/>
      </dsp:nvSpPr>
      <dsp:spPr>
        <a:xfrm>
          <a:off x="0" y="1772668"/>
          <a:ext cx="6070905" cy="885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75000"/>
                </a:schemeClr>
              </a:solidFill>
            </a:rPr>
            <a:t>Planning for roads, transportation, and emergency</a:t>
          </a:r>
        </a:p>
      </dsp:txBody>
      <dsp:txXfrm>
        <a:off x="0" y="1772668"/>
        <a:ext cx="6070905" cy="885036"/>
      </dsp:txXfrm>
    </dsp:sp>
    <dsp:sp modelId="{C1F2C1A1-6494-4FEC-B0C1-85078696CC77}">
      <dsp:nvSpPr>
        <dsp:cNvPr id="0" name=""/>
        <dsp:cNvSpPr/>
      </dsp:nvSpPr>
      <dsp:spPr>
        <a:xfrm>
          <a:off x="0" y="2657704"/>
          <a:ext cx="60709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706EB-6287-4592-95F7-EDAE373E4826}">
      <dsp:nvSpPr>
        <dsp:cNvPr id="0" name=""/>
        <dsp:cNvSpPr/>
      </dsp:nvSpPr>
      <dsp:spPr>
        <a:xfrm>
          <a:off x="0" y="2657705"/>
          <a:ext cx="6070905" cy="885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75000"/>
                </a:schemeClr>
              </a:solidFill>
            </a:rPr>
            <a:t>Education/Pell Grant</a:t>
          </a:r>
        </a:p>
      </dsp:txBody>
      <dsp:txXfrm>
        <a:off x="0" y="2657705"/>
        <a:ext cx="6070905" cy="885036"/>
      </dsp:txXfrm>
    </dsp:sp>
    <dsp:sp modelId="{A861978A-0965-4E40-9AC8-B93EC9F5502B}">
      <dsp:nvSpPr>
        <dsp:cNvPr id="0" name=""/>
        <dsp:cNvSpPr/>
      </dsp:nvSpPr>
      <dsp:spPr>
        <a:xfrm>
          <a:off x="0" y="3542741"/>
          <a:ext cx="60709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BAC07-5E85-4017-A44B-1F16B1137A64}">
      <dsp:nvSpPr>
        <dsp:cNvPr id="0" name=""/>
        <dsp:cNvSpPr/>
      </dsp:nvSpPr>
      <dsp:spPr>
        <a:xfrm>
          <a:off x="0" y="3542741"/>
          <a:ext cx="6070905" cy="885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75000"/>
                </a:schemeClr>
              </a:solidFill>
            </a:rPr>
            <a:t>Housing Vouchers/Section 8 </a:t>
          </a:r>
        </a:p>
      </dsp:txBody>
      <dsp:txXfrm>
        <a:off x="0" y="3542741"/>
        <a:ext cx="6070905" cy="885036"/>
      </dsp:txXfrm>
    </dsp:sp>
    <dsp:sp modelId="{F55D0992-3B46-40CC-9F75-147D09BD1F88}">
      <dsp:nvSpPr>
        <dsp:cNvPr id="0" name=""/>
        <dsp:cNvSpPr/>
      </dsp:nvSpPr>
      <dsp:spPr>
        <a:xfrm>
          <a:off x="0" y="4427778"/>
          <a:ext cx="60709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7764A-37CA-4D9B-A934-46FF75B2117E}">
      <dsp:nvSpPr>
        <dsp:cNvPr id="0" name=""/>
        <dsp:cNvSpPr/>
      </dsp:nvSpPr>
      <dsp:spPr>
        <a:xfrm>
          <a:off x="0" y="4427778"/>
          <a:ext cx="6070905" cy="885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1">
                  <a:lumMod val="75000"/>
                </a:schemeClr>
              </a:solidFill>
            </a:rPr>
            <a:t>Head Start </a:t>
          </a:r>
        </a:p>
      </dsp:txBody>
      <dsp:txXfrm>
        <a:off x="0" y="4427778"/>
        <a:ext cx="6070905" cy="885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6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8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1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1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0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9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8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7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8380F9-F7D8-4F0D-B88D-1AAD4351E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304026"/>
            <a:ext cx="9966960" cy="102667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2020 Censu</a:t>
            </a:r>
            <a:r>
              <a:rPr lang="en-US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s 101 For </a:t>
            </a:r>
            <a:br>
              <a:rPr lang="en-US" sz="40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Community Leaders </a:t>
            </a:r>
            <a:endParaRPr lang="en-US" sz="4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50CA2-283E-4804-93AE-6321F71F6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401" y="5532120"/>
            <a:ext cx="8767860" cy="55778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 </a:t>
            </a:r>
            <a:r>
              <a:rPr lang="en-US" sz="2800" b="1" dirty="0">
                <a:solidFill>
                  <a:schemeClr val="accent1"/>
                </a:solidFill>
              </a:rPr>
              <a:t>What You Need To Know</a:t>
            </a: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80" y="5067299"/>
            <a:ext cx="2743200" cy="15544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4" name="Imagen 8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73EC2C21-B394-4E9A-B267-1946F238F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356" y="741172"/>
            <a:ext cx="6722864" cy="33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7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CE1BC-F02B-45F3-A3F1-1BDDF34E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What are the 10 questions of the 2020 Census?</a:t>
            </a:r>
            <a:endParaRPr lang="es-PE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666C7-EBCF-4C2C-8B34-2F670B45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129" y="873457"/>
            <a:ext cx="6938862" cy="55836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0292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Address (Rent/Own)</a:t>
            </a:r>
            <a:endParaRPr lang="en-US" sz="2800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Phone Number</a:t>
            </a:r>
            <a:endParaRPr lang="en-US" sz="2800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Number of people living at the address</a:t>
            </a:r>
            <a:endParaRPr lang="en-US" sz="2800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Name</a:t>
            </a:r>
            <a:endParaRPr lang="en-US" sz="2800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Sex</a:t>
            </a:r>
            <a:endParaRPr lang="en-US" sz="2800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Age and Date of Birth</a:t>
            </a:r>
            <a:endParaRPr lang="en-US" sz="2800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Race</a:t>
            </a: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Hispanic, Latino, or Spanish Origin</a:t>
            </a:r>
            <a:endParaRPr lang="en-US" sz="2800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Whether a person lives or stays somewhere else</a:t>
            </a:r>
            <a:endParaRPr lang="en-US" sz="2800" dirty="0">
              <a:solidFill>
                <a:schemeClr val="tx1"/>
              </a:solidFill>
            </a:endParaRPr>
          </a:p>
          <a:p>
            <a:pPr marL="502920" indent="-457200">
              <a:buAutoNum type="arabicPeriod"/>
            </a:pPr>
            <a:r>
              <a:rPr lang="en-US" sz="2800" dirty="0">
                <a:solidFill>
                  <a:schemeClr val="tx1"/>
                </a:solidFill>
                <a:ea typeface="+mn-lt"/>
                <a:cs typeface="+mn-lt"/>
              </a:rPr>
              <a:t>Relationship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3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Form Example (page 1)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72A381F1-B383-F648-AED7-847E514E7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915" y="2057400"/>
            <a:ext cx="6364833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18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Form Example (page 2)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06476CA4-8123-AA46-A7EA-73E6CF269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921" y="1965960"/>
            <a:ext cx="6715760" cy="4282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116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09B04A-9B76-4787-8BC4-9D31D8FA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535679" cy="52570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cap="all" dirty="0">
                <a:solidFill>
                  <a:srgbClr val="FFFFFF"/>
                </a:solidFill>
              </a:rPr>
              <a:t>Beginning March 12</a:t>
            </a:r>
            <a:r>
              <a:rPr lang="en-US" sz="4000" b="1" cap="all" baseline="30000" dirty="0">
                <a:solidFill>
                  <a:srgbClr val="FFFFFF"/>
                </a:solidFill>
              </a:rPr>
              <a:t>th</a:t>
            </a:r>
            <a:r>
              <a:rPr lang="en-US" sz="4000" b="1" cap="all" dirty="0">
                <a:solidFill>
                  <a:srgbClr val="FFFFFF"/>
                </a:solidFill>
              </a:rPr>
              <a:t> You will be able to self respond</a:t>
            </a:r>
            <a:br>
              <a:rPr lang="en-US" sz="4000" b="1" cap="all" dirty="0">
                <a:solidFill>
                  <a:srgbClr val="FFFFFF"/>
                </a:solidFill>
              </a:rPr>
            </a:br>
            <a:br>
              <a:rPr lang="en-US" sz="4000" b="1" cap="all" dirty="0">
                <a:solidFill>
                  <a:srgbClr val="FFFFFF"/>
                </a:solidFill>
              </a:rPr>
            </a:br>
            <a:br>
              <a:rPr lang="en-US" sz="4000" b="1" cap="all" dirty="0">
                <a:solidFill>
                  <a:srgbClr val="FFFFFF"/>
                </a:solidFill>
              </a:rPr>
            </a:br>
            <a:br>
              <a:rPr lang="en-US" sz="4000" b="1" cap="all" dirty="0">
                <a:solidFill>
                  <a:srgbClr val="FFFFFF"/>
                </a:solidFill>
              </a:rPr>
            </a:br>
            <a:endParaRPr lang="en-US" sz="3200" b="1" cap="all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FA2D93-7C54-476E-BB1F-1165D9EAA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" t="1743" r="6250" b="2839"/>
          <a:stretch/>
        </p:blipFill>
        <p:spPr>
          <a:xfrm>
            <a:off x="1249385" y="322914"/>
            <a:ext cx="5241520" cy="6212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332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5B9F41-36E9-4AC6-B228-FDB4275FC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805366"/>
              </p:ext>
            </p:extLst>
          </p:nvPr>
        </p:nvGraphicFramePr>
        <p:xfrm>
          <a:off x="1528997" y="1217951"/>
          <a:ext cx="9653666" cy="506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755">
                  <a:extLst>
                    <a:ext uri="{9D8B030D-6E8A-4147-A177-3AD203B41FA5}">
                      <a16:colId xmlns:a16="http://schemas.microsoft.com/office/drawing/2014/main" val="2703684087"/>
                    </a:ext>
                  </a:extLst>
                </a:gridCol>
                <a:gridCol w="6852911">
                  <a:extLst>
                    <a:ext uri="{9D8B030D-6E8A-4147-A177-3AD203B41FA5}">
                      <a16:colId xmlns:a16="http://schemas.microsoft.com/office/drawing/2014/main" val="1784230204"/>
                    </a:ext>
                  </a:extLst>
                </a:gridCol>
              </a:tblGrid>
              <a:tr h="5942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37771"/>
                  </a:ext>
                </a:extLst>
              </a:tr>
              <a:tr h="57839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Validate all residential units in the 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837324"/>
                  </a:ext>
                </a:extLst>
              </a:tr>
              <a:tr h="57839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Early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/>
                        <a:t>Advertising Campaign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866685"/>
                  </a:ext>
                </a:extLst>
              </a:tr>
              <a:tr h="578395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Mid- </a:t>
                      </a:r>
                      <a:r>
                        <a:rPr lang="en-US" b="1" dirty="0"/>
                        <a:t>March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Online portal opens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54822"/>
                  </a:ext>
                </a:extLst>
              </a:tr>
              <a:tr h="57839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 April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CENSUS DAY!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576190"/>
                  </a:ext>
                </a:extLst>
              </a:tr>
              <a:tr h="99832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April-June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Non-response Follow Up</a:t>
                      </a:r>
                    </a:p>
                    <a:p>
                      <a:r>
                        <a:rPr lang="en-US" dirty="0"/>
                        <a:t>Quality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82499"/>
                  </a:ext>
                </a:extLst>
              </a:tr>
              <a:tr h="57839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 Dec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 delivered to the president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2278"/>
                  </a:ext>
                </a:extLst>
              </a:tr>
              <a:tr h="57839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 Mar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 delivered to the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7221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545E957-5429-469D-8BEA-6F1F6C9E86F4}"/>
              </a:ext>
            </a:extLst>
          </p:cNvPr>
          <p:cNvSpPr txBox="1">
            <a:spLocks/>
          </p:cNvSpPr>
          <p:nvPr/>
        </p:nvSpPr>
        <p:spPr>
          <a:xfrm>
            <a:off x="1981200" y="749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Key Dates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6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38" y="2037080"/>
            <a:ext cx="8682044" cy="3931095"/>
          </a:xfrm>
        </p:spPr>
      </p:pic>
      <p:sp>
        <p:nvSpPr>
          <p:cNvPr id="7" name="TextBox 6"/>
          <p:cNvSpPr txBox="1"/>
          <p:nvPr/>
        </p:nvSpPr>
        <p:spPr>
          <a:xfrm>
            <a:off x="1899920" y="4490720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2018-2019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54720" y="4490720"/>
            <a:ext cx="202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31 December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1760" y="2783840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Jan-Feb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0800" y="2235200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Mid-March 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41142" y="2449453"/>
            <a:ext cx="134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May-Aug 2020</a:t>
            </a:r>
          </a:p>
        </p:txBody>
      </p:sp>
    </p:spTree>
    <p:extLst>
      <p:ext uri="{BB962C8B-B14F-4D97-AF65-F5344CB8AC3E}">
        <p14:creationId xmlns:p14="http://schemas.microsoft.com/office/powerpoint/2010/main" val="81967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0C26-7D85-4706-B2DB-35415272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will work: Type of Enumeration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23464E-0B10-4F03-9445-80A74B585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103" y="2057400"/>
            <a:ext cx="681445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3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CC13-A13F-42AF-8F01-9DFA5DB0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961736"/>
          </a:xfrm>
        </p:spPr>
        <p:txBody>
          <a:bodyPr>
            <a:normAutofit/>
          </a:bodyPr>
          <a:lstStyle/>
          <a:p>
            <a:r>
              <a:rPr lang="en-US" dirty="0"/>
              <a:t>Curious about how many people in your community are responding to the 2020 Census?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648123-9969-4B56-B623-1B94908DD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491" y="2708694"/>
            <a:ext cx="5785449" cy="3387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3827C0-269B-456A-9F70-9A91B7FB6BA6}"/>
              </a:ext>
            </a:extLst>
          </p:cNvPr>
          <p:cNvSpPr txBox="1"/>
          <p:nvPr/>
        </p:nvSpPr>
        <p:spPr>
          <a:xfrm>
            <a:off x="1305464" y="3289540"/>
            <a:ext cx="2817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Real-time response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to determine outreach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 Rate Toolkit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Response Rate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7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B54C89A-2D0B-4062-BF97-CA51B69D7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079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091C99A-98BE-457D-87BD-7B9B6ED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34761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0A769C-8991-4FDE-89A0-A218E5BF6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9642" y="0"/>
            <a:ext cx="462235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77F8A-9D7B-4F6E-847F-C9281C49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455" y="609599"/>
            <a:ext cx="3574471" cy="54032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Hard-to-Count Population Groups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5CA58E-F8D8-4DF3-B813-C2585E0A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9DE7E2E-C196-4311-A366-F7EB5DE9A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897755"/>
              </p:ext>
            </p:extLst>
          </p:nvPr>
        </p:nvGraphicFramePr>
        <p:xfrm>
          <a:off x="862013" y="448574"/>
          <a:ext cx="6054726" cy="594274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25124">
                  <a:extLst>
                    <a:ext uri="{9D8B030D-6E8A-4147-A177-3AD203B41FA5}">
                      <a16:colId xmlns:a16="http://schemas.microsoft.com/office/drawing/2014/main" val="3356302066"/>
                    </a:ext>
                  </a:extLst>
                </a:gridCol>
                <a:gridCol w="3129602">
                  <a:extLst>
                    <a:ext uri="{9D8B030D-6E8A-4147-A177-3AD203B41FA5}">
                      <a16:colId xmlns:a16="http://schemas.microsoft.com/office/drawing/2014/main" val="3686198445"/>
                    </a:ext>
                  </a:extLst>
                </a:gridCol>
              </a:tblGrid>
              <a:tr h="705567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People of Color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LGBTQ+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216108"/>
                  </a:ext>
                </a:extLst>
              </a:tr>
              <a:tr h="607296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Tribes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Rural Communities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616004"/>
                  </a:ext>
                </a:extLst>
              </a:tr>
              <a:tr h="607296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Immigrants and Refugees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Renters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941122"/>
                  </a:ext>
                </a:extLst>
              </a:tr>
              <a:tr h="953272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Children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Homeless Individuals and Families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551555"/>
                  </a:ext>
                </a:extLst>
              </a:tr>
              <a:tr h="953272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Multifamily Households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Non-Native English Speakers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77668"/>
                  </a:ext>
                </a:extLst>
              </a:tr>
              <a:tr h="953272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Low Income People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People Distrustful of Government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825899"/>
                  </a:ext>
                </a:extLst>
              </a:tr>
              <a:tr h="953272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Seniors</a:t>
                      </a:r>
                      <a:endParaRPr lang="en-US" sz="20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People with Physical and Mental Disabilities</a:t>
                      </a:r>
                      <a:endParaRPr lang="en-US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7198" marR="155399" marT="103599" marB="10359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239993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115D1C16-1C2A-4778-8EC0-66FF92A39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832"/>
            <a:ext cx="277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0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Less than a week to go until invitations are mailed!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Responding to the Census tells officials that you and your family matter.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Census matters to communities because of the three D’s: Dollars, Data, and Democracy.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Census only happens every 10 years – don’t miss this chance to be shape your community’s future.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Participating helps ensure more funds for schools, roads, healthcare, and other community benefits.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Share the word and help inform neighbors on the importance of early and self-response!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2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2C07-F5FF-4ADA-9785-73E3EA24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Everyone Counts:</a:t>
            </a:r>
            <a:br>
              <a:rPr lang="en-US" sz="4000" dirty="0"/>
            </a:br>
            <a:r>
              <a:rPr lang="en-US" sz="4000" dirty="0"/>
              <a:t>April 1, 2020 is Census Day</a:t>
            </a:r>
            <a:endParaRPr lang="en-US" sz="4000" b="1" dirty="0"/>
          </a:p>
        </p:txBody>
      </p:sp>
      <p:pic>
        <p:nvPicPr>
          <p:cNvPr id="72" name="Imagen 72" descr="Imagen que contiene texto&#10;&#10;Descripción generada con confianza muy alta">
            <a:extLst>
              <a:ext uri="{FF2B5EF4-FFF2-40B4-BE49-F238E27FC236}">
                <a16:creationId xmlns:a16="http://schemas.microsoft.com/office/drawing/2014/main" id="{8116BDF8-C4FF-42C4-AE4E-55CBA3F2F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4" r="4207" b="2"/>
          <a:stretch/>
        </p:blipFill>
        <p:spPr>
          <a:xfrm>
            <a:off x="6307878" y="1332372"/>
            <a:ext cx="4741120" cy="449306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F49CD3-15EF-46A6-B898-DBAF3FCC2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257703"/>
              </p:ext>
            </p:extLst>
          </p:nvPr>
        </p:nvGraphicFramePr>
        <p:xfrm>
          <a:off x="1143002" y="2546430"/>
          <a:ext cx="5084178" cy="35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1592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Town Halls and Census Celebration!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12 March 2020- </a:t>
            </a:r>
            <a:r>
              <a:rPr lang="en-US" sz="2800" dirty="0"/>
              <a:t>South Fork Community Association: Van Zandt 				Community Town Hall </a:t>
            </a:r>
          </a:p>
          <a:p>
            <a:pPr lvl="8"/>
            <a:r>
              <a:rPr lang="en-US" sz="2200" dirty="0"/>
              <a:t>6:00 PM Dinner served, all are welcome!</a:t>
            </a:r>
          </a:p>
          <a:p>
            <a:pPr lvl="8"/>
            <a:r>
              <a:rPr lang="en-US" sz="2200" dirty="0"/>
              <a:t>7:00 Program- Presentation on Census 2020, also Whatcom County Auditor, and League of Women Voters will be presenting.</a:t>
            </a:r>
            <a:endParaRPr lang="en-US" sz="2800" dirty="0"/>
          </a:p>
          <a:p>
            <a:pPr marL="45720" indent="0">
              <a:buNone/>
            </a:pPr>
            <a:endParaRPr lang="en-US" sz="2800" dirty="0"/>
          </a:p>
          <a:p>
            <a:r>
              <a:rPr lang="en-US" sz="2800" b="1" dirty="0"/>
              <a:t>20 March 2020- </a:t>
            </a:r>
            <a:r>
              <a:rPr lang="en-US" sz="2800" dirty="0"/>
              <a:t>Census Celebration at the </a:t>
            </a:r>
            <a:r>
              <a:rPr lang="en-US" sz="2800" dirty="0" err="1"/>
              <a:t>Gurudwara</a:t>
            </a:r>
            <a:r>
              <a:rPr lang="en-US" sz="2800" dirty="0"/>
              <a:t> </a:t>
            </a:r>
          </a:p>
          <a:p>
            <a:pPr lvl="8"/>
            <a:r>
              <a:rPr lang="en-US" sz="2200" dirty="0"/>
              <a:t>5:00 PM Dinner served, all are welcome!</a:t>
            </a:r>
          </a:p>
          <a:p>
            <a:pPr lvl="8"/>
            <a:r>
              <a:rPr lang="en-US" sz="2200" dirty="0"/>
              <a:t>176 E. Pole Rd. Lynden, WA</a:t>
            </a:r>
          </a:p>
        </p:txBody>
      </p:sp>
    </p:spTree>
    <p:extLst>
      <p:ext uri="{BB962C8B-B14F-4D97-AF65-F5344CB8AC3E}">
        <p14:creationId xmlns:p14="http://schemas.microsoft.com/office/powerpoint/2010/main" val="394457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75EA8-3A97-4310-B61B-E728A6E5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781" y="2011995"/>
            <a:ext cx="3672587" cy="1218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026E5-599B-4AE4-BB22-21F266FF5915}"/>
              </a:ext>
            </a:extLst>
          </p:cNvPr>
          <p:cNvSpPr txBox="1"/>
          <p:nvPr/>
        </p:nvSpPr>
        <p:spPr>
          <a:xfrm>
            <a:off x="2408420" y="3687901"/>
            <a:ext cx="73751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Thank You!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Sara </a:t>
            </a:r>
            <a:r>
              <a:rPr lang="en-US" sz="2800" b="1" dirty="0" err="1">
                <a:solidFill>
                  <a:schemeClr val="tx2"/>
                </a:solidFill>
              </a:rPr>
              <a:t>Bernardy</a:t>
            </a:r>
            <a:endParaRPr lang="en-US" sz="2800" b="1" dirty="0">
              <a:solidFill>
                <a:schemeClr val="tx2"/>
              </a:solidFill>
            </a:endParaRPr>
          </a:p>
          <a:p>
            <a:pPr algn="ctr"/>
            <a:endParaRPr lang="en-US" sz="2800" b="1" dirty="0">
              <a:solidFill>
                <a:schemeClr val="tx2"/>
              </a:solidFill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Email: sara@wcog.org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Phone:970.387.8555</a:t>
            </a:r>
          </a:p>
          <a:p>
            <a:pPr algn="ctr"/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80" y="5067299"/>
            <a:ext cx="2743200" cy="15544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94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6C96-EB3F-46F5-BE0F-CF84CA96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07" y="624859"/>
            <a:ext cx="5199926" cy="1443269"/>
          </a:xfrm>
        </p:spPr>
        <p:txBody>
          <a:bodyPr>
            <a:normAutofit/>
          </a:bodyPr>
          <a:lstStyle/>
          <a:p>
            <a:r>
              <a:rPr lang="es-PE" sz="3600" dirty="0" err="1"/>
              <a:t>Why</a:t>
            </a:r>
            <a:r>
              <a:rPr lang="es-PE" sz="3600" dirty="0"/>
              <a:t> do </a:t>
            </a:r>
            <a:r>
              <a:rPr lang="es-PE" sz="3600" dirty="0" err="1"/>
              <a:t>we</a:t>
            </a:r>
            <a:r>
              <a:rPr lang="es-PE" sz="3600" dirty="0"/>
              <a:t> </a:t>
            </a:r>
            <a:r>
              <a:rPr lang="es-PE" sz="3600" dirty="0" err="1">
                <a:latin typeface="+mn-lt"/>
              </a:rPr>
              <a:t>have</a:t>
            </a:r>
            <a:r>
              <a:rPr lang="es-PE" sz="3600" dirty="0"/>
              <a:t> a </a:t>
            </a:r>
            <a:r>
              <a:rPr lang="es-PE" sz="3600" dirty="0" err="1"/>
              <a:t>Census</a:t>
            </a:r>
            <a:r>
              <a:rPr lang="es-PE" sz="3600" dirty="0"/>
              <a:t>?</a:t>
            </a:r>
            <a:r>
              <a:rPr lang="es-PE" sz="3600" b="1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19C06-0C1F-4EE8-8A20-0E5D1EB2B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068127"/>
            <a:ext cx="5328136" cy="41650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buNone/>
            </a:pPr>
            <a:r>
              <a:rPr lang="en-US" sz="4400" dirty="0"/>
              <a:t>The U.S. Constitution mandates that everyone in the country be counted every 10 years</a:t>
            </a:r>
            <a:r>
              <a:rPr lang="en-US" sz="3200" dirty="0"/>
              <a:t>. </a:t>
            </a:r>
          </a:p>
          <a:p>
            <a:pPr marL="45720" indent="0">
              <a:buNone/>
            </a:pPr>
            <a:r>
              <a:rPr lang="en-US" sz="3200" dirty="0"/>
              <a:t>The first Census was in 1790</a:t>
            </a:r>
            <a:endParaRPr lang="es-ES" sz="3200" dirty="0"/>
          </a:p>
          <a:p>
            <a:endParaRPr lang="en-US" sz="1800" dirty="0"/>
          </a:p>
        </p:txBody>
      </p:sp>
      <p:pic>
        <p:nvPicPr>
          <p:cNvPr id="9" name="Imagen 10">
            <a:extLst>
              <a:ext uri="{FF2B5EF4-FFF2-40B4-BE49-F238E27FC236}">
                <a16:creationId xmlns:a16="http://schemas.microsoft.com/office/drawing/2014/main" id="{A9CFA2F3-FE6E-4E68-83CD-0BA211362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0" r="4" b="4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9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8A1B-83FC-49E6-92D5-FCB3BACF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/>
              <a:t>Why do we have a Census?</a:t>
            </a:r>
          </a:p>
        </p:txBody>
      </p:sp>
      <p:pic>
        <p:nvPicPr>
          <p:cNvPr id="115" name="Imagen 115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5DF235E4-DA21-4372-92D0-E444B188E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7" y="368268"/>
            <a:ext cx="3846290" cy="3506639"/>
          </a:xfrm>
          <a:prstGeom prst="rect">
            <a:avLst/>
          </a:prstGeom>
        </p:spPr>
      </p:pic>
      <p:pic>
        <p:nvPicPr>
          <p:cNvPr id="133" name="Imagen 133">
            <a:extLst>
              <a:ext uri="{FF2B5EF4-FFF2-40B4-BE49-F238E27FC236}">
                <a16:creationId xmlns:a16="http://schemas.microsoft.com/office/drawing/2014/main" id="{16EFFB2F-23A3-48C8-841A-C5F313B0A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24" y="3873623"/>
            <a:ext cx="2473878" cy="2543834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2FC28E-224C-468B-B184-75DD5A089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251939"/>
              </p:ext>
            </p:extLst>
          </p:nvPr>
        </p:nvGraphicFramePr>
        <p:xfrm>
          <a:off x="4441783" y="2057400"/>
          <a:ext cx="669306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411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AE68E-70C0-4BDE-B475-3B9E6422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Representation in Congress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7BCEC1-52C7-4166-BD52-3CAB62DF8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222" y="2057400"/>
            <a:ext cx="722421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CCC81-E4EB-48D1-8D67-D562A403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99" y="625928"/>
            <a:ext cx="3426486" cy="5606143"/>
          </a:xfrm>
        </p:spPr>
        <p:txBody>
          <a:bodyPr>
            <a:normAutofit/>
          </a:bodyPr>
          <a:lstStyle/>
          <a:p>
            <a:r>
              <a:rPr lang="es-ES" sz="4800" dirty="0" err="1"/>
              <a:t>The</a:t>
            </a:r>
            <a:r>
              <a:rPr lang="es-ES" sz="4800" dirty="0"/>
              <a:t> </a:t>
            </a:r>
            <a:r>
              <a:rPr lang="es-ES" sz="4800" dirty="0" err="1"/>
              <a:t>Census</a:t>
            </a:r>
            <a:r>
              <a:rPr lang="es-ES" sz="4800" dirty="0"/>
              <a:t> determines </a:t>
            </a:r>
            <a:r>
              <a:rPr lang="es-ES" sz="4800" dirty="0" err="1"/>
              <a:t>the</a:t>
            </a:r>
            <a:r>
              <a:rPr lang="es-ES" sz="4800" dirty="0"/>
              <a:t> </a:t>
            </a:r>
            <a:r>
              <a:rPr lang="es-ES" sz="4800" dirty="0" err="1"/>
              <a:t>Distribution</a:t>
            </a:r>
            <a:r>
              <a:rPr lang="es-ES" sz="4800" dirty="0"/>
              <a:t> </a:t>
            </a:r>
            <a:r>
              <a:rPr lang="es-ES" sz="4800" dirty="0" err="1"/>
              <a:t>of</a:t>
            </a:r>
            <a:r>
              <a:rPr lang="es-ES" sz="4800" dirty="0"/>
              <a:t> Federal </a:t>
            </a:r>
            <a:r>
              <a:rPr lang="es-ES" sz="4800" dirty="0" err="1"/>
              <a:t>Funds</a:t>
            </a:r>
            <a:endParaRPr lang="es-ES" sz="4800" b="1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A0F9BF3-3399-4ABF-9259-9F3AA4F41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74326"/>
              </p:ext>
            </p:extLst>
          </p:nvPr>
        </p:nvGraphicFramePr>
        <p:xfrm>
          <a:off x="5186596" y="900332"/>
          <a:ext cx="6070905" cy="531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44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4BCB9E2-CEA3-4AED-BDAC-BFD45CE9C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E92B39E-F855-499B-BD7E-36BAB93A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C72FFD-DD89-412D-B569-F9A0F3A6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F294E8CF-7744-4206-9889-C122C30E8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D34C9-C7C2-42C1-AAEA-1C61365D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553" y="893398"/>
            <a:ext cx="6019601" cy="318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600" b="1" cap="all">
                <a:solidFill>
                  <a:srgbClr val="FFFFFF"/>
                </a:solidFill>
              </a:rPr>
              <a:t>Your Information is protected by law</a:t>
            </a:r>
            <a:endParaRPr lang="en-US" sz="5600" b="1" cap="all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4FBE0-BA21-4BFC-B1B9-67F818C13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96" b="3"/>
          <a:stretch/>
        </p:blipFill>
        <p:spPr>
          <a:xfrm>
            <a:off x="872065" y="857675"/>
            <a:ext cx="3116398" cy="5109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F0D60-7816-4AFA-AC65-50E951F6D9DF}"/>
              </a:ext>
            </a:extLst>
          </p:cNvPr>
          <p:cNvSpPr txBox="1"/>
          <p:nvPr/>
        </p:nvSpPr>
        <p:spPr>
          <a:xfrm>
            <a:off x="970736" y="4146569"/>
            <a:ext cx="2938072" cy="143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1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5A2F7-86A6-43ED-A20D-DD80288B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80" y="352540"/>
            <a:ext cx="10666203" cy="1356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Title 13 ensures the protection of your data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B6DBCF35-4A99-4D51-8FC5-7667AFF3C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274" y="1803769"/>
            <a:ext cx="4576786" cy="447869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5309C-27A4-492F-B4CF-1849D3F8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34" y="1892146"/>
            <a:ext cx="6443072" cy="43874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PE" sz="2800" dirty="0" err="1">
                <a:ea typeface="+mn-lt"/>
                <a:cs typeface="+mn-lt"/>
              </a:rPr>
              <a:t>Law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states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that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information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collected</a:t>
            </a:r>
            <a:r>
              <a:rPr lang="es-PE" sz="2800" dirty="0">
                <a:ea typeface="+mn-lt"/>
                <a:cs typeface="+mn-lt"/>
              </a:rPr>
              <a:t> can </a:t>
            </a:r>
            <a:r>
              <a:rPr lang="es-PE" sz="2800" dirty="0" err="1">
                <a:ea typeface="+mn-lt"/>
                <a:cs typeface="+mn-lt"/>
              </a:rPr>
              <a:t>only</a:t>
            </a:r>
            <a:r>
              <a:rPr lang="es-PE" sz="2800" dirty="0">
                <a:ea typeface="+mn-lt"/>
                <a:cs typeface="+mn-lt"/>
              </a:rPr>
              <a:t> be </a:t>
            </a:r>
            <a:r>
              <a:rPr lang="es-PE" sz="2800" dirty="0" err="1">
                <a:ea typeface="+mn-lt"/>
                <a:cs typeface="+mn-lt"/>
              </a:rPr>
              <a:t>used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for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statistical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purposes</a:t>
            </a:r>
            <a:endParaRPr lang="es-PE" sz="2800" dirty="0"/>
          </a:p>
          <a:p>
            <a:r>
              <a:rPr lang="es-PE" sz="2800" dirty="0" err="1">
                <a:ea typeface="+mn-lt"/>
                <a:cs typeface="+mn-lt"/>
              </a:rPr>
              <a:t>Your</a:t>
            </a:r>
            <a:r>
              <a:rPr lang="es-PE" sz="2800" dirty="0">
                <a:ea typeface="+mn-lt"/>
                <a:cs typeface="+mn-lt"/>
              </a:rPr>
              <a:t> responses </a:t>
            </a:r>
            <a:r>
              <a:rPr lang="es-PE" sz="2800" dirty="0" err="1">
                <a:ea typeface="+mn-lt"/>
                <a:cs typeface="+mn-lt"/>
              </a:rPr>
              <a:t>cannot</a:t>
            </a:r>
            <a:r>
              <a:rPr lang="es-PE" sz="2800" dirty="0">
                <a:ea typeface="+mn-lt"/>
                <a:cs typeface="+mn-lt"/>
              </a:rPr>
              <a:t> be </a:t>
            </a:r>
            <a:r>
              <a:rPr lang="es-PE" sz="2800" dirty="0" err="1">
                <a:ea typeface="+mn-lt"/>
                <a:cs typeface="+mn-lt"/>
              </a:rPr>
              <a:t>used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against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you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by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any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government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agency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or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court</a:t>
            </a:r>
            <a:r>
              <a:rPr lang="es-PE" sz="2800" dirty="0">
                <a:ea typeface="+mn-lt"/>
                <a:cs typeface="+mn-lt"/>
              </a:rPr>
              <a:t> in </a:t>
            </a:r>
            <a:r>
              <a:rPr lang="es-PE" sz="2800" dirty="0" err="1">
                <a:ea typeface="+mn-lt"/>
                <a:cs typeface="+mn-lt"/>
              </a:rPr>
              <a:t>any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way</a:t>
            </a:r>
            <a:r>
              <a:rPr lang="es-PE" sz="2800" dirty="0">
                <a:ea typeface="+mn-lt"/>
                <a:cs typeface="+mn-lt"/>
              </a:rPr>
              <a:t>! </a:t>
            </a:r>
            <a:r>
              <a:rPr lang="es-PE" sz="2800" dirty="0" err="1">
                <a:ea typeface="+mn-lt"/>
                <a:cs typeface="+mn-lt"/>
              </a:rPr>
              <a:t>Not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by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the</a:t>
            </a:r>
            <a:r>
              <a:rPr lang="es-PE" sz="2800" dirty="0">
                <a:ea typeface="+mn-lt"/>
                <a:cs typeface="+mn-lt"/>
              </a:rPr>
              <a:t> FBI, </a:t>
            </a:r>
            <a:r>
              <a:rPr lang="es-PE" sz="2800" dirty="0" err="1">
                <a:ea typeface="+mn-lt"/>
                <a:cs typeface="+mn-lt"/>
              </a:rPr>
              <a:t>Homeland</a:t>
            </a:r>
            <a:r>
              <a:rPr lang="es-PE" sz="2800" dirty="0">
                <a:ea typeface="+mn-lt"/>
                <a:cs typeface="+mn-lt"/>
              </a:rPr>
              <a:t> Security, and </a:t>
            </a:r>
            <a:r>
              <a:rPr lang="es-PE" sz="2800" dirty="0" err="1">
                <a:ea typeface="+mn-lt"/>
                <a:cs typeface="+mn-lt"/>
              </a:rPr>
              <a:t>not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by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the</a:t>
            </a:r>
            <a:r>
              <a:rPr lang="es-PE" sz="2800" dirty="0">
                <a:ea typeface="+mn-lt"/>
                <a:cs typeface="+mn-lt"/>
              </a:rPr>
              <a:t> US </a:t>
            </a:r>
            <a:r>
              <a:rPr lang="es-PE" sz="2800" dirty="0" err="1">
                <a:ea typeface="+mn-lt"/>
                <a:cs typeface="+mn-lt"/>
              </a:rPr>
              <a:t>Immigration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Customs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Enforcement</a:t>
            </a:r>
            <a:r>
              <a:rPr lang="es-PE" sz="2800" dirty="0">
                <a:ea typeface="+mn-lt"/>
                <a:cs typeface="+mn-lt"/>
              </a:rPr>
              <a:t> (ICE)</a:t>
            </a:r>
          </a:p>
          <a:p>
            <a:r>
              <a:rPr lang="es-PE" sz="2800" dirty="0" err="1">
                <a:ea typeface="+mn-lt"/>
                <a:cs typeface="+mn-lt"/>
              </a:rPr>
              <a:t>All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Census</a:t>
            </a:r>
            <a:r>
              <a:rPr lang="es-PE" sz="2800" dirty="0">
                <a:ea typeface="+mn-lt"/>
                <a:cs typeface="+mn-lt"/>
              </a:rPr>
              <a:t> Bureau staff </a:t>
            </a:r>
            <a:r>
              <a:rPr lang="es-PE" sz="2800" dirty="0" err="1">
                <a:ea typeface="+mn-lt"/>
                <a:cs typeface="+mn-lt"/>
              </a:rPr>
              <a:t>take</a:t>
            </a:r>
            <a:r>
              <a:rPr lang="es-PE" sz="2800" dirty="0">
                <a:ea typeface="+mn-lt"/>
                <a:cs typeface="+mn-lt"/>
              </a:rPr>
              <a:t> a </a:t>
            </a:r>
            <a:r>
              <a:rPr lang="es-PE" sz="2800" dirty="0" err="1">
                <a:ea typeface="+mn-lt"/>
                <a:cs typeface="+mn-lt"/>
              </a:rPr>
              <a:t>lifetime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oath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to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protect</a:t>
            </a:r>
            <a:r>
              <a:rPr lang="es-PE" sz="2800" dirty="0">
                <a:ea typeface="+mn-lt"/>
                <a:cs typeface="+mn-lt"/>
              </a:rPr>
              <a:t> </a:t>
            </a:r>
            <a:r>
              <a:rPr lang="es-PE" sz="2800" dirty="0" err="1">
                <a:ea typeface="+mn-lt"/>
                <a:cs typeface="+mn-lt"/>
              </a:rPr>
              <a:t>your</a:t>
            </a:r>
            <a:r>
              <a:rPr lang="es-PE" sz="2800" dirty="0">
                <a:ea typeface="+mn-lt"/>
                <a:cs typeface="+mn-lt"/>
              </a:rPr>
              <a:t> personal </a:t>
            </a:r>
            <a:r>
              <a:rPr lang="es-PE" sz="2800" dirty="0" err="1">
                <a:ea typeface="+mn-lt"/>
                <a:cs typeface="+mn-lt"/>
              </a:rPr>
              <a:t>information</a:t>
            </a:r>
            <a:endParaRPr lang="es-PE" sz="2800" dirty="0"/>
          </a:p>
          <a:p>
            <a:r>
              <a:rPr lang="es-PE" sz="2800" b="1" dirty="0" err="1">
                <a:ea typeface="+mn-lt"/>
                <a:cs typeface="+mn-lt"/>
              </a:rPr>
              <a:t>Penalties</a:t>
            </a:r>
            <a:r>
              <a:rPr lang="es-PE" sz="2800" b="1" dirty="0">
                <a:ea typeface="+mn-lt"/>
                <a:cs typeface="+mn-lt"/>
              </a:rPr>
              <a:t> </a:t>
            </a:r>
            <a:r>
              <a:rPr lang="es-PE" sz="2800" b="1" dirty="0" err="1">
                <a:ea typeface="+mn-lt"/>
                <a:cs typeface="+mn-lt"/>
              </a:rPr>
              <a:t>for</a:t>
            </a:r>
            <a:r>
              <a:rPr lang="es-PE" sz="2800" b="1" dirty="0">
                <a:ea typeface="+mn-lt"/>
                <a:cs typeface="+mn-lt"/>
              </a:rPr>
              <a:t> </a:t>
            </a:r>
            <a:r>
              <a:rPr lang="es-PE" sz="2800" b="1" dirty="0" err="1">
                <a:ea typeface="+mn-lt"/>
                <a:cs typeface="+mn-lt"/>
              </a:rPr>
              <a:t>wrongful</a:t>
            </a:r>
            <a:r>
              <a:rPr lang="es-PE" sz="2800" b="1" dirty="0">
                <a:ea typeface="+mn-lt"/>
                <a:cs typeface="+mn-lt"/>
              </a:rPr>
              <a:t> </a:t>
            </a:r>
            <a:r>
              <a:rPr lang="es-PE" sz="2800" b="1" dirty="0" err="1">
                <a:ea typeface="+mn-lt"/>
                <a:cs typeface="+mn-lt"/>
              </a:rPr>
              <a:t>disclosure</a:t>
            </a:r>
            <a:r>
              <a:rPr lang="es-PE" sz="2800" b="1" dirty="0">
                <a:ea typeface="+mn-lt"/>
                <a:cs typeface="+mn-lt"/>
              </a:rPr>
              <a:t> </a:t>
            </a:r>
            <a:r>
              <a:rPr lang="es-PE" sz="2800" dirty="0">
                <a:ea typeface="+mn-lt"/>
                <a:cs typeface="+mn-lt"/>
              </a:rPr>
              <a:t>– </a:t>
            </a:r>
            <a:r>
              <a:rPr lang="en-US" sz="2800" dirty="0">
                <a:ea typeface="+mn-lt"/>
                <a:cs typeface="+mn-lt"/>
              </a:rPr>
              <a:t>5 years in prison and/or $250,000 in fines</a:t>
            </a:r>
            <a:endParaRPr lang="en-US" sz="2800" dirty="0"/>
          </a:p>
          <a:p>
            <a:endParaRPr lang="en-US" sz="2800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5BE569E-FCB9-4A1C-A528-C3FEBB319735}"/>
              </a:ext>
            </a:extLst>
          </p:cNvPr>
          <p:cNvCxnSpPr/>
          <p:nvPr/>
        </p:nvCxnSpPr>
        <p:spPr>
          <a:xfrm flipH="1">
            <a:off x="7116897" y="2044547"/>
            <a:ext cx="18361" cy="399361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62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3B145-F48E-4710-8C09-C386F7F8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37" y="516852"/>
            <a:ext cx="5199926" cy="14432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ea typeface="+mj-lt"/>
                <a:cs typeface="+mj-lt"/>
              </a:rPr>
              <a:t>The 2020 Census will be easy to answer</a:t>
            </a:r>
            <a:endParaRPr lang="es-ES" sz="4000" dirty="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562065-687D-4177-A1B3-C242BFDEF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871" y="1824401"/>
            <a:ext cx="5873720" cy="37745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800" dirty="0">
                <a:ea typeface="+mn-lt"/>
                <a:cs typeface="+mn-lt"/>
              </a:rPr>
              <a:t>Easy </a:t>
            </a:r>
            <a:r>
              <a:rPr lang="es-ES" sz="2800" dirty="0" err="1">
                <a:ea typeface="+mn-lt"/>
                <a:cs typeface="+mn-lt"/>
              </a:rPr>
              <a:t>to</a:t>
            </a:r>
            <a:r>
              <a:rPr lang="es-ES" sz="2800" dirty="0">
                <a:ea typeface="+mn-lt"/>
                <a:cs typeface="+mn-lt"/>
              </a:rPr>
              <a:t> </a:t>
            </a:r>
            <a:r>
              <a:rPr lang="es-ES" sz="2800" dirty="0" err="1">
                <a:ea typeface="+mn-lt"/>
                <a:cs typeface="+mn-lt"/>
              </a:rPr>
              <a:t>answer</a:t>
            </a:r>
            <a:r>
              <a:rPr lang="es-ES" sz="2800" dirty="0">
                <a:ea typeface="+mn-lt"/>
                <a:cs typeface="+mn-lt"/>
              </a:rPr>
              <a:t> </a:t>
            </a:r>
            <a:r>
              <a:rPr lang="es-ES" sz="2800" dirty="0" err="1">
                <a:ea typeface="+mn-lt"/>
                <a:cs typeface="+mn-lt"/>
              </a:rPr>
              <a:t>individually</a:t>
            </a:r>
            <a:r>
              <a:rPr lang="es-ES" sz="2800" dirty="0">
                <a:ea typeface="+mn-lt"/>
                <a:cs typeface="+mn-lt"/>
              </a:rPr>
              <a:t>:</a:t>
            </a:r>
            <a:endParaRPr lang="es-ES" sz="2800" dirty="0"/>
          </a:p>
          <a:p>
            <a:pPr lvl="2"/>
            <a:r>
              <a:rPr lang="es-ES" sz="2600" dirty="0">
                <a:ea typeface="+mn-lt"/>
                <a:cs typeface="+mn-lt"/>
              </a:rPr>
              <a:t>Internet</a:t>
            </a:r>
            <a:endParaRPr lang="es-ES" sz="2600" dirty="0"/>
          </a:p>
          <a:p>
            <a:pPr lvl="2"/>
            <a:r>
              <a:rPr lang="es-ES" sz="2600" dirty="0" err="1">
                <a:ea typeface="+mn-lt"/>
                <a:cs typeface="+mn-lt"/>
              </a:rPr>
              <a:t>Telephone</a:t>
            </a:r>
            <a:endParaRPr lang="es-ES" sz="2600" dirty="0"/>
          </a:p>
          <a:p>
            <a:pPr lvl="2"/>
            <a:r>
              <a:rPr lang="es-ES" sz="2600" dirty="0" err="1">
                <a:ea typeface="+mn-lt"/>
                <a:cs typeface="+mn-lt"/>
              </a:rPr>
              <a:t>Paper</a:t>
            </a:r>
            <a:r>
              <a:rPr lang="es-ES" sz="2600" dirty="0">
                <a:ea typeface="+mn-lt"/>
                <a:cs typeface="+mn-lt"/>
              </a:rPr>
              <a:t> </a:t>
            </a:r>
            <a:r>
              <a:rPr lang="es-ES" sz="2600" dirty="0" err="1">
                <a:ea typeface="+mn-lt"/>
                <a:cs typeface="+mn-lt"/>
              </a:rPr>
              <a:t>form</a:t>
            </a:r>
            <a:endParaRPr lang="es-ES" sz="2600" dirty="0"/>
          </a:p>
          <a:p>
            <a:r>
              <a:rPr lang="es-ES" sz="2800" dirty="0">
                <a:ea typeface="+mn-lt"/>
                <a:cs typeface="+mn-lt"/>
              </a:rPr>
              <a:t>Field </a:t>
            </a:r>
            <a:r>
              <a:rPr lang="es-ES" sz="2800" dirty="0" err="1">
                <a:ea typeface="+mn-lt"/>
                <a:cs typeface="+mn-lt"/>
              </a:rPr>
              <a:t>workers</a:t>
            </a:r>
            <a:r>
              <a:rPr lang="es-ES" sz="2800" dirty="0">
                <a:ea typeface="+mn-lt"/>
                <a:cs typeface="+mn-lt"/>
              </a:rPr>
              <a:t> </a:t>
            </a:r>
            <a:r>
              <a:rPr lang="es-ES" sz="2800" dirty="0" err="1">
                <a:ea typeface="+mn-lt"/>
                <a:cs typeface="+mn-lt"/>
              </a:rPr>
              <a:t>will</a:t>
            </a:r>
            <a:r>
              <a:rPr lang="es-ES" sz="2800" dirty="0">
                <a:ea typeface="+mn-lt"/>
                <a:cs typeface="+mn-lt"/>
              </a:rPr>
              <a:t> use </a:t>
            </a:r>
            <a:r>
              <a:rPr lang="es-ES" sz="2800" dirty="0" err="1">
                <a:ea typeface="+mn-lt"/>
                <a:cs typeface="+mn-lt"/>
              </a:rPr>
              <a:t>cell</a:t>
            </a:r>
            <a:r>
              <a:rPr lang="es-ES" sz="2800" dirty="0">
                <a:ea typeface="+mn-lt"/>
                <a:cs typeface="+mn-lt"/>
              </a:rPr>
              <a:t> </a:t>
            </a:r>
            <a:r>
              <a:rPr lang="es-ES" sz="2800" dirty="0" err="1">
                <a:ea typeface="+mn-lt"/>
                <a:cs typeface="+mn-lt"/>
              </a:rPr>
              <a:t>phones</a:t>
            </a:r>
            <a:r>
              <a:rPr lang="es-ES" sz="2800" dirty="0">
                <a:ea typeface="+mn-lt"/>
                <a:cs typeface="+mn-lt"/>
              </a:rPr>
              <a:t> and </a:t>
            </a:r>
            <a:r>
              <a:rPr lang="es-ES" sz="2800" dirty="0" err="1">
                <a:ea typeface="+mn-lt"/>
                <a:cs typeface="+mn-lt"/>
              </a:rPr>
              <a:t>electronic</a:t>
            </a:r>
            <a:r>
              <a:rPr lang="es-ES" sz="2800" dirty="0">
                <a:ea typeface="+mn-lt"/>
                <a:cs typeface="+mn-lt"/>
              </a:rPr>
              <a:t> </a:t>
            </a:r>
            <a:r>
              <a:rPr lang="es-ES" sz="2800" dirty="0" err="1">
                <a:ea typeface="+mn-lt"/>
                <a:cs typeface="+mn-lt"/>
              </a:rPr>
              <a:t>devices</a:t>
            </a:r>
            <a:endParaRPr lang="es-ES" sz="2800" dirty="0"/>
          </a:p>
          <a:p>
            <a:r>
              <a:rPr lang="en-US" sz="2800" dirty="0"/>
              <a:t>It will be in Spanish and English</a:t>
            </a:r>
          </a:p>
          <a:p>
            <a:r>
              <a:rPr lang="en-US" sz="2800" dirty="0"/>
              <a:t>12 languages by phone</a:t>
            </a:r>
          </a:p>
          <a:p>
            <a:r>
              <a:rPr lang="en-US" sz="2800" dirty="0"/>
              <a:t>Language guide of 59 other languages</a:t>
            </a:r>
            <a:endParaRPr lang="es-ES" sz="1800" dirty="0"/>
          </a:p>
        </p:txBody>
      </p:sp>
      <p:pic>
        <p:nvPicPr>
          <p:cNvPr id="4" name="Imagen 4" descr="Imagen que contiene mobiliario&#10;&#10;Descripción generada con confianza alta">
            <a:extLst>
              <a:ext uri="{FF2B5EF4-FFF2-40B4-BE49-F238E27FC236}">
                <a16:creationId xmlns:a16="http://schemas.microsoft.com/office/drawing/2014/main" id="{B0425F84-B12F-4571-9E85-F83AD40F2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7" r="-3" b="-3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AF80F83-A4B1-4FCC-9DD2-49C30E1694D7}"/>
              </a:ext>
            </a:extLst>
          </p:cNvPr>
          <p:cNvCxnSpPr/>
          <p:nvPr/>
        </p:nvCxnSpPr>
        <p:spPr>
          <a:xfrm flipH="1">
            <a:off x="6364078" y="2191439"/>
            <a:ext cx="18361" cy="399361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2273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732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Corbel</vt:lpstr>
      <vt:lpstr>Times New Roman</vt:lpstr>
      <vt:lpstr>Basis</vt:lpstr>
      <vt:lpstr>2020 Census 101 For  Community Leaders </vt:lpstr>
      <vt:lpstr>Everyone Counts: April 1, 2020 is Census Day</vt:lpstr>
      <vt:lpstr>Why do we have a Census? </vt:lpstr>
      <vt:lpstr>Why do we have a Census?</vt:lpstr>
      <vt:lpstr>Representation in Congress</vt:lpstr>
      <vt:lpstr>The Census determines the Distribution of Federal Funds</vt:lpstr>
      <vt:lpstr>Your Information is protected by law</vt:lpstr>
      <vt:lpstr>Title 13 ensures the protection of your data</vt:lpstr>
      <vt:lpstr>The 2020 Census will be easy to answer</vt:lpstr>
      <vt:lpstr>What are the 10 questions of the 2020 Census?</vt:lpstr>
      <vt:lpstr>Census Form Example (page 1)</vt:lpstr>
      <vt:lpstr>Census Form Example (page 2)</vt:lpstr>
      <vt:lpstr>Beginning March 12th You will be able to self respond    </vt:lpstr>
      <vt:lpstr>PowerPoint Presentation</vt:lpstr>
      <vt:lpstr>Timeline</vt:lpstr>
      <vt:lpstr>How it will work: Type of Enumeration</vt:lpstr>
      <vt:lpstr>Curious about how many people in your community are responding to the 2020 Census?  </vt:lpstr>
      <vt:lpstr>Hard-to-Count Population Groups</vt:lpstr>
      <vt:lpstr>Review</vt:lpstr>
      <vt:lpstr>Upcoming Town Halls and Census Celebration!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Census 101 For  Community Leaders </dc:title>
  <dc:creator>Sara Bernardy</dc:creator>
  <cp:lastModifiedBy>Sara Bernardy</cp:lastModifiedBy>
  <cp:revision>1</cp:revision>
  <dcterms:created xsi:type="dcterms:W3CDTF">2020-03-07T00:03:54Z</dcterms:created>
  <dcterms:modified xsi:type="dcterms:W3CDTF">2020-03-07T00:37:09Z</dcterms:modified>
</cp:coreProperties>
</file>