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handoutMasterIdLst>
    <p:handoutMasterId r:id="rId26"/>
  </p:handoutMasterIdLst>
  <p:sldIdLst>
    <p:sldId id="286" r:id="rId2"/>
    <p:sldId id="275" r:id="rId3"/>
    <p:sldId id="276" r:id="rId4"/>
    <p:sldId id="288" r:id="rId5"/>
    <p:sldId id="279" r:id="rId6"/>
    <p:sldId id="256" r:id="rId7"/>
    <p:sldId id="289" r:id="rId8"/>
    <p:sldId id="290" r:id="rId9"/>
    <p:sldId id="277" r:id="rId10"/>
    <p:sldId id="291" r:id="rId11"/>
    <p:sldId id="281" r:id="rId12"/>
    <p:sldId id="292" r:id="rId13"/>
    <p:sldId id="283" r:id="rId14"/>
    <p:sldId id="284" r:id="rId15"/>
    <p:sldId id="293" r:id="rId16"/>
    <p:sldId id="294" r:id="rId17"/>
    <p:sldId id="296" r:id="rId18"/>
    <p:sldId id="295" r:id="rId19"/>
    <p:sldId id="297" r:id="rId20"/>
    <p:sldId id="299" r:id="rId21"/>
    <p:sldId id="298" r:id="rId22"/>
    <p:sldId id="300" r:id="rId23"/>
    <p:sldId id="285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5" d="100"/>
          <a:sy n="75" d="100"/>
        </p:scale>
        <p:origin x="-2664" y="-8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8" d="100"/>
          <a:sy n="88" d="100"/>
        </p:scale>
        <p:origin x="-3810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C4AD3-B599-40B7-9F6A-8E62ED9439A6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6D7794-D931-47A1-99ED-7A68E048654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67462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AC08CD-3F91-4EE2-88BC-DCAADDAB0BEB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84DF98-6D43-4EA6-B3E6-062BE618AB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406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4DF98-6D43-4EA6-B3E6-062BE618ABB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84DF98-6D43-4EA6-B3E6-062BE618ABB0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/>
          <p:cNvSpPr/>
          <p:nvPr/>
        </p:nvSpPr>
        <p:spPr>
          <a:xfrm>
            <a:off x="1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4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grpSp>
        <p:nvGrpSpPr>
          <p:cNvPr id="2" name="Group 1"/>
          <p:cNvGrpSpPr/>
          <p:nvPr/>
        </p:nvGrpSpPr>
        <p:grpSpPr>
          <a:xfrm>
            <a:off x="-3765" y="4953001"/>
            <a:ext cx="9147765" cy="1912088"/>
            <a:chOff x="-3765" y="4832896"/>
            <a:chExt cx="9147765" cy="2032192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 dirty="0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 dirty="0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93E29B1C-C791-475F-91C1-073DB1AD7A61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817025C0-34EC-4D0F-9354-A746FAA483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32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E29B1C-C791-475F-91C1-073DB1AD7A61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7025C0-34EC-4D0F-9354-A746FAA483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6" y="274643"/>
            <a:ext cx="1777471" cy="5592761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E29B1C-C791-475F-91C1-073DB1AD7A61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7025C0-34EC-4D0F-9354-A746FAA483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E29B1C-C791-475F-91C1-073DB1AD7A61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7025C0-34EC-4D0F-9354-A746FAA48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E29B1C-C791-475F-91C1-073DB1AD7A61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7025C0-34EC-4D0F-9354-A746FAA48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3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E29B1C-C791-475F-91C1-073DB1AD7A61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7025C0-34EC-4D0F-9354-A746FAA48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8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1" y="1444297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444297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E29B1C-C791-475F-91C1-073DB1AD7A61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7025C0-34EC-4D0F-9354-A746FAA483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E29B1C-C791-475F-91C1-073DB1AD7A61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7025C0-34EC-4D0F-9354-A746FAA48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3E29B1C-C791-475F-91C1-073DB1AD7A61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7025C0-34EC-4D0F-9354-A746FAA483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1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3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3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727033" y="6407944"/>
            <a:ext cx="1920240" cy="365760"/>
          </a:xfrm>
        </p:spPr>
        <p:txBody>
          <a:bodyPr/>
          <a:lstStyle>
            <a:extLst/>
          </a:lstStyle>
          <a:p>
            <a:fld id="{93E29B1C-C791-475F-91C1-073DB1AD7A61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17025C0-34EC-4D0F-9354-A746FAA483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3" y="5443403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93E29B1C-C791-475F-91C1-073DB1AD7A61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380075" y="6407947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817025C0-34EC-4D0F-9354-A746FAA48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3"/>
            <a:ext cx="8075433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99274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485718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0" name="Right Triangle 9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1" name="Straight Connector 10"/>
          <p:cNvCxnSpPr/>
          <p:nvPr/>
        </p:nvCxnSpPr>
        <p:spPr>
          <a:xfrm>
            <a:off x="-9236" y="5787741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3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499274" y="5944937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18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 dirty="0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3" y="5791254"/>
            <a:ext cx="3402315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6" y="5787741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481331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033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93E29B1C-C791-475F-91C1-073DB1AD7A61}" type="datetimeFigureOut">
              <a:rPr lang="en-US" smtClean="0"/>
              <a:pPr/>
              <a:t>9/9/2019</a:t>
            </a:fld>
            <a:endParaRPr lang="en-US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80075" y="6407947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273" y="6407947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817025C0-34EC-4D0F-9354-A746FAA4833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53200" y="30480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49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>
          <a:xfrm rot="5400000">
            <a:off x="1181100" y="-1143000"/>
            <a:ext cx="6858000" cy="9144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Water Main Service Tap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5461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half" idx="2"/>
          </p:nvPr>
        </p:nvSpPr>
        <p:spPr>
          <a:xfrm>
            <a:off x="1066800" y="5486400"/>
            <a:ext cx="7162800" cy="648232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Power Poles Leaning Severely</a:t>
            </a:r>
          </a:p>
          <a:p>
            <a:r>
              <a:rPr lang="en-US" dirty="0" smtClean="0"/>
              <a:t>Evaluation Underway</a:t>
            </a:r>
          </a:p>
          <a:p>
            <a:r>
              <a:rPr lang="en-US" dirty="0" smtClean="0"/>
              <a:t>Power Supply for Water Shed</a:t>
            </a:r>
          </a:p>
          <a:p>
            <a:pPr marL="109728" indent="0">
              <a:buNone/>
            </a:pPr>
            <a:r>
              <a:rPr lang="en-US" dirty="0" smtClean="0"/>
              <a:t> </a:t>
            </a:r>
          </a:p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>
          <a:xfrm>
            <a:off x="0" y="0"/>
            <a:ext cx="9143999" cy="68580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   Critical Areas: </a:t>
            </a:r>
            <a:br>
              <a:rPr lang="en-US" sz="3600" dirty="0" smtClean="0"/>
            </a:br>
            <a:r>
              <a:rPr lang="en-US" sz="3600" dirty="0"/>
              <a:t> </a:t>
            </a:r>
            <a:r>
              <a:rPr lang="en-US" sz="3600" dirty="0" smtClean="0"/>
              <a:t>  Pipeline Road Power Lines</a:t>
            </a:r>
            <a:endParaRPr lang="en-US" sz="3600" dirty="0"/>
          </a:p>
        </p:txBody>
      </p:sp>
      <p:pic>
        <p:nvPicPr>
          <p:cNvPr id="5" name="Picture 4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856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>
          <a:xfrm rot="5400000">
            <a:off x="914400" y="-1371600"/>
            <a:ext cx="7315200" cy="9144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7512" y="-45720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90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101" y="-152400"/>
            <a:ext cx="9182101" cy="701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Damaged Vehicle Non Injury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" name="Content Placeholder 4" descr="CITY OF BLAINE LOGO_S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-12701" y="5384800"/>
            <a:ext cx="1828800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49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:\Operations\2018 photos\December Wind Storm 2018\20181220_13512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3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Tree’s Down </a:t>
            </a:r>
            <a:r>
              <a:rPr lang="en-US" dirty="0">
                <a:solidFill>
                  <a:srgbClr val="FF0000"/>
                </a:solidFill>
              </a:rPr>
              <a:t>T</a:t>
            </a:r>
            <a:r>
              <a:rPr lang="en-US" dirty="0" smtClean="0">
                <a:solidFill>
                  <a:srgbClr val="FF0000"/>
                </a:solidFill>
              </a:rPr>
              <a:t>hrough The City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464820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46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Picture Placeholder 3"/>
          <p:cNvSpPr>
            <a:spLocks noGrp="1"/>
          </p:cNvSpPr>
          <p:nvPr>
            <p:ph type="pic" idx="1"/>
          </p:nvPr>
        </p:nvSpPr>
        <p:spPr/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7" name="Picture 3" descr="W:\Operations\sams photos\IMG_015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3970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8194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W:\Operations\sams photos\IMG_014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80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86712" y="22860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9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 descr="W:\Operations\sams photos\IMG_027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700" y="472440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76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W:\Operations\sams photos\IMG_02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694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4812" y="3810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1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W:\Operations\sams photos\IMG_028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0640"/>
            <a:ext cx="9144000" cy="689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457200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731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25000" lnSpcReduction="20000"/>
          </a:bodyPr>
          <a:lstStyle/>
          <a:p>
            <a:pPr marL="109728" indent="0">
              <a:buNone/>
            </a:pPr>
            <a:endParaRPr lang="en-US" sz="3200" dirty="0" smtClean="0"/>
          </a:p>
          <a:p>
            <a:r>
              <a:rPr lang="en-US" sz="3200" dirty="0" smtClean="0"/>
              <a:t>Alert Notifications</a:t>
            </a:r>
          </a:p>
          <a:p>
            <a:r>
              <a:rPr lang="en-US" sz="3200" dirty="0" smtClean="0"/>
              <a:t>Blaine Public Works D.O.C.</a:t>
            </a:r>
          </a:p>
          <a:p>
            <a:r>
              <a:rPr lang="en-US" sz="3200" dirty="0" smtClean="0"/>
              <a:t>Emergency Response</a:t>
            </a:r>
          </a:p>
          <a:p>
            <a:r>
              <a:rPr lang="en-US" sz="3200" dirty="0" smtClean="0"/>
              <a:t>Mutual Aid Support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ITY OF BLAINE LOGO_S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7512" y="0"/>
            <a:ext cx="2206488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W:\Operations\sams photos\IMG_02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620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9412" y="1270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3542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W:\Operations\sams photos\IMG_033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0"/>
            <a:ext cx="9156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37568" y="22860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437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/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W:\Operations\sams photos\IMG_048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220200" cy="6934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9412" y="1270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52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City of Blaine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481138"/>
            <a:ext cx="8229600" cy="4525962"/>
          </a:xfrm>
        </p:spPr>
        <p:txBody>
          <a:bodyPr/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sz="7200" dirty="0" smtClean="0"/>
              <a:t>PUBLIC WRKS 4 U</a:t>
            </a:r>
            <a:endParaRPr lang="en-US" sz="7200" dirty="0"/>
          </a:p>
        </p:txBody>
      </p:sp>
      <p:pic>
        <p:nvPicPr>
          <p:cNvPr id="4" name="Picture 3" descr="CITY OF BLAINE LOGO_Sm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99412" y="22860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339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Beach Erosion Impacts</a:t>
            </a:r>
          </a:p>
          <a:p>
            <a:r>
              <a:rPr lang="en-US" dirty="0" smtClean="0"/>
              <a:t>Road </a:t>
            </a:r>
          </a:p>
          <a:p>
            <a:r>
              <a:rPr lang="en-US" dirty="0" smtClean="0"/>
              <a:t>Armoring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>
          <a:xfrm>
            <a:off x="0" y="-152400"/>
            <a:ext cx="9067800" cy="7162800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dirty="0" smtClean="0"/>
              <a:t> </a:t>
            </a:r>
            <a:endParaRPr lang="en-US" sz="3600" dirty="0"/>
          </a:p>
        </p:txBody>
      </p:sp>
      <p:pic>
        <p:nvPicPr>
          <p:cNvPr id="5" name="Picture 4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81800" y="495300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59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Asbestos Water Main Repair</a:t>
            </a:r>
            <a:endParaRPr lang="en-US" dirty="0"/>
          </a:p>
        </p:txBody>
      </p:sp>
      <p:pic>
        <p:nvPicPr>
          <p:cNvPr id="5" name="Picture 4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80060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135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:\Operations\2018 photos\December Wind Storm 2018\IMG_417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Critical Utility Corridor Vulnerability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Content Placeholder 4" descr="CITY OF BLAINE LOGO_Sm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7467600" y="0"/>
            <a:ext cx="16764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936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838200" y="2667000"/>
            <a:ext cx="83058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     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City of Blaine</a:t>
            </a:r>
            <a:br>
              <a:rPr lang="en-US" dirty="0" smtClean="0"/>
            </a:br>
            <a:r>
              <a:rPr lang="en-US" sz="4000" dirty="0" smtClean="0"/>
              <a:t>Public Works Department</a:t>
            </a:r>
            <a:br>
              <a:rPr lang="en-US" sz="4000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  </a:t>
            </a:r>
            <a:endParaRPr lang="en-US" sz="4400" dirty="0"/>
          </a:p>
        </p:txBody>
      </p:sp>
      <p:pic>
        <p:nvPicPr>
          <p:cNvPr id="3" name="Picture 2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943600" y="4572000"/>
            <a:ext cx="2206488" cy="2057400"/>
          </a:xfrm>
          <a:prstGeom prst="rect">
            <a:avLst/>
          </a:prstGeom>
        </p:spPr>
      </p:pic>
      <p:pic>
        <p:nvPicPr>
          <p:cNvPr id="2050" name="Picture 2" descr="W:\Operations\2018 photos\December Wind Storm 2018\IMG_4170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7512" y="0"/>
            <a:ext cx="2206488" cy="2057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23158" y="480060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203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26" b="16326"/>
          <a:stretch>
            <a:fillRect/>
          </a:stretch>
        </p:blipFill>
        <p:spPr>
          <a:xfrm>
            <a:off x="0" y="0"/>
            <a:ext cx="9220200" cy="685800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2700" y="-12700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531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/>
          <p:nvPr/>
        </p:nvPicPr>
        <p:blipFill>
          <a:blip r:embed="rId2"/>
          <a:stretch>
            <a:fillRect/>
          </a:stretch>
        </p:blipFill>
        <p:spPr>
          <a:xfrm>
            <a:off x="-76200" y="1"/>
            <a:ext cx="9220200" cy="6857999"/>
          </a:xfrm>
          <a:prstGeom prst="rect">
            <a:avLst/>
          </a:prstGeom>
        </p:spPr>
      </p:pic>
      <p:sp>
        <p:nvSpPr>
          <p:cNvPr id="3" name="Text Box 7"/>
          <p:cNvSpPr txBox="1"/>
          <p:nvPr/>
        </p:nvSpPr>
        <p:spPr>
          <a:xfrm rot="19342399">
            <a:off x="2164984" y="2807046"/>
            <a:ext cx="4878388" cy="215286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non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solidFill>
                  <a:srgbClr val="FFFFFF"/>
                </a:solidFill>
                <a:effectLst/>
                <a:latin typeface="Calibri"/>
                <a:ea typeface="Times New Roman"/>
                <a:cs typeface="Times New Roman"/>
              </a:rPr>
              <a:t>Damaged Section Threatening Infrastructure</a:t>
            </a:r>
            <a:endParaRPr lang="en-US" sz="2000" dirty="0">
              <a:effectLst/>
              <a:latin typeface="Times New Roman"/>
              <a:ea typeface="Times New Roman"/>
            </a:endParaRPr>
          </a:p>
        </p:txBody>
      </p:sp>
      <p:cxnSp>
        <p:nvCxnSpPr>
          <p:cNvPr id="4" name="Straight Connector 3"/>
          <p:cNvCxnSpPr/>
          <p:nvPr/>
        </p:nvCxnSpPr>
        <p:spPr>
          <a:xfrm flipV="1">
            <a:off x="2057400" y="914400"/>
            <a:ext cx="5562600" cy="4419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20605" y="693568"/>
            <a:ext cx="4572000" cy="2221121"/>
          </a:xfrm>
          <a:prstGeom prst="rect">
            <a:avLst/>
          </a:prstGeom>
        </p:spPr>
        <p:txBody>
          <a:bodyPr>
            <a:spAutoFit/>
          </a:bodyPr>
          <a:lstStyle/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en-US" sz="2700" dirty="0">
                <a:solidFill>
                  <a:schemeClr val="bg1"/>
                </a:solidFill>
              </a:rPr>
              <a:t>Army Corp Coordination – Design Support</a:t>
            </a:r>
          </a:p>
          <a:p>
            <a:pPr marL="365760" lvl="0" indent="-256032">
              <a:spcBef>
                <a:spcPts val="400"/>
              </a:spcBef>
              <a:buClr>
                <a:srgbClr val="2DA2BF"/>
              </a:buClr>
              <a:buSzPct val="68000"/>
              <a:buFont typeface="Wingdings 3"/>
              <a:buChar char=""/>
            </a:pPr>
            <a:r>
              <a:rPr lang="en-US" sz="2700" dirty="0">
                <a:solidFill>
                  <a:schemeClr val="bg1"/>
                </a:solidFill>
              </a:rPr>
              <a:t>Strategic Recovery Plan In Place</a:t>
            </a:r>
          </a:p>
        </p:txBody>
      </p:sp>
      <p:pic>
        <p:nvPicPr>
          <p:cNvPr id="6" name="Picture 5" descr="CITY OF BLAINE LOGO_S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7512" y="4794672"/>
            <a:ext cx="2206488" cy="205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43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2742</TotalTime>
  <Words>80</Words>
  <Application>Microsoft Office PowerPoint</Application>
  <PresentationFormat>On-screen Show (4:3)</PresentationFormat>
  <Paragraphs>30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Concourse</vt:lpstr>
      <vt:lpstr>PowerPoint Presentation</vt:lpstr>
      <vt:lpstr>PowerPoint Presentation</vt:lpstr>
      <vt:lpstr> </vt:lpstr>
      <vt:lpstr>Asbestos Water Main Repair</vt:lpstr>
      <vt:lpstr>Critical Utility Corridor Vulnerability</vt:lpstr>
      <vt:lpstr>                     City of Blaine Public Works Department    </vt:lpstr>
      <vt:lpstr>PowerPoint Presentation</vt:lpstr>
      <vt:lpstr>PowerPoint Presentation</vt:lpstr>
      <vt:lpstr>PowerPoint Presentation</vt:lpstr>
      <vt:lpstr>Water Main Service Tap</vt:lpstr>
      <vt:lpstr>   Critical Areas:     Pipeline Road Power Lines</vt:lpstr>
      <vt:lpstr>PowerPoint Presentation</vt:lpstr>
      <vt:lpstr>Damaged Vehicle Non Injury</vt:lpstr>
      <vt:lpstr>Tree’s Down Through The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City of Blaine</vt:lpstr>
    </vt:vector>
  </TitlesOfParts>
  <Company>City of Blaine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City of Blaine  Boblett / SR 543 Signalization</dc:title>
  <dc:creator>Bill Bullock</dc:creator>
  <cp:lastModifiedBy>Sam Castro</cp:lastModifiedBy>
  <cp:revision>138</cp:revision>
  <dcterms:created xsi:type="dcterms:W3CDTF">2012-04-25T23:43:24Z</dcterms:created>
  <dcterms:modified xsi:type="dcterms:W3CDTF">2019-09-09T22:10:18Z</dcterms:modified>
</cp:coreProperties>
</file>