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6" r:id="rId4"/>
  </p:sldMasterIdLst>
  <p:notesMasterIdLst>
    <p:notesMasterId r:id="rId16"/>
  </p:notesMasterIdLst>
  <p:sldIdLst>
    <p:sldId id="256" r:id="rId5"/>
    <p:sldId id="265" r:id="rId6"/>
    <p:sldId id="266" r:id="rId7"/>
    <p:sldId id="258" r:id="rId8"/>
    <p:sldId id="263" r:id="rId9"/>
    <p:sldId id="267" r:id="rId10"/>
    <p:sldId id="270" r:id="rId11"/>
    <p:sldId id="268" r:id="rId12"/>
    <p:sldId id="272" r:id="rId13"/>
    <p:sldId id="271" r:id="rId14"/>
    <p:sldId id="264"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Cocci" initials="HC" lastIdx="8" clrIdx="0">
    <p:extLst>
      <p:ext uri="{19B8F6BF-5375-455C-9EA6-DF929625EA0E}">
        <p15:presenceInfo xmlns:p15="http://schemas.microsoft.com/office/powerpoint/2012/main" userId="S::hcocci@gth-gov.com::53ebc83e-7d03-4dff-858e-2996176e89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5E632-06F2-445F-A9B0-D8162D27B6FC}" v="74" dt="2019-10-24T22:37:32.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5" y="3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Cocci" userId="53ebc83e-7d03-4dff-858e-2996176e894c" providerId="ADAL" clId="{A5B5E632-06F2-445F-A9B0-D8162D27B6FC}"/>
    <pc:docChg chg="undo custSel modSld">
      <pc:chgData name="Holly Cocci" userId="53ebc83e-7d03-4dff-858e-2996176e894c" providerId="ADAL" clId="{A5B5E632-06F2-445F-A9B0-D8162D27B6FC}" dt="2019-10-24T22:37:45.974" v="456" actId="20577"/>
      <pc:docMkLst>
        <pc:docMk/>
      </pc:docMkLst>
      <pc:sldChg chg="modSp">
        <pc:chgData name="Holly Cocci" userId="53ebc83e-7d03-4dff-858e-2996176e894c" providerId="ADAL" clId="{A5B5E632-06F2-445F-A9B0-D8162D27B6FC}" dt="2019-10-17T22:55:06.424" v="454" actId="1076"/>
        <pc:sldMkLst>
          <pc:docMk/>
          <pc:sldMk cId="2212184713" sldId="256"/>
        </pc:sldMkLst>
        <pc:spChg chg="mod">
          <ac:chgData name="Holly Cocci" userId="53ebc83e-7d03-4dff-858e-2996176e894c" providerId="ADAL" clId="{A5B5E632-06F2-445F-A9B0-D8162D27B6FC}" dt="2019-10-17T22:39:27.768" v="280" actId="1076"/>
          <ac:spMkLst>
            <pc:docMk/>
            <pc:sldMk cId="2212184713" sldId="256"/>
            <ac:spMk id="2" creationId="{6C9FFAD1-E37E-44B4-8C98-26E1F940BF2C}"/>
          </ac:spMkLst>
        </pc:spChg>
        <pc:spChg chg="mod">
          <ac:chgData name="Holly Cocci" userId="53ebc83e-7d03-4dff-858e-2996176e894c" providerId="ADAL" clId="{A5B5E632-06F2-445F-A9B0-D8162D27B6FC}" dt="2019-10-17T22:55:06.424" v="454" actId="1076"/>
          <ac:spMkLst>
            <pc:docMk/>
            <pc:sldMk cId="2212184713" sldId="256"/>
            <ac:spMk id="3" creationId="{F276A7CC-A610-482E-852F-A1F8B61DE3FD}"/>
          </ac:spMkLst>
        </pc:spChg>
        <pc:picChg chg="mod">
          <ac:chgData name="Holly Cocci" userId="53ebc83e-7d03-4dff-858e-2996176e894c" providerId="ADAL" clId="{A5B5E632-06F2-445F-A9B0-D8162D27B6FC}" dt="2019-10-17T22:53:11.777" v="444" actId="14100"/>
          <ac:picMkLst>
            <pc:docMk/>
            <pc:sldMk cId="2212184713" sldId="256"/>
            <ac:picMk id="4" creationId="{BE8FFF52-416E-4909-B4AF-CBC4F1D3944C}"/>
          </ac:picMkLst>
        </pc:picChg>
      </pc:sldChg>
      <pc:sldChg chg="modSp">
        <pc:chgData name="Holly Cocci" userId="53ebc83e-7d03-4dff-858e-2996176e894c" providerId="ADAL" clId="{A5B5E632-06F2-445F-A9B0-D8162D27B6FC}" dt="2019-10-17T22:41:32.800" v="292" actId="1076"/>
        <pc:sldMkLst>
          <pc:docMk/>
          <pc:sldMk cId="2049089121" sldId="258"/>
        </pc:sldMkLst>
        <pc:spChg chg="mod">
          <ac:chgData name="Holly Cocci" userId="53ebc83e-7d03-4dff-858e-2996176e894c" providerId="ADAL" clId="{A5B5E632-06F2-445F-A9B0-D8162D27B6FC}" dt="2019-10-17T22:41:32.800" v="292" actId="1076"/>
          <ac:spMkLst>
            <pc:docMk/>
            <pc:sldMk cId="2049089121" sldId="258"/>
            <ac:spMk id="3" creationId="{B018F1C1-9661-43F0-9C8F-67DE0E28B937}"/>
          </ac:spMkLst>
        </pc:spChg>
      </pc:sldChg>
      <pc:sldChg chg="modSp modNotesTx">
        <pc:chgData name="Holly Cocci" userId="53ebc83e-7d03-4dff-858e-2996176e894c" providerId="ADAL" clId="{A5B5E632-06F2-445F-A9B0-D8162D27B6FC}" dt="2019-10-24T22:37:45.974" v="456" actId="20577"/>
        <pc:sldMkLst>
          <pc:docMk/>
          <pc:sldMk cId="3229450240" sldId="263"/>
        </pc:sldMkLst>
        <pc:spChg chg="mod">
          <ac:chgData name="Holly Cocci" userId="53ebc83e-7d03-4dff-858e-2996176e894c" providerId="ADAL" clId="{A5B5E632-06F2-445F-A9B0-D8162D27B6FC}" dt="2019-10-17T22:41:22.063" v="291" actId="1076"/>
          <ac:spMkLst>
            <pc:docMk/>
            <pc:sldMk cId="3229450240" sldId="263"/>
            <ac:spMk id="3" creationId="{C6CC0965-79F4-44BA-96D2-AF9161338002}"/>
          </ac:spMkLst>
        </pc:spChg>
      </pc:sldChg>
      <pc:sldChg chg="addSp modSp setBg">
        <pc:chgData name="Holly Cocci" userId="53ebc83e-7d03-4dff-858e-2996176e894c" providerId="ADAL" clId="{A5B5E632-06F2-445F-A9B0-D8162D27B6FC}" dt="2019-10-17T22:54:46.737" v="453" actId="207"/>
        <pc:sldMkLst>
          <pc:docMk/>
          <pc:sldMk cId="1802587863" sldId="264"/>
        </pc:sldMkLst>
        <pc:spChg chg="mod">
          <ac:chgData name="Holly Cocci" userId="53ebc83e-7d03-4dff-858e-2996176e894c" providerId="ADAL" clId="{A5B5E632-06F2-445F-A9B0-D8162D27B6FC}" dt="2019-10-17T22:54:18.532" v="450" actId="1076"/>
          <ac:spMkLst>
            <pc:docMk/>
            <pc:sldMk cId="1802587863" sldId="264"/>
            <ac:spMk id="2" creationId="{996055AF-42E3-4D61-8C02-3369D663C5F0}"/>
          </ac:spMkLst>
        </pc:spChg>
        <pc:spChg chg="add mod">
          <ac:chgData name="Holly Cocci" userId="53ebc83e-7d03-4dff-858e-2996176e894c" providerId="ADAL" clId="{A5B5E632-06F2-445F-A9B0-D8162D27B6FC}" dt="2019-10-17T22:54:46.737" v="453" actId="207"/>
          <ac:spMkLst>
            <pc:docMk/>
            <pc:sldMk cId="1802587863" sldId="264"/>
            <ac:spMk id="5" creationId="{F0CC8D84-C70A-4EA6-AA4C-83D30C258554}"/>
          </ac:spMkLst>
        </pc:spChg>
        <pc:picChg chg="mod">
          <ac:chgData name="Holly Cocci" userId="53ebc83e-7d03-4dff-858e-2996176e894c" providerId="ADAL" clId="{A5B5E632-06F2-445F-A9B0-D8162D27B6FC}" dt="2019-10-17T22:53:19.908" v="445" actId="14100"/>
          <ac:picMkLst>
            <pc:docMk/>
            <pc:sldMk cId="1802587863" sldId="264"/>
            <ac:picMk id="6" creationId="{B987FCC7-D16A-4753-924D-0F74E96ED1CE}"/>
          </ac:picMkLst>
        </pc:picChg>
      </pc:sldChg>
      <pc:sldChg chg="modSp">
        <pc:chgData name="Holly Cocci" userId="53ebc83e-7d03-4dff-858e-2996176e894c" providerId="ADAL" clId="{A5B5E632-06F2-445F-A9B0-D8162D27B6FC}" dt="2019-10-17T22:41:07.602" v="290" actId="12"/>
        <pc:sldMkLst>
          <pc:docMk/>
          <pc:sldMk cId="2452071411" sldId="265"/>
        </pc:sldMkLst>
        <pc:spChg chg="mod">
          <ac:chgData name="Holly Cocci" userId="53ebc83e-7d03-4dff-858e-2996176e894c" providerId="ADAL" clId="{A5B5E632-06F2-445F-A9B0-D8162D27B6FC}" dt="2019-10-17T22:41:07.602" v="290" actId="12"/>
          <ac:spMkLst>
            <pc:docMk/>
            <pc:sldMk cId="2452071411" sldId="265"/>
            <ac:spMk id="3" creationId="{4CBD35E2-0C7B-4C29-B248-ED7F700243A7}"/>
          </ac:spMkLst>
        </pc:spChg>
      </pc:sldChg>
      <pc:sldChg chg="modSp">
        <pc:chgData name="Holly Cocci" userId="53ebc83e-7d03-4dff-858e-2996176e894c" providerId="ADAL" clId="{A5B5E632-06F2-445F-A9B0-D8162D27B6FC}" dt="2019-10-17T22:41:51.310" v="295" actId="1076"/>
        <pc:sldMkLst>
          <pc:docMk/>
          <pc:sldMk cId="1133455347" sldId="266"/>
        </pc:sldMkLst>
        <pc:spChg chg="mod">
          <ac:chgData name="Holly Cocci" userId="53ebc83e-7d03-4dff-858e-2996176e894c" providerId="ADAL" clId="{A5B5E632-06F2-445F-A9B0-D8162D27B6FC}" dt="2019-10-17T22:41:51.310" v="295" actId="1076"/>
          <ac:spMkLst>
            <pc:docMk/>
            <pc:sldMk cId="1133455347" sldId="266"/>
            <ac:spMk id="3" creationId="{6B1D83BF-7C9B-49E0-AEE1-E2D761C84ACC}"/>
          </ac:spMkLst>
        </pc:spChg>
      </pc:sldChg>
      <pc:sldChg chg="addSp modSp mod setBg delCm">
        <pc:chgData name="Holly Cocci" userId="53ebc83e-7d03-4dff-858e-2996176e894c" providerId="ADAL" clId="{A5B5E632-06F2-445F-A9B0-D8162D27B6FC}" dt="2019-10-24T22:37:32.881" v="455"/>
        <pc:sldMkLst>
          <pc:docMk/>
          <pc:sldMk cId="447217094" sldId="267"/>
        </pc:sldMkLst>
        <pc:spChg chg="mod">
          <ac:chgData name="Holly Cocci" userId="53ebc83e-7d03-4dff-858e-2996176e894c" providerId="ADAL" clId="{A5B5E632-06F2-445F-A9B0-D8162D27B6FC}" dt="2019-10-17T22:44:45.592" v="328" actId="1076"/>
          <ac:spMkLst>
            <pc:docMk/>
            <pc:sldMk cId="447217094" sldId="267"/>
            <ac:spMk id="2" creationId="{AB485D23-9D32-4531-B997-498EFDA99CB7}"/>
          </ac:spMkLst>
        </pc:spChg>
        <pc:spChg chg="mod">
          <ac:chgData name="Holly Cocci" userId="53ebc83e-7d03-4dff-858e-2996176e894c" providerId="ADAL" clId="{A5B5E632-06F2-445F-A9B0-D8162D27B6FC}" dt="2019-10-17T22:44:56.172" v="329" actId="1076"/>
          <ac:spMkLst>
            <pc:docMk/>
            <pc:sldMk cId="447217094" sldId="267"/>
            <ac:spMk id="3" creationId="{E7E22439-A503-44BD-B7E7-81DF72F9E1D0}"/>
          </ac:spMkLst>
        </pc:spChg>
        <pc:spChg chg="mod ord">
          <ac:chgData name="Holly Cocci" userId="53ebc83e-7d03-4dff-858e-2996176e894c" providerId="ADAL" clId="{A5B5E632-06F2-445F-A9B0-D8162D27B6FC}" dt="2019-10-17T22:34:49.103" v="236" actId="26606"/>
          <ac:spMkLst>
            <pc:docMk/>
            <pc:sldMk cId="447217094" sldId="267"/>
            <ac:spMk id="4" creationId="{00000000-0000-0000-0000-000000000000}"/>
          </ac:spMkLst>
        </pc:spChg>
        <pc:picChg chg="add mod">
          <ac:chgData name="Holly Cocci" userId="53ebc83e-7d03-4dff-858e-2996176e894c" providerId="ADAL" clId="{A5B5E632-06F2-445F-A9B0-D8162D27B6FC}" dt="2019-10-17T22:43:43.669" v="318" actId="1076"/>
          <ac:picMkLst>
            <pc:docMk/>
            <pc:sldMk cId="447217094" sldId="267"/>
            <ac:picMk id="5" creationId="{04FFFB61-C31D-4E3D-A141-3320B93DEBAB}"/>
          </ac:picMkLst>
        </pc:picChg>
      </pc:sldChg>
      <pc:sldChg chg="addSp delSp modSp setBg delCm">
        <pc:chgData name="Holly Cocci" userId="53ebc83e-7d03-4dff-858e-2996176e894c" providerId="ADAL" clId="{A5B5E632-06F2-445F-A9B0-D8162D27B6FC}" dt="2019-10-24T22:37:32.881" v="455"/>
        <pc:sldMkLst>
          <pc:docMk/>
          <pc:sldMk cId="3357645481" sldId="268"/>
        </pc:sldMkLst>
        <pc:spChg chg="mod">
          <ac:chgData name="Holly Cocci" userId="53ebc83e-7d03-4dff-858e-2996176e894c" providerId="ADAL" clId="{A5B5E632-06F2-445F-A9B0-D8162D27B6FC}" dt="2019-10-17T22:46:47.640" v="371" actId="1076"/>
          <ac:spMkLst>
            <pc:docMk/>
            <pc:sldMk cId="3357645481" sldId="268"/>
            <ac:spMk id="2" creationId="{AB485D23-9D32-4531-B997-498EFDA99CB7}"/>
          </ac:spMkLst>
        </pc:spChg>
        <pc:spChg chg="mod ord">
          <ac:chgData name="Holly Cocci" userId="53ebc83e-7d03-4dff-858e-2996176e894c" providerId="ADAL" clId="{A5B5E632-06F2-445F-A9B0-D8162D27B6FC}" dt="2019-10-17T22:50:28.283" v="419" actId="1076"/>
          <ac:spMkLst>
            <pc:docMk/>
            <pc:sldMk cId="3357645481" sldId="268"/>
            <ac:spMk id="3" creationId="{E7E22439-A503-44BD-B7E7-81DF72F9E1D0}"/>
          </ac:spMkLst>
        </pc:spChg>
        <pc:spChg chg="ord">
          <ac:chgData name="Holly Cocci" userId="53ebc83e-7d03-4dff-858e-2996176e894c" providerId="ADAL" clId="{A5B5E632-06F2-445F-A9B0-D8162D27B6FC}" dt="2019-10-17T22:26:27.978" v="9" actId="26606"/>
          <ac:spMkLst>
            <pc:docMk/>
            <pc:sldMk cId="3357645481" sldId="268"/>
            <ac:spMk id="4" creationId="{00000000-0000-0000-0000-000000000000}"/>
          </ac:spMkLst>
        </pc:spChg>
        <pc:spChg chg="add mod">
          <ac:chgData name="Holly Cocci" userId="53ebc83e-7d03-4dff-858e-2996176e894c" providerId="ADAL" clId="{A5B5E632-06F2-445F-A9B0-D8162D27B6FC}" dt="2019-10-17T22:49:14.561" v="393" actId="1076"/>
          <ac:spMkLst>
            <pc:docMk/>
            <pc:sldMk cId="3357645481" sldId="268"/>
            <ac:spMk id="9" creationId="{4367349A-026E-4A72-9CC3-BA59360FD26A}"/>
          </ac:spMkLst>
        </pc:spChg>
        <pc:spChg chg="del">
          <ac:chgData name="Holly Cocci" userId="53ebc83e-7d03-4dff-858e-2996176e894c" providerId="ADAL" clId="{A5B5E632-06F2-445F-A9B0-D8162D27B6FC}" dt="2019-10-17T22:26:27.978" v="9" actId="26606"/>
          <ac:spMkLst>
            <pc:docMk/>
            <pc:sldMk cId="3357645481" sldId="268"/>
            <ac:spMk id="10" creationId="{B9F89C22-0475-4427-B7C8-0269AD40E3EC}"/>
          </ac:spMkLst>
        </pc:spChg>
        <pc:spChg chg="add mod">
          <ac:chgData name="Holly Cocci" userId="53ebc83e-7d03-4dff-858e-2996176e894c" providerId="ADAL" clId="{A5B5E632-06F2-445F-A9B0-D8162D27B6FC}" dt="2019-10-17T22:49:17.049" v="394" actId="1076"/>
          <ac:spMkLst>
            <pc:docMk/>
            <pc:sldMk cId="3357645481" sldId="268"/>
            <ac:spMk id="11" creationId="{603E22AB-C872-4FEA-B62B-E1EF3E087E84}"/>
          </ac:spMkLst>
        </pc:spChg>
        <pc:picChg chg="add mod">
          <ac:chgData name="Holly Cocci" userId="53ebc83e-7d03-4dff-858e-2996176e894c" providerId="ADAL" clId="{A5B5E632-06F2-445F-A9B0-D8162D27B6FC}" dt="2019-10-17T22:48:32.449" v="380" actId="1582"/>
          <ac:picMkLst>
            <pc:docMk/>
            <pc:sldMk cId="3357645481" sldId="268"/>
            <ac:picMk id="5" creationId="{C30F9CD5-A303-417F-8F6D-1A45863A40FA}"/>
          </ac:picMkLst>
        </pc:picChg>
        <pc:picChg chg="add mod">
          <ac:chgData name="Holly Cocci" userId="53ebc83e-7d03-4dff-858e-2996176e894c" providerId="ADAL" clId="{A5B5E632-06F2-445F-A9B0-D8162D27B6FC}" dt="2019-10-17T22:49:32.105" v="397" actId="1076"/>
          <ac:picMkLst>
            <pc:docMk/>
            <pc:sldMk cId="3357645481" sldId="268"/>
            <ac:picMk id="6" creationId="{ECE91EB0-BEBA-4A80-B182-BC14C0D15BC4}"/>
          </ac:picMkLst>
        </pc:picChg>
        <pc:picChg chg="add del mod">
          <ac:chgData name="Holly Cocci" userId="53ebc83e-7d03-4dff-858e-2996176e894c" providerId="ADAL" clId="{A5B5E632-06F2-445F-A9B0-D8162D27B6FC}" dt="2019-10-17T22:27:30.682" v="22" actId="478"/>
          <ac:picMkLst>
            <pc:docMk/>
            <pc:sldMk cId="3357645481" sldId="268"/>
            <ac:picMk id="8" creationId="{C1135BBD-DAC5-410C-8030-C8818C6EAE27}"/>
          </ac:picMkLst>
        </pc:picChg>
      </pc:sldChg>
      <pc:sldChg chg="delSp modSp setBg delDesignElem delCm">
        <pc:chgData name="Holly Cocci" userId="53ebc83e-7d03-4dff-858e-2996176e894c" providerId="ADAL" clId="{A5B5E632-06F2-445F-A9B0-D8162D27B6FC}" dt="2019-10-24T22:37:32.881" v="455"/>
        <pc:sldMkLst>
          <pc:docMk/>
          <pc:sldMk cId="980206939" sldId="270"/>
        </pc:sldMkLst>
        <pc:spChg chg="mod">
          <ac:chgData name="Holly Cocci" userId="53ebc83e-7d03-4dff-858e-2996176e894c" providerId="ADAL" clId="{A5B5E632-06F2-445F-A9B0-D8162D27B6FC}" dt="2019-10-17T22:45:57.730" v="357" actId="20577"/>
          <ac:spMkLst>
            <pc:docMk/>
            <pc:sldMk cId="980206939" sldId="270"/>
            <ac:spMk id="2" creationId="{5B16AD23-0B09-4500-9EBC-79D7EC41FE7E}"/>
          </ac:spMkLst>
        </pc:spChg>
        <pc:spChg chg="mod">
          <ac:chgData name="Holly Cocci" userId="53ebc83e-7d03-4dff-858e-2996176e894c" providerId="ADAL" clId="{A5B5E632-06F2-445F-A9B0-D8162D27B6FC}" dt="2019-10-17T22:45:18.777" v="332" actId="1076"/>
          <ac:spMkLst>
            <pc:docMk/>
            <pc:sldMk cId="980206939" sldId="270"/>
            <ac:spMk id="3" creationId="{DB82AFB3-49D5-48C7-9AAC-2D6581BF8024}"/>
          </ac:spMkLst>
        </pc:spChg>
        <pc:spChg chg="del">
          <ac:chgData name="Holly Cocci" userId="53ebc83e-7d03-4dff-858e-2996176e894c" providerId="ADAL" clId="{A5B5E632-06F2-445F-A9B0-D8162D27B6FC}" dt="2019-10-17T22:38:15.092" v="266"/>
          <ac:spMkLst>
            <pc:docMk/>
            <pc:sldMk cId="980206939" sldId="270"/>
            <ac:spMk id="11" creationId="{B9F89C22-0475-4427-B7C8-0269AD40E3EC}"/>
          </ac:spMkLst>
        </pc:spChg>
        <pc:picChg chg="mod">
          <ac:chgData name="Holly Cocci" userId="53ebc83e-7d03-4dff-858e-2996176e894c" providerId="ADAL" clId="{A5B5E632-06F2-445F-A9B0-D8162D27B6FC}" dt="2019-10-17T22:45:09.034" v="330" actId="1076"/>
          <ac:picMkLst>
            <pc:docMk/>
            <pc:sldMk cId="980206939" sldId="270"/>
            <ac:picMk id="8" creationId="{50FF1B26-729D-4302-9B6C-C8FB45E1A8A3}"/>
          </ac:picMkLst>
        </pc:picChg>
      </pc:sldChg>
      <pc:sldChg chg="modSp delCm">
        <pc:chgData name="Holly Cocci" userId="53ebc83e-7d03-4dff-858e-2996176e894c" providerId="ADAL" clId="{A5B5E632-06F2-445F-A9B0-D8162D27B6FC}" dt="2019-10-24T22:37:32.881" v="455"/>
        <pc:sldMkLst>
          <pc:docMk/>
          <pc:sldMk cId="989843741" sldId="271"/>
        </pc:sldMkLst>
        <pc:spChg chg="mod">
          <ac:chgData name="Holly Cocci" userId="53ebc83e-7d03-4dff-858e-2996176e894c" providerId="ADAL" clId="{A5B5E632-06F2-445F-A9B0-D8162D27B6FC}" dt="2019-10-17T22:52:17.106" v="433" actId="1076"/>
          <ac:spMkLst>
            <pc:docMk/>
            <pc:sldMk cId="989843741" sldId="271"/>
            <ac:spMk id="2" creationId="{4D09247B-3EFB-4CDF-82D0-B1810ACC8873}"/>
          </ac:spMkLst>
        </pc:spChg>
        <pc:spChg chg="mod">
          <ac:chgData name="Holly Cocci" userId="53ebc83e-7d03-4dff-858e-2996176e894c" providerId="ADAL" clId="{A5B5E632-06F2-445F-A9B0-D8162D27B6FC}" dt="2019-10-17T22:52:29.891" v="435" actId="1076"/>
          <ac:spMkLst>
            <pc:docMk/>
            <pc:sldMk cId="989843741" sldId="271"/>
            <ac:spMk id="3" creationId="{B018F1C1-9661-43F0-9C8F-67DE0E28B937}"/>
          </ac:spMkLst>
        </pc:spChg>
      </pc:sldChg>
      <pc:sldChg chg="modSp">
        <pc:chgData name="Holly Cocci" userId="53ebc83e-7d03-4dff-858e-2996176e894c" providerId="ADAL" clId="{A5B5E632-06F2-445F-A9B0-D8162D27B6FC}" dt="2019-10-17T22:51:55.962" v="430" actId="1076"/>
        <pc:sldMkLst>
          <pc:docMk/>
          <pc:sldMk cId="2236964267" sldId="272"/>
        </pc:sldMkLst>
        <pc:spChg chg="mod">
          <ac:chgData name="Holly Cocci" userId="53ebc83e-7d03-4dff-858e-2996176e894c" providerId="ADAL" clId="{A5B5E632-06F2-445F-A9B0-D8162D27B6FC}" dt="2019-10-17T22:51:55.962" v="430" actId="1076"/>
          <ac:spMkLst>
            <pc:docMk/>
            <pc:sldMk cId="2236964267" sldId="272"/>
            <ac:spMk id="2" creationId="{69958CD7-6669-49C3-8E10-026501379EAC}"/>
          </ac:spMkLst>
        </pc:spChg>
        <pc:spChg chg="mod">
          <ac:chgData name="Holly Cocci" userId="53ebc83e-7d03-4dff-858e-2996176e894c" providerId="ADAL" clId="{A5B5E632-06F2-445F-A9B0-D8162D27B6FC}" dt="2019-10-17T22:51:27.022" v="427" actId="1076"/>
          <ac:spMkLst>
            <pc:docMk/>
            <pc:sldMk cId="2236964267" sldId="272"/>
            <ac:spMk id="3" creationId="{181A9CDD-452E-4910-B9EF-D7F017ADD769}"/>
          </ac:spMkLst>
        </pc:spChg>
        <pc:spChg chg="mod">
          <ac:chgData name="Holly Cocci" userId="53ebc83e-7d03-4dff-858e-2996176e894c" providerId="ADAL" clId="{A5B5E632-06F2-445F-A9B0-D8162D27B6FC}" dt="2019-10-17T22:51:51.049" v="429" actId="1076"/>
          <ac:spMkLst>
            <pc:docMk/>
            <pc:sldMk cId="2236964267" sldId="272"/>
            <ac:spMk id="5" creationId="{7E356EF2-ECC8-4ADC-A0D1-0495A63236FD}"/>
          </ac:spMkLst>
        </pc:spChg>
        <pc:spChg chg="mod">
          <ac:chgData name="Holly Cocci" userId="53ebc83e-7d03-4dff-858e-2996176e894c" providerId="ADAL" clId="{A5B5E632-06F2-445F-A9B0-D8162D27B6FC}" dt="2019-10-17T22:51:08.184" v="423" actId="122"/>
          <ac:spMkLst>
            <pc:docMk/>
            <pc:sldMk cId="2236964267" sldId="272"/>
            <ac:spMk id="6" creationId="{C5734A3F-827D-4E7E-A49D-D5EF413FAB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613858E-ACEE-4120-A2F0-A2A0EFEE751A}" type="datetimeFigureOut">
              <a:rPr lang="en-US" smtClean="0"/>
              <a:t>10/24/2019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8F47687-D1E1-493A-83CD-16CE54A637B6}" type="slidenum">
              <a:rPr lang="en-US" smtClean="0"/>
              <a:t>‹#›</a:t>
            </a:fld>
            <a:endParaRPr lang="en-US"/>
          </a:p>
        </p:txBody>
      </p:sp>
    </p:spTree>
    <p:extLst>
      <p:ext uri="{BB962C8B-B14F-4D97-AF65-F5344CB8AC3E}">
        <p14:creationId xmlns:p14="http://schemas.microsoft.com/office/powerpoint/2010/main" val="287704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F47687-D1E1-493A-83CD-16CE54A637B6}" type="slidenum">
              <a:rPr lang="en-US" smtClean="0"/>
              <a:t>1</a:t>
            </a:fld>
            <a:endParaRPr lang="en-US"/>
          </a:p>
        </p:txBody>
      </p:sp>
    </p:spTree>
    <p:extLst>
      <p:ext uri="{BB962C8B-B14F-4D97-AF65-F5344CB8AC3E}">
        <p14:creationId xmlns:p14="http://schemas.microsoft.com/office/powerpoint/2010/main" val="367676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F47687-D1E1-493A-83CD-16CE54A637B6}" type="slidenum">
              <a:rPr lang="en-US" smtClean="0"/>
              <a:t>3</a:t>
            </a:fld>
            <a:endParaRPr lang="en-US"/>
          </a:p>
        </p:txBody>
      </p:sp>
    </p:spTree>
    <p:extLst>
      <p:ext uri="{BB962C8B-B14F-4D97-AF65-F5344CB8AC3E}">
        <p14:creationId xmlns:p14="http://schemas.microsoft.com/office/powerpoint/2010/main" val="46131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112713"/>
            <a:ext cx="4848225" cy="2727325"/>
          </a:xfrm>
        </p:spPr>
      </p:sp>
      <p:sp>
        <p:nvSpPr>
          <p:cNvPr id="3" name="Notes Placeholder 2"/>
          <p:cNvSpPr>
            <a:spLocks noGrp="1"/>
          </p:cNvSpPr>
          <p:nvPr>
            <p:ph type="body" idx="1"/>
          </p:nvPr>
        </p:nvSpPr>
        <p:spPr>
          <a:xfrm>
            <a:off x="153681" y="2855913"/>
            <a:ext cx="6592901" cy="6207124"/>
          </a:xfrm>
        </p:spPr>
        <p:txBody>
          <a:bodyPr/>
          <a:lstStyle/>
          <a:p>
            <a:pPr marL="171450" indent="-171450">
              <a:buFont typeface="Arial" panose="020B0604020202020204" pitchFamily="34" charset="0"/>
              <a:buChar char="•"/>
            </a:pPr>
            <a:endParaRPr lang="en-US" b="1"/>
          </a:p>
        </p:txBody>
      </p:sp>
      <p:sp>
        <p:nvSpPr>
          <p:cNvPr id="4" name="Slide Number Placeholder 3"/>
          <p:cNvSpPr>
            <a:spLocks noGrp="1"/>
          </p:cNvSpPr>
          <p:nvPr>
            <p:ph type="sldNum" sz="quarter" idx="10"/>
          </p:nvPr>
        </p:nvSpPr>
        <p:spPr/>
        <p:txBody>
          <a:bodyPr/>
          <a:lstStyle/>
          <a:p>
            <a:fld id="{B8F47687-D1E1-493A-83CD-16CE54A637B6}" type="slidenum">
              <a:rPr lang="en-US" smtClean="0"/>
              <a:t>4</a:t>
            </a:fld>
            <a:endParaRPr lang="en-US"/>
          </a:p>
        </p:txBody>
      </p:sp>
    </p:spTree>
    <p:extLst>
      <p:ext uri="{BB962C8B-B14F-4D97-AF65-F5344CB8AC3E}">
        <p14:creationId xmlns:p14="http://schemas.microsoft.com/office/powerpoint/2010/main" val="350485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47687-D1E1-493A-83CD-16CE54A637B6}" type="slidenum">
              <a:rPr lang="en-US" smtClean="0"/>
              <a:t>5</a:t>
            </a:fld>
            <a:endParaRPr lang="en-US"/>
          </a:p>
        </p:txBody>
      </p:sp>
    </p:spTree>
    <p:extLst>
      <p:ext uri="{BB962C8B-B14F-4D97-AF65-F5344CB8AC3E}">
        <p14:creationId xmlns:p14="http://schemas.microsoft.com/office/powerpoint/2010/main" val="406473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F47687-D1E1-493A-83CD-16CE54A637B6}" type="slidenum">
              <a:rPr lang="en-US" smtClean="0"/>
              <a:t>6</a:t>
            </a:fld>
            <a:endParaRPr lang="en-US"/>
          </a:p>
        </p:txBody>
      </p:sp>
    </p:spTree>
    <p:extLst>
      <p:ext uri="{BB962C8B-B14F-4D97-AF65-F5344CB8AC3E}">
        <p14:creationId xmlns:p14="http://schemas.microsoft.com/office/powerpoint/2010/main" val="1417808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F47687-D1E1-493A-83CD-16CE54A637B6}" type="slidenum">
              <a:rPr lang="en-US" smtClean="0"/>
              <a:t>7</a:t>
            </a:fld>
            <a:endParaRPr lang="en-US"/>
          </a:p>
        </p:txBody>
      </p:sp>
    </p:spTree>
    <p:extLst>
      <p:ext uri="{BB962C8B-B14F-4D97-AF65-F5344CB8AC3E}">
        <p14:creationId xmlns:p14="http://schemas.microsoft.com/office/powerpoint/2010/main" val="10983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F47687-D1E1-493A-83CD-16CE54A637B6}" type="slidenum">
              <a:rPr lang="en-US" smtClean="0"/>
              <a:t>8</a:t>
            </a:fld>
            <a:endParaRPr lang="en-US"/>
          </a:p>
        </p:txBody>
      </p:sp>
    </p:spTree>
    <p:extLst>
      <p:ext uri="{BB962C8B-B14F-4D97-AF65-F5344CB8AC3E}">
        <p14:creationId xmlns:p14="http://schemas.microsoft.com/office/powerpoint/2010/main" val="656595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112713"/>
            <a:ext cx="4848225" cy="2727325"/>
          </a:xfrm>
        </p:spPr>
      </p:sp>
      <p:sp>
        <p:nvSpPr>
          <p:cNvPr id="3" name="Notes Placeholder 2"/>
          <p:cNvSpPr>
            <a:spLocks noGrp="1"/>
          </p:cNvSpPr>
          <p:nvPr>
            <p:ph type="body" idx="1"/>
          </p:nvPr>
        </p:nvSpPr>
        <p:spPr>
          <a:xfrm>
            <a:off x="153681" y="2855913"/>
            <a:ext cx="6592901" cy="6207124"/>
          </a:xfrm>
        </p:spPr>
        <p:txBody>
          <a:bodyPr/>
          <a:lstStyle/>
          <a:p>
            <a:pPr marL="171450" indent="-171450">
              <a:buFont typeface="Arial" panose="020B0604020202020204" pitchFamily="34" charset="0"/>
              <a:buChar char="•"/>
            </a:pPr>
            <a:endParaRPr lang="en-US" b="1"/>
          </a:p>
        </p:txBody>
      </p:sp>
      <p:sp>
        <p:nvSpPr>
          <p:cNvPr id="4" name="Slide Number Placeholder 3"/>
          <p:cNvSpPr>
            <a:spLocks noGrp="1"/>
          </p:cNvSpPr>
          <p:nvPr>
            <p:ph type="sldNum" sz="quarter" idx="10"/>
          </p:nvPr>
        </p:nvSpPr>
        <p:spPr/>
        <p:txBody>
          <a:bodyPr/>
          <a:lstStyle/>
          <a:p>
            <a:fld id="{B8F47687-D1E1-493A-83CD-16CE54A637B6}" type="slidenum">
              <a:rPr lang="en-US" smtClean="0"/>
              <a:t>10</a:t>
            </a:fld>
            <a:endParaRPr lang="en-US"/>
          </a:p>
        </p:txBody>
      </p:sp>
    </p:spTree>
    <p:extLst>
      <p:ext uri="{BB962C8B-B14F-4D97-AF65-F5344CB8AC3E}">
        <p14:creationId xmlns:p14="http://schemas.microsoft.com/office/powerpoint/2010/main" val="357587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F47687-D1E1-493A-83CD-16CE54A637B6}" type="slidenum">
              <a:rPr lang="en-US" smtClean="0"/>
              <a:t>11</a:t>
            </a:fld>
            <a:endParaRPr lang="en-US"/>
          </a:p>
        </p:txBody>
      </p:sp>
    </p:spTree>
    <p:extLst>
      <p:ext uri="{BB962C8B-B14F-4D97-AF65-F5344CB8AC3E}">
        <p14:creationId xmlns:p14="http://schemas.microsoft.com/office/powerpoint/2010/main" val="75698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5DC3DC-65C2-4AF8-A050-F6EEB31A7708}"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8369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EE1CF-A42D-4A9C-84F8-CC373A10424E}"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090292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EE1CF-A42D-4A9C-84F8-CC373A10424E}"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72819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EE1CF-A42D-4A9C-84F8-CC373A10424E}"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93941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EE1CF-A42D-4A9C-84F8-CC373A10424E}"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24674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EE1CF-A42D-4A9C-84F8-CC373A10424E}"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279422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F65B5-3B35-4518-A298-6D058DB2EFCA}"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65664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91D85-8FD3-4353-AE16-8F53AC0915BE}"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7062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740B9-280C-482F-B901-9551E5E4D795}"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9040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68EBE-2C68-4C06-979C-CD44D6C5D9C4}"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6447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FDAF4B-99F8-46BF-B1D8-41E6A368B99B}" type="datetime1">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0426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152D97-1C27-4DD3-9875-2F337F921FF8}" type="datetime1">
              <a:rPr lang="en-US" smtClean="0"/>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246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7666FE-2CC4-45D6-9629-7FF243078496}" type="datetime1">
              <a:rPr lang="en-US" smtClean="0"/>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9226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3A407-C32A-4630-A07D-B92C51C7F20C}" type="datetime1">
              <a:rPr lang="en-US" smtClean="0"/>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4729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01735A-041C-46EA-A88F-DD011A1F0455}" type="datetime1">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5137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5" name="Date Placeholder 4"/>
          <p:cNvSpPr>
            <a:spLocks noGrp="1"/>
          </p:cNvSpPr>
          <p:nvPr>
            <p:ph type="dt" sz="half" idx="10"/>
          </p:nvPr>
        </p:nvSpPr>
        <p:spPr/>
        <p:txBody>
          <a:bodyPr/>
          <a:lstStyle/>
          <a:p>
            <a:fld id="{C3BEE1CF-A42D-4A9C-84F8-CC373A10424E}" type="datetime1">
              <a:rPr lang="en-US" smtClean="0"/>
              <a:t>10/24/2019</a:t>
            </a:fld>
            <a:endParaRPr lang="en-US"/>
          </a:p>
        </p:txBody>
      </p:sp>
    </p:spTree>
    <p:extLst>
      <p:ext uri="{BB962C8B-B14F-4D97-AF65-F5344CB8AC3E}">
        <p14:creationId xmlns:p14="http://schemas.microsoft.com/office/powerpoint/2010/main" val="35140117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BEE1CF-A42D-4A9C-84F8-CC373A10424E}" type="datetime1">
              <a:rPr lang="en-US" smtClean="0"/>
              <a:t>10/24/2019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1000219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bmurray@gth-gov.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FAD1-E37E-44B4-8C98-26E1F940BF2C}"/>
              </a:ext>
            </a:extLst>
          </p:cNvPr>
          <p:cNvSpPr>
            <a:spLocks noGrp="1"/>
          </p:cNvSpPr>
          <p:nvPr>
            <p:ph type="ctrTitle"/>
          </p:nvPr>
        </p:nvSpPr>
        <p:spPr>
          <a:xfrm>
            <a:off x="3082391" y="2781141"/>
            <a:ext cx="6027218" cy="1295718"/>
          </a:xfrm>
        </p:spPr>
        <p:txBody>
          <a:bodyPr/>
          <a:lstStyle/>
          <a:p>
            <a:pPr algn="ctr"/>
            <a:r>
              <a:rPr lang="en-US" sz="4000" dirty="0"/>
              <a:t>City of Blaine</a:t>
            </a:r>
            <a:br>
              <a:rPr lang="en-US" sz="4000" dirty="0"/>
            </a:br>
            <a:r>
              <a:rPr lang="en-US" sz="4000" dirty="0"/>
              <a:t>2020 Legislative Session</a:t>
            </a:r>
          </a:p>
        </p:txBody>
      </p:sp>
      <p:sp>
        <p:nvSpPr>
          <p:cNvPr id="3" name="Subtitle 2">
            <a:extLst>
              <a:ext uri="{FF2B5EF4-FFF2-40B4-BE49-F238E27FC236}">
                <a16:creationId xmlns:a16="http://schemas.microsoft.com/office/drawing/2014/main" id="{F276A7CC-A610-482E-852F-A1F8B61DE3FD}"/>
              </a:ext>
            </a:extLst>
          </p:cNvPr>
          <p:cNvSpPr>
            <a:spLocks noGrp="1"/>
          </p:cNvSpPr>
          <p:nvPr>
            <p:ph type="subTitle" idx="1"/>
          </p:nvPr>
        </p:nvSpPr>
        <p:spPr>
          <a:xfrm>
            <a:off x="318654" y="5610077"/>
            <a:ext cx="6928672" cy="986950"/>
          </a:xfrm>
        </p:spPr>
        <p:txBody>
          <a:bodyPr>
            <a:normAutofit fontScale="85000" lnSpcReduction="20000"/>
          </a:bodyPr>
          <a:lstStyle/>
          <a:p>
            <a:r>
              <a:rPr lang="en-US" sz="2000" dirty="0"/>
              <a:t>Briahna Murray, Vice President</a:t>
            </a:r>
          </a:p>
          <a:p>
            <a:r>
              <a:rPr lang="en-US" sz="2000" dirty="0"/>
              <a:t>Holly Cocci, Assistant Governmental Affairs Consultant</a:t>
            </a:r>
          </a:p>
          <a:p>
            <a:r>
              <a:rPr lang="en-US" sz="2000" dirty="0"/>
              <a:t>Gordon Thomas Honeywell Governmental Affairs</a:t>
            </a:r>
          </a:p>
        </p:txBody>
      </p:sp>
      <p:pic>
        <p:nvPicPr>
          <p:cNvPr id="4" name="Picture 3" descr="signaturelogo">
            <a:extLst>
              <a:ext uri="{FF2B5EF4-FFF2-40B4-BE49-F238E27FC236}">
                <a16:creationId xmlns:a16="http://schemas.microsoft.com/office/drawing/2014/main" id="{BE8FFF52-416E-4909-B4AF-CBC4F1D394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13273" y="336666"/>
            <a:ext cx="2978728" cy="1104207"/>
          </a:xfrm>
          <a:prstGeom prst="rect">
            <a:avLst/>
          </a:prstGeom>
          <a:solidFill>
            <a:schemeClr val="bg1"/>
          </a:solidFill>
          <a:ln>
            <a:noFill/>
          </a:ln>
        </p:spPr>
      </p:pic>
    </p:spTree>
    <p:extLst>
      <p:ext uri="{BB962C8B-B14F-4D97-AF65-F5344CB8AC3E}">
        <p14:creationId xmlns:p14="http://schemas.microsoft.com/office/powerpoint/2010/main" val="221218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247B-3EFB-4CDF-82D0-B1810ACC8873}"/>
              </a:ext>
            </a:extLst>
          </p:cNvPr>
          <p:cNvSpPr>
            <a:spLocks noGrp="1"/>
          </p:cNvSpPr>
          <p:nvPr>
            <p:ph type="title"/>
          </p:nvPr>
        </p:nvSpPr>
        <p:spPr>
          <a:xfrm>
            <a:off x="841432" y="586509"/>
            <a:ext cx="8596668" cy="1320800"/>
          </a:xfrm>
        </p:spPr>
        <p:txBody>
          <a:bodyPr>
            <a:normAutofit/>
          </a:bodyPr>
          <a:lstStyle/>
          <a:p>
            <a:pPr algn="ctr"/>
            <a:r>
              <a:rPr lang="en-US" sz="4000" dirty="0"/>
              <a:t>2020 Legislative Session: </a:t>
            </a:r>
            <a:br>
              <a:rPr lang="en-US" sz="4000" dirty="0"/>
            </a:br>
            <a:r>
              <a:rPr lang="en-US" sz="4000" dirty="0"/>
              <a:t>AWC Priorities</a:t>
            </a:r>
          </a:p>
        </p:txBody>
      </p:sp>
      <p:sp>
        <p:nvSpPr>
          <p:cNvPr id="3" name="Content Placeholder 2">
            <a:extLst>
              <a:ext uri="{FF2B5EF4-FFF2-40B4-BE49-F238E27FC236}">
                <a16:creationId xmlns:a16="http://schemas.microsoft.com/office/drawing/2014/main" id="{B018F1C1-9661-43F0-9C8F-67DE0E28B937}"/>
              </a:ext>
            </a:extLst>
          </p:cNvPr>
          <p:cNvSpPr>
            <a:spLocks noGrp="1"/>
          </p:cNvSpPr>
          <p:nvPr>
            <p:ph idx="1"/>
          </p:nvPr>
        </p:nvSpPr>
        <p:spPr>
          <a:xfrm>
            <a:off x="1617142" y="2183823"/>
            <a:ext cx="8957716" cy="3441123"/>
          </a:xfrm>
        </p:spPr>
        <p:txBody>
          <a:bodyPr numCol="1" spcCol="0">
            <a:noAutofit/>
          </a:bodyPr>
          <a:lstStyle/>
          <a:p>
            <a:pPr>
              <a:lnSpc>
                <a:spcPct val="100000"/>
              </a:lnSpc>
            </a:pPr>
            <a:r>
              <a:rPr lang="en-US" dirty="0"/>
              <a:t>City Transportation Package </a:t>
            </a:r>
          </a:p>
          <a:p>
            <a:pPr>
              <a:lnSpc>
                <a:spcPct val="100000"/>
              </a:lnSpc>
            </a:pPr>
            <a:r>
              <a:rPr lang="en-US" dirty="0"/>
              <a:t>Fund the Public Works Trust Fund</a:t>
            </a:r>
          </a:p>
          <a:p>
            <a:pPr>
              <a:lnSpc>
                <a:spcPct val="100000"/>
              </a:lnSpc>
            </a:pPr>
            <a:r>
              <a:rPr lang="en-US" dirty="0"/>
              <a:t>Tax Increment Financing </a:t>
            </a:r>
          </a:p>
          <a:p>
            <a:pPr>
              <a:lnSpc>
                <a:spcPct val="100000"/>
              </a:lnSpc>
            </a:pPr>
            <a:r>
              <a:rPr lang="en-US" dirty="0"/>
              <a:t>Increasing Funding Sources</a:t>
            </a:r>
          </a:p>
          <a:p>
            <a:pPr>
              <a:lnSpc>
                <a:spcPct val="100000"/>
              </a:lnSpc>
            </a:pPr>
            <a:r>
              <a:rPr lang="en-US" dirty="0"/>
              <a:t>Statewide Medication Assisted Treatment in Jail</a:t>
            </a:r>
          </a:p>
          <a:p>
            <a:pPr>
              <a:lnSpc>
                <a:spcPct val="100000"/>
              </a:lnSpc>
            </a:pPr>
            <a:r>
              <a:rPr lang="en-US" dirty="0"/>
              <a:t>Watershed Investments to Address Local Culverts</a:t>
            </a:r>
          </a:p>
          <a:p>
            <a:pPr>
              <a:lnSpc>
                <a:spcPct val="100000"/>
              </a:lnSpc>
            </a:pPr>
            <a:r>
              <a:rPr lang="en-US" dirty="0"/>
              <a:t>New Resources for Affordable Housing</a:t>
            </a:r>
          </a:p>
        </p:txBody>
      </p:sp>
      <p:sp>
        <p:nvSpPr>
          <p:cNvPr id="4" name="Slide Number Placeholder 3"/>
          <p:cNvSpPr>
            <a:spLocks noGrp="1"/>
          </p:cNvSpPr>
          <p:nvPr>
            <p:ph type="sldNum" sz="quarter" idx="12"/>
          </p:nvPr>
        </p:nvSpPr>
        <p:spPr>
          <a:xfrm>
            <a:off x="9438100" y="6453386"/>
            <a:ext cx="1596292" cy="404614"/>
          </a:xfrm>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989843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55AF-42E3-4D61-8C02-3369D663C5F0}"/>
              </a:ext>
            </a:extLst>
          </p:cNvPr>
          <p:cNvSpPr>
            <a:spLocks noGrp="1"/>
          </p:cNvSpPr>
          <p:nvPr>
            <p:ph type="title"/>
          </p:nvPr>
        </p:nvSpPr>
        <p:spPr>
          <a:xfrm>
            <a:off x="390232" y="2319565"/>
            <a:ext cx="9638153" cy="879603"/>
          </a:xfrm>
          <a:effectLst/>
        </p:spPr>
        <p:txBody>
          <a:bodyPr vert="horz" lIns="91440" tIns="45720" rIns="91440" bIns="45720" rtlCol="0" anchor="b">
            <a:normAutofit/>
          </a:bodyPr>
          <a:lstStyle/>
          <a:p>
            <a:pPr algn="ctr"/>
            <a:r>
              <a:rPr lang="en-US" sz="4400" dirty="0"/>
              <a:t>Questions?</a:t>
            </a:r>
          </a:p>
        </p:txBody>
      </p:sp>
      <p:sp>
        <p:nvSpPr>
          <p:cNvPr id="3" name="Slide Number Placeholder 2"/>
          <p:cNvSpPr>
            <a:spLocks noGrp="1"/>
          </p:cNvSpPr>
          <p:nvPr>
            <p:ph type="sldNum" sz="quarter" idx="12"/>
          </p:nvPr>
        </p:nvSpPr>
        <p:spPr/>
        <p:txBody>
          <a:bodyPr/>
          <a:lstStyle/>
          <a:p>
            <a:fld id="{D57F1E4F-1CFF-5643-939E-217C01CDF565}" type="slidenum">
              <a:rPr lang="en-US" smtClean="0"/>
              <a:pPr/>
              <a:t>11</a:t>
            </a:fld>
            <a:endParaRPr lang="en-US"/>
          </a:p>
        </p:txBody>
      </p:sp>
      <p:pic>
        <p:nvPicPr>
          <p:cNvPr id="6" name="Picture 5" descr="signaturelogo">
            <a:extLst>
              <a:ext uri="{FF2B5EF4-FFF2-40B4-BE49-F238E27FC236}">
                <a16:creationId xmlns:a16="http://schemas.microsoft.com/office/drawing/2014/main" id="{B987FCC7-D16A-4753-924D-0F74E96ED1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99418" y="381845"/>
            <a:ext cx="2992582" cy="1045173"/>
          </a:xfrm>
          <a:prstGeom prst="rect">
            <a:avLst/>
          </a:prstGeom>
          <a:solidFill>
            <a:schemeClr val="bg1"/>
          </a:solidFill>
          <a:ln>
            <a:noFill/>
          </a:ln>
        </p:spPr>
      </p:pic>
      <p:sp>
        <p:nvSpPr>
          <p:cNvPr id="5" name="Rectangle 4">
            <a:extLst>
              <a:ext uri="{FF2B5EF4-FFF2-40B4-BE49-F238E27FC236}">
                <a16:creationId xmlns:a16="http://schemas.microsoft.com/office/drawing/2014/main" id="{F0CC8D84-C70A-4EA6-AA4C-83D30C258554}"/>
              </a:ext>
            </a:extLst>
          </p:cNvPr>
          <p:cNvSpPr/>
          <p:nvPr/>
        </p:nvSpPr>
        <p:spPr>
          <a:xfrm>
            <a:off x="4903276" y="3872193"/>
            <a:ext cx="4936376" cy="1292662"/>
          </a:xfrm>
          <a:prstGeom prst="rect">
            <a:avLst/>
          </a:prstGeom>
        </p:spPr>
        <p:txBody>
          <a:bodyPr wrap="square">
            <a:spAutoFit/>
          </a:bodyPr>
          <a:lstStyle/>
          <a:p>
            <a:pPr algn="ctr"/>
            <a:r>
              <a:rPr lang="en-US" sz="2400" b="1" i="1" dirty="0">
                <a:solidFill>
                  <a:schemeClr val="accent1"/>
                </a:solidFill>
                <a:latin typeface="Calibri" panose="020F0502020204030204" pitchFamily="34" charset="0"/>
                <a:ea typeface="Calibri" panose="020F0502020204030204" pitchFamily="34" charset="0"/>
              </a:rPr>
              <a:t>Holly Cocci</a:t>
            </a:r>
            <a:endParaRPr lang="en-US" dirty="0">
              <a:solidFill>
                <a:schemeClr val="accent1"/>
              </a:solidFill>
              <a:latin typeface="Calibri" panose="020F0502020204030204" pitchFamily="34" charset="0"/>
              <a:ea typeface="Calibri" panose="020F0502020204030204" pitchFamily="34" charset="0"/>
            </a:endParaRPr>
          </a:p>
          <a:p>
            <a:pPr algn="ctr"/>
            <a:r>
              <a:rPr lang="en-US" dirty="0">
                <a:solidFill>
                  <a:srgbClr val="1F497D"/>
                </a:solidFill>
                <a:latin typeface="Calibri" panose="020F0502020204030204" pitchFamily="34" charset="0"/>
                <a:ea typeface="Calibri" panose="020F0502020204030204" pitchFamily="34" charset="0"/>
              </a:rPr>
              <a:t>Assistant Governmental Affairs Consultant</a:t>
            </a:r>
            <a:endParaRPr lang="en-US" dirty="0">
              <a:latin typeface="Calibri" panose="020F0502020204030204" pitchFamily="34" charset="0"/>
              <a:ea typeface="Calibri" panose="020F0502020204030204" pitchFamily="34" charset="0"/>
            </a:endParaRPr>
          </a:p>
          <a:p>
            <a:pPr algn="ctr"/>
            <a:r>
              <a:rPr lang="en-US" dirty="0">
                <a:solidFill>
                  <a:srgbClr val="1F497D"/>
                </a:solidFill>
                <a:latin typeface="Calibri" panose="020F0502020204030204" pitchFamily="34" charset="0"/>
                <a:ea typeface="Calibri" panose="020F0502020204030204" pitchFamily="34" charset="0"/>
              </a:rPr>
              <a:t>Cell: (253) 509-2403</a:t>
            </a:r>
            <a:endParaRPr lang="en-US" dirty="0">
              <a:latin typeface="Calibri" panose="020F0502020204030204" pitchFamily="34" charset="0"/>
              <a:ea typeface="Calibri" panose="020F0502020204030204" pitchFamily="34" charset="0"/>
            </a:endParaRPr>
          </a:p>
          <a:p>
            <a:pPr algn="ctr"/>
            <a:r>
              <a:rPr lang="en-US" dirty="0">
                <a:solidFill>
                  <a:srgbClr val="1F497D"/>
                </a:solidFill>
                <a:latin typeface="Calibri" panose="020F0502020204030204" pitchFamily="34" charset="0"/>
                <a:ea typeface="Calibri" panose="020F0502020204030204" pitchFamily="34" charset="0"/>
              </a:rPr>
              <a:t>E-mail: </a:t>
            </a:r>
            <a:r>
              <a:rPr lang="en-US" u="sng" dirty="0">
                <a:solidFill>
                  <a:schemeClr val="accent1"/>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hcocci</a:t>
            </a:r>
            <a:r>
              <a:rPr lang="en-US" u="sng" dirty="0">
                <a:solidFill>
                  <a:schemeClr val="accent1"/>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@gth-gov.com</a:t>
            </a:r>
            <a:r>
              <a:rPr lang="en-US" dirty="0">
                <a:solidFill>
                  <a:schemeClr val="accent1"/>
                </a:solidFill>
                <a:latin typeface="Calibri" panose="020F0502020204030204" pitchFamily="34" charset="0"/>
                <a:ea typeface="Calibri" panose="020F0502020204030204" pitchFamily="34" charset="0"/>
              </a:rPr>
              <a:t> </a:t>
            </a:r>
          </a:p>
        </p:txBody>
      </p:sp>
      <p:sp>
        <p:nvSpPr>
          <p:cNvPr id="7" name="Rectangle 6">
            <a:extLst>
              <a:ext uri="{FF2B5EF4-FFF2-40B4-BE49-F238E27FC236}">
                <a16:creationId xmlns:a16="http://schemas.microsoft.com/office/drawing/2014/main" id="{17A19D30-03AA-431B-9A53-67C3C3C2D308}"/>
              </a:ext>
            </a:extLst>
          </p:cNvPr>
          <p:cNvSpPr/>
          <p:nvPr/>
        </p:nvSpPr>
        <p:spPr>
          <a:xfrm>
            <a:off x="746758" y="3872193"/>
            <a:ext cx="4936376" cy="1292662"/>
          </a:xfrm>
          <a:prstGeom prst="rect">
            <a:avLst/>
          </a:prstGeom>
        </p:spPr>
        <p:txBody>
          <a:bodyPr wrap="square">
            <a:spAutoFit/>
          </a:bodyPr>
          <a:lstStyle/>
          <a:p>
            <a:pPr algn="ctr"/>
            <a:r>
              <a:rPr lang="en-US" sz="2400" b="1" i="1" dirty="0">
                <a:solidFill>
                  <a:schemeClr val="accent1"/>
                </a:solidFill>
                <a:latin typeface="Calibri" panose="020F0502020204030204" pitchFamily="34" charset="0"/>
                <a:ea typeface="Calibri" panose="020F0502020204030204" pitchFamily="34" charset="0"/>
              </a:rPr>
              <a:t>Briahna Murray</a:t>
            </a:r>
            <a:endParaRPr lang="en-US" dirty="0">
              <a:solidFill>
                <a:schemeClr val="accent1"/>
              </a:solidFill>
              <a:latin typeface="Calibri" panose="020F0502020204030204" pitchFamily="34" charset="0"/>
              <a:ea typeface="Calibri" panose="020F0502020204030204" pitchFamily="34" charset="0"/>
            </a:endParaRPr>
          </a:p>
          <a:p>
            <a:pPr algn="ctr"/>
            <a:r>
              <a:rPr lang="en-US" dirty="0">
                <a:solidFill>
                  <a:srgbClr val="1F497D"/>
                </a:solidFill>
                <a:latin typeface="Calibri" panose="020F0502020204030204" pitchFamily="34" charset="0"/>
                <a:ea typeface="Calibri" panose="020F0502020204030204" pitchFamily="34" charset="0"/>
              </a:rPr>
              <a:t>Vice President</a:t>
            </a:r>
            <a:endParaRPr lang="en-US" dirty="0">
              <a:latin typeface="Calibri" panose="020F0502020204030204" pitchFamily="34" charset="0"/>
              <a:ea typeface="Calibri" panose="020F0502020204030204" pitchFamily="34" charset="0"/>
            </a:endParaRPr>
          </a:p>
          <a:p>
            <a:pPr algn="ctr"/>
            <a:r>
              <a:rPr lang="en-US" dirty="0">
                <a:solidFill>
                  <a:srgbClr val="1F497D"/>
                </a:solidFill>
                <a:latin typeface="Calibri" panose="020F0502020204030204" pitchFamily="34" charset="0"/>
                <a:ea typeface="Calibri" panose="020F0502020204030204" pitchFamily="34" charset="0"/>
              </a:rPr>
              <a:t>Cell: (253) 310-5477</a:t>
            </a:r>
            <a:endParaRPr lang="en-US" dirty="0">
              <a:latin typeface="Calibri" panose="020F0502020204030204" pitchFamily="34" charset="0"/>
              <a:ea typeface="Calibri" panose="020F0502020204030204" pitchFamily="34" charset="0"/>
            </a:endParaRPr>
          </a:p>
          <a:p>
            <a:pPr algn="ctr"/>
            <a:r>
              <a:rPr lang="en-US" dirty="0">
                <a:solidFill>
                  <a:srgbClr val="1F497D"/>
                </a:solidFill>
                <a:latin typeface="Calibri" panose="020F0502020204030204" pitchFamily="34" charset="0"/>
                <a:ea typeface="Calibri" panose="020F0502020204030204" pitchFamily="34" charset="0"/>
              </a:rPr>
              <a:t>E-mail: </a:t>
            </a:r>
            <a:r>
              <a:rPr lang="en-US" u="sng" dirty="0">
                <a:solidFill>
                  <a:schemeClr val="accent1"/>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bmurray@gth-gov.com</a:t>
            </a:r>
            <a:r>
              <a:rPr lang="en-US" dirty="0">
                <a:solidFill>
                  <a:schemeClr val="accent1"/>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802587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C81F-7C59-45D0-A769-05C706DA45AD}"/>
              </a:ext>
            </a:extLst>
          </p:cNvPr>
          <p:cNvSpPr>
            <a:spLocks noGrp="1"/>
          </p:cNvSpPr>
          <p:nvPr>
            <p:ph type="title"/>
          </p:nvPr>
        </p:nvSpPr>
        <p:spPr/>
        <p:txBody>
          <a:bodyPr>
            <a:normAutofit/>
          </a:bodyPr>
          <a:lstStyle/>
          <a:p>
            <a:pPr algn="ctr"/>
            <a:r>
              <a:rPr lang="en-US" sz="4000" dirty="0"/>
              <a:t>Overview</a:t>
            </a:r>
          </a:p>
        </p:txBody>
      </p:sp>
      <p:sp>
        <p:nvSpPr>
          <p:cNvPr id="3" name="Content Placeholder 2">
            <a:extLst>
              <a:ext uri="{FF2B5EF4-FFF2-40B4-BE49-F238E27FC236}">
                <a16:creationId xmlns:a16="http://schemas.microsoft.com/office/drawing/2014/main" id="{4CBD35E2-0C7B-4C29-B248-ED7F700243A7}"/>
              </a:ext>
            </a:extLst>
          </p:cNvPr>
          <p:cNvSpPr>
            <a:spLocks noGrp="1"/>
          </p:cNvSpPr>
          <p:nvPr>
            <p:ph idx="1"/>
          </p:nvPr>
        </p:nvSpPr>
        <p:spPr>
          <a:xfrm>
            <a:off x="1371600" y="1610744"/>
            <a:ext cx="9161107" cy="3636511"/>
          </a:xfrm>
        </p:spPr>
        <p:txBody>
          <a:bodyPr/>
          <a:lstStyle/>
          <a:p>
            <a:pPr marL="0" indent="0">
              <a:buNone/>
            </a:pPr>
            <a:r>
              <a:rPr lang="en-US" sz="2000" b="1" dirty="0">
                <a:latin typeface="+mj-lt"/>
              </a:rPr>
              <a:t>The goal for tonight’s discussion:</a:t>
            </a:r>
          </a:p>
          <a:p>
            <a:pPr marL="384048" lvl="1">
              <a:spcBef>
                <a:spcPts val="1000"/>
              </a:spcBef>
              <a:buFont typeface="Franklin Gothic Book" panose="020B0503020102020204" pitchFamily="34" charset="0"/>
              <a:buChar char="►"/>
            </a:pPr>
            <a:r>
              <a:rPr lang="en-US" sz="1800" i="0" dirty="0"/>
              <a:t>Overview of what to expect during the 2020 Legislative Session</a:t>
            </a:r>
          </a:p>
          <a:p>
            <a:pPr marL="384048" lvl="1">
              <a:spcBef>
                <a:spcPts val="1000"/>
              </a:spcBef>
              <a:buFont typeface="Franklin Gothic Book" panose="020B0503020102020204" pitchFamily="34" charset="0"/>
              <a:buChar char="►"/>
            </a:pPr>
            <a:r>
              <a:rPr lang="en-US" sz="1800" i="0" dirty="0"/>
              <a:t>Review Proposed 2020 State Legislative Agenda</a:t>
            </a:r>
          </a:p>
          <a:p>
            <a:pPr marL="384048" lvl="1">
              <a:spcBef>
                <a:spcPts val="1000"/>
              </a:spcBef>
              <a:buFont typeface="Franklin Gothic Book" panose="020B0503020102020204" pitchFamily="34" charset="0"/>
              <a:buChar char="►"/>
            </a:pPr>
            <a:r>
              <a:rPr lang="en-US" sz="1800" i="0" dirty="0"/>
              <a:t>Timeline to Prepare for 2020 Session</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a:p>
        </p:txBody>
      </p:sp>
    </p:spTree>
    <p:extLst>
      <p:ext uri="{BB962C8B-B14F-4D97-AF65-F5344CB8AC3E}">
        <p14:creationId xmlns:p14="http://schemas.microsoft.com/office/powerpoint/2010/main" val="245207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DBFC-7522-470C-8B17-D3724A4F656C}"/>
              </a:ext>
            </a:extLst>
          </p:cNvPr>
          <p:cNvSpPr>
            <a:spLocks noGrp="1"/>
          </p:cNvSpPr>
          <p:nvPr>
            <p:ph type="title"/>
          </p:nvPr>
        </p:nvSpPr>
        <p:spPr/>
        <p:txBody>
          <a:bodyPr/>
          <a:lstStyle/>
          <a:p>
            <a:pPr algn="ctr"/>
            <a:r>
              <a:rPr lang="en-US" sz="4000" dirty="0"/>
              <a:t>2020 Legislative Session</a:t>
            </a:r>
            <a:r>
              <a:rPr lang="en-US" dirty="0"/>
              <a:t>	</a:t>
            </a:r>
          </a:p>
        </p:txBody>
      </p:sp>
      <p:sp>
        <p:nvSpPr>
          <p:cNvPr id="3" name="Content Placeholder 2">
            <a:extLst>
              <a:ext uri="{FF2B5EF4-FFF2-40B4-BE49-F238E27FC236}">
                <a16:creationId xmlns:a16="http://schemas.microsoft.com/office/drawing/2014/main" id="{6B1D83BF-7C9B-49E0-AEE1-E2D761C84ACC}"/>
              </a:ext>
            </a:extLst>
          </p:cNvPr>
          <p:cNvSpPr>
            <a:spLocks noGrp="1"/>
          </p:cNvSpPr>
          <p:nvPr>
            <p:ph idx="1"/>
          </p:nvPr>
        </p:nvSpPr>
        <p:spPr>
          <a:xfrm>
            <a:off x="968279" y="1715655"/>
            <a:ext cx="8736830" cy="3639127"/>
          </a:xfrm>
        </p:spPr>
        <p:txBody>
          <a:bodyPr>
            <a:noAutofit/>
          </a:bodyPr>
          <a:lstStyle/>
          <a:p>
            <a:r>
              <a:rPr lang="en-US" sz="2000" dirty="0"/>
              <a:t>Second year of the two-year legislative biennium</a:t>
            </a:r>
          </a:p>
          <a:p>
            <a:r>
              <a:rPr lang="en-US" sz="2000" dirty="0"/>
              <a:t>Scheduled to last 60 days</a:t>
            </a:r>
          </a:p>
          <a:p>
            <a:r>
              <a:rPr lang="en-US" sz="2000" dirty="0"/>
              <a:t>Focus will be on amending the 2019-21 Operating, Capital, and Transportation Budgets </a:t>
            </a:r>
          </a:p>
          <a:p>
            <a:pPr lvl="1">
              <a:buFont typeface="Arial" panose="020B0604020202020204" pitchFamily="34" charset="0"/>
              <a:buChar char="•"/>
            </a:pPr>
            <a:r>
              <a:rPr lang="en-US" sz="2000" b="1" dirty="0"/>
              <a:t>Operating: </a:t>
            </a:r>
            <a:r>
              <a:rPr lang="en-US" sz="2000" dirty="0"/>
              <a:t>While the latest revenue forecast is up, the amount is minimal </a:t>
            </a:r>
          </a:p>
          <a:p>
            <a:pPr lvl="1">
              <a:buFont typeface="Arial" panose="020B0604020202020204" pitchFamily="34" charset="0"/>
              <a:buChar char="•"/>
            </a:pPr>
            <a:r>
              <a:rPr lang="en-US" sz="2000" b="1" dirty="0"/>
              <a:t>Capital: </a:t>
            </a:r>
            <a:r>
              <a:rPr lang="en-US" sz="2000" dirty="0"/>
              <a:t>Limited funding during the 2020 session</a:t>
            </a:r>
          </a:p>
          <a:p>
            <a:pPr lvl="1">
              <a:buFont typeface="Arial" panose="020B0604020202020204" pitchFamily="34" charset="0"/>
              <a:buChar char="•"/>
            </a:pPr>
            <a:r>
              <a:rPr lang="en-US" sz="2000" b="1" dirty="0"/>
              <a:t>Transportation: </a:t>
            </a:r>
            <a:r>
              <a:rPr lang="en-US" sz="2000" dirty="0"/>
              <a:t>Impact of I-976 unknown</a:t>
            </a:r>
          </a:p>
          <a:p>
            <a:r>
              <a:rPr lang="en-US" sz="2000" dirty="0"/>
              <a:t>Thousands of bills introduced; hundreds that will impact city business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113345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247B-3EFB-4CDF-82D0-B1810ACC8873}"/>
              </a:ext>
            </a:extLst>
          </p:cNvPr>
          <p:cNvSpPr>
            <a:spLocks noGrp="1"/>
          </p:cNvSpPr>
          <p:nvPr>
            <p:ph type="title"/>
          </p:nvPr>
        </p:nvSpPr>
        <p:spPr/>
        <p:txBody>
          <a:bodyPr>
            <a:normAutofit/>
          </a:bodyPr>
          <a:lstStyle/>
          <a:p>
            <a:pPr algn="ctr"/>
            <a:r>
              <a:rPr lang="en-US" sz="4000" dirty="0"/>
              <a:t>2020 Legislative Session: Political Climate </a:t>
            </a:r>
          </a:p>
        </p:txBody>
      </p:sp>
      <p:sp>
        <p:nvSpPr>
          <p:cNvPr id="3" name="Content Placeholder 2">
            <a:extLst>
              <a:ext uri="{FF2B5EF4-FFF2-40B4-BE49-F238E27FC236}">
                <a16:creationId xmlns:a16="http://schemas.microsoft.com/office/drawing/2014/main" id="{B018F1C1-9661-43F0-9C8F-67DE0E28B937}"/>
              </a:ext>
            </a:extLst>
          </p:cNvPr>
          <p:cNvSpPr>
            <a:spLocks noGrp="1"/>
          </p:cNvSpPr>
          <p:nvPr>
            <p:ph idx="1"/>
          </p:nvPr>
        </p:nvSpPr>
        <p:spPr>
          <a:xfrm>
            <a:off x="1007456" y="2223731"/>
            <a:ext cx="10177088" cy="3817631"/>
          </a:xfrm>
        </p:spPr>
        <p:txBody>
          <a:bodyPr>
            <a:noAutofit/>
          </a:bodyPr>
          <a:lstStyle/>
          <a:p>
            <a:r>
              <a:rPr lang="en-US" sz="2000" dirty="0"/>
              <a:t>Democrats continue to control all three “chambers” </a:t>
            </a:r>
          </a:p>
          <a:p>
            <a:r>
              <a:rPr lang="en-US" sz="2000" dirty="0"/>
              <a:t>New Speaker in the House </a:t>
            </a:r>
          </a:p>
          <a:p>
            <a:pPr lvl="1">
              <a:buFont typeface="Arial" panose="020B0604020202020204" pitchFamily="34" charset="0"/>
              <a:buChar char="•"/>
            </a:pPr>
            <a:r>
              <a:rPr lang="en-US" sz="2000" dirty="0"/>
              <a:t>Rep. Laurie Jinkins (D-Tacoma) has been selected to serve as the new speaker </a:t>
            </a:r>
          </a:p>
          <a:p>
            <a:r>
              <a:rPr lang="en-US" sz="2000" dirty="0"/>
              <a:t>Election year: Statewide and legislative races on the ballot in November 2020</a:t>
            </a:r>
          </a:p>
          <a:p>
            <a:pPr lvl="1">
              <a:buFont typeface="Arial" panose="020B0604020202020204" pitchFamily="34" charset="0"/>
              <a:buChar char="•"/>
            </a:pPr>
            <a:r>
              <a:rPr lang="en-US" sz="2000" dirty="0"/>
              <a:t>All legislators in the House and roughly half of those in the Senate are up for election.</a:t>
            </a:r>
          </a:p>
          <a:p>
            <a:pPr lvl="1">
              <a:buFont typeface="Arial" panose="020B0604020202020204" pitchFamily="34" charset="0"/>
              <a:buChar char="•"/>
            </a:pPr>
            <a:r>
              <a:rPr lang="en-US" sz="2000" dirty="0"/>
              <a:t>Redistricting will follow the November 2020 elections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204908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5C20-9495-4F6E-BEAD-99C5DB818A14}"/>
              </a:ext>
            </a:extLst>
          </p:cNvPr>
          <p:cNvSpPr>
            <a:spLocks noGrp="1"/>
          </p:cNvSpPr>
          <p:nvPr>
            <p:ph type="title"/>
          </p:nvPr>
        </p:nvSpPr>
        <p:spPr/>
        <p:txBody>
          <a:bodyPr>
            <a:normAutofit/>
          </a:bodyPr>
          <a:lstStyle/>
          <a:p>
            <a:pPr algn="ctr"/>
            <a:r>
              <a:rPr lang="en-US" sz="4000" dirty="0"/>
              <a:t>Guidance on Legislative Agenda</a:t>
            </a:r>
          </a:p>
        </p:txBody>
      </p:sp>
      <p:sp>
        <p:nvSpPr>
          <p:cNvPr id="3" name="Content Placeholder 2">
            <a:extLst>
              <a:ext uri="{FF2B5EF4-FFF2-40B4-BE49-F238E27FC236}">
                <a16:creationId xmlns:a16="http://schemas.microsoft.com/office/drawing/2014/main" id="{C6CC0965-79F4-44BA-96D2-AF9161338002}"/>
              </a:ext>
            </a:extLst>
          </p:cNvPr>
          <p:cNvSpPr>
            <a:spLocks noGrp="1"/>
          </p:cNvSpPr>
          <p:nvPr>
            <p:ph idx="1"/>
          </p:nvPr>
        </p:nvSpPr>
        <p:spPr>
          <a:xfrm>
            <a:off x="1357746" y="1930400"/>
            <a:ext cx="10554574" cy="2593182"/>
          </a:xfrm>
        </p:spPr>
        <p:txBody>
          <a:bodyPr/>
          <a:lstStyle/>
          <a:p>
            <a:r>
              <a:rPr lang="en-US" sz="2000" dirty="0"/>
              <a:t>Take into account political climate/context</a:t>
            </a:r>
          </a:p>
          <a:p>
            <a:r>
              <a:rPr lang="en-US" sz="2000" dirty="0"/>
              <a:t>Keep agenda concise, and easily comprehendible</a:t>
            </a:r>
          </a:p>
          <a:p>
            <a:r>
              <a:rPr lang="en-US" sz="2000" dirty="0"/>
              <a:t>Consistency – build on previous successes</a:t>
            </a:r>
          </a:p>
          <a:p>
            <a:r>
              <a:rPr lang="en-US" sz="2000" dirty="0"/>
              <a:t>Return on investment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322945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5D23-9D32-4531-B997-498EFDA99CB7}"/>
              </a:ext>
            </a:extLst>
          </p:cNvPr>
          <p:cNvSpPr>
            <a:spLocks noGrp="1"/>
          </p:cNvSpPr>
          <p:nvPr>
            <p:ph type="title"/>
          </p:nvPr>
        </p:nvSpPr>
        <p:spPr>
          <a:xfrm>
            <a:off x="667385" y="525045"/>
            <a:ext cx="8606617" cy="1056480"/>
          </a:xfrm>
        </p:spPr>
        <p:txBody>
          <a:bodyPr>
            <a:normAutofit fontScale="90000"/>
          </a:bodyPr>
          <a:lstStyle/>
          <a:p>
            <a:pPr algn="ctr"/>
            <a:r>
              <a:rPr lang="en-US" dirty="0"/>
              <a:t>Grade Separation at Blaine Road (SR 548)</a:t>
            </a:r>
            <a:br>
              <a:rPr lang="en-US" sz="4100" dirty="0"/>
            </a:br>
            <a:r>
              <a:rPr lang="en-US" sz="2700" i="1" dirty="0"/>
              <a:t>Transportation Budget Request: $650,000  </a:t>
            </a:r>
            <a:endParaRPr lang="en-US" sz="4100" i="1" dirty="0"/>
          </a:p>
        </p:txBody>
      </p:sp>
      <p:sp>
        <p:nvSpPr>
          <p:cNvPr id="3" name="Content Placeholder 2">
            <a:extLst>
              <a:ext uri="{FF2B5EF4-FFF2-40B4-BE49-F238E27FC236}">
                <a16:creationId xmlns:a16="http://schemas.microsoft.com/office/drawing/2014/main" id="{E7E22439-A503-44BD-B7E7-81DF72F9E1D0}"/>
              </a:ext>
            </a:extLst>
          </p:cNvPr>
          <p:cNvSpPr>
            <a:spLocks noGrp="1"/>
          </p:cNvSpPr>
          <p:nvPr>
            <p:ph idx="1"/>
          </p:nvPr>
        </p:nvSpPr>
        <p:spPr>
          <a:xfrm>
            <a:off x="380369" y="1581525"/>
            <a:ext cx="5577086" cy="4912821"/>
          </a:xfrm>
        </p:spPr>
        <p:txBody>
          <a:bodyPr>
            <a:normAutofit lnSpcReduction="10000"/>
          </a:bodyPr>
          <a:lstStyle/>
          <a:p>
            <a:pPr marL="530352" lvl="1" indent="0">
              <a:buNone/>
            </a:pPr>
            <a:endParaRPr lang="en-US" sz="1800" i="0" dirty="0"/>
          </a:p>
          <a:p>
            <a:pPr marL="0" indent="0">
              <a:buNone/>
            </a:pPr>
            <a:r>
              <a:rPr lang="en-US" sz="1800" i="0" dirty="0"/>
              <a:t>The City received $1.550 million in state transportation funds to engineer and design a grade separation project at Blaine Road (SR 548)</a:t>
            </a:r>
          </a:p>
          <a:p>
            <a:pPr>
              <a:buFont typeface="Wingdings" panose="05000000000000000000" pitchFamily="2" charset="2"/>
              <a:buChar char="§"/>
            </a:pPr>
            <a:r>
              <a:rPr lang="en-US" sz="1800" dirty="0"/>
              <a:t>$550,000 will be used to achieve 30% design by mid-2020</a:t>
            </a:r>
          </a:p>
          <a:p>
            <a:pPr>
              <a:buFont typeface="Wingdings" panose="05000000000000000000" pitchFamily="2" charset="2"/>
              <a:buChar char="§"/>
            </a:pPr>
            <a:r>
              <a:rPr lang="en-US" sz="1800" dirty="0"/>
              <a:t>$1 million will be used to acquire right-of-way acquisition</a:t>
            </a:r>
          </a:p>
          <a:p>
            <a:pPr marL="0" indent="0">
              <a:buNone/>
            </a:pPr>
            <a:r>
              <a:rPr lang="en-US" sz="1800" b="1" i="0" dirty="0"/>
              <a:t>Next Steps</a:t>
            </a:r>
            <a:r>
              <a:rPr lang="en-US" sz="1800" i="0" dirty="0"/>
              <a:t>:</a:t>
            </a:r>
          </a:p>
          <a:p>
            <a:pPr marL="0" indent="0">
              <a:buNone/>
            </a:pPr>
            <a:r>
              <a:rPr lang="en-US" sz="1800" b="1" i="0" u="sng" dirty="0"/>
              <a:t>Short-Term:</a:t>
            </a:r>
            <a:r>
              <a:rPr lang="en-US" sz="1800" b="1" i="0" dirty="0"/>
              <a:t> </a:t>
            </a:r>
            <a:r>
              <a:rPr lang="en-US" sz="1800" i="0" dirty="0"/>
              <a:t>Request $650,000 to fully fund right-of-way acquisition.</a:t>
            </a:r>
          </a:p>
          <a:p>
            <a:pPr marL="0" indent="0">
              <a:buNone/>
            </a:pPr>
            <a:r>
              <a:rPr lang="en-US" sz="1800" b="1" i="0" u="sng" dirty="0"/>
              <a:t>Long-Term:</a:t>
            </a:r>
            <a:r>
              <a:rPr lang="en-US" sz="1800" b="1" i="0" dirty="0"/>
              <a:t> </a:t>
            </a:r>
            <a:r>
              <a:rPr lang="en-US" sz="1800" i="0" dirty="0"/>
              <a:t>Request construction funding in the next transportation package. The proposed Forward Washington package introduced in the Senate in 2019, included $24 million as a placeholder. </a:t>
            </a:r>
          </a:p>
        </p:txBody>
      </p:sp>
      <p:sp>
        <p:nvSpPr>
          <p:cNvPr id="4" name="Slide Number Placeholder 3"/>
          <p:cNvSpPr>
            <a:spLocks noGrp="1"/>
          </p:cNvSpPr>
          <p:nvPr>
            <p:ph type="sldNum" sz="quarter" idx="12"/>
          </p:nvPr>
        </p:nvSpPr>
        <p:spPr/>
        <p:txBody>
          <a:bodyPr>
            <a:normAutofit/>
          </a:bodyPr>
          <a:lstStyle/>
          <a:p>
            <a:pPr>
              <a:spcAft>
                <a:spcPts val="600"/>
              </a:spcAft>
            </a:pPr>
            <a:fld id="{D57F1E4F-1CFF-5643-939E-217C01CDF565}" type="slidenum">
              <a:rPr lang="en-US" smtClean="0"/>
              <a:pPr>
                <a:spcAft>
                  <a:spcPts val="600"/>
                </a:spcAft>
              </a:pPr>
              <a:t>6</a:t>
            </a:fld>
            <a:endParaRPr lang="en-US"/>
          </a:p>
        </p:txBody>
      </p:sp>
      <p:pic>
        <p:nvPicPr>
          <p:cNvPr id="5" name="Picture 4">
            <a:extLst>
              <a:ext uri="{FF2B5EF4-FFF2-40B4-BE49-F238E27FC236}">
                <a16:creationId xmlns:a16="http://schemas.microsoft.com/office/drawing/2014/main" id="{04FFFB61-C31D-4E3D-A141-3320B93DEBAB}"/>
              </a:ext>
            </a:extLst>
          </p:cNvPr>
          <p:cNvPicPr>
            <a:picLocks noChangeAspect="1"/>
          </p:cNvPicPr>
          <p:nvPr/>
        </p:nvPicPr>
        <p:blipFill rotWithShape="1">
          <a:blip r:embed="rId3"/>
          <a:srcRect l="36121" r="18718" b="1"/>
          <a:stretch/>
        </p:blipFill>
        <p:spPr>
          <a:xfrm>
            <a:off x="6100463" y="2041337"/>
            <a:ext cx="3211495" cy="3466681"/>
          </a:xfrm>
          <a:prstGeom prst="rect">
            <a:avLst/>
          </a:prstGeom>
        </p:spPr>
      </p:pic>
    </p:spTree>
    <p:extLst>
      <p:ext uri="{BB962C8B-B14F-4D97-AF65-F5344CB8AC3E}">
        <p14:creationId xmlns:p14="http://schemas.microsoft.com/office/powerpoint/2010/main" val="44721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FF1B26-729D-4302-9B6C-C8FB45E1A8A3}"/>
              </a:ext>
            </a:extLst>
          </p:cNvPr>
          <p:cNvPicPr/>
          <p:nvPr/>
        </p:nvPicPr>
        <p:blipFill>
          <a:blip r:embed="rId3"/>
          <a:stretch>
            <a:fillRect/>
          </a:stretch>
        </p:blipFill>
        <p:spPr>
          <a:xfrm>
            <a:off x="478095" y="3363325"/>
            <a:ext cx="7098686" cy="3397662"/>
          </a:xfrm>
          <a:prstGeom prst="rect">
            <a:avLst/>
          </a:prstGeom>
        </p:spPr>
      </p:pic>
      <p:sp>
        <p:nvSpPr>
          <p:cNvPr id="2" name="Title 1">
            <a:extLst>
              <a:ext uri="{FF2B5EF4-FFF2-40B4-BE49-F238E27FC236}">
                <a16:creationId xmlns:a16="http://schemas.microsoft.com/office/drawing/2014/main" id="{5B16AD23-0B09-4500-9EBC-79D7EC41FE7E}"/>
              </a:ext>
            </a:extLst>
          </p:cNvPr>
          <p:cNvSpPr>
            <a:spLocks noGrp="1"/>
          </p:cNvSpPr>
          <p:nvPr>
            <p:ph type="title"/>
          </p:nvPr>
        </p:nvSpPr>
        <p:spPr>
          <a:xfrm>
            <a:off x="426544" y="451513"/>
            <a:ext cx="8979420" cy="1137458"/>
          </a:xfrm>
        </p:spPr>
        <p:txBody>
          <a:bodyPr>
            <a:normAutofit fontScale="90000"/>
          </a:bodyPr>
          <a:lstStyle/>
          <a:p>
            <a:pPr algn="ctr"/>
            <a:r>
              <a:rPr lang="en-US" dirty="0"/>
              <a:t>Marine Drive Reconstruction Project </a:t>
            </a:r>
            <a:br>
              <a:rPr lang="en-US" sz="3400" dirty="0"/>
            </a:br>
            <a:r>
              <a:rPr lang="en-US" sz="2700" dirty="0"/>
              <a:t>Transportation Budget Request: $3.1 million</a:t>
            </a:r>
            <a:br>
              <a:rPr lang="en-US" sz="3400" dirty="0"/>
            </a:br>
            <a:endParaRPr lang="en-US" sz="3400" dirty="0"/>
          </a:p>
        </p:txBody>
      </p:sp>
      <p:sp>
        <p:nvSpPr>
          <p:cNvPr id="3" name="Content Placeholder 2">
            <a:extLst>
              <a:ext uri="{FF2B5EF4-FFF2-40B4-BE49-F238E27FC236}">
                <a16:creationId xmlns:a16="http://schemas.microsoft.com/office/drawing/2014/main" id="{DB82AFB3-49D5-48C7-9AAC-2D6581BF8024}"/>
              </a:ext>
            </a:extLst>
          </p:cNvPr>
          <p:cNvSpPr>
            <a:spLocks noGrp="1"/>
          </p:cNvSpPr>
          <p:nvPr>
            <p:ph idx="1"/>
          </p:nvPr>
        </p:nvSpPr>
        <p:spPr>
          <a:xfrm>
            <a:off x="1023562" y="1823258"/>
            <a:ext cx="8382402" cy="1853738"/>
          </a:xfrm>
        </p:spPr>
        <p:txBody>
          <a:bodyPr>
            <a:normAutofit/>
          </a:bodyPr>
          <a:lstStyle/>
          <a:p>
            <a:r>
              <a:rPr lang="en-US" dirty="0"/>
              <a:t>The City and the Port of Bellingham are requesting </a:t>
            </a:r>
            <a:r>
              <a:rPr lang="en-US" b="1" dirty="0"/>
              <a:t>$3.1 million </a:t>
            </a:r>
            <a:r>
              <a:rPr lang="en-US" dirty="0"/>
              <a:t>in transportation funding to reconstruct the roadway to ensure access to the pier and protection of the harbor. </a:t>
            </a:r>
          </a:p>
          <a:p>
            <a:r>
              <a:rPr lang="en-US" dirty="0"/>
              <a:t>Under the proposed project, the roadway would be replaced with a single vehicle lane, a bike/ped lane and a bulkhead. </a:t>
            </a:r>
          </a:p>
        </p:txBody>
      </p:sp>
      <p:sp>
        <p:nvSpPr>
          <p:cNvPr id="4" name="Slide Number Placeholder 3"/>
          <p:cNvSpPr>
            <a:spLocks noGrp="1"/>
          </p:cNvSpPr>
          <p:nvPr>
            <p:ph type="sldNum" sz="quarter" idx="12"/>
          </p:nvPr>
        </p:nvSpPr>
        <p:spPr/>
        <p:txBody>
          <a:bodyPr>
            <a:normAutofit/>
          </a:bodyPr>
          <a:lstStyle/>
          <a:p>
            <a:pPr>
              <a:spcAft>
                <a:spcPts val="600"/>
              </a:spcAft>
            </a:pPr>
            <a:fld id="{D57F1E4F-1CFF-5643-939E-217C01CDF565}" type="slidenum">
              <a:rPr lang="en-US" smtClean="0"/>
              <a:pPr>
                <a:spcAft>
                  <a:spcPts val="600"/>
                </a:spcAft>
              </a:pPr>
              <a:t>7</a:t>
            </a:fld>
            <a:endParaRPr lang="en-US"/>
          </a:p>
        </p:txBody>
      </p:sp>
    </p:spTree>
    <p:extLst>
      <p:ext uri="{BB962C8B-B14F-4D97-AF65-F5344CB8AC3E}">
        <p14:creationId xmlns:p14="http://schemas.microsoft.com/office/powerpoint/2010/main" val="98020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5D23-9D32-4531-B997-498EFDA99CB7}"/>
              </a:ext>
            </a:extLst>
          </p:cNvPr>
          <p:cNvSpPr>
            <a:spLocks noGrp="1"/>
          </p:cNvSpPr>
          <p:nvPr>
            <p:ph type="title"/>
          </p:nvPr>
        </p:nvSpPr>
        <p:spPr>
          <a:xfrm>
            <a:off x="807547" y="288265"/>
            <a:ext cx="9025197" cy="1619661"/>
          </a:xfrm>
        </p:spPr>
        <p:txBody>
          <a:bodyPr>
            <a:normAutofit/>
          </a:bodyPr>
          <a:lstStyle/>
          <a:p>
            <a:pPr algn="ctr"/>
            <a:r>
              <a:rPr lang="en-US" dirty="0"/>
              <a:t>Marine Park Shoreline Restoration and Naturalization Final Phase II</a:t>
            </a:r>
            <a:br>
              <a:rPr lang="en-US" sz="3400" dirty="0"/>
            </a:br>
            <a:r>
              <a:rPr lang="en-US" sz="2400" i="1" dirty="0"/>
              <a:t>Capital Budget Request: $750,000</a:t>
            </a:r>
            <a:endParaRPr lang="en-US" sz="3400" i="1" dirty="0"/>
          </a:p>
        </p:txBody>
      </p:sp>
      <p:sp>
        <p:nvSpPr>
          <p:cNvPr id="3" name="Content Placeholder 2">
            <a:extLst>
              <a:ext uri="{FF2B5EF4-FFF2-40B4-BE49-F238E27FC236}">
                <a16:creationId xmlns:a16="http://schemas.microsoft.com/office/drawing/2014/main" id="{E7E22439-A503-44BD-B7E7-81DF72F9E1D0}"/>
              </a:ext>
            </a:extLst>
          </p:cNvPr>
          <p:cNvSpPr>
            <a:spLocks noGrp="1"/>
          </p:cNvSpPr>
          <p:nvPr>
            <p:ph idx="1"/>
          </p:nvPr>
        </p:nvSpPr>
        <p:spPr>
          <a:xfrm>
            <a:off x="4724401" y="2212333"/>
            <a:ext cx="4835236" cy="4538033"/>
          </a:xfrm>
        </p:spPr>
        <p:txBody>
          <a:bodyPr>
            <a:normAutofit/>
          </a:bodyPr>
          <a:lstStyle/>
          <a:p>
            <a:pPr marL="0" indent="0">
              <a:buNone/>
            </a:pPr>
            <a:r>
              <a:rPr lang="en-US" b="1" dirty="0"/>
              <a:t>Phase I: </a:t>
            </a:r>
            <a:r>
              <a:rPr lang="en-US" dirty="0"/>
              <a:t>With the help of a $50,000 grant from the Washington State Department of Ecology’s Coastal Protection Program, the City completed Phase I in 2015 that restored 400-feet of shoreline by installing sand, gravel cobbles, and shoreline plants. The result was a clean enhanced public shoreline</a:t>
            </a:r>
            <a:endParaRPr lang="en-US" b="1" dirty="0"/>
          </a:p>
          <a:p>
            <a:pPr marL="0" indent="0">
              <a:buNone/>
            </a:pPr>
            <a:r>
              <a:rPr lang="en-US" b="1" dirty="0"/>
              <a:t>Phase II</a:t>
            </a:r>
            <a:r>
              <a:rPr lang="en-US" dirty="0"/>
              <a:t>: The final phase of the Marine Park Restoration and Naturalization project would allow the City to continue the removal of derelict debris and the installation of a natural beach. This final phase of the project is shovel ready with permits in hand through grant assistance from the Rose Foundation.</a:t>
            </a:r>
          </a:p>
        </p:txBody>
      </p:sp>
      <p:sp>
        <p:nvSpPr>
          <p:cNvPr id="4" name="Slide Number Placeholder 3"/>
          <p:cNvSpPr>
            <a:spLocks noGrp="1"/>
          </p:cNvSpPr>
          <p:nvPr>
            <p:ph type="sldNum" sz="quarter" idx="12"/>
          </p:nvPr>
        </p:nvSpPr>
        <p:spPr/>
        <p:txBody>
          <a:bodyPr>
            <a:normAutofit/>
          </a:bodyPr>
          <a:lstStyle/>
          <a:p>
            <a:pPr>
              <a:spcAft>
                <a:spcPts val="600"/>
              </a:spcAft>
            </a:pPr>
            <a:fld id="{D57F1E4F-1CFF-5643-939E-217C01CDF565}" type="slidenum">
              <a:rPr lang="en-US" smtClean="0"/>
              <a:pPr>
                <a:spcAft>
                  <a:spcPts val="600"/>
                </a:spcAft>
              </a:pPr>
              <a:t>8</a:t>
            </a:fld>
            <a:endParaRPr lang="en-US"/>
          </a:p>
        </p:txBody>
      </p:sp>
      <p:pic>
        <p:nvPicPr>
          <p:cNvPr id="5" name="Picture 4">
            <a:extLst>
              <a:ext uri="{FF2B5EF4-FFF2-40B4-BE49-F238E27FC236}">
                <a16:creationId xmlns:a16="http://schemas.microsoft.com/office/drawing/2014/main" id="{C30F9CD5-A303-417F-8F6D-1A45863A40FA}"/>
              </a:ext>
            </a:extLst>
          </p:cNvPr>
          <p:cNvPicPr>
            <a:picLocks noChangeAspect="1"/>
          </p:cNvPicPr>
          <p:nvPr/>
        </p:nvPicPr>
        <p:blipFill rotWithShape="1">
          <a:blip r:embed="rId3"/>
          <a:srcRect t="18020" r="-2" b="13646"/>
          <a:stretch/>
        </p:blipFill>
        <p:spPr>
          <a:xfrm>
            <a:off x="577366" y="2179706"/>
            <a:ext cx="3907475" cy="2011117"/>
          </a:xfrm>
          <a:prstGeom prst="rect">
            <a:avLst/>
          </a:prstGeom>
          <a:ln w="76200">
            <a:solidFill>
              <a:schemeClr val="tx1"/>
            </a:solidFill>
          </a:ln>
        </p:spPr>
      </p:pic>
      <p:pic>
        <p:nvPicPr>
          <p:cNvPr id="6" name="Picture 5">
            <a:extLst>
              <a:ext uri="{FF2B5EF4-FFF2-40B4-BE49-F238E27FC236}">
                <a16:creationId xmlns:a16="http://schemas.microsoft.com/office/drawing/2014/main" id="{ECE91EB0-BEBA-4A80-B182-BC14C0D15BC4}"/>
              </a:ext>
            </a:extLst>
          </p:cNvPr>
          <p:cNvPicPr>
            <a:picLocks noChangeAspect="1"/>
          </p:cNvPicPr>
          <p:nvPr/>
        </p:nvPicPr>
        <p:blipFill rotWithShape="1">
          <a:blip r:embed="rId4"/>
          <a:srcRect t="1386" r="-2" b="30280"/>
          <a:stretch/>
        </p:blipFill>
        <p:spPr>
          <a:xfrm>
            <a:off x="577365" y="4666971"/>
            <a:ext cx="3904488" cy="2009580"/>
          </a:xfrm>
          <a:prstGeom prst="rect">
            <a:avLst/>
          </a:prstGeom>
          <a:ln w="76200">
            <a:solidFill>
              <a:schemeClr val="tx1"/>
            </a:solidFill>
          </a:ln>
        </p:spPr>
      </p:pic>
      <p:sp>
        <p:nvSpPr>
          <p:cNvPr id="9" name="TextBox 8">
            <a:extLst>
              <a:ext uri="{FF2B5EF4-FFF2-40B4-BE49-F238E27FC236}">
                <a16:creationId xmlns:a16="http://schemas.microsoft.com/office/drawing/2014/main" id="{4367349A-026E-4A72-9CC3-BA59360FD26A}"/>
              </a:ext>
            </a:extLst>
          </p:cNvPr>
          <p:cNvSpPr txBox="1"/>
          <p:nvPr/>
        </p:nvSpPr>
        <p:spPr>
          <a:xfrm>
            <a:off x="1556328" y="1769186"/>
            <a:ext cx="1946563" cy="369332"/>
          </a:xfrm>
          <a:prstGeom prst="rect">
            <a:avLst/>
          </a:prstGeom>
          <a:noFill/>
        </p:spPr>
        <p:txBody>
          <a:bodyPr wrap="square" rtlCol="0">
            <a:spAutoFit/>
          </a:bodyPr>
          <a:lstStyle/>
          <a:p>
            <a:r>
              <a:rPr lang="en-US" b="1" dirty="0">
                <a:solidFill>
                  <a:schemeClr val="tx1">
                    <a:lumMod val="75000"/>
                    <a:lumOff val="25000"/>
                  </a:schemeClr>
                </a:solidFill>
              </a:rPr>
              <a:t>Before</a:t>
            </a:r>
            <a:r>
              <a:rPr lang="en-US" b="1" dirty="0"/>
              <a:t> </a:t>
            </a:r>
            <a:r>
              <a:rPr lang="en-US" b="1" dirty="0">
                <a:solidFill>
                  <a:schemeClr val="tx1">
                    <a:lumMod val="75000"/>
                    <a:lumOff val="25000"/>
                  </a:schemeClr>
                </a:solidFill>
              </a:rPr>
              <a:t>Phase I</a:t>
            </a:r>
          </a:p>
        </p:txBody>
      </p:sp>
      <p:sp>
        <p:nvSpPr>
          <p:cNvPr id="11" name="TextBox 10">
            <a:extLst>
              <a:ext uri="{FF2B5EF4-FFF2-40B4-BE49-F238E27FC236}">
                <a16:creationId xmlns:a16="http://schemas.microsoft.com/office/drawing/2014/main" id="{603E22AB-C872-4FEA-B62B-E1EF3E087E84}"/>
              </a:ext>
            </a:extLst>
          </p:cNvPr>
          <p:cNvSpPr txBox="1"/>
          <p:nvPr/>
        </p:nvSpPr>
        <p:spPr>
          <a:xfrm>
            <a:off x="1661622" y="4244231"/>
            <a:ext cx="1735974" cy="369332"/>
          </a:xfrm>
          <a:prstGeom prst="rect">
            <a:avLst/>
          </a:prstGeom>
          <a:noFill/>
        </p:spPr>
        <p:txBody>
          <a:bodyPr wrap="square" rtlCol="0">
            <a:spAutoFit/>
          </a:bodyPr>
          <a:lstStyle/>
          <a:p>
            <a:r>
              <a:rPr lang="en-US" b="1" dirty="0">
                <a:solidFill>
                  <a:schemeClr val="tx1">
                    <a:lumMod val="75000"/>
                    <a:lumOff val="25000"/>
                  </a:schemeClr>
                </a:solidFill>
              </a:rPr>
              <a:t>After Phase I</a:t>
            </a:r>
          </a:p>
        </p:txBody>
      </p:sp>
    </p:spTree>
    <p:extLst>
      <p:ext uri="{BB962C8B-B14F-4D97-AF65-F5344CB8AC3E}">
        <p14:creationId xmlns:p14="http://schemas.microsoft.com/office/powerpoint/2010/main" val="335764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8CD7-6669-49C3-8E10-026501379EAC}"/>
              </a:ext>
            </a:extLst>
          </p:cNvPr>
          <p:cNvSpPr>
            <a:spLocks noGrp="1"/>
          </p:cNvSpPr>
          <p:nvPr>
            <p:ph type="title"/>
          </p:nvPr>
        </p:nvSpPr>
        <p:spPr>
          <a:xfrm>
            <a:off x="647700" y="592599"/>
            <a:ext cx="9601200" cy="879764"/>
          </a:xfrm>
        </p:spPr>
        <p:txBody>
          <a:bodyPr>
            <a:normAutofit/>
          </a:bodyPr>
          <a:lstStyle/>
          <a:p>
            <a:pPr algn="ctr"/>
            <a:r>
              <a:rPr lang="en-US" sz="4000" dirty="0"/>
              <a:t>Local Transportation Revenue </a:t>
            </a:r>
          </a:p>
        </p:txBody>
      </p:sp>
      <p:sp>
        <p:nvSpPr>
          <p:cNvPr id="3" name="Content Placeholder 2">
            <a:extLst>
              <a:ext uri="{FF2B5EF4-FFF2-40B4-BE49-F238E27FC236}">
                <a16:creationId xmlns:a16="http://schemas.microsoft.com/office/drawing/2014/main" id="{181A9CDD-452E-4910-B9EF-D7F017ADD769}"/>
              </a:ext>
            </a:extLst>
          </p:cNvPr>
          <p:cNvSpPr>
            <a:spLocks noGrp="1"/>
          </p:cNvSpPr>
          <p:nvPr>
            <p:ph idx="1"/>
          </p:nvPr>
        </p:nvSpPr>
        <p:spPr>
          <a:xfrm>
            <a:off x="1205345" y="1577374"/>
            <a:ext cx="8395855" cy="1485900"/>
          </a:xfrm>
        </p:spPr>
        <p:txBody>
          <a:bodyPr/>
          <a:lstStyle/>
          <a:p>
            <a:pPr marL="0" indent="0" algn="ctr">
              <a:buNone/>
            </a:pPr>
            <a:r>
              <a:rPr lang="en-US" dirty="0"/>
              <a:t>The City asks that the state provide increased local funding tools to meet city transportation needs. One option would be to authorize an increase in the border gas tax by another cent.</a:t>
            </a:r>
          </a:p>
        </p:txBody>
      </p:sp>
      <p:sp>
        <p:nvSpPr>
          <p:cNvPr id="4" name="Slide Number Placeholder 3">
            <a:extLst>
              <a:ext uri="{FF2B5EF4-FFF2-40B4-BE49-F238E27FC236}">
                <a16:creationId xmlns:a16="http://schemas.microsoft.com/office/drawing/2014/main" id="{F3F3FBED-1D9B-4270-8972-4951AA375EBF}"/>
              </a:ext>
            </a:extLst>
          </p:cNvPr>
          <p:cNvSpPr>
            <a:spLocks noGrp="1"/>
          </p:cNvSpPr>
          <p:nvPr>
            <p:ph type="sldNum" sz="quarter" idx="12"/>
          </p:nvPr>
        </p:nvSpPr>
        <p:spPr/>
        <p:txBody>
          <a:bodyPr/>
          <a:lstStyle/>
          <a:p>
            <a:fld id="{D57F1E4F-1CFF-5643-939E-217C01CDF565}" type="slidenum">
              <a:rPr lang="en-US" smtClean="0"/>
              <a:pPr/>
              <a:t>9</a:t>
            </a:fld>
            <a:endParaRPr lang="en-US"/>
          </a:p>
        </p:txBody>
      </p:sp>
      <p:sp>
        <p:nvSpPr>
          <p:cNvPr id="5" name="Title 1">
            <a:extLst>
              <a:ext uri="{FF2B5EF4-FFF2-40B4-BE49-F238E27FC236}">
                <a16:creationId xmlns:a16="http://schemas.microsoft.com/office/drawing/2014/main" id="{7E356EF2-ECC8-4ADC-A0D1-0495A63236FD}"/>
              </a:ext>
            </a:extLst>
          </p:cNvPr>
          <p:cNvSpPr txBox="1">
            <a:spLocks/>
          </p:cNvSpPr>
          <p:nvPr/>
        </p:nvSpPr>
        <p:spPr>
          <a:xfrm>
            <a:off x="602672" y="3168285"/>
            <a:ext cx="9601200" cy="930617"/>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4000" dirty="0">
                <a:solidFill>
                  <a:schemeClr val="accent1"/>
                </a:solidFill>
              </a:rPr>
              <a:t>Fish Landing Shared Revenue  </a:t>
            </a:r>
          </a:p>
        </p:txBody>
      </p:sp>
      <p:sp>
        <p:nvSpPr>
          <p:cNvPr id="6" name="Content Placeholder 2">
            <a:extLst>
              <a:ext uri="{FF2B5EF4-FFF2-40B4-BE49-F238E27FC236}">
                <a16:creationId xmlns:a16="http://schemas.microsoft.com/office/drawing/2014/main" id="{C5734A3F-827D-4E7E-A49D-D5EF413FABC8}"/>
              </a:ext>
            </a:extLst>
          </p:cNvPr>
          <p:cNvSpPr txBox="1">
            <a:spLocks/>
          </p:cNvSpPr>
          <p:nvPr/>
        </p:nvSpPr>
        <p:spPr>
          <a:xfrm>
            <a:off x="1295400" y="4173683"/>
            <a:ext cx="8305800" cy="14859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1800" dirty="0"/>
              <a:t>The City supports the City of Westport’s efforts to change statute and require that 75% of the revenue from the state landing fee is shared with the municipalities that house such facilities. </a:t>
            </a:r>
          </a:p>
        </p:txBody>
      </p:sp>
    </p:spTree>
    <p:extLst>
      <p:ext uri="{BB962C8B-B14F-4D97-AF65-F5344CB8AC3E}">
        <p14:creationId xmlns:p14="http://schemas.microsoft.com/office/powerpoint/2010/main" val="2236964267"/>
      </p:ext>
    </p:extLst>
  </p:cSld>
  <p:clrMapOvr>
    <a:masterClrMapping/>
  </p:clrMapOvr>
</p:sld>
</file>

<file path=ppt/theme/theme1.xml><?xml version="1.0" encoding="utf-8"?>
<a:theme xmlns:a="http://schemas.openxmlformats.org/drawingml/2006/main" name="2019">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2019" id="{70D96C28-2F93-4CD7-B3FC-561BD0E55378}" vid="{BA5A69C9-236D-4F51-8916-67ADEF26C7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32119F42623E419A558C4E20B04E13" ma:contentTypeVersion="12" ma:contentTypeDescription="Create a new document." ma:contentTypeScope="" ma:versionID="e6351024927c28e3509f0178d8638113">
  <xsd:schema xmlns:xsd="http://www.w3.org/2001/XMLSchema" xmlns:xs="http://www.w3.org/2001/XMLSchema" xmlns:p="http://schemas.microsoft.com/office/2006/metadata/properties" xmlns:ns2="885f704c-4c85-47d0-8f5b-0306cfacb93a" xmlns:ns3="949b9281-932a-4e98-9284-3541f980030f" targetNamespace="http://schemas.microsoft.com/office/2006/metadata/properties" ma:root="true" ma:fieldsID="592f69b1a5233db389fe2db0b68cf510" ns2:_="" ns3:_="">
    <xsd:import namespace="885f704c-4c85-47d0-8f5b-0306cfacb93a"/>
    <xsd:import namespace="949b9281-932a-4e98-9284-3541f98003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f704c-4c85-47d0-8f5b-0306cfacb93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9b9281-932a-4e98-9284-3541f980030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21F34E-BC01-45CE-A4A6-D670613B546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1517D04-AC90-46F8-9274-5890C61D0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5f704c-4c85-47d0-8f5b-0306cfacb93a"/>
    <ds:schemaRef ds:uri="949b9281-932a-4e98-9284-3541f9800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23CA5D-D067-406A-A902-E87635562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TotalTime>
  <Words>669</Words>
  <Application>Microsoft Office PowerPoint</Application>
  <PresentationFormat>Widescreen</PresentationFormat>
  <Paragraphs>85</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Franklin Gothic Book</vt:lpstr>
      <vt:lpstr>Trebuchet MS</vt:lpstr>
      <vt:lpstr>Wingdings</vt:lpstr>
      <vt:lpstr>Wingdings 3</vt:lpstr>
      <vt:lpstr>2019</vt:lpstr>
      <vt:lpstr>City of Blaine 2020 Legislative Session</vt:lpstr>
      <vt:lpstr>Overview</vt:lpstr>
      <vt:lpstr>2020 Legislative Session </vt:lpstr>
      <vt:lpstr>2020 Legislative Session: Political Climate </vt:lpstr>
      <vt:lpstr>Guidance on Legislative Agenda</vt:lpstr>
      <vt:lpstr>Grade Separation at Blaine Road (SR 548) Transportation Budget Request: $650,000  </vt:lpstr>
      <vt:lpstr>Marine Drive Reconstruction Project  Transportation Budget Request: $3.1 million </vt:lpstr>
      <vt:lpstr>Marine Park Shoreline Restoration and Naturalization Final Phase II Capital Budget Request: $750,000</vt:lpstr>
      <vt:lpstr>Local Transportation Revenue </vt:lpstr>
      <vt:lpstr>2020 Legislative Session:  AWC Priorities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Blaine 2020 Legislative Session</dc:title>
  <dc:creator>Holly Cocci</dc:creator>
  <cp:lastModifiedBy>Holly Cocci</cp:lastModifiedBy>
  <cp:revision>3</cp:revision>
  <dcterms:created xsi:type="dcterms:W3CDTF">2019-10-03T16:22:40Z</dcterms:created>
  <dcterms:modified xsi:type="dcterms:W3CDTF">2019-10-24T22:37:54Z</dcterms:modified>
</cp:coreProperties>
</file>