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12"/>
  </p:notesMasterIdLst>
  <p:handoutMasterIdLst>
    <p:handoutMasterId r:id="rId13"/>
  </p:handoutMasterIdLst>
  <p:sldIdLst>
    <p:sldId id="515" r:id="rId6"/>
    <p:sldId id="560" r:id="rId7"/>
    <p:sldId id="561" r:id="rId8"/>
    <p:sldId id="562" r:id="rId9"/>
    <p:sldId id="558" r:id="rId10"/>
    <p:sldId id="557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D239F"/>
    <a:srgbClr val="ACB9A3"/>
    <a:srgbClr val="86A13C"/>
    <a:srgbClr val="1A3662"/>
    <a:srgbClr val="D7DEEA"/>
    <a:srgbClr val="0F0C54"/>
    <a:srgbClr val="93E5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80" autoAdjust="0"/>
    <p:restoredTop sz="82960" autoAdjust="0"/>
  </p:normalViewPr>
  <p:slideViewPr>
    <p:cSldViewPr snapToGrid="0" snapToObjects="1">
      <p:cViewPr varScale="1">
        <p:scale>
          <a:sx n="94" d="100"/>
          <a:sy n="94" d="100"/>
        </p:scale>
        <p:origin x="-14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7F0CF-79BB-4D22-BBFE-52F54F98E9EF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65D30FF-FB99-45B7-99E7-39AB799731DC}">
      <dgm:prSet phldrT="[Text]" custT="1"/>
      <dgm:spPr/>
      <dgm:t>
        <a:bodyPr/>
        <a:lstStyle/>
        <a:p>
          <a:r>
            <a:rPr lang="en-US" sz="2000" i="0" u="sng" dirty="0" smtClean="0"/>
            <a:t>1971</a:t>
          </a:r>
          <a:r>
            <a:rPr lang="en-US" sz="2000" dirty="0" smtClean="0"/>
            <a:t>.  Passage</a:t>
          </a:r>
          <a:r>
            <a:rPr lang="en-US" sz="2000" baseline="0" dirty="0" smtClean="0"/>
            <a:t> of the Shoreline Management Act (SMA).</a:t>
          </a:r>
          <a:endParaRPr lang="en-US" sz="2000" dirty="0"/>
        </a:p>
      </dgm:t>
    </dgm:pt>
    <dgm:pt modelId="{4E0855D0-E75F-4595-88FE-D3841DC91FE0}" type="parTrans" cxnId="{25DF0756-6CC9-4039-86E7-850DB5F330DC}">
      <dgm:prSet/>
      <dgm:spPr/>
      <dgm:t>
        <a:bodyPr/>
        <a:lstStyle/>
        <a:p>
          <a:endParaRPr lang="en-US"/>
        </a:p>
      </dgm:t>
    </dgm:pt>
    <dgm:pt modelId="{11679B23-D0D9-402B-B174-14E92C20EFEA}" type="sibTrans" cxnId="{25DF0756-6CC9-4039-86E7-850DB5F330DC}">
      <dgm:prSet/>
      <dgm:spPr/>
      <dgm:t>
        <a:bodyPr/>
        <a:lstStyle/>
        <a:p>
          <a:endParaRPr lang="en-US"/>
        </a:p>
      </dgm:t>
    </dgm:pt>
    <dgm:pt modelId="{D680B677-4295-46BD-8FA3-F36CFD843812}">
      <dgm:prSet phldrT="[Text]" custT="1"/>
      <dgm:spPr/>
      <dgm:t>
        <a:bodyPr/>
        <a:lstStyle/>
        <a:p>
          <a:r>
            <a:rPr lang="en-US" sz="2000" i="0" u="sng" dirty="0" smtClean="0"/>
            <a:t>1990</a:t>
          </a:r>
          <a:r>
            <a:rPr lang="en-US" sz="2000" dirty="0" smtClean="0"/>
            <a:t>.  Passage of the Growth Management Act (GMA).</a:t>
          </a:r>
          <a:endParaRPr lang="en-US" sz="2000" dirty="0"/>
        </a:p>
      </dgm:t>
    </dgm:pt>
    <dgm:pt modelId="{95B04B28-A90B-4E0C-A9DA-2DEFA923FF58}" type="parTrans" cxnId="{0B5513F4-4479-420B-8510-3D4E2B5D5CA7}">
      <dgm:prSet/>
      <dgm:spPr/>
      <dgm:t>
        <a:bodyPr/>
        <a:lstStyle/>
        <a:p>
          <a:endParaRPr lang="en-US"/>
        </a:p>
      </dgm:t>
    </dgm:pt>
    <dgm:pt modelId="{984F6251-21F3-4EF3-AD6B-86D4F4CA3FA2}" type="sibTrans" cxnId="{0B5513F4-4479-420B-8510-3D4E2B5D5CA7}">
      <dgm:prSet/>
      <dgm:spPr/>
      <dgm:t>
        <a:bodyPr/>
        <a:lstStyle/>
        <a:p>
          <a:endParaRPr lang="en-US"/>
        </a:p>
      </dgm:t>
    </dgm:pt>
    <dgm:pt modelId="{842F205A-342E-4BDE-A116-927D2E81FFF3}">
      <dgm:prSet phldrT="[Text]" custT="1"/>
      <dgm:spPr/>
      <dgm:t>
        <a:bodyPr/>
        <a:lstStyle/>
        <a:p>
          <a:r>
            <a:rPr lang="en-US" sz="2000" u="sng" dirty="0" smtClean="0"/>
            <a:t>1995</a:t>
          </a:r>
          <a:r>
            <a:rPr lang="en-US" sz="2000" dirty="0" smtClean="0"/>
            <a:t>.  Legislature adds shoreline management to GMA (14</a:t>
          </a:r>
          <a:r>
            <a:rPr lang="en-US" sz="2000" baseline="30000" dirty="0" smtClean="0"/>
            <a:t>th</a:t>
          </a:r>
          <a:r>
            <a:rPr lang="en-US" sz="2000" dirty="0" smtClean="0"/>
            <a:t> goal). </a:t>
          </a:r>
        </a:p>
      </dgm:t>
    </dgm:pt>
    <dgm:pt modelId="{73F262EC-8B98-4825-90AF-4CF0251A0B2F}" type="parTrans" cxnId="{E46E0B1C-1160-4649-B47A-6DF1D0C89BF2}">
      <dgm:prSet/>
      <dgm:spPr/>
      <dgm:t>
        <a:bodyPr/>
        <a:lstStyle/>
        <a:p>
          <a:endParaRPr lang="en-US"/>
        </a:p>
      </dgm:t>
    </dgm:pt>
    <dgm:pt modelId="{8D44A079-25BF-4F6E-961A-800B2B1BC59F}" type="sibTrans" cxnId="{E46E0B1C-1160-4649-B47A-6DF1D0C89BF2}">
      <dgm:prSet/>
      <dgm:spPr/>
      <dgm:t>
        <a:bodyPr/>
        <a:lstStyle/>
        <a:p>
          <a:endParaRPr lang="en-US"/>
        </a:p>
      </dgm:t>
    </dgm:pt>
    <dgm:pt modelId="{F50F7571-31C6-420A-BE4F-32512078341B}">
      <dgm:prSet custT="1"/>
      <dgm:spPr/>
      <dgm:t>
        <a:bodyPr/>
        <a:lstStyle/>
        <a:p>
          <a:r>
            <a:rPr lang="en-US" sz="2000" dirty="0" smtClean="0"/>
            <a:t>Comprehensive updates required pursuant to new state statutes.   </a:t>
          </a:r>
          <a:endParaRPr lang="en-US" sz="2000" dirty="0"/>
        </a:p>
      </dgm:t>
    </dgm:pt>
    <dgm:pt modelId="{A170C3AA-E596-4ACF-B32C-2E05A631029A}" type="parTrans" cxnId="{4A634A23-BBB2-4307-A1C5-061C405E7F5D}">
      <dgm:prSet/>
      <dgm:spPr/>
      <dgm:t>
        <a:bodyPr/>
        <a:lstStyle/>
        <a:p>
          <a:endParaRPr lang="en-US"/>
        </a:p>
      </dgm:t>
    </dgm:pt>
    <dgm:pt modelId="{EF2C3C29-514E-4E72-B0E7-B244C063695F}" type="sibTrans" cxnId="{4A634A23-BBB2-4307-A1C5-061C405E7F5D}">
      <dgm:prSet/>
      <dgm:spPr/>
      <dgm:t>
        <a:bodyPr/>
        <a:lstStyle/>
        <a:p>
          <a:endParaRPr lang="en-US"/>
        </a:p>
      </dgm:t>
    </dgm:pt>
    <dgm:pt modelId="{530C3E77-9DAC-4CB3-89F3-B6EEDCE67EF6}">
      <dgm:prSet custT="1"/>
      <dgm:spPr/>
      <dgm:t>
        <a:bodyPr/>
        <a:lstStyle/>
        <a:p>
          <a:r>
            <a:rPr lang="en-US" sz="2000" u="sng" dirty="0" smtClean="0"/>
            <a:t>2017</a:t>
          </a:r>
          <a:r>
            <a:rPr lang="en-US" sz="2000" dirty="0" smtClean="0"/>
            <a:t>.  Programs subject to Periodic Review by Ecology.</a:t>
          </a:r>
          <a:endParaRPr lang="en-US" sz="2000" dirty="0"/>
        </a:p>
      </dgm:t>
    </dgm:pt>
    <dgm:pt modelId="{1B7CF2EA-160A-4077-BF13-FAA7FA059117}" type="parTrans" cxnId="{FC7653E9-36E4-47F4-824C-1F9FD8C43C1E}">
      <dgm:prSet/>
      <dgm:spPr/>
      <dgm:t>
        <a:bodyPr/>
        <a:lstStyle/>
        <a:p>
          <a:endParaRPr lang="en-US"/>
        </a:p>
      </dgm:t>
    </dgm:pt>
    <dgm:pt modelId="{02BFC8A7-3238-40F4-89AF-B339D5A2D113}" type="sibTrans" cxnId="{FC7653E9-36E4-47F4-824C-1F9FD8C43C1E}">
      <dgm:prSet/>
      <dgm:spPr/>
      <dgm:t>
        <a:bodyPr/>
        <a:lstStyle/>
        <a:p>
          <a:endParaRPr lang="en-US"/>
        </a:p>
      </dgm:t>
    </dgm:pt>
    <dgm:pt modelId="{A4937CB5-D52C-4670-9570-33A12251FD98}">
      <dgm:prSet/>
      <dgm:spPr/>
      <dgm:t>
        <a:bodyPr/>
        <a:lstStyle/>
        <a:p>
          <a:endParaRPr lang="en-US" dirty="0"/>
        </a:p>
      </dgm:t>
    </dgm:pt>
    <dgm:pt modelId="{0996B5B0-E210-4A53-850E-73956408F675}" type="parTrans" cxnId="{C109CFD4-22D0-4E45-8026-B61BD9A26E75}">
      <dgm:prSet/>
      <dgm:spPr/>
      <dgm:t>
        <a:bodyPr/>
        <a:lstStyle/>
        <a:p>
          <a:endParaRPr lang="en-US"/>
        </a:p>
      </dgm:t>
    </dgm:pt>
    <dgm:pt modelId="{FFE29ABF-6876-445C-8981-CEA62713E781}" type="sibTrans" cxnId="{C109CFD4-22D0-4E45-8026-B61BD9A26E75}">
      <dgm:prSet/>
      <dgm:spPr/>
      <dgm:t>
        <a:bodyPr/>
        <a:lstStyle/>
        <a:p>
          <a:endParaRPr lang="en-US"/>
        </a:p>
      </dgm:t>
    </dgm:pt>
    <dgm:pt modelId="{65C8DD46-2AEE-4C71-A520-F200740558E3}" type="pres">
      <dgm:prSet presAssocID="{8CC7F0CF-79BB-4D22-BBFE-52F54F98E9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737C5E-BDD8-41F8-8F39-32FDEB98EA22}" type="pres">
      <dgm:prSet presAssocID="{665D30FF-FB99-45B7-99E7-39AB799731DC}" presName="parentLin" presStyleCnt="0"/>
      <dgm:spPr/>
    </dgm:pt>
    <dgm:pt modelId="{A184CBD8-2A21-401C-8415-2012789018DD}" type="pres">
      <dgm:prSet presAssocID="{665D30FF-FB99-45B7-99E7-39AB799731DC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5090A683-4A9C-4509-BD21-8AC0EEBA27BC}" type="pres">
      <dgm:prSet presAssocID="{665D30FF-FB99-45B7-99E7-39AB799731DC}" presName="parentText" presStyleLbl="node1" presStyleIdx="0" presStyleCnt="5" custScaleX="994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121881-F4E5-42A7-B0F1-C9E00B2E5C62}" type="pres">
      <dgm:prSet presAssocID="{665D30FF-FB99-45B7-99E7-39AB799731DC}" presName="negativeSpace" presStyleCnt="0"/>
      <dgm:spPr/>
    </dgm:pt>
    <dgm:pt modelId="{1CD6CEB2-CE65-4EF1-88AE-09976231549B}" type="pres">
      <dgm:prSet presAssocID="{665D30FF-FB99-45B7-99E7-39AB799731DC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869227-9822-4859-92F7-219BAFCDCF82}" type="pres">
      <dgm:prSet presAssocID="{11679B23-D0D9-402B-B174-14E92C20EFEA}" presName="spaceBetweenRectangles" presStyleCnt="0"/>
      <dgm:spPr/>
    </dgm:pt>
    <dgm:pt modelId="{02806F4C-9E8C-4FD2-A0CD-62D35630EA27}" type="pres">
      <dgm:prSet presAssocID="{D680B677-4295-46BD-8FA3-F36CFD843812}" presName="parentLin" presStyleCnt="0"/>
      <dgm:spPr/>
    </dgm:pt>
    <dgm:pt modelId="{F0CE4B1C-555B-4BB5-9A18-C6935F91A2AA}" type="pres">
      <dgm:prSet presAssocID="{D680B677-4295-46BD-8FA3-F36CFD843812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1A51FFCA-626A-4787-AFD5-DCCD7CA4E164}" type="pres">
      <dgm:prSet presAssocID="{D680B677-4295-46BD-8FA3-F36CFD843812}" presName="parentText" presStyleLbl="node1" presStyleIdx="1" presStyleCnt="5" custLinFactNeighborX="3372" custLinFactNeighborY="393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065262-3A75-4ED8-80F4-720F8CDBE9CE}" type="pres">
      <dgm:prSet presAssocID="{D680B677-4295-46BD-8FA3-F36CFD843812}" presName="negativeSpace" presStyleCnt="0"/>
      <dgm:spPr/>
    </dgm:pt>
    <dgm:pt modelId="{30F15FB3-DBAD-4D91-A963-73665311A1EA}" type="pres">
      <dgm:prSet presAssocID="{D680B677-4295-46BD-8FA3-F36CFD843812}" presName="childText" presStyleLbl="conFgAcc1" presStyleIdx="1" presStyleCnt="5">
        <dgm:presLayoutVars>
          <dgm:bulletEnabled val="1"/>
        </dgm:presLayoutVars>
      </dgm:prSet>
      <dgm:spPr/>
    </dgm:pt>
    <dgm:pt modelId="{153BDD85-8011-480C-B433-DABCEF7B504A}" type="pres">
      <dgm:prSet presAssocID="{984F6251-21F3-4EF3-AD6B-86D4F4CA3FA2}" presName="spaceBetweenRectangles" presStyleCnt="0"/>
      <dgm:spPr/>
    </dgm:pt>
    <dgm:pt modelId="{6A449CDC-5D6F-4C6C-A721-4C1AC5CFD1D4}" type="pres">
      <dgm:prSet presAssocID="{842F205A-342E-4BDE-A116-927D2E81FFF3}" presName="parentLin" presStyleCnt="0"/>
      <dgm:spPr/>
    </dgm:pt>
    <dgm:pt modelId="{073B8375-97A4-4890-B533-63F98B422E09}" type="pres">
      <dgm:prSet presAssocID="{842F205A-342E-4BDE-A116-927D2E81FFF3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060CD9F1-185B-429C-A223-FE4475DC7F90}" type="pres">
      <dgm:prSet presAssocID="{842F205A-342E-4BDE-A116-927D2E81FFF3}" presName="parentText" presStyleLbl="node1" presStyleIdx="2" presStyleCnt="5" custLinFactNeighborX="-7965" custLinFactNeighborY="979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5F13B-65E6-4B43-B074-4D79F77AB1D3}" type="pres">
      <dgm:prSet presAssocID="{842F205A-342E-4BDE-A116-927D2E81FFF3}" presName="negativeSpace" presStyleCnt="0"/>
      <dgm:spPr/>
    </dgm:pt>
    <dgm:pt modelId="{F71DE0B7-F686-4FBE-9794-04AFF11A5043}" type="pres">
      <dgm:prSet presAssocID="{842F205A-342E-4BDE-A116-927D2E81FFF3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51F8F-7A6B-4C73-8CEF-03687E2548DF}" type="pres">
      <dgm:prSet presAssocID="{8D44A079-25BF-4F6E-961A-800B2B1BC59F}" presName="spaceBetweenRectangles" presStyleCnt="0"/>
      <dgm:spPr/>
    </dgm:pt>
    <dgm:pt modelId="{FDD8B2A1-1D58-45FE-A48E-EB6D7AF7BB07}" type="pres">
      <dgm:prSet presAssocID="{F50F7571-31C6-420A-BE4F-32512078341B}" presName="parentLin" presStyleCnt="0"/>
      <dgm:spPr/>
    </dgm:pt>
    <dgm:pt modelId="{D380E836-A6B5-44D5-8C7E-14AAA49CA952}" type="pres">
      <dgm:prSet presAssocID="{F50F7571-31C6-420A-BE4F-32512078341B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15266066-516D-4236-B719-B9807868AF7C}" type="pres">
      <dgm:prSet presAssocID="{F50F7571-31C6-420A-BE4F-32512078341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9F9D67-D5E8-4C7F-9C8F-514A5A8178FE}" type="pres">
      <dgm:prSet presAssocID="{F50F7571-31C6-420A-BE4F-32512078341B}" presName="negativeSpace" presStyleCnt="0"/>
      <dgm:spPr/>
    </dgm:pt>
    <dgm:pt modelId="{7B22C55B-E944-4547-B2E6-BBE59E056F7B}" type="pres">
      <dgm:prSet presAssocID="{F50F7571-31C6-420A-BE4F-32512078341B}" presName="childText" presStyleLbl="conFgAcc1" presStyleIdx="3" presStyleCnt="5" custLinFactNeighborY="-35259">
        <dgm:presLayoutVars>
          <dgm:bulletEnabled val="1"/>
        </dgm:presLayoutVars>
      </dgm:prSet>
      <dgm:spPr/>
    </dgm:pt>
    <dgm:pt modelId="{7FD64441-D2DC-4EE9-87B0-83A3803352C8}" type="pres">
      <dgm:prSet presAssocID="{EF2C3C29-514E-4E72-B0E7-B244C063695F}" presName="spaceBetweenRectangles" presStyleCnt="0"/>
      <dgm:spPr/>
    </dgm:pt>
    <dgm:pt modelId="{B226B4BB-B5B5-453D-A62F-60A7ED874A48}" type="pres">
      <dgm:prSet presAssocID="{530C3E77-9DAC-4CB3-89F3-B6EEDCE67EF6}" presName="parentLin" presStyleCnt="0"/>
      <dgm:spPr/>
    </dgm:pt>
    <dgm:pt modelId="{7F2A14CF-E258-4C18-A60E-7662811B2E36}" type="pres">
      <dgm:prSet presAssocID="{530C3E77-9DAC-4CB3-89F3-B6EEDCE67EF6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064FD560-A562-4999-8940-0C8856EB3F8A}" type="pres">
      <dgm:prSet presAssocID="{530C3E77-9DAC-4CB3-89F3-B6EEDCE67EF6}" presName="parentText" presStyleLbl="node1" presStyleIdx="4" presStyleCnt="5" custLinFactNeighborY="-614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BFF403-C259-431C-B1DF-18FD95E78599}" type="pres">
      <dgm:prSet presAssocID="{530C3E77-9DAC-4CB3-89F3-B6EEDCE67EF6}" presName="negativeSpace" presStyleCnt="0"/>
      <dgm:spPr/>
    </dgm:pt>
    <dgm:pt modelId="{3FB41111-13FD-41E7-8EC7-F483A7C6C2A7}" type="pres">
      <dgm:prSet presAssocID="{530C3E77-9DAC-4CB3-89F3-B6EEDCE67EF6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859DA76-6016-4BE3-A036-9B342316381C}" type="presOf" srcId="{842F205A-342E-4BDE-A116-927D2E81FFF3}" destId="{060CD9F1-185B-429C-A223-FE4475DC7F90}" srcOrd="1" destOrd="0" presId="urn:microsoft.com/office/officeart/2005/8/layout/list1"/>
    <dgm:cxn modelId="{62242ADB-2FBC-44BE-8AC7-94A31DAAD147}" type="presOf" srcId="{F50F7571-31C6-420A-BE4F-32512078341B}" destId="{D380E836-A6B5-44D5-8C7E-14AAA49CA952}" srcOrd="0" destOrd="0" presId="urn:microsoft.com/office/officeart/2005/8/layout/list1"/>
    <dgm:cxn modelId="{25DF0756-6CC9-4039-86E7-850DB5F330DC}" srcId="{8CC7F0CF-79BB-4D22-BBFE-52F54F98E9EF}" destId="{665D30FF-FB99-45B7-99E7-39AB799731DC}" srcOrd="0" destOrd="0" parTransId="{4E0855D0-E75F-4595-88FE-D3841DC91FE0}" sibTransId="{11679B23-D0D9-402B-B174-14E92C20EFEA}"/>
    <dgm:cxn modelId="{7F11DE63-D911-4941-B1A5-4C4502494CC3}" type="presOf" srcId="{8CC7F0CF-79BB-4D22-BBFE-52F54F98E9EF}" destId="{65C8DD46-2AEE-4C71-A520-F200740558E3}" srcOrd="0" destOrd="0" presId="urn:microsoft.com/office/officeart/2005/8/layout/list1"/>
    <dgm:cxn modelId="{C109CFD4-22D0-4E45-8026-B61BD9A26E75}" srcId="{665D30FF-FB99-45B7-99E7-39AB799731DC}" destId="{A4937CB5-D52C-4670-9570-33A12251FD98}" srcOrd="0" destOrd="0" parTransId="{0996B5B0-E210-4A53-850E-73956408F675}" sibTransId="{FFE29ABF-6876-445C-8981-CEA62713E781}"/>
    <dgm:cxn modelId="{FC7653E9-36E4-47F4-824C-1F9FD8C43C1E}" srcId="{8CC7F0CF-79BB-4D22-BBFE-52F54F98E9EF}" destId="{530C3E77-9DAC-4CB3-89F3-B6EEDCE67EF6}" srcOrd="4" destOrd="0" parTransId="{1B7CF2EA-160A-4077-BF13-FAA7FA059117}" sibTransId="{02BFC8A7-3238-40F4-89AF-B339D5A2D113}"/>
    <dgm:cxn modelId="{0B5513F4-4479-420B-8510-3D4E2B5D5CA7}" srcId="{8CC7F0CF-79BB-4D22-BBFE-52F54F98E9EF}" destId="{D680B677-4295-46BD-8FA3-F36CFD843812}" srcOrd="1" destOrd="0" parTransId="{95B04B28-A90B-4E0C-A9DA-2DEFA923FF58}" sibTransId="{984F6251-21F3-4EF3-AD6B-86D4F4CA3FA2}"/>
    <dgm:cxn modelId="{E1ECD229-7F14-429D-A536-7F0AB15CD7A2}" type="presOf" srcId="{D680B677-4295-46BD-8FA3-F36CFD843812}" destId="{1A51FFCA-626A-4787-AFD5-DCCD7CA4E164}" srcOrd="1" destOrd="0" presId="urn:microsoft.com/office/officeart/2005/8/layout/list1"/>
    <dgm:cxn modelId="{D479A446-2379-4B7A-B972-86D11A290064}" type="presOf" srcId="{665D30FF-FB99-45B7-99E7-39AB799731DC}" destId="{A184CBD8-2A21-401C-8415-2012789018DD}" srcOrd="0" destOrd="0" presId="urn:microsoft.com/office/officeart/2005/8/layout/list1"/>
    <dgm:cxn modelId="{8AB295E2-161A-4660-8440-7918CD602927}" type="presOf" srcId="{A4937CB5-D52C-4670-9570-33A12251FD98}" destId="{1CD6CEB2-CE65-4EF1-88AE-09976231549B}" srcOrd="0" destOrd="0" presId="urn:microsoft.com/office/officeart/2005/8/layout/list1"/>
    <dgm:cxn modelId="{16DB5FD2-B951-4C10-B36C-A1797BCBDE4E}" type="presOf" srcId="{842F205A-342E-4BDE-A116-927D2E81FFF3}" destId="{073B8375-97A4-4890-B533-63F98B422E09}" srcOrd="0" destOrd="0" presId="urn:microsoft.com/office/officeart/2005/8/layout/list1"/>
    <dgm:cxn modelId="{79C990E5-AC87-4085-8FAC-71E891B3FA01}" type="presOf" srcId="{F50F7571-31C6-420A-BE4F-32512078341B}" destId="{15266066-516D-4236-B719-B9807868AF7C}" srcOrd="1" destOrd="0" presId="urn:microsoft.com/office/officeart/2005/8/layout/list1"/>
    <dgm:cxn modelId="{247BAE3C-6212-4E5C-8C60-C81715568A6A}" type="presOf" srcId="{530C3E77-9DAC-4CB3-89F3-B6EEDCE67EF6}" destId="{064FD560-A562-4999-8940-0C8856EB3F8A}" srcOrd="1" destOrd="0" presId="urn:microsoft.com/office/officeart/2005/8/layout/list1"/>
    <dgm:cxn modelId="{9E01FF14-FF26-4B76-81FB-1F466CBAF22C}" type="presOf" srcId="{530C3E77-9DAC-4CB3-89F3-B6EEDCE67EF6}" destId="{7F2A14CF-E258-4C18-A60E-7662811B2E36}" srcOrd="0" destOrd="0" presId="urn:microsoft.com/office/officeart/2005/8/layout/list1"/>
    <dgm:cxn modelId="{17A25B50-B29A-44F0-8230-4C3942811335}" type="presOf" srcId="{D680B677-4295-46BD-8FA3-F36CFD843812}" destId="{F0CE4B1C-555B-4BB5-9A18-C6935F91A2AA}" srcOrd="0" destOrd="0" presId="urn:microsoft.com/office/officeart/2005/8/layout/list1"/>
    <dgm:cxn modelId="{4A634A23-BBB2-4307-A1C5-061C405E7F5D}" srcId="{8CC7F0CF-79BB-4D22-BBFE-52F54F98E9EF}" destId="{F50F7571-31C6-420A-BE4F-32512078341B}" srcOrd="3" destOrd="0" parTransId="{A170C3AA-E596-4ACF-B32C-2E05A631029A}" sibTransId="{EF2C3C29-514E-4E72-B0E7-B244C063695F}"/>
    <dgm:cxn modelId="{E46E0B1C-1160-4649-B47A-6DF1D0C89BF2}" srcId="{8CC7F0CF-79BB-4D22-BBFE-52F54F98E9EF}" destId="{842F205A-342E-4BDE-A116-927D2E81FFF3}" srcOrd="2" destOrd="0" parTransId="{73F262EC-8B98-4825-90AF-4CF0251A0B2F}" sibTransId="{8D44A079-25BF-4F6E-961A-800B2B1BC59F}"/>
    <dgm:cxn modelId="{250D8CF3-CC85-4F0E-8039-C4C9D26886EF}" type="presOf" srcId="{665D30FF-FB99-45B7-99E7-39AB799731DC}" destId="{5090A683-4A9C-4509-BD21-8AC0EEBA27BC}" srcOrd="1" destOrd="0" presId="urn:microsoft.com/office/officeart/2005/8/layout/list1"/>
    <dgm:cxn modelId="{2430C544-0BF6-4EE7-B92E-AC48569E4A27}" type="presParOf" srcId="{65C8DD46-2AEE-4C71-A520-F200740558E3}" destId="{D9737C5E-BDD8-41F8-8F39-32FDEB98EA22}" srcOrd="0" destOrd="0" presId="urn:microsoft.com/office/officeart/2005/8/layout/list1"/>
    <dgm:cxn modelId="{8991D2AC-F7EA-4B13-8E46-26726F7BFEB6}" type="presParOf" srcId="{D9737C5E-BDD8-41F8-8F39-32FDEB98EA22}" destId="{A184CBD8-2A21-401C-8415-2012789018DD}" srcOrd="0" destOrd="0" presId="urn:microsoft.com/office/officeart/2005/8/layout/list1"/>
    <dgm:cxn modelId="{DB4499EF-2C7D-4703-B115-E3B2232824C4}" type="presParOf" srcId="{D9737C5E-BDD8-41F8-8F39-32FDEB98EA22}" destId="{5090A683-4A9C-4509-BD21-8AC0EEBA27BC}" srcOrd="1" destOrd="0" presId="urn:microsoft.com/office/officeart/2005/8/layout/list1"/>
    <dgm:cxn modelId="{D4EA422A-95AB-4DB3-B7E1-77D8B937FD96}" type="presParOf" srcId="{65C8DD46-2AEE-4C71-A520-F200740558E3}" destId="{9C121881-F4E5-42A7-B0F1-C9E00B2E5C62}" srcOrd="1" destOrd="0" presId="urn:microsoft.com/office/officeart/2005/8/layout/list1"/>
    <dgm:cxn modelId="{0DBA08DA-D852-4933-9AFC-C70B21378FDA}" type="presParOf" srcId="{65C8DD46-2AEE-4C71-A520-F200740558E3}" destId="{1CD6CEB2-CE65-4EF1-88AE-09976231549B}" srcOrd="2" destOrd="0" presId="urn:microsoft.com/office/officeart/2005/8/layout/list1"/>
    <dgm:cxn modelId="{D170E29D-4FEF-4DC1-A220-5E8B2CC2F73C}" type="presParOf" srcId="{65C8DD46-2AEE-4C71-A520-F200740558E3}" destId="{AF869227-9822-4859-92F7-219BAFCDCF82}" srcOrd="3" destOrd="0" presId="urn:microsoft.com/office/officeart/2005/8/layout/list1"/>
    <dgm:cxn modelId="{4C9B6F31-D67E-4444-B8CF-3BE6311933D2}" type="presParOf" srcId="{65C8DD46-2AEE-4C71-A520-F200740558E3}" destId="{02806F4C-9E8C-4FD2-A0CD-62D35630EA27}" srcOrd="4" destOrd="0" presId="urn:microsoft.com/office/officeart/2005/8/layout/list1"/>
    <dgm:cxn modelId="{50EA7341-0C54-4DB7-9817-BE4D9087BEC9}" type="presParOf" srcId="{02806F4C-9E8C-4FD2-A0CD-62D35630EA27}" destId="{F0CE4B1C-555B-4BB5-9A18-C6935F91A2AA}" srcOrd="0" destOrd="0" presId="urn:microsoft.com/office/officeart/2005/8/layout/list1"/>
    <dgm:cxn modelId="{0E7DC031-C8F0-43C2-8441-386667098346}" type="presParOf" srcId="{02806F4C-9E8C-4FD2-A0CD-62D35630EA27}" destId="{1A51FFCA-626A-4787-AFD5-DCCD7CA4E164}" srcOrd="1" destOrd="0" presId="urn:microsoft.com/office/officeart/2005/8/layout/list1"/>
    <dgm:cxn modelId="{56382BC0-137B-4B5D-B95F-EFC3FB1CF18E}" type="presParOf" srcId="{65C8DD46-2AEE-4C71-A520-F200740558E3}" destId="{D4065262-3A75-4ED8-80F4-720F8CDBE9CE}" srcOrd="5" destOrd="0" presId="urn:microsoft.com/office/officeart/2005/8/layout/list1"/>
    <dgm:cxn modelId="{96B7C8B3-5514-4F98-B0D7-E1E3C5CE9D3E}" type="presParOf" srcId="{65C8DD46-2AEE-4C71-A520-F200740558E3}" destId="{30F15FB3-DBAD-4D91-A963-73665311A1EA}" srcOrd="6" destOrd="0" presId="urn:microsoft.com/office/officeart/2005/8/layout/list1"/>
    <dgm:cxn modelId="{01A4FC83-CDB9-45A4-8227-53D306407D5C}" type="presParOf" srcId="{65C8DD46-2AEE-4C71-A520-F200740558E3}" destId="{153BDD85-8011-480C-B433-DABCEF7B504A}" srcOrd="7" destOrd="0" presId="urn:microsoft.com/office/officeart/2005/8/layout/list1"/>
    <dgm:cxn modelId="{FC2D7E39-A324-43F1-BA46-FD3F907718B7}" type="presParOf" srcId="{65C8DD46-2AEE-4C71-A520-F200740558E3}" destId="{6A449CDC-5D6F-4C6C-A721-4C1AC5CFD1D4}" srcOrd="8" destOrd="0" presId="urn:microsoft.com/office/officeart/2005/8/layout/list1"/>
    <dgm:cxn modelId="{3DD1A087-4EDA-49CF-9B69-B75BCA493988}" type="presParOf" srcId="{6A449CDC-5D6F-4C6C-A721-4C1AC5CFD1D4}" destId="{073B8375-97A4-4890-B533-63F98B422E09}" srcOrd="0" destOrd="0" presId="urn:microsoft.com/office/officeart/2005/8/layout/list1"/>
    <dgm:cxn modelId="{637EF5B2-7D1F-4146-986F-1E6AFE45BB84}" type="presParOf" srcId="{6A449CDC-5D6F-4C6C-A721-4C1AC5CFD1D4}" destId="{060CD9F1-185B-429C-A223-FE4475DC7F90}" srcOrd="1" destOrd="0" presId="urn:microsoft.com/office/officeart/2005/8/layout/list1"/>
    <dgm:cxn modelId="{E8EB9F38-0324-413C-ADCB-F8DE4E12D851}" type="presParOf" srcId="{65C8DD46-2AEE-4C71-A520-F200740558E3}" destId="{E895F13B-65E6-4B43-B074-4D79F77AB1D3}" srcOrd="9" destOrd="0" presId="urn:microsoft.com/office/officeart/2005/8/layout/list1"/>
    <dgm:cxn modelId="{1D7D7609-7F1D-47F9-BD56-A43CD7C5DF26}" type="presParOf" srcId="{65C8DD46-2AEE-4C71-A520-F200740558E3}" destId="{F71DE0B7-F686-4FBE-9794-04AFF11A5043}" srcOrd="10" destOrd="0" presId="urn:microsoft.com/office/officeart/2005/8/layout/list1"/>
    <dgm:cxn modelId="{7CE48198-61AE-4A46-9B91-5E0E25E9D73F}" type="presParOf" srcId="{65C8DD46-2AEE-4C71-A520-F200740558E3}" destId="{47451F8F-7A6B-4C73-8CEF-03687E2548DF}" srcOrd="11" destOrd="0" presId="urn:microsoft.com/office/officeart/2005/8/layout/list1"/>
    <dgm:cxn modelId="{69BD4E67-A6DC-42BB-9387-1D890F84201D}" type="presParOf" srcId="{65C8DD46-2AEE-4C71-A520-F200740558E3}" destId="{FDD8B2A1-1D58-45FE-A48E-EB6D7AF7BB07}" srcOrd="12" destOrd="0" presId="urn:microsoft.com/office/officeart/2005/8/layout/list1"/>
    <dgm:cxn modelId="{03324584-F134-4E06-801D-A358688543C7}" type="presParOf" srcId="{FDD8B2A1-1D58-45FE-A48E-EB6D7AF7BB07}" destId="{D380E836-A6B5-44D5-8C7E-14AAA49CA952}" srcOrd="0" destOrd="0" presId="urn:microsoft.com/office/officeart/2005/8/layout/list1"/>
    <dgm:cxn modelId="{10A8B724-7142-432C-984E-9C1DFF430D8B}" type="presParOf" srcId="{FDD8B2A1-1D58-45FE-A48E-EB6D7AF7BB07}" destId="{15266066-516D-4236-B719-B9807868AF7C}" srcOrd="1" destOrd="0" presId="urn:microsoft.com/office/officeart/2005/8/layout/list1"/>
    <dgm:cxn modelId="{19C16FF5-3CA5-4A4C-BBC3-C859662EADBA}" type="presParOf" srcId="{65C8DD46-2AEE-4C71-A520-F200740558E3}" destId="{309F9D67-D5E8-4C7F-9C8F-514A5A8178FE}" srcOrd="13" destOrd="0" presId="urn:microsoft.com/office/officeart/2005/8/layout/list1"/>
    <dgm:cxn modelId="{2B5758C9-8477-4D2B-B198-A32EF1955178}" type="presParOf" srcId="{65C8DD46-2AEE-4C71-A520-F200740558E3}" destId="{7B22C55B-E944-4547-B2E6-BBE59E056F7B}" srcOrd="14" destOrd="0" presId="urn:microsoft.com/office/officeart/2005/8/layout/list1"/>
    <dgm:cxn modelId="{9DAC3EF2-EE07-4AEF-A42E-50042B4D547B}" type="presParOf" srcId="{65C8DD46-2AEE-4C71-A520-F200740558E3}" destId="{7FD64441-D2DC-4EE9-87B0-83A3803352C8}" srcOrd="15" destOrd="0" presId="urn:microsoft.com/office/officeart/2005/8/layout/list1"/>
    <dgm:cxn modelId="{5762BB6E-7E28-4D5B-9643-A7BACADC526B}" type="presParOf" srcId="{65C8DD46-2AEE-4C71-A520-F200740558E3}" destId="{B226B4BB-B5B5-453D-A62F-60A7ED874A48}" srcOrd="16" destOrd="0" presId="urn:microsoft.com/office/officeart/2005/8/layout/list1"/>
    <dgm:cxn modelId="{6B8D3928-2A37-4B0D-A6A6-319A82A04D9A}" type="presParOf" srcId="{B226B4BB-B5B5-453D-A62F-60A7ED874A48}" destId="{7F2A14CF-E258-4C18-A60E-7662811B2E36}" srcOrd="0" destOrd="0" presId="urn:microsoft.com/office/officeart/2005/8/layout/list1"/>
    <dgm:cxn modelId="{B0D9E95A-A019-4EEA-98AC-FBBB83874C22}" type="presParOf" srcId="{B226B4BB-B5B5-453D-A62F-60A7ED874A48}" destId="{064FD560-A562-4999-8940-0C8856EB3F8A}" srcOrd="1" destOrd="0" presId="urn:microsoft.com/office/officeart/2005/8/layout/list1"/>
    <dgm:cxn modelId="{FDC25A42-FA63-4269-AA0B-6EA9990BAADB}" type="presParOf" srcId="{65C8DD46-2AEE-4C71-A520-F200740558E3}" destId="{91BFF403-C259-431C-B1DF-18FD95E78599}" srcOrd="17" destOrd="0" presId="urn:microsoft.com/office/officeart/2005/8/layout/list1"/>
    <dgm:cxn modelId="{B361EE9E-4D51-44FE-AF8B-ADF44AB5E7B8}" type="presParOf" srcId="{65C8DD46-2AEE-4C71-A520-F200740558E3}" destId="{3FB41111-13FD-41E7-8EC7-F483A7C6C2A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D6CEB2-CE65-4EF1-88AE-09976231549B}">
      <dsp:nvSpPr>
        <dsp:cNvPr id="0" name=""/>
        <dsp:cNvSpPr/>
      </dsp:nvSpPr>
      <dsp:spPr>
        <a:xfrm>
          <a:off x="0" y="331949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642" tIns="437388" rIns="538642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100" kern="1200" dirty="0"/>
        </a:p>
      </dsp:txBody>
      <dsp:txXfrm>
        <a:off x="0" y="331949"/>
        <a:ext cx="6940269" cy="529200"/>
      </dsp:txXfrm>
    </dsp:sp>
    <dsp:sp modelId="{5090A683-4A9C-4509-BD21-8AC0EEBA27BC}">
      <dsp:nvSpPr>
        <dsp:cNvPr id="0" name=""/>
        <dsp:cNvSpPr/>
      </dsp:nvSpPr>
      <dsp:spPr>
        <a:xfrm>
          <a:off x="347013" y="21989"/>
          <a:ext cx="4832585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i="0" u="sng" kern="1200" dirty="0" smtClean="0"/>
            <a:t>1971</a:t>
          </a:r>
          <a:r>
            <a:rPr lang="en-US" sz="2000" kern="1200" dirty="0" smtClean="0"/>
            <a:t>.  Passage</a:t>
          </a:r>
          <a:r>
            <a:rPr lang="en-US" sz="2000" kern="1200" baseline="0" dirty="0" smtClean="0"/>
            <a:t> of the Shoreline Management Act (SMA).</a:t>
          </a:r>
          <a:endParaRPr lang="en-US" sz="2000" kern="1200" dirty="0"/>
        </a:p>
      </dsp:txBody>
      <dsp:txXfrm>
        <a:off x="377275" y="52251"/>
        <a:ext cx="4772061" cy="559396"/>
      </dsp:txXfrm>
    </dsp:sp>
    <dsp:sp modelId="{30F15FB3-DBAD-4D91-A963-73665311A1EA}">
      <dsp:nvSpPr>
        <dsp:cNvPr id="0" name=""/>
        <dsp:cNvSpPr/>
      </dsp:nvSpPr>
      <dsp:spPr>
        <a:xfrm>
          <a:off x="0" y="1284509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51FFCA-626A-4787-AFD5-DCCD7CA4E164}">
      <dsp:nvSpPr>
        <dsp:cNvPr id="0" name=""/>
        <dsp:cNvSpPr/>
      </dsp:nvSpPr>
      <dsp:spPr>
        <a:xfrm>
          <a:off x="358714" y="998912"/>
          <a:ext cx="4858188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i="0" u="sng" kern="1200" dirty="0" smtClean="0"/>
            <a:t>1990</a:t>
          </a:r>
          <a:r>
            <a:rPr lang="en-US" sz="2000" kern="1200" dirty="0" smtClean="0"/>
            <a:t>.  Passage of the Growth Management Act (GMA).</a:t>
          </a:r>
          <a:endParaRPr lang="en-US" sz="2000" kern="1200" dirty="0"/>
        </a:p>
      </dsp:txBody>
      <dsp:txXfrm>
        <a:off x="388976" y="1029174"/>
        <a:ext cx="4797664" cy="559396"/>
      </dsp:txXfrm>
    </dsp:sp>
    <dsp:sp modelId="{F71DE0B7-F686-4FBE-9794-04AFF11A5043}">
      <dsp:nvSpPr>
        <dsp:cNvPr id="0" name=""/>
        <dsp:cNvSpPr/>
      </dsp:nvSpPr>
      <dsp:spPr>
        <a:xfrm>
          <a:off x="0" y="2237070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CD9F1-185B-429C-A223-FE4475DC7F90}">
      <dsp:nvSpPr>
        <dsp:cNvPr id="0" name=""/>
        <dsp:cNvSpPr/>
      </dsp:nvSpPr>
      <dsp:spPr>
        <a:xfrm>
          <a:off x="319373" y="1987855"/>
          <a:ext cx="4858188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1995</a:t>
          </a:r>
          <a:r>
            <a:rPr lang="en-US" sz="2000" kern="1200" dirty="0" smtClean="0"/>
            <a:t>.  Legislature adds shoreline management to GMA (14</a:t>
          </a:r>
          <a:r>
            <a:rPr lang="en-US" sz="2000" kern="1200" baseline="30000" dirty="0" smtClean="0"/>
            <a:t>th</a:t>
          </a:r>
          <a:r>
            <a:rPr lang="en-US" sz="2000" kern="1200" dirty="0" smtClean="0"/>
            <a:t> goal). </a:t>
          </a:r>
        </a:p>
      </dsp:txBody>
      <dsp:txXfrm>
        <a:off x="349635" y="2018117"/>
        <a:ext cx="4797664" cy="559396"/>
      </dsp:txXfrm>
    </dsp:sp>
    <dsp:sp modelId="{7B22C55B-E944-4547-B2E6-BBE59E056F7B}">
      <dsp:nvSpPr>
        <dsp:cNvPr id="0" name=""/>
        <dsp:cNvSpPr/>
      </dsp:nvSpPr>
      <dsp:spPr>
        <a:xfrm>
          <a:off x="0" y="3149646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66066-516D-4236-B719-B9807868AF7C}">
      <dsp:nvSpPr>
        <dsp:cNvPr id="0" name=""/>
        <dsp:cNvSpPr/>
      </dsp:nvSpPr>
      <dsp:spPr>
        <a:xfrm>
          <a:off x="347013" y="2879670"/>
          <a:ext cx="4858188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Comprehensive updates required pursuant to new state statutes.   </a:t>
          </a:r>
          <a:endParaRPr lang="en-US" sz="2000" kern="1200" dirty="0"/>
        </a:p>
      </dsp:txBody>
      <dsp:txXfrm>
        <a:off x="377275" y="2909932"/>
        <a:ext cx="4797664" cy="559396"/>
      </dsp:txXfrm>
    </dsp:sp>
    <dsp:sp modelId="{3FB41111-13FD-41E7-8EC7-F483A7C6C2A7}">
      <dsp:nvSpPr>
        <dsp:cNvPr id="0" name=""/>
        <dsp:cNvSpPr/>
      </dsp:nvSpPr>
      <dsp:spPr>
        <a:xfrm>
          <a:off x="0" y="4142190"/>
          <a:ext cx="6940269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4FD560-A562-4999-8940-0C8856EB3F8A}">
      <dsp:nvSpPr>
        <dsp:cNvPr id="0" name=""/>
        <dsp:cNvSpPr/>
      </dsp:nvSpPr>
      <dsp:spPr>
        <a:xfrm>
          <a:off x="347013" y="3794154"/>
          <a:ext cx="4858188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628" tIns="0" rIns="18362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2017</a:t>
          </a:r>
          <a:r>
            <a:rPr lang="en-US" sz="2000" kern="1200" dirty="0" smtClean="0"/>
            <a:t>.  Programs subject to Periodic Review by Ecology.</a:t>
          </a:r>
          <a:endParaRPr lang="en-US" sz="2000" kern="1200" dirty="0"/>
        </a:p>
      </dsp:txBody>
      <dsp:txXfrm>
        <a:off x="377275" y="3824416"/>
        <a:ext cx="4797664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4D2E62F-F3F6-4C55-9329-08DCCEEC425E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389EAA-0BCE-4C49-B13C-FCCCF9D27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26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2582B25-BB1D-D741-B235-846D3BBBEED3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552505-AEFD-1F48-B6AD-7D2EBDFF5C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82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42FA-5A8B-4AEB-89BD-48F129759E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812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52505-AEFD-1F48-B6AD-7D2EBDFF5C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13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42FA-5A8B-4AEB-89BD-48F129759EB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C84D-74D2-476A-8E27-DA47C3194310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41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7033-682E-4D64-83CD-F3342C7C73C8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74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C69B-92B9-47A9-9464-2240A7618FA9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7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B43A2-3042-4EFE-BC73-55F208542206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0FF9-AAE7-48B7-B395-ABEF63CE0FF2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9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4B17-0F41-4E92-9940-4B5F9C557A59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64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68DA3-C849-4069-A930-C1A5E73523BA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68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C208-55D5-4125-952E-C2D58B78C98A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7AA6A-9EBA-4903-8FC3-BFE0ACE7B2CE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56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BB09-5F23-4596-9E8C-3FEB77A01773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10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6EA91-2085-4720-AFA3-666E6DED65C9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1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62AC1-9D7A-4E2A-A3DE-B57666525055}" type="datetime1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25F2D-791E-4540-9CAC-93D25907CCB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60582" y="1417638"/>
            <a:ext cx="9022836" cy="228600"/>
            <a:chOff x="65849" y="1525834"/>
            <a:chExt cx="9022836" cy="228600"/>
          </a:xfrm>
        </p:grpSpPr>
        <p:sp>
          <p:nvSpPr>
            <p:cNvPr id="8" name="Rectangle 7"/>
            <p:cNvSpPr/>
            <p:nvPr userDrawn="1"/>
          </p:nvSpPr>
          <p:spPr>
            <a:xfrm>
              <a:off x="3254819" y="1525834"/>
              <a:ext cx="5833866" cy="228600"/>
            </a:xfrm>
            <a:prstGeom prst="rect">
              <a:avLst/>
            </a:prstGeom>
            <a:solidFill>
              <a:srgbClr val="1A36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5849" y="1525834"/>
              <a:ext cx="1533407" cy="228600"/>
            </a:xfrm>
            <a:prstGeom prst="rect">
              <a:avLst/>
            </a:prstGeom>
            <a:solidFill>
              <a:srgbClr val="86A1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1665107" y="1525834"/>
              <a:ext cx="1533407" cy="228600"/>
            </a:xfrm>
            <a:prstGeom prst="rect">
              <a:avLst/>
            </a:prstGeom>
            <a:solidFill>
              <a:srgbClr val="D7DE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rgbClr val="5080B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143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.blaine.wa.u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264368" y="5215944"/>
            <a:ext cx="5817463" cy="1557394"/>
          </a:xfrm>
          <a:prstGeom prst="rect">
            <a:avLst/>
          </a:prstGeom>
          <a:solidFill>
            <a:srgbClr val="1A36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9032" y="1851819"/>
            <a:ext cx="5568134" cy="3080519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endParaRPr lang="en-US" sz="2000" b="1" dirty="0" smtClean="0">
              <a:solidFill>
                <a:srgbClr val="000000"/>
              </a:solidFill>
              <a:cs typeface="Arial Black"/>
            </a:endParaRPr>
          </a:p>
          <a:p>
            <a:pPr algn="r">
              <a:spcBef>
                <a:spcPts val="0"/>
              </a:spcBef>
            </a:pPr>
            <a:endParaRPr lang="en-US" sz="3900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849" y="5215944"/>
            <a:ext cx="3132666" cy="1557394"/>
          </a:xfrm>
          <a:prstGeom prst="rect">
            <a:avLst/>
          </a:prstGeom>
          <a:solidFill>
            <a:srgbClr val="88A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49" y="1409251"/>
            <a:ext cx="3132666" cy="3675665"/>
          </a:xfrm>
          <a:prstGeom prst="rect">
            <a:avLst/>
          </a:prstGeom>
          <a:solidFill>
            <a:srgbClr val="D7DE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0130" y="5411972"/>
            <a:ext cx="5082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Stacie Pratschner, AICP, RPA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Community Development Director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City of Blaine Community Development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773" y="1486142"/>
            <a:ext cx="27006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849" y="2493818"/>
            <a:ext cx="30266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July 22, 2019 at 6 PM</a:t>
            </a:r>
          </a:p>
          <a:p>
            <a:endParaRPr lang="en-US" sz="2000" b="1" dirty="0"/>
          </a:p>
          <a:p>
            <a:r>
              <a:rPr lang="en-US" sz="2000" b="1" dirty="0" smtClean="0"/>
              <a:t>435 Martin Street</a:t>
            </a:r>
          </a:p>
          <a:p>
            <a:r>
              <a:rPr lang="en-US" sz="2000" b="1" dirty="0" smtClean="0"/>
              <a:t>Suite 4000</a:t>
            </a:r>
          </a:p>
          <a:p>
            <a:r>
              <a:rPr lang="en-US" sz="2000" b="1" dirty="0" smtClean="0"/>
              <a:t>Blaine, WA 98230</a:t>
            </a:r>
          </a:p>
          <a:p>
            <a:endParaRPr lang="en-US" sz="2000" b="1" dirty="0"/>
          </a:p>
          <a:p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6502" y="532087"/>
            <a:ext cx="856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City of Blaine Council: Deliberations </a:t>
            </a:r>
            <a:endParaRPr lang="en-US" sz="3600" b="1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609" y="5340053"/>
            <a:ext cx="1132941" cy="8639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3264368" y="2455192"/>
            <a:ext cx="56927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/>
              <a:t>  Shoreline Management Master Program (SMP) Comprehensive and Periodic Updates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2821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697691" cy="1440382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2800" b="1" dirty="0" smtClean="0">
                <a:latin typeface="+mn-lt"/>
              </a:rPr>
              <a:t>Shoreline Management in Washington State</a:t>
            </a:r>
            <a:endParaRPr lang="en-US" sz="28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94817536"/>
              </p:ext>
            </p:extLst>
          </p:nvPr>
        </p:nvGraphicFramePr>
        <p:xfrm>
          <a:off x="1208409" y="1804524"/>
          <a:ext cx="6940269" cy="4693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ight Arrow 6"/>
          <p:cNvSpPr/>
          <p:nvPr/>
        </p:nvSpPr>
        <p:spPr>
          <a:xfrm rot="5400000">
            <a:off x="4942209" y="4122219"/>
            <a:ext cx="797064" cy="4423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3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896891"/>
            <a:ext cx="8455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Regulatory Framework </a:t>
            </a:r>
            <a:endParaRPr lang="en-US" sz="2800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253" y="1781647"/>
            <a:ext cx="6878230" cy="472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78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8837"/>
            <a:ext cx="8634211" cy="1371600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2800" b="1" dirty="0" smtClean="0">
                <a:latin typeface="+mn-lt"/>
              </a:rPr>
              <a:t>City of Blaine Shoreline Master Plan Updates</a:t>
            </a:r>
            <a:endParaRPr lang="en-US" sz="28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71" y="1739159"/>
            <a:ext cx="8885055" cy="473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78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405" y="12138"/>
            <a:ext cx="8634211" cy="1371600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en-US" sz="2800" b="1" dirty="0" smtClean="0">
                <a:latin typeface="+mn-lt"/>
              </a:rPr>
              <a:t>Periodic Updates to the SMP (WAC 173-26-090)</a:t>
            </a:r>
            <a:endParaRPr lang="en-US" sz="28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25F2D-791E-4540-9CAC-93D25907CCBF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0966" y="2430520"/>
            <a:ext cx="83631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/>
              <a:t>  Inadvertent Archaeological Discovery Language;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/>
              <a:t>  Updated references to State statutes (RCWs and the WACs); 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/>
              <a:t>  Conditional Use permit criteria; and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 </a:t>
            </a:r>
            <a:r>
              <a:rPr lang="en-US" sz="2400" dirty="0" smtClean="0"/>
              <a:t> Application of Title 17 CAO buffers.</a:t>
            </a: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297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264368" y="5233439"/>
            <a:ext cx="5817463" cy="1557394"/>
          </a:xfrm>
          <a:prstGeom prst="rect">
            <a:avLst/>
          </a:prstGeom>
          <a:solidFill>
            <a:srgbClr val="1A36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1948" y="1920057"/>
            <a:ext cx="5568134" cy="308051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rgbClr val="000000"/>
                </a:solidFill>
                <a:cs typeface="Arial Black"/>
              </a:rPr>
              <a:t>For Additional Information:</a:t>
            </a:r>
            <a:endParaRPr lang="en-US" sz="2800" b="1" dirty="0" smtClean="0">
              <a:solidFill>
                <a:srgbClr val="000000"/>
              </a:solidFill>
              <a:cs typeface="Arial Black"/>
            </a:endParaRPr>
          </a:p>
          <a:p>
            <a:pPr algn="r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      </a:t>
            </a:r>
          </a:p>
          <a:p>
            <a:pPr algn="l"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cs typeface="Arial Black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    Call Stacie Pratschner </a:t>
            </a: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at 360-332-8311</a:t>
            </a:r>
            <a:endParaRPr lang="en-US" sz="2400" b="1" dirty="0" smtClean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endParaRPr lang="en-US" sz="2400" b="1" dirty="0" smtClean="0">
              <a:solidFill>
                <a:srgbClr val="000000"/>
              </a:solidFill>
              <a:cs typeface="Arial Black"/>
            </a:endParaRPr>
          </a:p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rgbClr val="000000"/>
                </a:solidFill>
                <a:cs typeface="Arial Black"/>
              </a:rPr>
              <a:t>     Email </a:t>
            </a:r>
            <a:r>
              <a:rPr lang="en-US" sz="2400" b="1" dirty="0">
                <a:solidFill>
                  <a:srgbClr val="000000"/>
                </a:solidFill>
                <a:cs typeface="Arial Black"/>
              </a:rPr>
              <a:t>to spratschner@cityofblaine.com</a:t>
            </a:r>
          </a:p>
          <a:p>
            <a:pPr algn="l">
              <a:spcBef>
                <a:spcPts val="0"/>
              </a:spcBef>
            </a:pPr>
            <a:endParaRPr lang="en-US" sz="2400" b="1" dirty="0">
              <a:solidFill>
                <a:srgbClr val="000000"/>
              </a:solidFill>
              <a:cs typeface="Arial Black"/>
            </a:endParaRPr>
          </a:p>
          <a:p>
            <a:pPr algn="r">
              <a:spcBef>
                <a:spcPts val="0"/>
              </a:spcBef>
            </a:pPr>
            <a:endParaRPr lang="en-US" sz="2400" b="1" dirty="0" smtClean="0">
              <a:solidFill>
                <a:srgbClr val="000000"/>
              </a:solidFill>
              <a:cs typeface="Arial Black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849" y="5215944"/>
            <a:ext cx="3132666" cy="1557394"/>
          </a:xfrm>
          <a:prstGeom prst="rect">
            <a:avLst/>
          </a:prstGeom>
          <a:solidFill>
            <a:srgbClr val="88A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49" y="1409251"/>
            <a:ext cx="3132666" cy="3675665"/>
          </a:xfrm>
          <a:prstGeom prst="rect">
            <a:avLst/>
          </a:prstGeom>
          <a:solidFill>
            <a:srgbClr val="D7DE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rgbClr val="5080B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0130" y="5411972"/>
            <a:ext cx="5082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Stacie Pratschner, AICP, RPA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Community Development Director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City of Blaine Community Development Services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81" y="1673477"/>
            <a:ext cx="31326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 smtClean="0"/>
              <a:t>City </a:t>
            </a:r>
            <a:r>
              <a:rPr lang="en-US" sz="2400" b="1" dirty="0" smtClean="0"/>
              <a:t>website: </a:t>
            </a:r>
          </a:p>
          <a:p>
            <a:endParaRPr lang="en-US" sz="2400" b="1" dirty="0"/>
          </a:p>
          <a:p>
            <a:r>
              <a:rPr lang="en-US" sz="2400" b="1" dirty="0" smtClean="0">
                <a:solidFill>
                  <a:srgbClr val="1D239F"/>
                </a:solidFill>
                <a:hlinkClick r:id="rId3"/>
              </a:rPr>
              <a:t>www.ci.blaine.wa.us</a:t>
            </a:r>
            <a:r>
              <a:rPr lang="en-US" sz="2000" b="1" dirty="0" smtClean="0">
                <a:solidFill>
                  <a:srgbClr val="1D239F"/>
                </a:solidFill>
              </a:rPr>
              <a:t> </a:t>
            </a:r>
            <a:endParaRPr lang="en-US" sz="2000" b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86881" y="642971"/>
            <a:ext cx="8808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City of Blaine </a:t>
            </a:r>
            <a:r>
              <a:rPr lang="en-US" sz="3600" b="1" dirty="0" smtClean="0"/>
              <a:t>Council</a:t>
            </a:r>
            <a:r>
              <a:rPr lang="en-US" sz="3600" b="1" dirty="0" smtClean="0"/>
              <a:t>: Deliberations</a:t>
            </a:r>
            <a:endParaRPr lang="en-US" sz="3600" b="1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609" y="5340053"/>
            <a:ext cx="1132941" cy="8639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7978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001729d-95b1-4eb4-8fec-e6363d62dab5">DNR53RKXWQDQ-132-7721</_dlc_DocId>
    <_dlc_DocIdUrl xmlns="d001729d-95b1-4eb4-8fec-e6363d62dab5">
      <Url>http://sharepoint/Planning/_layouts/15/DocIdRedir.aspx?ID=DNR53RKXWQDQ-132-7721</Url>
      <Description>DNR53RKXWQDQ-132-7721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D7FFEE5A703F42913FFBD88D357A72" ma:contentTypeVersion="1" ma:contentTypeDescription="Create a new document." ma:contentTypeScope="" ma:versionID="afc7409f99e5ca3af7c7eb03e93243b6">
  <xsd:schema xmlns:xsd="http://www.w3.org/2001/XMLSchema" xmlns:xs="http://www.w3.org/2001/XMLSchema" xmlns:p="http://schemas.microsoft.com/office/2006/metadata/properties" xmlns:ns2="d001729d-95b1-4eb4-8fec-e6363d62dab5" targetNamespace="http://schemas.microsoft.com/office/2006/metadata/properties" ma:root="true" ma:fieldsID="64aee1a1174c6b03e362bc1c13604f76" ns2:_="">
    <xsd:import namespace="d001729d-95b1-4eb4-8fec-e6363d62dab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1729d-95b1-4eb4-8fec-e6363d62dab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 ma:index="11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E2FFC-98C0-4EE3-9D43-776984E9ABA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8D07EF6-F9F3-4E97-8811-86F17433DEB5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d001729d-95b1-4eb4-8fec-e6363d62dab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55BC076-8EEB-4D0A-ABC8-C46010D86FE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50AAA3B-4CE5-487B-A629-B86E113A6D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1729d-95b1-4eb4-8fec-e6363d62da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8915</TotalTime>
  <Words>205</Words>
  <Application>Microsoft Office PowerPoint</Application>
  <PresentationFormat>On-screen Show (4:3)</PresentationFormat>
  <Paragraphs>54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Shoreline Management in Washington State</vt:lpstr>
      <vt:lpstr>PowerPoint Presentation</vt:lpstr>
      <vt:lpstr>City of Blaine Shoreline Master Plan Updates</vt:lpstr>
      <vt:lpstr>Periodic Updates to the SMP (WAC 173-26-090)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 INTRODUCTION</dc:title>
  <dc:creator>Anne Fritzel</dc:creator>
  <cp:lastModifiedBy>Stacie Pratschner</cp:lastModifiedBy>
  <cp:revision>302</cp:revision>
  <cp:lastPrinted>2019-06-13T23:24:54Z</cp:lastPrinted>
  <dcterms:created xsi:type="dcterms:W3CDTF">2014-03-18T06:14:22Z</dcterms:created>
  <dcterms:modified xsi:type="dcterms:W3CDTF">2019-07-22T21:37:43Z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0x010100F1D7FFEE5A703F42913FFBD88D357A72</vt:lpwstr>
  </property>
  <property fmtid="{D5CDD505-2E9C-101B-9397-08002B2CF9AE}" pid="3" name="_dlc_DocIdItemGuid">
    <vt:lpwstr>8e8f74b7-b867-47a2-8935-d47f37aadfb4</vt:lpwstr>
  </property>
</Properties>
</file>