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515" r:id="rId6"/>
    <p:sldId id="560" r:id="rId7"/>
    <p:sldId id="561" r:id="rId8"/>
    <p:sldId id="562" r:id="rId9"/>
    <p:sldId id="565" r:id="rId10"/>
    <p:sldId id="566" r:id="rId11"/>
    <p:sldId id="563" r:id="rId12"/>
    <p:sldId id="567" r:id="rId13"/>
    <p:sldId id="55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239F"/>
    <a:srgbClr val="ACB9A3"/>
    <a:srgbClr val="86A13C"/>
    <a:srgbClr val="1A3662"/>
    <a:srgbClr val="D7DEEA"/>
    <a:srgbClr val="0F0C54"/>
    <a:srgbClr val="93E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0" autoAdjust="0"/>
    <p:restoredTop sz="82960" autoAdjust="0"/>
  </p:normalViewPr>
  <p:slideViewPr>
    <p:cSldViewPr snapToGrid="0" snapToObjects="1">
      <p:cViewPr varScale="1">
        <p:scale>
          <a:sx n="93" d="100"/>
          <a:sy n="93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blaine.wa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032" y="1851819"/>
            <a:ext cx="5568134" cy="308051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 smtClean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49" y="2493818"/>
            <a:ext cx="302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June 10, 2019 at 5:40 PM</a:t>
            </a:r>
          </a:p>
          <a:p>
            <a:endParaRPr lang="en-US" sz="2000" b="1" dirty="0"/>
          </a:p>
          <a:p>
            <a:r>
              <a:rPr lang="en-US" sz="2000" b="1" dirty="0" smtClean="0"/>
              <a:t>435 Martin Street</a:t>
            </a:r>
          </a:p>
          <a:p>
            <a:r>
              <a:rPr lang="en-US" sz="2000" b="1" dirty="0" smtClean="0"/>
              <a:t>Suite 4000</a:t>
            </a:r>
          </a:p>
          <a:p>
            <a:r>
              <a:rPr lang="en-US" sz="2000" b="1" dirty="0" smtClean="0"/>
              <a:t>Blaine, WA 98230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31" y="208922"/>
            <a:ext cx="856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City of Blaine Council: Study Session </a:t>
            </a:r>
            <a:endParaRPr lang="en-US" sz="36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64368" y="2455192"/>
            <a:ext cx="5692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Lincoln Park Vegetation Monitoring Plan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548" y="0"/>
            <a:ext cx="8634211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 smtClean="0">
                <a:latin typeface="+mn-lt"/>
              </a:rPr>
              <a:t>Presentation Outline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919" y="2254196"/>
            <a:ext cx="41444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Lincoln Park Disc Golf  Course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Vegetation Monitoring Plan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Methods and Results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Next Steps</a:t>
            </a:r>
            <a:endParaRPr lang="en-US" sz="24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24" y="2097557"/>
            <a:ext cx="4319752" cy="336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7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869" y="896891"/>
            <a:ext cx="8455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Establishment of the Lincoln Park Disc Golf Course </a:t>
            </a:r>
            <a:endParaRPr lang="en-US" sz="28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15" y="1787703"/>
            <a:ext cx="4314586" cy="4656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757" y="2332233"/>
            <a:ext cx="38733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dirty="0" smtClean="0"/>
              <a:t>June 18, 2018: Course completed.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3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dirty="0" smtClean="0"/>
              <a:t>June 25, 2018: Council directs the Department and Park &amp; Cemetery Board  to develop a Vegetation Monitoring Plan.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3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dirty="0" smtClean="0"/>
              <a:t>July 9, 2018: Plan presented.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8857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548" y="0"/>
            <a:ext cx="8634211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 smtClean="0">
                <a:latin typeface="+mn-lt"/>
              </a:rPr>
              <a:t>Vegetation Monitoring Plan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548" y="2157425"/>
            <a:ext cx="854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u="sng" dirty="0" smtClean="0"/>
              <a:t>Purpose.</a:t>
            </a:r>
            <a:r>
              <a:rPr lang="en-US" sz="2400" dirty="0" smtClean="0"/>
              <a:t>  Describe and adaptively manage the impacts to Lincoln Park resulting from the installation and use of the disc golf course.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u="sng" dirty="0" smtClean="0"/>
              <a:t>Objective.</a:t>
            </a:r>
            <a:r>
              <a:rPr lang="en-US" sz="2400" dirty="0" smtClean="0"/>
              <a:t>  Create a vegetation monitoring program to quantify impacts to the park forest plant community.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u="sng" dirty="0" smtClean="0"/>
              <a:t>Methods.</a:t>
            </a:r>
            <a:r>
              <a:rPr lang="en-US" sz="2400" dirty="0" smtClean="0"/>
              <a:t>  Photo monitoring -&gt; 30 foot cross section -&gt; Tree damage.     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1877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89" y="0"/>
            <a:ext cx="8937299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600" b="1" dirty="0" smtClean="0">
                <a:latin typeface="Arial" charset="0"/>
              </a:rPr>
              <a:t>Photo Documentation:  Vegetation at Hole 4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627" y="2034283"/>
            <a:ext cx="213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June 8, 2018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5894" y="2034282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September 7, 2018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46192" y="2033610"/>
            <a:ext cx="213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April 26, 2019</a:t>
            </a:r>
            <a:endParaRPr lang="en-US" sz="2400" dirty="0"/>
          </a:p>
        </p:txBody>
      </p:sp>
      <p:pic>
        <p:nvPicPr>
          <p:cNvPr id="11" name="Picture 4" descr="P:\I-Parks\Lincoln Park\2018 Disc Golf Course\Veg Monitor Plan\6-8-18\Hole 4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849" y="3033125"/>
            <a:ext cx="3267182" cy="258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P:\I-Parks\Lincoln Park\2018 Disc Golf Course\Veg Monitor Plan\9-7-18\Hole 4 - Bas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2691831"/>
            <a:ext cx="2690377" cy="326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:\I-Parks\Lincoln Park\2018 Disc Golf Course\Veg Monitor Plan\4-26-19\Veg Mon 4-26-19 (9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1681" y="2953824"/>
            <a:ext cx="326718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89" y="0"/>
            <a:ext cx="8937299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600" b="1" dirty="0" smtClean="0">
                <a:latin typeface="Arial" charset="0"/>
              </a:rPr>
              <a:t>Documentation: Observed Vegetation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48" y="1930685"/>
            <a:ext cx="6839905" cy="38391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8" y="2158845"/>
            <a:ext cx="1592564" cy="35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89" y="0"/>
            <a:ext cx="8937299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600" b="1" dirty="0" smtClean="0">
                <a:latin typeface="Arial" charset="0"/>
              </a:rPr>
              <a:t> 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5998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779" y="1689762"/>
            <a:ext cx="836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3349" y="0"/>
            <a:ext cx="893729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latin typeface="Arial" charset="0"/>
              </a:rPr>
              <a:t>Results: Significant Differences in Observations?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79" y="1890445"/>
            <a:ext cx="8236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Paired two-tailed t-test: mean difference between two sets of observations.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2" y="3012383"/>
            <a:ext cx="2015632" cy="1080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979504" y="3352533"/>
            <a:ext cx="1212351" cy="4004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37111"/>
              </p:ext>
            </p:extLst>
          </p:nvPr>
        </p:nvGraphicFramePr>
        <p:xfrm>
          <a:off x="4704107" y="2702104"/>
          <a:ext cx="3617960" cy="191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980"/>
                <a:gridCol w="1808980"/>
              </a:tblGrid>
              <a:tr h="7271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 = .05</a:t>
                      </a:r>
                      <a:endParaRPr lang="en-US" sz="2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 of paired t-test</a:t>
                      </a:r>
                      <a:endParaRPr lang="en-US" dirty="0"/>
                    </a:p>
                  </a:txBody>
                  <a:tcPr/>
                </a:tc>
              </a:tr>
              <a:tr h="396617">
                <a:tc>
                  <a:txBody>
                    <a:bodyPr/>
                    <a:lstStyle/>
                    <a:p>
                      <a:r>
                        <a:rPr lang="en-US" dirty="0" smtClean="0"/>
                        <a:t>8/18 and</a:t>
                      </a:r>
                      <a:r>
                        <a:rPr lang="en-US" baseline="0" dirty="0" smtClean="0"/>
                        <a:t> 9/18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800" baseline="0" dirty="0" smtClean="0"/>
                        <a:t>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800" baseline="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96617">
                <a:tc>
                  <a:txBody>
                    <a:bodyPr/>
                    <a:lstStyle/>
                    <a:p>
                      <a:r>
                        <a:rPr lang="en-US" dirty="0" smtClean="0"/>
                        <a:t>8/18 and 4/19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t = 0</a:t>
                      </a:r>
                      <a:endParaRPr lang="en-US" dirty="0" smtClean="0"/>
                    </a:p>
                  </a:txBody>
                  <a:tcPr/>
                </a:tc>
              </a:tr>
              <a:tr h="396617">
                <a:tc>
                  <a:txBody>
                    <a:bodyPr/>
                    <a:lstStyle/>
                    <a:p>
                      <a:r>
                        <a:rPr lang="en-US" dirty="0" smtClean="0"/>
                        <a:t>9/18</a:t>
                      </a:r>
                      <a:r>
                        <a:rPr lang="en-US" baseline="0" dirty="0" smtClean="0"/>
                        <a:t> and 4/19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t </a:t>
                      </a:r>
                      <a:r>
                        <a:rPr lang="en-US" sz="1800" baseline="0" dirty="0" smtClean="0"/>
                        <a:t>= 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072" y="5131604"/>
            <a:ext cx="761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 smtClean="0"/>
              <a:t>vegetation observations </a:t>
            </a:r>
            <a:r>
              <a:rPr lang="en-US" sz="2400" b="1" dirty="0" smtClean="0"/>
              <a:t>are not statistically different.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53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89" y="0"/>
            <a:ext cx="8937299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600" b="1" dirty="0" smtClean="0">
                <a:latin typeface="Arial" charset="0"/>
              </a:rPr>
              <a:t>Photo Documentation: Cedar Tree at Hole 1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" name="Picture 2" descr="P:\I-Parks\Lincoln Park\2018 Disc Golf Course\Veg Monitor Plan\6-8-18\Hole 1 Ced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947" y="3009801"/>
            <a:ext cx="3541144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P:\I-Parks\Lincoln Park\2018 Disc Golf Course\Veg Monitor Plan\9-7-18\Hole 1 - Bark Damage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9233" y="3018787"/>
            <a:ext cx="3561272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:\I-Parks\Lincoln Park\2018 Disc Golf Course\Veg Monitor Plan\4-26-19\Veg Mon 4-26-19 (8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069" y="3001537"/>
            <a:ext cx="3561272" cy="268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5627" y="2034283"/>
            <a:ext cx="213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June 8, 2018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5894" y="2034282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September 7, 2018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46192" y="2033610"/>
            <a:ext cx="213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April 26,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9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33439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948" y="1920057"/>
            <a:ext cx="5568134" cy="30805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  <a:cs typeface="Arial Black"/>
              </a:rPr>
              <a:t>Questions?</a:t>
            </a: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Call Stacie Pratschner at 360-332-8311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Email </a:t>
            </a:r>
            <a:r>
              <a:rPr lang="en-US" sz="2400" b="1" dirty="0">
                <a:solidFill>
                  <a:srgbClr val="000000"/>
                </a:solidFill>
                <a:cs typeface="Arial Black"/>
              </a:rPr>
              <a:t>to spratschner@cityofblaine.com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1" y="1673477"/>
            <a:ext cx="313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City website: 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1D239F"/>
                </a:solidFill>
                <a:hlinkClick r:id="rId3"/>
              </a:rPr>
              <a:t>www.ci.blaine.wa.us</a:t>
            </a:r>
            <a:r>
              <a:rPr lang="en-US" sz="2000" b="1" dirty="0" smtClean="0">
                <a:solidFill>
                  <a:srgbClr val="1D239F"/>
                </a:solidFill>
              </a:rPr>
              <a:t> 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31702" y="77893"/>
            <a:ext cx="8101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City of Blaine Council: </a:t>
            </a:r>
            <a:r>
              <a:rPr lang="en-US" sz="3600" b="1" dirty="0" smtClean="0"/>
              <a:t>Study Session</a:t>
            </a:r>
            <a:endParaRPr lang="en-US" sz="3600" b="1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DNR53RKXWQDQ-132-7721</_dlc_DocId>
    <_dlc_DocIdUrl xmlns="d001729d-95b1-4eb4-8fec-e6363d62dab5">
      <Url>http://sharepoint/Planning/_layouts/15/DocIdRedir.aspx?ID=DNR53RKXWQDQ-132-7721</Url>
      <Description>DNR53RKXWQDQ-132-7721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07EF6-F9F3-4E97-8811-86F17433DEB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001729d-95b1-4eb4-8fec-e6363d62dab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8780</TotalTime>
  <Words>311</Words>
  <Application>Microsoft Office PowerPoint</Application>
  <PresentationFormat>On-screen Show (4:3)</PresentationFormat>
  <Paragraphs>84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Presentation Outline</vt:lpstr>
      <vt:lpstr>PowerPoint Presentation</vt:lpstr>
      <vt:lpstr>Vegetation Monitoring Plan</vt:lpstr>
      <vt:lpstr>Photo Documentation:  Vegetation at Hole 4</vt:lpstr>
      <vt:lpstr>Documentation: Observed Vegetation</vt:lpstr>
      <vt:lpstr> </vt:lpstr>
      <vt:lpstr>Photo Documentation: Cedar Tree at Hole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Stacie Pratschner</cp:lastModifiedBy>
  <cp:revision>302</cp:revision>
  <cp:lastPrinted>2019-06-10T23:53:38Z</cp:lastPrinted>
  <dcterms:created xsi:type="dcterms:W3CDTF">2014-03-18T06:14:22Z</dcterms:created>
  <dcterms:modified xsi:type="dcterms:W3CDTF">2019-06-10T23:53:39Z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8e8f74b7-b867-47a2-8935-d47f37aadfb4</vt:lpwstr>
  </property>
</Properties>
</file>