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9" r:id="rId4"/>
    <p:sldId id="265" r:id="rId5"/>
    <p:sldId id="260" r:id="rId6"/>
    <p:sldId id="270" r:id="rId7"/>
    <p:sldId id="271" r:id="rId8"/>
    <p:sldId id="273" r:id="rId9"/>
    <p:sldId id="261" r:id="rId10"/>
    <p:sldId id="272" r:id="rId11"/>
    <p:sldId id="267" r:id="rId12"/>
    <p:sldId id="262" r:id="rId13"/>
    <p:sldId id="268" r:id="rId14"/>
    <p:sldId id="264" r:id="rId1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8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B1885C-3C3A-4D78-B1E9-0783CA274C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29868A-7DE9-4C44-833E-CC2D8E519B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r>
              <a:rPr lang="en-US"/>
              <a:t>6/3/2019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E7FFA2-8DDC-4D2C-82FC-13B20139E9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58F91-5F92-4557-B166-4AA0AB7960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992FBBB1-47DE-46D5-9DF9-9BF5616708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195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r>
              <a:rPr lang="en-US"/>
              <a:t>6/3/2019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433532BF-C512-4590-B33D-1A302E8C0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0294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89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7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58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1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494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7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9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9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0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6/3/2019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2F9C2-B12E-42C4-8A34-4169C12F2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0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marks@dvcommission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23105D0-E5C5-4B75-9568-DBC6A4CAF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639" y="4095483"/>
            <a:ext cx="11423561" cy="1751526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Inspiring and coordinating our community’s efforts to address sexual and domestic violence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CBEAE9-3268-42F3-AAC2-5DFE4E3D2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1278380"/>
            <a:ext cx="10925102" cy="2348902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5548BC-F5AD-4DD2-AB05-870B51C1E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187695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733A4-29DF-482B-8830-FE7E98834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3047"/>
            <a:ext cx="10515600" cy="3979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82 students completed evaluations (57% response rate)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did they learn?</a:t>
            </a:r>
          </a:p>
          <a:p>
            <a:r>
              <a:rPr lang="en-US" dirty="0"/>
              <a:t>99% learned how to define consent</a:t>
            </a:r>
          </a:p>
          <a:p>
            <a:r>
              <a:rPr lang="en-US" dirty="0"/>
              <a:t>96% learned how to recognize consent</a:t>
            </a:r>
          </a:p>
          <a:p>
            <a:r>
              <a:rPr lang="en-US" dirty="0"/>
              <a:t>89% learned about new resources</a:t>
            </a:r>
          </a:p>
          <a:p>
            <a:r>
              <a:rPr lang="en-US" dirty="0"/>
              <a:t>95% felt energized to take action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F50C57-6EB0-4CDE-A969-D7D6423D6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93132"/>
            <a:ext cx="6861387" cy="19190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094CCB-D2C4-4473-A282-C14FFD4E3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559" y="1769106"/>
            <a:ext cx="7406655" cy="371857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3071C-7FB6-49F2-894E-CBB05874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3214072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07D16-CA5B-4534-B81E-0156BBA1E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Restorative Justice Learning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1F1CF-47B0-42D8-B89A-124CD6938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/>
              <a:t>quotes from survivors of domestic violence/sexual assault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“I just want him to acknowledge what he did, to say he’s sorry and he understands that it was wrong.”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i="1" dirty="0"/>
              <a:t>“I just didn’t want him to do it to someone else.”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“I know that it was messed up, and I wish he’d own up to that, but I also don’t want him to go to jail.”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95E2C-A17F-4084-BAD1-27046320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2355702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FAAD5-19CA-433D-A94B-817DAE85A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Restorative Justice Learning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842A-884B-4C4D-8CA0-320DCC9D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498604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Goals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Develop a common understanding of restorative justice framework</a:t>
            </a:r>
          </a:p>
          <a:p>
            <a:pPr lvl="0"/>
            <a:r>
              <a:rPr lang="en-US" dirty="0"/>
              <a:t>Explore how a restorative justice framework could be applied to our community response to sexual and domestic violence</a:t>
            </a:r>
          </a:p>
          <a:p>
            <a:pPr lvl="0"/>
            <a:r>
              <a:rPr lang="en-US" dirty="0"/>
              <a:t>Develop shared community values for considering restorative justice to address domestic violence and sexual assault</a:t>
            </a:r>
          </a:p>
          <a:p>
            <a:pPr marL="0" lvl="0" indent="0">
              <a:buNone/>
            </a:pPr>
            <a:endParaRPr lang="en-US" sz="2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08602-5277-46BB-BE11-3777BF09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1872995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130BB-ADA0-4FA8-B8B5-58EAD11B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Restorative Justice Learning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2CEEB-E4C7-47C9-AFC0-032970354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u="sng" dirty="0"/>
              <a:t>About</a:t>
            </a:r>
            <a:r>
              <a:rPr lang="en-US" dirty="0"/>
              <a:t>:</a:t>
            </a:r>
          </a:p>
          <a:p>
            <a:pPr marL="0" lvl="0" indent="0">
              <a:buNone/>
            </a:pPr>
            <a:endParaRPr lang="en-US" dirty="0"/>
          </a:p>
          <a:p>
            <a:r>
              <a:rPr lang="en-US" dirty="0"/>
              <a:t>Co-hosted with the Whatcom Dispute Resolution Center</a:t>
            </a:r>
          </a:p>
          <a:p>
            <a:r>
              <a:rPr lang="en-US" dirty="0"/>
              <a:t>A series of six 2-hour learning sessions conducted every 2 months over the course of a year</a:t>
            </a:r>
          </a:p>
          <a:p>
            <a:pPr lvl="0"/>
            <a:r>
              <a:rPr lang="en-US" dirty="0"/>
              <a:t>Participants should plan to attend all sessions of the learning series</a:t>
            </a:r>
          </a:p>
          <a:p>
            <a:r>
              <a:rPr lang="en-US" dirty="0"/>
              <a:t>Initial session was at the annual meeting of the Commission on Sexual &amp; Domestic Violence in May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982A1-E7AA-4378-8577-3798A44DB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2237161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E20D-A643-48E7-83F4-4CB5CDEAE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5891"/>
            <a:ext cx="8473225" cy="1325563"/>
          </a:xfrm>
        </p:spPr>
        <p:txBody>
          <a:bodyPr/>
          <a:lstStyle/>
          <a:p>
            <a:r>
              <a:rPr lang="en-US" dirty="0"/>
              <a:t>Questions or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4A5C2-A7E6-4E00-B483-FBE319585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1453"/>
            <a:ext cx="10515600" cy="3185509"/>
          </a:xfrm>
        </p:spPr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Susan Marks</a:t>
            </a:r>
          </a:p>
          <a:p>
            <a:pPr marL="45720" indent="0">
              <a:buNone/>
            </a:pPr>
            <a:r>
              <a:rPr lang="en-US" sz="2400" dirty="0"/>
              <a:t>360.312.5700 x 1242</a:t>
            </a:r>
          </a:p>
          <a:p>
            <a:pPr marL="45720" indent="0">
              <a:buNone/>
            </a:pPr>
            <a:r>
              <a:rPr lang="en-US" sz="2400" dirty="0">
                <a:hlinkClick r:id="rId2"/>
              </a:rPr>
              <a:t>smarks@dvcommission.org</a:t>
            </a:r>
            <a:endParaRPr lang="en-US" sz="2400" dirty="0"/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www.dvcommission.org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08858-AB23-4D60-83F3-A899D643A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1037"/>
            <a:ext cx="10739908" cy="745476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011A9-4C04-4F7C-A022-09F85D40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2695496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B4F3E-4929-4396-B8FC-EF6BD47C6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402"/>
            <a:ext cx="10515600" cy="50169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History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Sanuk LF Regular" pitchFamily="34" charset="0"/>
              </a:rPr>
              <a:t>The DV Commission was formed in 1998 by a joint resolution between the City of Bellingham and Whatcom County.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Sanuk LF Regular" pitchFamily="34" charset="0"/>
              </a:rPr>
              <a:t>In 2006, Ordinances of Support were passed by each of the additional municipalities of Whatcom County.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Sanuk LF Regular" pitchFamily="34" charset="0"/>
              </a:rPr>
              <a:t>In 2019, the City of Bellingham and Whatcom County voted to expand the mission to include sexual assault.</a:t>
            </a:r>
          </a:p>
          <a:p>
            <a:pPr marL="45720" indent="0">
              <a:buNone/>
            </a:pPr>
            <a:endParaRPr lang="en-US" sz="2400" dirty="0">
              <a:latin typeface="Sanuk LF Regular" pitchFamily="34" charset="0"/>
            </a:endParaRPr>
          </a:p>
          <a:p>
            <a:pPr marL="45720" indent="0">
              <a:buNone/>
            </a:pPr>
            <a:r>
              <a:rPr lang="en-US" sz="2400" b="1" dirty="0">
                <a:latin typeface="Sanuk LF Regular" pitchFamily="34" charset="0"/>
              </a:rPr>
              <a:t>Members are leaders from…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Sanuk LF Regular" pitchFamily="34" charset="0"/>
              </a:rPr>
              <a:t>Law enforcement, prosecution, public defense, courts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Sanuk LF Regular" pitchFamily="34" charset="0"/>
              </a:rPr>
              <a:t>Local, state, and Tribal government agencies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Sanuk LF Regular" pitchFamily="34" charset="0"/>
              </a:rPr>
              <a:t>Health &amp; mental health care, non-profits, schools, colleges and universities, businesses, faith communities, non-profits</a:t>
            </a:r>
          </a:p>
          <a:p>
            <a:pPr marL="388620" indent="-342900">
              <a:buFont typeface="Wingdings" panose="05000000000000000000" pitchFamily="2" charset="2"/>
              <a:buChar char="v"/>
            </a:pPr>
            <a:endParaRPr lang="en-US" sz="2400" b="1" dirty="0">
              <a:latin typeface="Sanuk LF Regular" pitchFamily="34" charset="0"/>
            </a:endParaRPr>
          </a:p>
          <a:p>
            <a:pPr marL="388620" indent="-342900">
              <a:buFont typeface="Wingdings" panose="05000000000000000000" pitchFamily="2" charset="2"/>
              <a:buChar char="v"/>
            </a:pPr>
            <a:endParaRPr lang="en-US" sz="2400" b="1" dirty="0">
              <a:latin typeface="Sanuk LF Regular" pitchFamily="34" charset="0"/>
            </a:endParaRPr>
          </a:p>
          <a:p>
            <a:pPr marL="388620" indent="-342900">
              <a:buFont typeface="Wingdings" panose="05000000000000000000" pitchFamily="2" charset="2"/>
              <a:buChar char="v"/>
            </a:pPr>
            <a:endParaRPr lang="en-US" sz="2400" dirty="0">
              <a:latin typeface="Sanuk LF Regular" pitchFamily="34" charset="0"/>
            </a:endParaRPr>
          </a:p>
          <a:p>
            <a:pPr marL="45720" indent="0">
              <a:buNone/>
            </a:pPr>
            <a:endParaRPr lang="en-US" sz="2400" dirty="0"/>
          </a:p>
          <a:p>
            <a:endParaRPr lang="en-US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A1C7F9-4BD8-42FD-BACF-A6B57FC8AC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36338"/>
            <a:ext cx="10739908" cy="745476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EC3140-2619-41D3-B92C-F31B0D9C5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6/10/2019</a:t>
            </a:r>
          </a:p>
        </p:txBody>
      </p:sp>
    </p:spTree>
    <p:extLst>
      <p:ext uri="{BB962C8B-B14F-4D97-AF65-F5344CB8AC3E}">
        <p14:creationId xmlns:p14="http://schemas.microsoft.com/office/powerpoint/2010/main" val="16917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D51A-2F4C-495D-846C-3D92EED02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Mission</a:t>
            </a:r>
          </a:p>
          <a:p>
            <a:pPr marL="398463" lvl="1" indent="-347663">
              <a:buFont typeface="Wingdings" panose="05000000000000000000" pitchFamily="2" charset="2"/>
              <a:buChar char="v"/>
            </a:pPr>
            <a:r>
              <a:rPr lang="en-US" dirty="0"/>
              <a:t>To inspire and coordinate our community’s efforts to address sexual and domestic violence.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Connect institutions, stakeholders, and communities </a:t>
            </a:r>
            <a:r>
              <a:rPr lang="en-US" sz="2400" dirty="0"/>
              <a:t>to collectively increase understanding and effectiveness of community responses for sexual and domestic violence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Transform systems </a:t>
            </a:r>
            <a:r>
              <a:rPr lang="en-US" sz="2400" dirty="0"/>
              <a:t>to ensure best practice prevention and responses for sexual and domestic violence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/>
              <a:t>Foster safety, justice, and well-being for survivors </a:t>
            </a:r>
            <a:r>
              <a:rPr lang="en-US" sz="2400" dirty="0"/>
              <a:t>and communities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6EF8A6-8111-4CF7-8C25-85DF79815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85" y="681037"/>
            <a:ext cx="11049001" cy="766931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6E23AC-2038-47D1-A497-33418B2AA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840799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90B37-1FF4-4CE6-AB4E-EAE5AA76A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41150"/>
            <a:ext cx="10058400" cy="1194467"/>
          </a:xfrm>
        </p:spPr>
        <p:txBody>
          <a:bodyPr/>
          <a:lstStyle/>
          <a:p>
            <a:r>
              <a:rPr lang="en-US" dirty="0"/>
              <a:t>Whatcom County Sexual Assault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66F8E-7151-4A7F-B5CD-D249E30B8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549" y="1893194"/>
            <a:ext cx="11140225" cy="4662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/>
              <a:t> </a:t>
            </a:r>
            <a:r>
              <a:rPr lang="en-US" sz="2400" u="sng" dirty="0"/>
              <a:t>quotes from survivors of sexual assault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400" i="1" dirty="0"/>
              <a:t>“If nothing else were to change, it is that you need to tell the victim what is going on.”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 algn="r">
              <a:buNone/>
            </a:pPr>
            <a:r>
              <a:rPr lang="en-US" sz="2400" i="1" dirty="0"/>
              <a:t>“There are so many missed opportunities by many people in power to even acknowledge harm done, to offer condolences.”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400" i="1" dirty="0"/>
              <a:t>“Sometimes the way agencies respond, or don’t respond to you ends up actually being worse of an experience than the incident.”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2ED77-F448-498C-8465-21C94F646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4221927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A5A9A-492C-4B8E-9FD3-1E4FD6CBF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Whatcom County Sexual Assault Audit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B1401-9B86-4426-9B15-6DF81A3F5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/>
              <a:t>Data collected in 2017 and 2018 by multi-disciplinary team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Data collection activities included:</a:t>
            </a:r>
          </a:p>
          <a:p>
            <a:pPr lvl="1"/>
            <a:r>
              <a:rPr lang="en-US"/>
              <a:t>Focus groups &amp; interviews with survivors</a:t>
            </a:r>
          </a:p>
          <a:p>
            <a:pPr lvl="1"/>
            <a:r>
              <a:rPr lang="en-US"/>
              <a:t>Focus groups &amp; interviews with professional stakeholders</a:t>
            </a:r>
          </a:p>
          <a:p>
            <a:pPr lvl="1"/>
            <a:r>
              <a:rPr lang="en-US"/>
              <a:t>Mapping of systems responses</a:t>
            </a:r>
          </a:p>
          <a:p>
            <a:pPr lvl="1"/>
            <a:r>
              <a:rPr lang="en-US"/>
              <a:t>Text analysis (agency policies and procedures, police reports, prosecution files)</a:t>
            </a:r>
          </a:p>
          <a:p>
            <a:pPr lvl="1"/>
            <a:r>
              <a:rPr lang="en-US"/>
              <a:t>Observations (trial, emergency department processes, MDT meetings)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F9F1E-55AC-4A79-8C1F-BE3F66B26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396639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762E1-7CCA-4181-9BF7-0B262B74B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Whatcom County Sexual Assault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BBD5C-A27C-4A23-A9E4-C5FCC99CB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Findings – Themes</a:t>
            </a:r>
            <a:r>
              <a:rPr lang="en-US" dirty="0"/>
              <a:t>:</a:t>
            </a:r>
          </a:p>
          <a:p>
            <a:r>
              <a:rPr lang="en-US" dirty="0"/>
              <a:t>Societal myths and misconceptions about sexual assault</a:t>
            </a:r>
          </a:p>
          <a:p>
            <a:r>
              <a:rPr lang="en-US" dirty="0"/>
              <a:t>Implicit bias and oppression, particularly impacting Native survivors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Findings – Gaps</a:t>
            </a:r>
            <a:r>
              <a:rPr lang="en-US" dirty="0"/>
              <a:t>:</a:t>
            </a:r>
          </a:p>
          <a:p>
            <a:r>
              <a:rPr lang="en-US" dirty="0"/>
              <a:t>Delays</a:t>
            </a:r>
          </a:p>
          <a:p>
            <a:r>
              <a:rPr lang="en-US" dirty="0"/>
              <a:t>Lack of follow-up and communication</a:t>
            </a:r>
          </a:p>
          <a:p>
            <a:r>
              <a:rPr lang="en-US" dirty="0"/>
              <a:t>Over-focus on survivor credibility</a:t>
            </a:r>
          </a:p>
          <a:p>
            <a:r>
              <a:rPr lang="en-US" dirty="0"/>
              <a:t>Lack of criminal accountability &amp; serial offenders</a:t>
            </a:r>
          </a:p>
          <a:p>
            <a:r>
              <a:rPr lang="en-US" dirty="0"/>
              <a:t>Lack of expertise trauma-informed responses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3C6A0-86D8-4D45-976B-477F9525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2408321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21056-8180-4EE9-BB0C-1E4BFB8C9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Whatcom County Sexual Assault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45FEE-D467-439B-AC2A-546F21A1C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u="sng" dirty="0"/>
              <a:t>Recommendations</a:t>
            </a:r>
          </a:p>
          <a:p>
            <a:pPr lvl="1"/>
            <a:r>
              <a:rPr lang="en-US" dirty="0"/>
              <a:t>Policy, procedure, protocol, and practice – develop and/or update with best practices</a:t>
            </a:r>
          </a:p>
          <a:p>
            <a:pPr lvl="1"/>
            <a:r>
              <a:rPr lang="en-US" dirty="0"/>
              <a:t>Professional training</a:t>
            </a:r>
          </a:p>
          <a:p>
            <a:pPr lvl="1"/>
            <a:r>
              <a:rPr lang="en-US" dirty="0"/>
              <a:t>Multi-disciplinary response specific to sexual assault</a:t>
            </a:r>
          </a:p>
          <a:p>
            <a:pPr lvl="1"/>
            <a:r>
              <a:rPr lang="en-US" dirty="0"/>
              <a:t>Resources</a:t>
            </a:r>
          </a:p>
          <a:p>
            <a:pPr lvl="1"/>
            <a:endParaRPr lang="en-US" dirty="0"/>
          </a:p>
          <a:p>
            <a:r>
              <a:rPr lang="en-US" u="sng" dirty="0"/>
              <a:t>Implementation</a:t>
            </a:r>
          </a:p>
          <a:p>
            <a:pPr lvl="1"/>
            <a:r>
              <a:rPr lang="en-US" dirty="0"/>
              <a:t>Agency action plans and timelines</a:t>
            </a:r>
          </a:p>
          <a:p>
            <a:pPr lvl="1"/>
            <a:r>
              <a:rPr lang="en-US" dirty="0"/>
              <a:t>Sexual assault response team</a:t>
            </a:r>
          </a:p>
          <a:p>
            <a:pPr lvl="1"/>
            <a:r>
              <a:rPr lang="en-US" dirty="0"/>
              <a:t>Trainings for advocates, nurses, law enforcement, and prosecutors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F47C5-5BDF-4814-A4DC-EF05432BA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327422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EF883-FB8E-43BF-9663-BF9658DCA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1466"/>
            <a:ext cx="10515600" cy="3979333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en-US" i="1" dirty="0"/>
              <a:t>“With the girl who was raped there was a lot of victim blaming and gossip from the peer community. It wasn’t anything with the perpetrator, it was her friends taking sides.” </a:t>
            </a:r>
          </a:p>
          <a:p>
            <a:pPr marL="0" indent="0" algn="r">
              <a:buNone/>
            </a:pPr>
            <a:r>
              <a:rPr lang="en-US" i="1" dirty="0"/>
              <a:t>– Local high school staff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“I think we need to develop tools and skills for bystanders.”</a:t>
            </a:r>
          </a:p>
          <a:p>
            <a:pPr marL="0" indent="0">
              <a:buNone/>
            </a:pPr>
            <a:r>
              <a:rPr lang="en-US" i="1" dirty="0"/>
              <a:t>- DV survivor</a:t>
            </a:r>
          </a:p>
          <a:p>
            <a:pPr marL="0" indent="0">
              <a:buNone/>
            </a:pPr>
            <a:endParaRPr lang="en-US" i="1" dirty="0"/>
          </a:p>
          <a:p>
            <a:pPr marL="0" indent="0" algn="r">
              <a:buNone/>
            </a:pPr>
            <a:r>
              <a:rPr lang="en-US" i="1" dirty="0"/>
              <a:t>“I think for today’s youth a lot of [information] is found online and a lot of it is inaccurate and for young queer people it’s really hard to navigate that.” </a:t>
            </a:r>
          </a:p>
          <a:p>
            <a:pPr marL="0" indent="0" algn="r">
              <a:buNone/>
            </a:pPr>
            <a:r>
              <a:rPr lang="en-US" i="1" dirty="0"/>
              <a:t>– Whatcom County youth</a:t>
            </a:r>
            <a:endParaRPr lang="en-US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3B858-AD81-4AA4-A3DC-921E888AC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93132"/>
            <a:ext cx="6861387" cy="19190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554E20-626F-4512-B01D-71097497E6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559" y="1769106"/>
            <a:ext cx="7406655" cy="371857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3860FC-5E3E-4A65-A59B-387B757BD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421847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E82B6-DF52-438A-9937-0CB6680BC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279560"/>
            <a:ext cx="10515600" cy="4275785"/>
          </a:xfrm>
        </p:spPr>
        <p:txBody>
          <a:bodyPr>
            <a:normAutofit fontScale="85000" lnSpcReduction="20000"/>
          </a:bodyPr>
          <a:lstStyle/>
          <a:p>
            <a:pPr marL="115887" indent="0">
              <a:buNone/>
            </a:pPr>
            <a:r>
              <a:rPr lang="en-US" dirty="0"/>
              <a:t>Youth Summit for high school youth groups with an adult mentor</a:t>
            </a:r>
          </a:p>
          <a:p>
            <a:pPr marL="115887" indent="0">
              <a:buNone/>
            </a:pPr>
            <a:r>
              <a:rPr lang="en-US" dirty="0"/>
              <a:t>Friday, March 1, 2019</a:t>
            </a:r>
          </a:p>
          <a:p>
            <a:pPr marL="115887" indent="0">
              <a:buNone/>
            </a:pPr>
            <a:endParaRPr lang="en-US" u="sng" dirty="0"/>
          </a:p>
          <a:p>
            <a:pPr marL="115887" indent="0">
              <a:buNone/>
            </a:pPr>
            <a:r>
              <a:rPr lang="en-US" u="sng" dirty="0"/>
              <a:t>Who participated</a:t>
            </a:r>
            <a:r>
              <a:rPr lang="en-US" dirty="0"/>
              <a:t>?</a:t>
            </a:r>
          </a:p>
          <a:p>
            <a:pPr lvl="0"/>
            <a:r>
              <a:rPr lang="en-US" dirty="0"/>
              <a:t>145 students</a:t>
            </a:r>
          </a:p>
          <a:p>
            <a:pPr lvl="0"/>
            <a:r>
              <a:rPr lang="en-US" dirty="0"/>
              <a:t>24 adult mentors/team leaders</a:t>
            </a:r>
          </a:p>
          <a:p>
            <a:pPr lvl="0"/>
            <a:r>
              <a:rPr lang="en-US" dirty="0"/>
              <a:t>8 high schools (including Blaine High School), Juvenile Detention, home school, Nooksack youth program</a:t>
            </a:r>
          </a:p>
          <a:p>
            <a:pPr lvl="0"/>
            <a:r>
              <a:rPr lang="en-US" dirty="0"/>
              <a:t>Groups included: sports teams, prevention clubs, QSAs</a:t>
            </a:r>
          </a:p>
          <a:p>
            <a:pPr lvl="0"/>
            <a:r>
              <a:rPr lang="en-US" dirty="0"/>
              <a:t>74% identified as female, 18% as male, 8% as non-binary</a:t>
            </a:r>
          </a:p>
          <a:p>
            <a:pPr lvl="0"/>
            <a:r>
              <a:rPr lang="en-US" dirty="0"/>
              <a:t>44% of students identified as LGBTQ+</a:t>
            </a:r>
          </a:p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E4DF10-6937-4060-A38E-4F75D7479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93132"/>
            <a:ext cx="6861387" cy="19190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41A927E-D57F-4F05-A9AD-C6CAD1DD12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559" y="1769106"/>
            <a:ext cx="7406655" cy="371857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BE6DB3-3F72-4C1B-B4E3-D748D5A5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6/3/2019</a:t>
            </a:r>
          </a:p>
        </p:txBody>
      </p:sp>
    </p:spTree>
    <p:extLst>
      <p:ext uri="{BB962C8B-B14F-4D97-AF65-F5344CB8AC3E}">
        <p14:creationId xmlns:p14="http://schemas.microsoft.com/office/powerpoint/2010/main" val="211509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210</TotalTime>
  <Words>851</Words>
  <Application>Microsoft Office PowerPoint</Application>
  <PresentationFormat>Widescreen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Sanuk LF Regular</vt:lpstr>
      <vt:lpstr>Wingdings</vt:lpstr>
      <vt:lpstr>Office Theme</vt:lpstr>
      <vt:lpstr>PowerPoint Presentation</vt:lpstr>
      <vt:lpstr>PowerPoint Presentation</vt:lpstr>
      <vt:lpstr>PowerPoint Presentation</vt:lpstr>
      <vt:lpstr>Whatcom County Sexual Assault Audit</vt:lpstr>
      <vt:lpstr>Whatcom County Sexual Assault Audit</vt:lpstr>
      <vt:lpstr>Whatcom County Sexual Assault Audit</vt:lpstr>
      <vt:lpstr>Whatcom County Sexual Assault Audit</vt:lpstr>
      <vt:lpstr>PowerPoint Presentation</vt:lpstr>
      <vt:lpstr>PowerPoint Presentation</vt:lpstr>
      <vt:lpstr>PowerPoint Presentation</vt:lpstr>
      <vt:lpstr>Restorative Justice Learning Series</vt:lpstr>
      <vt:lpstr>Restorative Justice Learning Series</vt:lpstr>
      <vt:lpstr>Restorative Justice Learning Series</vt:lpstr>
      <vt:lpstr>Questions or comments?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Marks</dc:creator>
  <cp:lastModifiedBy>Susan Marks</cp:lastModifiedBy>
  <cp:revision>27</cp:revision>
  <cp:lastPrinted>2019-06-04T22:03:02Z</cp:lastPrinted>
  <dcterms:created xsi:type="dcterms:W3CDTF">2018-04-27T21:56:15Z</dcterms:created>
  <dcterms:modified xsi:type="dcterms:W3CDTF">2019-06-04T22:06:31Z</dcterms:modified>
</cp:coreProperties>
</file>