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4"/>
  </p:sldMasterIdLst>
  <p:notesMasterIdLst>
    <p:notesMasterId r:id="rId14"/>
  </p:notesMasterIdLst>
  <p:sldIdLst>
    <p:sldId id="256" r:id="rId5"/>
    <p:sldId id="257" r:id="rId6"/>
    <p:sldId id="278" r:id="rId7"/>
    <p:sldId id="258" r:id="rId8"/>
    <p:sldId id="259" r:id="rId9"/>
    <p:sldId id="279" r:id="rId10"/>
    <p:sldId id="284" r:id="rId11"/>
    <p:sldId id="287" r:id="rId12"/>
    <p:sldId id="290" r:id="rId13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A5467B-B90E-437E-A855-063422AA7F4D}" v="7185" dt="2019-05-13T16:18:07.2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0" autoAdjust="0"/>
    <p:restoredTop sz="76009" autoAdjust="0"/>
  </p:normalViewPr>
  <p:slideViewPr>
    <p:cSldViewPr snapToGrid="0">
      <p:cViewPr varScale="1">
        <p:scale>
          <a:sx n="80" d="100"/>
          <a:sy n="80" d="100"/>
        </p:scale>
        <p:origin x="930" y="84"/>
      </p:cViewPr>
      <p:guideLst/>
    </p:cSldViewPr>
  </p:slideViewPr>
  <p:outlineViewPr>
    <p:cViewPr>
      <p:scale>
        <a:sx n="33" d="100"/>
        <a:sy n="33" d="100"/>
      </p:scale>
      <p:origin x="0" y="-237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a Jones" userId="2140bf89-7174-4bd9-b2f3-5a76136fe6e4" providerId="ADAL" clId="{A0A5467B-B90E-437E-A855-063422AA7F4D}"/>
    <pc:docChg chg="custSel addSld delSld modSld modNotesMaster">
      <pc:chgData name="Hanna Jones" userId="2140bf89-7174-4bd9-b2f3-5a76136fe6e4" providerId="ADAL" clId="{A0A5467B-B90E-437E-A855-063422AA7F4D}" dt="2019-05-13T16:18:07.213" v="7182" actId="20577"/>
      <pc:docMkLst>
        <pc:docMk/>
      </pc:docMkLst>
      <pc:sldChg chg="modSp">
        <pc:chgData name="Hanna Jones" userId="2140bf89-7174-4bd9-b2f3-5a76136fe6e4" providerId="ADAL" clId="{A0A5467B-B90E-437E-A855-063422AA7F4D}" dt="2019-05-09T15:51:44.938" v="51" actId="20577"/>
        <pc:sldMkLst>
          <pc:docMk/>
          <pc:sldMk cId="2546583922" sldId="256"/>
        </pc:sldMkLst>
        <pc:spChg chg="mod">
          <ac:chgData name="Hanna Jones" userId="2140bf89-7174-4bd9-b2f3-5a76136fe6e4" providerId="ADAL" clId="{A0A5467B-B90E-437E-A855-063422AA7F4D}" dt="2019-05-09T15:51:36.979" v="23" actId="20577"/>
          <ac:spMkLst>
            <pc:docMk/>
            <pc:sldMk cId="2546583922" sldId="256"/>
            <ac:spMk id="2" creationId="{634239E6-66E4-4FD7-AD8B-F5FCD1BB6124}"/>
          </ac:spMkLst>
        </pc:spChg>
        <pc:spChg chg="mod">
          <ac:chgData name="Hanna Jones" userId="2140bf89-7174-4bd9-b2f3-5a76136fe6e4" providerId="ADAL" clId="{A0A5467B-B90E-437E-A855-063422AA7F4D}" dt="2019-05-09T15:51:44.938" v="51" actId="20577"/>
          <ac:spMkLst>
            <pc:docMk/>
            <pc:sldMk cId="2546583922" sldId="256"/>
            <ac:spMk id="3" creationId="{26386E24-9344-4156-97E6-233DB5E2376C}"/>
          </ac:spMkLst>
        </pc:spChg>
      </pc:sldChg>
      <pc:sldChg chg="modSp">
        <pc:chgData name="Hanna Jones" userId="2140bf89-7174-4bd9-b2f3-5a76136fe6e4" providerId="ADAL" clId="{A0A5467B-B90E-437E-A855-063422AA7F4D}" dt="2019-05-13T16:07:25.613" v="6487" actId="20577"/>
        <pc:sldMkLst>
          <pc:docMk/>
          <pc:sldMk cId="2020271113" sldId="257"/>
        </pc:sldMkLst>
        <pc:spChg chg="mod">
          <ac:chgData name="Hanna Jones" userId="2140bf89-7174-4bd9-b2f3-5a76136fe6e4" providerId="ADAL" clId="{A0A5467B-B90E-437E-A855-063422AA7F4D}" dt="2019-05-13T16:07:25.613" v="6487" actId="20577"/>
          <ac:spMkLst>
            <pc:docMk/>
            <pc:sldMk cId="2020271113" sldId="257"/>
            <ac:spMk id="3" creationId="{902ABDC5-A852-4E20-8ED2-2C862A89F320}"/>
          </ac:spMkLst>
        </pc:spChg>
      </pc:sldChg>
      <pc:sldChg chg="delSp modSp">
        <pc:chgData name="Hanna Jones" userId="2140bf89-7174-4bd9-b2f3-5a76136fe6e4" providerId="ADAL" clId="{A0A5467B-B90E-437E-A855-063422AA7F4D}" dt="2019-05-09T16:34:24.327" v="4531" actId="20577"/>
        <pc:sldMkLst>
          <pc:docMk/>
          <pc:sldMk cId="3691946890" sldId="258"/>
        </pc:sldMkLst>
        <pc:spChg chg="mod">
          <ac:chgData name="Hanna Jones" userId="2140bf89-7174-4bd9-b2f3-5a76136fe6e4" providerId="ADAL" clId="{A0A5467B-B90E-437E-A855-063422AA7F4D}" dt="2019-05-09T16:34:24.327" v="4531" actId="20577"/>
          <ac:spMkLst>
            <pc:docMk/>
            <pc:sldMk cId="3691946890" sldId="258"/>
            <ac:spMk id="3" creationId="{D8D22DDF-9CFA-4D34-8C44-99353EB51895}"/>
          </ac:spMkLst>
        </pc:spChg>
        <pc:spChg chg="del">
          <ac:chgData name="Hanna Jones" userId="2140bf89-7174-4bd9-b2f3-5a76136fe6e4" providerId="ADAL" clId="{A0A5467B-B90E-437E-A855-063422AA7F4D}" dt="2019-05-09T16:27:48.216" v="2807" actId="478"/>
          <ac:spMkLst>
            <pc:docMk/>
            <pc:sldMk cId="3691946890" sldId="258"/>
            <ac:spMk id="9" creationId="{179EBA55-0EF5-435C-9CFC-689E2F26FA5E}"/>
          </ac:spMkLst>
        </pc:spChg>
        <pc:spChg chg="del">
          <ac:chgData name="Hanna Jones" userId="2140bf89-7174-4bd9-b2f3-5a76136fe6e4" providerId="ADAL" clId="{A0A5467B-B90E-437E-A855-063422AA7F4D}" dt="2019-05-09T16:27:48.961" v="2808" actId="478"/>
          <ac:spMkLst>
            <pc:docMk/>
            <pc:sldMk cId="3691946890" sldId="258"/>
            <ac:spMk id="12" creationId="{E528B1CC-2B93-4C05-A1FB-DB5EA26E1487}"/>
          </ac:spMkLst>
        </pc:spChg>
        <pc:spChg chg="del">
          <ac:chgData name="Hanna Jones" userId="2140bf89-7174-4bd9-b2f3-5a76136fe6e4" providerId="ADAL" clId="{A0A5467B-B90E-437E-A855-063422AA7F4D}" dt="2019-05-09T16:27:50.712" v="2809"/>
          <ac:spMkLst>
            <pc:docMk/>
            <pc:sldMk cId="3691946890" sldId="258"/>
            <ac:spMk id="17" creationId="{68132155-2FDF-41BC-9FE1-D248EA3BD0BF}"/>
          </ac:spMkLst>
        </pc:spChg>
        <pc:spChg chg="del">
          <ac:chgData name="Hanna Jones" userId="2140bf89-7174-4bd9-b2f3-5a76136fe6e4" providerId="ADAL" clId="{A0A5467B-B90E-437E-A855-063422AA7F4D}" dt="2019-05-09T16:27:47.543" v="2806" actId="478"/>
          <ac:spMkLst>
            <pc:docMk/>
            <pc:sldMk cId="3691946890" sldId="258"/>
            <ac:spMk id="18" creationId="{A61ED583-DB15-4FD4-AEBC-82C4866FB2AF}"/>
          </ac:spMkLst>
        </pc:spChg>
      </pc:sldChg>
      <pc:sldChg chg="modSp">
        <pc:chgData name="Hanna Jones" userId="2140bf89-7174-4bd9-b2f3-5a76136fe6e4" providerId="ADAL" clId="{A0A5467B-B90E-437E-A855-063422AA7F4D}" dt="2019-05-13T16:13:55.959" v="7082" actId="20577"/>
        <pc:sldMkLst>
          <pc:docMk/>
          <pc:sldMk cId="2920095273" sldId="259"/>
        </pc:sldMkLst>
        <pc:spChg chg="mod">
          <ac:chgData name="Hanna Jones" userId="2140bf89-7174-4bd9-b2f3-5a76136fe6e4" providerId="ADAL" clId="{A0A5467B-B90E-437E-A855-063422AA7F4D}" dt="2019-05-09T16:28:23.624" v="2873" actId="20577"/>
          <ac:spMkLst>
            <pc:docMk/>
            <pc:sldMk cId="2920095273" sldId="259"/>
            <ac:spMk id="2" creationId="{A739A7A8-2945-481E-85F3-D83794C324D3}"/>
          </ac:spMkLst>
        </pc:spChg>
        <pc:spChg chg="mod">
          <ac:chgData name="Hanna Jones" userId="2140bf89-7174-4bd9-b2f3-5a76136fe6e4" providerId="ADAL" clId="{A0A5467B-B90E-437E-A855-063422AA7F4D}" dt="2019-05-13T16:13:55.959" v="7082" actId="20577"/>
          <ac:spMkLst>
            <pc:docMk/>
            <pc:sldMk cId="2920095273" sldId="259"/>
            <ac:spMk id="4" creationId="{2EE9DB9D-89F7-4B50-9B0B-0C3EA139872A}"/>
          </ac:spMkLst>
        </pc:spChg>
      </pc:sldChg>
      <pc:sldChg chg="modSp">
        <pc:chgData name="Hanna Jones" userId="2140bf89-7174-4bd9-b2f3-5a76136fe6e4" providerId="ADAL" clId="{A0A5467B-B90E-437E-A855-063422AA7F4D}" dt="2019-05-13T16:18:07.213" v="7182" actId="20577"/>
        <pc:sldMkLst>
          <pc:docMk/>
          <pc:sldMk cId="1890457134" sldId="278"/>
        </pc:sldMkLst>
        <pc:spChg chg="mod">
          <ac:chgData name="Hanna Jones" userId="2140bf89-7174-4bd9-b2f3-5a76136fe6e4" providerId="ADAL" clId="{A0A5467B-B90E-437E-A855-063422AA7F4D}" dt="2019-05-13T16:18:07.213" v="7182" actId="20577"/>
          <ac:spMkLst>
            <pc:docMk/>
            <pc:sldMk cId="1890457134" sldId="278"/>
            <ac:spMk id="3" creationId="{B327BAFE-A941-4467-AD13-872560F4577F}"/>
          </ac:spMkLst>
        </pc:spChg>
      </pc:sldChg>
      <pc:sldChg chg="modSp">
        <pc:chgData name="Hanna Jones" userId="2140bf89-7174-4bd9-b2f3-5a76136fe6e4" providerId="ADAL" clId="{A0A5467B-B90E-437E-A855-063422AA7F4D}" dt="2019-05-09T16:38:48.001" v="5847" actId="20577"/>
        <pc:sldMkLst>
          <pc:docMk/>
          <pc:sldMk cId="526883488" sldId="279"/>
        </pc:sldMkLst>
        <pc:spChg chg="mod">
          <ac:chgData name="Hanna Jones" userId="2140bf89-7174-4bd9-b2f3-5a76136fe6e4" providerId="ADAL" clId="{A0A5467B-B90E-437E-A855-063422AA7F4D}" dt="2019-05-09T16:31:47.416" v="3807" actId="20577"/>
          <ac:spMkLst>
            <pc:docMk/>
            <pc:sldMk cId="526883488" sldId="279"/>
            <ac:spMk id="2" creationId="{F67FC3F3-E48B-4AFD-931A-E6B9A07C3D8A}"/>
          </ac:spMkLst>
        </pc:spChg>
        <pc:spChg chg="mod">
          <ac:chgData name="Hanna Jones" userId="2140bf89-7174-4bd9-b2f3-5a76136fe6e4" providerId="ADAL" clId="{A0A5467B-B90E-437E-A855-063422AA7F4D}" dt="2019-05-09T16:38:48.001" v="5847" actId="20577"/>
          <ac:spMkLst>
            <pc:docMk/>
            <pc:sldMk cId="526883488" sldId="279"/>
            <ac:spMk id="3" creationId="{F1E5E33B-A70C-4C04-A89F-FA1270078895}"/>
          </ac:spMkLst>
        </pc:spChg>
      </pc:sldChg>
      <pc:sldChg chg="modSp">
        <pc:chgData name="Hanna Jones" userId="2140bf89-7174-4bd9-b2f3-5a76136fe6e4" providerId="ADAL" clId="{A0A5467B-B90E-437E-A855-063422AA7F4D}" dt="2019-05-13T16:14:09.583" v="7122" actId="20577"/>
        <pc:sldMkLst>
          <pc:docMk/>
          <pc:sldMk cId="2197256386" sldId="284"/>
        </pc:sldMkLst>
        <pc:spChg chg="mod">
          <ac:chgData name="Hanna Jones" userId="2140bf89-7174-4bd9-b2f3-5a76136fe6e4" providerId="ADAL" clId="{A0A5467B-B90E-437E-A855-063422AA7F4D}" dt="2019-05-13T16:14:09.583" v="7122" actId="20577"/>
          <ac:spMkLst>
            <pc:docMk/>
            <pc:sldMk cId="2197256386" sldId="284"/>
            <ac:spMk id="2" creationId="{00429976-F6CE-4DAC-9A65-191612F023A6}"/>
          </ac:spMkLst>
        </pc:spChg>
        <pc:spChg chg="mod">
          <ac:chgData name="Hanna Jones" userId="2140bf89-7174-4bd9-b2f3-5a76136fe6e4" providerId="ADAL" clId="{A0A5467B-B90E-437E-A855-063422AA7F4D}" dt="2019-05-09T16:37:56.560" v="5619" actId="20577"/>
          <ac:spMkLst>
            <pc:docMk/>
            <pc:sldMk cId="2197256386" sldId="284"/>
            <ac:spMk id="3" creationId="{FE6ADF53-1CF0-42BE-AD38-903865DFBD8F}"/>
          </ac:spMkLst>
        </pc:spChg>
      </pc:sldChg>
      <pc:sldChg chg="modSp">
        <pc:chgData name="Hanna Jones" userId="2140bf89-7174-4bd9-b2f3-5a76136fe6e4" providerId="ADAL" clId="{A0A5467B-B90E-437E-A855-063422AA7F4D}" dt="2019-05-09T19:36:52.465" v="6305" actId="20577"/>
        <pc:sldMkLst>
          <pc:docMk/>
          <pc:sldMk cId="1656476567" sldId="287"/>
        </pc:sldMkLst>
        <pc:spChg chg="mod">
          <ac:chgData name="Hanna Jones" userId="2140bf89-7174-4bd9-b2f3-5a76136fe6e4" providerId="ADAL" clId="{A0A5467B-B90E-437E-A855-063422AA7F4D}" dt="2019-05-09T16:38:59.073" v="5859" actId="20577"/>
          <ac:spMkLst>
            <pc:docMk/>
            <pc:sldMk cId="1656476567" sldId="287"/>
            <ac:spMk id="2" creationId="{951858AB-0D67-496A-BF14-136F0022BE55}"/>
          </ac:spMkLst>
        </pc:spChg>
        <pc:spChg chg="mod">
          <ac:chgData name="Hanna Jones" userId="2140bf89-7174-4bd9-b2f3-5a76136fe6e4" providerId="ADAL" clId="{A0A5467B-B90E-437E-A855-063422AA7F4D}" dt="2019-05-09T19:36:52.465" v="6305" actId="20577"/>
          <ac:spMkLst>
            <pc:docMk/>
            <pc:sldMk cId="1656476567" sldId="287"/>
            <ac:spMk id="3" creationId="{95067E34-1B47-4169-959E-EBDC68FE725F}"/>
          </ac:spMkLst>
        </pc:spChg>
      </pc:sldChg>
      <pc:sldChg chg="modSp add del">
        <pc:chgData name="Hanna Jones" userId="2140bf89-7174-4bd9-b2f3-5a76136fe6e4" providerId="ADAL" clId="{A0A5467B-B90E-437E-A855-063422AA7F4D}" dt="2019-05-13T16:09:43.925" v="6823" actId="2696"/>
        <pc:sldMkLst>
          <pc:docMk/>
          <pc:sldMk cId="4133330525" sldId="288"/>
        </pc:sldMkLst>
        <pc:spChg chg="mod">
          <ac:chgData name="Hanna Jones" userId="2140bf89-7174-4bd9-b2f3-5a76136fe6e4" providerId="ADAL" clId="{A0A5467B-B90E-437E-A855-063422AA7F4D}" dt="2019-05-09T15:56:50.963" v="961" actId="20577"/>
          <ac:spMkLst>
            <pc:docMk/>
            <pc:sldMk cId="4133330525" sldId="288"/>
            <ac:spMk id="2" creationId="{840C4677-1A97-4AAE-83D3-F4DEA19819FC}"/>
          </ac:spMkLst>
        </pc:spChg>
        <pc:spChg chg="mod">
          <ac:chgData name="Hanna Jones" userId="2140bf89-7174-4bd9-b2f3-5a76136fe6e4" providerId="ADAL" clId="{A0A5467B-B90E-437E-A855-063422AA7F4D}" dt="2019-05-09T16:04:55.253" v="1842" actId="20577"/>
          <ac:spMkLst>
            <pc:docMk/>
            <pc:sldMk cId="4133330525" sldId="288"/>
            <ac:spMk id="3" creationId="{4EE76793-C5BE-465D-9156-747129DBA9BB}"/>
          </ac:spMkLst>
        </pc:spChg>
      </pc:sldChg>
      <pc:sldChg chg="modSp add del">
        <pc:chgData name="Hanna Jones" userId="2140bf89-7174-4bd9-b2f3-5a76136fe6e4" providerId="ADAL" clId="{A0A5467B-B90E-437E-A855-063422AA7F4D}" dt="2019-05-13T16:11:56.577" v="6986" actId="2696"/>
        <pc:sldMkLst>
          <pc:docMk/>
          <pc:sldMk cId="4151656363" sldId="289"/>
        </pc:sldMkLst>
        <pc:spChg chg="mod">
          <ac:chgData name="Hanna Jones" userId="2140bf89-7174-4bd9-b2f3-5a76136fe6e4" providerId="ADAL" clId="{A0A5467B-B90E-437E-A855-063422AA7F4D}" dt="2019-05-09T16:13:03.613" v="1859" actId="20577"/>
          <ac:spMkLst>
            <pc:docMk/>
            <pc:sldMk cId="4151656363" sldId="289"/>
            <ac:spMk id="2" creationId="{F051F90A-C23A-477F-9C69-BA43BB8C0C96}"/>
          </ac:spMkLst>
        </pc:spChg>
        <pc:spChg chg="mod">
          <ac:chgData name="Hanna Jones" userId="2140bf89-7174-4bd9-b2f3-5a76136fe6e4" providerId="ADAL" clId="{A0A5467B-B90E-437E-A855-063422AA7F4D}" dt="2019-05-09T16:26:39.304" v="2657" actId="20577"/>
          <ac:spMkLst>
            <pc:docMk/>
            <pc:sldMk cId="4151656363" sldId="289"/>
            <ac:spMk id="3" creationId="{50FD7997-8871-47F3-9496-5AEC6133945D}"/>
          </ac:spMkLst>
        </pc:spChg>
      </pc:sldChg>
      <pc:sldChg chg="addSp modSp add">
        <pc:chgData name="Hanna Jones" userId="2140bf89-7174-4bd9-b2f3-5a76136fe6e4" providerId="ADAL" clId="{A0A5467B-B90E-437E-A855-063422AA7F4D}" dt="2019-05-09T19:38:26.425" v="6411" actId="20577"/>
        <pc:sldMkLst>
          <pc:docMk/>
          <pc:sldMk cId="2629063030" sldId="290"/>
        </pc:sldMkLst>
        <pc:spChg chg="mod">
          <ac:chgData name="Hanna Jones" userId="2140bf89-7174-4bd9-b2f3-5a76136fe6e4" providerId="ADAL" clId="{A0A5467B-B90E-437E-A855-063422AA7F4D}" dt="2019-05-09T19:36:34.695" v="6291" actId="20577"/>
          <ac:spMkLst>
            <pc:docMk/>
            <pc:sldMk cId="2629063030" sldId="290"/>
            <ac:spMk id="2" creationId="{59499A12-37D7-4A30-AA59-13156DCBD5DF}"/>
          </ac:spMkLst>
        </pc:spChg>
        <pc:spChg chg="mod">
          <ac:chgData name="Hanna Jones" userId="2140bf89-7174-4bd9-b2f3-5a76136fe6e4" providerId="ADAL" clId="{A0A5467B-B90E-437E-A855-063422AA7F4D}" dt="2019-05-09T19:38:22.954" v="6410" actId="403"/>
          <ac:spMkLst>
            <pc:docMk/>
            <pc:sldMk cId="2629063030" sldId="290"/>
            <ac:spMk id="3" creationId="{67386298-4CC4-4D67-8A29-54D161007E8B}"/>
          </ac:spMkLst>
        </pc:spChg>
        <pc:spChg chg="add mod">
          <ac:chgData name="Hanna Jones" userId="2140bf89-7174-4bd9-b2f3-5a76136fe6e4" providerId="ADAL" clId="{A0A5467B-B90E-437E-A855-063422AA7F4D}" dt="2019-05-09T19:38:26.425" v="6411" actId="20577"/>
          <ac:spMkLst>
            <pc:docMk/>
            <pc:sldMk cId="2629063030" sldId="290"/>
            <ac:spMk id="4" creationId="{61436F7A-C021-4C44-9A2E-6948E5E9208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2DC57EC-AAF7-41F6-AC6B-80E63C58FCB8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41A8EC6-3E12-42F2-BC6C-83BCD41D5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524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1A8EC6-3E12-42F2-BC6C-83BCD41D554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904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1A8EC6-3E12-42F2-BC6C-83BCD41D554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385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1A8EC6-3E12-42F2-BC6C-83BCD41D554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59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1A8EC6-3E12-42F2-BC6C-83BCD41D554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1592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1A8EC6-3E12-42F2-BC6C-83BCD41D554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2636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1A8EC6-3E12-42F2-BC6C-83BCD41D554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52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5/13/2019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361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5/13/2019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84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C6F52A-A82B-47A2-A83A-8C4C91F2D59F}" type="datetimeFigureOut">
              <a:rPr lang="en-US" smtClean="0"/>
              <a:t>5/13/2019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3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5/13/2019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150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5/13/2019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910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5/13/2019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120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74728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5/13/2019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551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5/13/2019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33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1BE4249-C0D0-4B06-8692-E8BB871AF643}" type="datetimeFigureOut">
              <a:rPr lang="en-US" smtClean="0"/>
              <a:t>5/13/2019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140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5/13/2019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429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5/13/2019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65273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hjones@gth-gov.co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murray@gth-gov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239E6-66E4-4FD7-AD8B-F5FCD1BB61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955321"/>
            <a:ext cx="8991600" cy="1127315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dirty="0"/>
              <a:t>2019 Legislative Session</a:t>
            </a:r>
            <a:br>
              <a:rPr lang="en-US" dirty="0"/>
            </a:br>
            <a:r>
              <a:rPr lang="en-US" sz="2800" dirty="0"/>
              <a:t>End of Session Report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City of Blaine</a:t>
            </a:r>
            <a:br>
              <a:rPr lang="en-US" sz="2800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386E24-9344-4156-97E6-233DB5E237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3347500"/>
            <a:ext cx="10993546" cy="1203718"/>
          </a:xfrm>
        </p:spPr>
        <p:txBody>
          <a:bodyPr>
            <a:normAutofit/>
          </a:bodyPr>
          <a:lstStyle/>
          <a:p>
            <a:pPr algn="ctr"/>
            <a:r>
              <a:rPr lang="en-US" sz="2000" dirty="0"/>
              <a:t>Gordon Thomas Honeywell Governmental Affairs</a:t>
            </a:r>
          </a:p>
          <a:p>
            <a:pPr algn="ctr"/>
            <a:r>
              <a:rPr lang="en-US" sz="2000" dirty="0"/>
              <a:t>Briahna </a:t>
            </a:r>
            <a:r>
              <a:rPr lang="en-US" sz="2000" dirty="0" err="1"/>
              <a:t>murray</a:t>
            </a:r>
            <a:r>
              <a:rPr lang="en-US" sz="2000" dirty="0"/>
              <a:t> &amp; </a:t>
            </a:r>
            <a:r>
              <a:rPr lang="en-US" sz="2000" dirty="0" err="1"/>
              <a:t>hanna</a:t>
            </a:r>
            <a:r>
              <a:rPr lang="en-US" sz="2000" dirty="0"/>
              <a:t> jones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583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6F206-87A7-4119-88F2-1C4D3B981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2019 Session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ABDC5-A852-4E20-8ED2-2C862A89F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105-day long legislative session: FINISHED ON TIME</a:t>
            </a:r>
          </a:p>
          <a:p>
            <a:r>
              <a:rPr lang="en-US" sz="2400" dirty="0"/>
              <a:t>Primary objective: adopt operating, capital, &amp; transportation budgets: ALL THREE BUDGETS ADOPTED</a:t>
            </a:r>
          </a:p>
          <a:p>
            <a:r>
              <a:rPr lang="en-US" sz="2400" dirty="0"/>
              <a:t>Record number of bills introduced: 2,206</a:t>
            </a:r>
          </a:p>
          <a:p>
            <a:r>
              <a:rPr lang="en-US" sz="2400" dirty="0"/>
              <a:t>Democrats in control of House &amp; Senate</a:t>
            </a:r>
          </a:p>
          <a:p>
            <a:r>
              <a:rPr lang="en-US" sz="2400" dirty="0"/>
              <a:t>Blaine saw success for each of its legislative priorities - $1.5m total</a:t>
            </a:r>
          </a:p>
        </p:txBody>
      </p:sp>
    </p:spTree>
    <p:extLst>
      <p:ext uri="{BB962C8B-B14F-4D97-AF65-F5344CB8AC3E}">
        <p14:creationId xmlns:p14="http://schemas.microsoft.com/office/powerpoint/2010/main" val="2020271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C724C-B1B1-45BE-A1DB-F7FBC519B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7BAFE-A941-4467-AD13-872560F45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49118"/>
            <a:ext cx="11029615" cy="424282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2019 Operating Budget</a:t>
            </a:r>
          </a:p>
          <a:p>
            <a:pPr lvl="1"/>
            <a:r>
              <a:rPr lang="en-US" dirty="0"/>
              <a:t>Final budget totals $52.4 billion</a:t>
            </a:r>
          </a:p>
          <a:p>
            <a:pPr lvl="1"/>
            <a:r>
              <a:rPr lang="en-US" dirty="0"/>
              <a:t>New investments in behavioral health, public employee salary benefit increases</a:t>
            </a:r>
          </a:p>
          <a:p>
            <a:pPr lvl="1"/>
            <a:r>
              <a:rPr lang="en-US" dirty="0"/>
              <a:t>There were five new revenue sources to fund investments, including B&amp;O modifications, REET modifications, out of state sales tax refund mechanism</a:t>
            </a:r>
          </a:p>
          <a:p>
            <a:r>
              <a:rPr lang="en-US" dirty="0"/>
              <a:t>2019 Capital Budget</a:t>
            </a:r>
          </a:p>
          <a:p>
            <a:pPr lvl="1"/>
            <a:r>
              <a:rPr lang="en-US" dirty="0"/>
              <a:t>Capital Budget totaled $4.9 billion</a:t>
            </a:r>
          </a:p>
          <a:p>
            <a:pPr lvl="1"/>
            <a:r>
              <a:rPr lang="en-US" dirty="0"/>
              <a:t>Investments in local government projects and grant/loan programs, mental health facilities, K-12 construction, state agency construction projects.</a:t>
            </a:r>
          </a:p>
          <a:p>
            <a:r>
              <a:rPr lang="en-US" dirty="0"/>
              <a:t>2019 Transportation Budget</a:t>
            </a:r>
          </a:p>
          <a:p>
            <a:pPr lvl="1"/>
            <a:r>
              <a:rPr lang="en-US" dirty="0"/>
              <a:t>Shortfall in gas tax revenue</a:t>
            </a:r>
          </a:p>
          <a:p>
            <a:pPr lvl="1"/>
            <a:r>
              <a:rPr lang="en-US" dirty="0"/>
              <a:t>Continued to fund scheduled projects in Connecting Washington; not many new projects</a:t>
            </a:r>
          </a:p>
          <a:p>
            <a:pPr lvl="1"/>
            <a:r>
              <a:rPr lang="en-US" dirty="0"/>
              <a:t>Transportation Package: discussions began this year but were stalled because of $30 car tab initiative (I-976) on ballot this year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457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632A0-F25B-4515-B844-3A3C14454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Legislative Priorities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22DDF-9CFA-4D34-8C44-99353EB51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864895"/>
            <a:ext cx="7729728" cy="464674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dirty="0"/>
              <a:t>East Blaine Infrastructure Extension project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/>
              <a:t>Grade Separation Solution at Bell Road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Total state funding from biennium: $1.5 million</a:t>
            </a:r>
          </a:p>
        </p:txBody>
      </p:sp>
    </p:spTree>
    <p:extLst>
      <p:ext uri="{BB962C8B-B14F-4D97-AF65-F5344CB8AC3E}">
        <p14:creationId xmlns:p14="http://schemas.microsoft.com/office/powerpoint/2010/main" val="3691946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9A7A8-2945-481E-85F3-D83794C32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East Blaine infrastructure extension project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EE9DB9D-89F7-4B50-9B0B-0C3EA139872A}"/>
              </a:ext>
            </a:extLst>
          </p:cNvPr>
          <p:cNvSpPr txBox="1">
            <a:spLocks/>
          </p:cNvSpPr>
          <p:nvPr/>
        </p:nvSpPr>
        <p:spPr>
          <a:xfrm>
            <a:off x="491836" y="2057400"/>
            <a:ext cx="11263745" cy="3774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1800" dirty="0"/>
              <a:t>Last year, the City requested $3.2 in state funding to match a local investor’s contribution to the developments in East Blaine</a:t>
            </a:r>
          </a:p>
          <a:p>
            <a:pPr lvl="1"/>
            <a:r>
              <a:rPr lang="en-US" sz="1800" dirty="0"/>
              <a:t>Received $1.2 million during the 2018 legislative session; delegation understood the City request remainder</a:t>
            </a:r>
          </a:p>
          <a:p>
            <a:pPr lvl="1"/>
            <a:r>
              <a:rPr lang="en-US" sz="1800" dirty="0"/>
              <a:t>Briefed City’s delegation and new legislator prior to session</a:t>
            </a:r>
          </a:p>
          <a:p>
            <a:pPr lvl="1"/>
            <a:r>
              <a:rPr lang="en-US" sz="1800" dirty="0"/>
              <a:t>Submitted request for $2 million in capital budget funding</a:t>
            </a:r>
          </a:p>
          <a:p>
            <a:pPr lvl="1"/>
            <a:r>
              <a:rPr lang="en-US" sz="1800" dirty="0"/>
              <a:t>Immediately prior to the release of the House budget, delegation alerted the City that they could not fulfill the entire request</a:t>
            </a:r>
          </a:p>
          <a:p>
            <a:pPr lvl="1"/>
            <a:r>
              <a:rPr lang="en-US" sz="1800" dirty="0"/>
              <a:t>$500,000 included in House budget, not included in Senate budget.</a:t>
            </a:r>
          </a:p>
          <a:p>
            <a:pPr lvl="1"/>
            <a:r>
              <a:rPr lang="en-US" sz="1800" dirty="0"/>
              <a:t>Settled on $500,000; included in final budget</a:t>
            </a:r>
          </a:p>
        </p:txBody>
      </p:sp>
    </p:spTree>
    <p:extLst>
      <p:ext uri="{BB962C8B-B14F-4D97-AF65-F5344CB8AC3E}">
        <p14:creationId xmlns:p14="http://schemas.microsoft.com/office/powerpoint/2010/main" val="2920095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FC3F3-E48B-4AFD-931A-E6B9A07C3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Grade separation at Bell Road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5E33B-A70C-4C04-A89F-FA1270078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Interim work: coordinating with FHWA and WSDOT to figure out best path forward</a:t>
            </a:r>
          </a:p>
          <a:p>
            <a:r>
              <a:rPr lang="en-US" dirty="0"/>
              <a:t>Settled on a request for $2.65m; WSDOT would be able to use the previously allocated $550,000 from the IJR</a:t>
            </a:r>
          </a:p>
          <a:p>
            <a:r>
              <a:rPr lang="en-US" dirty="0"/>
              <a:t>House budget included full funding!</a:t>
            </a:r>
          </a:p>
          <a:p>
            <a:r>
              <a:rPr lang="en-US" dirty="0"/>
              <a:t>Transportation budget overall faced a significant shortfall in revenue</a:t>
            </a:r>
          </a:p>
          <a:p>
            <a:pPr lvl="1"/>
            <a:r>
              <a:rPr lang="en-US" dirty="0"/>
              <a:t>Legislature had to mitigate lack of projects in Senate budget</a:t>
            </a:r>
          </a:p>
          <a:p>
            <a:r>
              <a:rPr lang="en-US" dirty="0"/>
              <a:t>Project was broken up into two parts: 1) Right of way acquisition and 2) Final design</a:t>
            </a:r>
          </a:p>
          <a:p>
            <a:r>
              <a:rPr lang="en-US" dirty="0"/>
              <a:t>City was appropriated $1 million</a:t>
            </a:r>
          </a:p>
          <a:p>
            <a:r>
              <a:rPr lang="en-US" dirty="0"/>
              <a:t>City was also included in transportation package	</a:t>
            </a:r>
          </a:p>
          <a:p>
            <a:pPr lvl="1"/>
            <a:r>
              <a:rPr lang="en-US" dirty="0"/>
              <a:t>$24 million for construction of grade separation project at Bell Road.</a:t>
            </a:r>
          </a:p>
        </p:txBody>
      </p:sp>
    </p:spTree>
    <p:extLst>
      <p:ext uri="{BB962C8B-B14F-4D97-AF65-F5344CB8AC3E}">
        <p14:creationId xmlns:p14="http://schemas.microsoft.com/office/powerpoint/2010/main" val="526883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29976-F6CE-4DAC-9A65-191612F02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Legislative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ADF53-1CF0-42BE-AD38-903865DFB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Fish Landing Tax</a:t>
            </a:r>
          </a:p>
          <a:p>
            <a:pPr lvl="1"/>
            <a:r>
              <a:rPr lang="en-US" dirty="0"/>
              <a:t>HB 1096</a:t>
            </a:r>
          </a:p>
          <a:p>
            <a:pPr lvl="1"/>
            <a:r>
              <a:rPr lang="en-US" dirty="0"/>
              <a:t>State taxes when fish are “landed” in cities where product is sold outside of where it was caught</a:t>
            </a:r>
          </a:p>
          <a:p>
            <a:pPr lvl="1"/>
            <a:r>
              <a:rPr lang="en-US" dirty="0"/>
              <a:t>Revenue is split between the State general fund and the Department of Fish &amp; Wildlife</a:t>
            </a:r>
          </a:p>
          <a:p>
            <a:pPr lvl="1"/>
            <a:r>
              <a:rPr lang="en-US" dirty="0"/>
              <a:t>Bill asked Legislature to share just one third of that tax</a:t>
            </a:r>
          </a:p>
          <a:p>
            <a:pPr lvl="1"/>
            <a:r>
              <a:rPr lang="en-US" dirty="0"/>
              <a:t>Legislature was extremely hesitant this year to enact new projects that drew from the general fund</a:t>
            </a:r>
          </a:p>
          <a:p>
            <a:pPr lvl="1"/>
            <a:r>
              <a:rPr lang="en-US" dirty="0"/>
              <a:t>New revenue, but even more programs prioritized by the Democrats’ agenda for the year</a:t>
            </a:r>
          </a:p>
          <a:p>
            <a:pPr lvl="1"/>
            <a:r>
              <a:rPr lang="en-US" dirty="0"/>
              <a:t>Bill will be reintroduced next session</a:t>
            </a:r>
          </a:p>
        </p:txBody>
      </p:sp>
    </p:spTree>
    <p:extLst>
      <p:ext uri="{BB962C8B-B14F-4D97-AF65-F5344CB8AC3E}">
        <p14:creationId xmlns:p14="http://schemas.microsoft.com/office/powerpoint/2010/main" val="2197256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858AB-0D67-496A-BF14-136F0022B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67E34-1B47-4169-959E-EBDC68FE7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2150" y="2542794"/>
            <a:ext cx="9039225" cy="3972305"/>
          </a:xfrm>
        </p:spPr>
        <p:txBody>
          <a:bodyPr>
            <a:normAutofit/>
          </a:bodyPr>
          <a:lstStyle/>
          <a:p>
            <a:r>
              <a:rPr lang="en-US" sz="2400" dirty="0"/>
              <a:t>It has been a pleasure to advocate for the City this session. </a:t>
            </a:r>
          </a:p>
          <a:p>
            <a:r>
              <a:rPr lang="en-US" sz="2400" dirty="0"/>
              <a:t>Please do thank your legislators – the City’s success is due to their diligence in advocating for the City</a:t>
            </a:r>
          </a:p>
          <a:p>
            <a:r>
              <a:rPr lang="en-US" sz="2400" dirty="0"/>
              <a:t>Lobbying is a year-round effort</a:t>
            </a:r>
          </a:p>
          <a:p>
            <a:pPr lvl="1"/>
            <a:r>
              <a:rPr lang="en-US" sz="2200" dirty="0"/>
              <a:t>Blaine’s presence in Olympia has been elevated; will continue to see success at the state level if we stay engaged</a:t>
            </a:r>
          </a:p>
        </p:txBody>
      </p:sp>
    </p:spTree>
    <p:extLst>
      <p:ext uri="{BB962C8B-B14F-4D97-AF65-F5344CB8AC3E}">
        <p14:creationId xmlns:p14="http://schemas.microsoft.com/office/powerpoint/2010/main" val="1656476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99A12-37D7-4A30-AA59-13156DCBD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386298-4CC4-4D67-8A29-54D161007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2095" y="2477541"/>
            <a:ext cx="4010263" cy="367830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Hanna Jones</a:t>
            </a:r>
          </a:p>
          <a:p>
            <a:pPr marL="0" indent="0">
              <a:buNone/>
            </a:pPr>
            <a:r>
              <a:rPr lang="en-US" sz="2800" dirty="0"/>
              <a:t>(360) 584-4198</a:t>
            </a:r>
          </a:p>
          <a:p>
            <a:pPr marL="0" indent="0">
              <a:buNone/>
            </a:pPr>
            <a:r>
              <a:rPr lang="en-US" sz="2800" dirty="0">
                <a:hlinkClick r:id="rId3"/>
              </a:rPr>
              <a:t>hjones@gth-gov.com</a:t>
            </a:r>
            <a:r>
              <a:rPr lang="en-US" dirty="0"/>
              <a:t>	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1436F7A-C021-4C44-9A2E-6948E5E9208B}"/>
              </a:ext>
            </a:extLst>
          </p:cNvPr>
          <p:cNvSpPr txBox="1">
            <a:spLocks/>
          </p:cNvSpPr>
          <p:nvPr/>
        </p:nvSpPr>
        <p:spPr>
          <a:xfrm>
            <a:off x="1329447" y="2477540"/>
            <a:ext cx="4010263" cy="36783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US" sz="2800" dirty="0"/>
              <a:t>Briahna Murray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sz="2800" dirty="0"/>
              <a:t>(253) 310-5477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sz="2800" dirty="0">
                <a:hlinkClick r:id="rId4"/>
              </a:rPr>
              <a:t>bmurray@gth-gov.com</a:t>
            </a:r>
            <a:r>
              <a:rPr lang="en-US" sz="2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629063030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1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266F8B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32119F42623E419A558C4E20B04E13" ma:contentTypeVersion="10" ma:contentTypeDescription="Create a new document." ma:contentTypeScope="" ma:versionID="b52c35a79605b3516fa46c3c583ecd94">
  <xsd:schema xmlns:xsd="http://www.w3.org/2001/XMLSchema" xmlns:xs="http://www.w3.org/2001/XMLSchema" xmlns:p="http://schemas.microsoft.com/office/2006/metadata/properties" xmlns:ns2="885f704c-4c85-47d0-8f5b-0306cfacb93a" xmlns:ns3="949b9281-932a-4e98-9284-3541f980030f" targetNamespace="http://schemas.microsoft.com/office/2006/metadata/properties" ma:root="true" ma:fieldsID="c5f8514f9573107d07bc02e1d371d165" ns2:_="" ns3:_="">
    <xsd:import namespace="885f704c-4c85-47d0-8f5b-0306cfacb93a"/>
    <xsd:import namespace="949b9281-932a-4e98-9284-3541f98003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5f704c-4c85-47d0-8f5b-0306cfacb9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9b9281-932a-4e98-9284-3541f980030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D4E14C1-5965-4926-96A7-DEBBD385D29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18B98A-2779-4A7B-AC8C-24FA813A1002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949b9281-932a-4e98-9284-3541f980030f"/>
    <ds:schemaRef ds:uri="http://purl.org/dc/dcmitype/"/>
    <ds:schemaRef ds:uri="885f704c-4c85-47d0-8f5b-0306cfacb93a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1D3E083-0477-4EC8-88C6-2C2EEC67B3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5f704c-4c85-47d0-8f5b-0306cfacb93a"/>
    <ds:schemaRef ds:uri="949b9281-932a-4e98-9284-3541f98003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1709</TotalTime>
  <Words>598</Words>
  <Application>Microsoft Office PowerPoint</Application>
  <PresentationFormat>Widescreen</PresentationFormat>
  <Paragraphs>71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Gill Sans MT</vt:lpstr>
      <vt:lpstr>Wingdings</vt:lpstr>
      <vt:lpstr>Wingdings 2</vt:lpstr>
      <vt:lpstr>Dividend</vt:lpstr>
      <vt:lpstr> 2019 Legislative Session End of Session Report  City of Blaine </vt:lpstr>
      <vt:lpstr>2019 Session overview</vt:lpstr>
      <vt:lpstr>Budget summary</vt:lpstr>
      <vt:lpstr>Legislative Priorities</vt:lpstr>
      <vt:lpstr>East Blaine infrastructure extension project </vt:lpstr>
      <vt:lpstr>Grade separation at Bell Road</vt:lpstr>
      <vt:lpstr>Additional Legislative items</vt:lpstr>
      <vt:lpstr>Final notes</vt:lpstr>
      <vt:lpstr>Questions?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Legislative Session End of Session Report</dc:title>
  <dc:creator>Briahna Murray</dc:creator>
  <cp:lastModifiedBy>Hanna Jones</cp:lastModifiedBy>
  <cp:revision>44</cp:revision>
  <cp:lastPrinted>2019-05-13T15:42:24Z</cp:lastPrinted>
  <dcterms:created xsi:type="dcterms:W3CDTF">2018-02-27T00:23:14Z</dcterms:created>
  <dcterms:modified xsi:type="dcterms:W3CDTF">2019-05-13T16:18:13Z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0x010100FD32119F42623E419A558C4E20B04E13</vt:lpwstr>
  </property>
</Properties>
</file>